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9" r:id="rId4"/>
    <p:sldId id="266" r:id="rId5"/>
    <p:sldId id="270" r:id="rId6"/>
    <p:sldId id="265" r:id="rId7"/>
    <p:sldId id="271" r:id="rId8"/>
    <p:sldId id="267" r:id="rId9"/>
    <p:sldId id="272" r:id="rId10"/>
    <p:sldId id="268" r:id="rId11"/>
    <p:sldId id="273" r:id="rId12"/>
    <p:sldId id="257" r:id="rId13"/>
    <p:sldId id="274" r:id="rId14"/>
    <p:sldId id="258" r:id="rId15"/>
    <p:sldId id="275" r:id="rId16"/>
    <p:sldId id="259" r:id="rId17"/>
    <p:sldId id="261" r:id="rId18"/>
    <p:sldId id="260" r:id="rId19"/>
    <p:sldId id="262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CCFF"/>
    <a:srgbClr val="CC99FF"/>
    <a:srgbClr val="CC00FF"/>
    <a:srgbClr val="99CCFF"/>
    <a:srgbClr val="FFFF00"/>
    <a:srgbClr val="FF6600"/>
    <a:srgbClr val="E7FBD1"/>
    <a:srgbClr val="CCFF99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5" autoAdjust="0"/>
    <p:restoredTop sz="94660"/>
  </p:normalViewPr>
  <p:slideViewPr>
    <p:cSldViewPr>
      <p:cViewPr>
        <p:scale>
          <a:sx n="110" d="100"/>
          <a:sy n="110" d="100"/>
        </p:scale>
        <p:origin x="-3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3.jpeg"/><Relationship Id="rId7" Type="http://schemas.openxmlformats.org/officeDocument/2006/relationships/image" Target="../media/image9.jpeg"/><Relationship Id="rId12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4.png"/><Relationship Id="rId5" Type="http://schemas.openxmlformats.org/officeDocument/2006/relationships/image" Target="../media/image6.jpeg"/><Relationship Id="rId10" Type="http://schemas.openxmlformats.org/officeDocument/2006/relationships/image" Target="../media/image13.png"/><Relationship Id="rId4" Type="http://schemas.openxmlformats.org/officeDocument/2006/relationships/image" Target="../media/image4.jpeg"/><Relationship Id="rId9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/>
          </a:bodyPr>
          <a:lstStyle/>
          <a:p>
            <a:r>
              <a:rPr lang="cs-CZ" dirty="0" smtClean="0"/>
              <a:t>Standardní dělení </a:t>
            </a:r>
            <a:br>
              <a:rPr lang="cs-CZ" dirty="0" smtClean="0"/>
            </a:br>
            <a:r>
              <a:rPr lang="cs-CZ" dirty="0" smtClean="0"/>
              <a:t>starozákonních knih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27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4916064"/>
            <a:ext cx="7772400" cy="1470025"/>
          </a:xfrm>
        </p:spPr>
        <p:txBody>
          <a:bodyPr/>
          <a:lstStyle/>
          <a:p>
            <a:r>
              <a:rPr lang="cs-CZ" dirty="0" smtClean="0"/>
              <a:t>Rozdělení starozákonních knih</a:t>
            </a:r>
            <a:br>
              <a:rPr lang="cs-CZ" dirty="0" smtClean="0"/>
            </a:br>
            <a:r>
              <a:rPr lang="cs-CZ" dirty="0" smtClean="0"/>
              <a:t>podle žánru </a:t>
            </a:r>
            <a:endParaRPr lang="cs-CZ" dirty="0"/>
          </a:p>
        </p:txBody>
      </p:sp>
      <p:pic>
        <p:nvPicPr>
          <p:cNvPr id="1026" name="Picture 2" descr="C:\Users\mackerle\Documents\oCam\Capture_2020_05_25_10_05_55_42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27" y="188641"/>
            <a:ext cx="3832325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ackerle\Documents\oCam\Capture_2020_05_25_10_06_32_617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129" y="116632"/>
            <a:ext cx="3866335" cy="2905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4150038" y="3284848"/>
            <a:ext cx="77938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000" dirty="0" smtClean="0"/>
              <a:t>?</a:t>
            </a:r>
            <a:endParaRPr lang="cs-CZ" sz="10000" dirty="0"/>
          </a:p>
        </p:txBody>
      </p:sp>
    </p:spTree>
    <p:extLst>
      <p:ext uri="{BB962C8B-B14F-4D97-AF65-F5344CB8AC3E}">
        <p14:creationId xmlns:p14="http://schemas.microsoft.com/office/powerpoint/2010/main" val="23582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cs-CZ" sz="1200" dirty="0" smtClean="0"/>
              <a:t>Toto tedy byla dvě základní standardní dělení SZ, jak se s nimi setkáme v různých vydáních a z nichž každé má svou logiku a výpovědní hodnotu. Pro studijní účely je však důležité uvědomit si, o jaké literární žánry jde a k jakému žánru se ta či ona kniha řadí. Pomůže to lépe porozumět jejímu obsahu a výpovědi, dříve než ji zařadíme na její místo v rámci křesťanského SZ či židovského </a:t>
            </a:r>
            <a:r>
              <a:rPr lang="cs-CZ" sz="1200" dirty="0" err="1" smtClean="0"/>
              <a:t>Tenachu</a:t>
            </a:r>
            <a:r>
              <a:rPr lang="cs-CZ" sz="1200" dirty="0" smtClean="0"/>
              <a:t>. </a:t>
            </a:r>
          </a:p>
          <a:p>
            <a:r>
              <a:rPr lang="cs-CZ" sz="1200" dirty="0" smtClean="0"/>
              <a:t>Jak to tedy bude vypadat, když si rozdělíme SZ knihy podle jejich žánru? </a:t>
            </a:r>
          </a:p>
        </p:txBody>
      </p:sp>
    </p:spTree>
    <p:extLst>
      <p:ext uri="{BB962C8B-B14F-4D97-AF65-F5344CB8AC3E}">
        <p14:creationId xmlns:p14="http://schemas.microsoft.com/office/powerpoint/2010/main" val="2156989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251520" y="332656"/>
            <a:ext cx="3062232" cy="306223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600" b="1" dirty="0" smtClean="0">
                <a:solidFill>
                  <a:schemeClr val="tx1"/>
                </a:solidFill>
              </a:rPr>
              <a:t>Vyprávění</a:t>
            </a:r>
            <a:endParaRPr lang="cs-CZ" sz="2600" b="1" dirty="0">
              <a:solidFill>
                <a:schemeClr val="tx1"/>
              </a:solidFill>
            </a:endParaRPr>
          </a:p>
        </p:txBody>
      </p:sp>
      <p:sp>
        <p:nvSpPr>
          <p:cNvPr id="5" name="Ovál 4"/>
          <p:cNvSpPr/>
          <p:nvPr/>
        </p:nvSpPr>
        <p:spPr>
          <a:xfrm>
            <a:off x="3479221" y="332656"/>
            <a:ext cx="3096344" cy="3096344"/>
          </a:xfrm>
          <a:prstGeom prst="ellipse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600" b="1" dirty="0" smtClean="0">
                <a:solidFill>
                  <a:schemeClr val="tx1"/>
                </a:solidFill>
              </a:rPr>
              <a:t>Přemýšlení a ponaučení</a:t>
            </a:r>
            <a:endParaRPr lang="cs-CZ" sz="2600" b="1" dirty="0">
              <a:solidFill>
                <a:schemeClr val="tx1"/>
              </a:solidFill>
            </a:endParaRPr>
          </a:p>
        </p:txBody>
      </p:sp>
      <p:sp>
        <p:nvSpPr>
          <p:cNvPr id="6" name="Ovál 5"/>
          <p:cNvSpPr/>
          <p:nvPr/>
        </p:nvSpPr>
        <p:spPr>
          <a:xfrm>
            <a:off x="3563888" y="3588627"/>
            <a:ext cx="3096344" cy="3096344"/>
          </a:xfrm>
          <a:prstGeom prst="ellipse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600" b="1" dirty="0" smtClean="0">
                <a:solidFill>
                  <a:schemeClr val="tx1"/>
                </a:solidFill>
              </a:rPr>
              <a:t>Prorocké výroky</a:t>
            </a:r>
          </a:p>
        </p:txBody>
      </p:sp>
      <p:sp>
        <p:nvSpPr>
          <p:cNvPr id="7" name="Ovál 6"/>
          <p:cNvSpPr/>
          <p:nvPr/>
        </p:nvSpPr>
        <p:spPr>
          <a:xfrm>
            <a:off x="356485" y="3645024"/>
            <a:ext cx="3096344" cy="3096344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600" b="1" dirty="0" smtClean="0">
                <a:solidFill>
                  <a:schemeClr val="tx1"/>
                </a:solidFill>
              </a:rPr>
              <a:t>Poezie</a:t>
            </a:r>
          </a:p>
        </p:txBody>
      </p:sp>
      <p:sp>
        <p:nvSpPr>
          <p:cNvPr id="8" name="Ovál 7"/>
          <p:cNvSpPr/>
          <p:nvPr/>
        </p:nvSpPr>
        <p:spPr>
          <a:xfrm>
            <a:off x="6660232" y="2545976"/>
            <a:ext cx="2016224" cy="201622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700" b="1" dirty="0" smtClean="0">
                <a:solidFill>
                  <a:schemeClr val="tx1"/>
                </a:solidFill>
              </a:rPr>
              <a:t>Nezařaditelné</a:t>
            </a:r>
          </a:p>
        </p:txBody>
      </p:sp>
    </p:spTree>
    <p:extLst>
      <p:ext uri="{BB962C8B-B14F-4D97-AF65-F5344CB8AC3E}">
        <p14:creationId xmlns:p14="http://schemas.microsoft.com/office/powerpoint/2010/main" val="1940097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cs-CZ" sz="1200" dirty="0" smtClean="0"/>
              <a:t>Ve SZ máme pět hlavních žánrových skupin: </a:t>
            </a:r>
          </a:p>
          <a:p>
            <a:r>
              <a:rPr lang="cs-CZ" sz="1200" dirty="0" smtClean="0"/>
              <a:t>Knihy obsahující vyprávění, </a:t>
            </a:r>
          </a:p>
          <a:p>
            <a:r>
              <a:rPr lang="cs-CZ" sz="1200" dirty="0" smtClean="0"/>
              <a:t>Knihy poučné, </a:t>
            </a:r>
          </a:p>
          <a:p>
            <a:r>
              <a:rPr lang="cs-CZ" sz="1200" dirty="0" smtClean="0"/>
              <a:t>Knihy poetické </a:t>
            </a:r>
          </a:p>
          <a:p>
            <a:r>
              <a:rPr lang="cs-CZ" sz="1200" dirty="0" smtClean="0"/>
              <a:t>A knihy prorocké. </a:t>
            </a:r>
          </a:p>
          <a:p>
            <a:r>
              <a:rPr lang="cs-CZ" sz="1200" dirty="0" smtClean="0"/>
              <a:t>Nakonec ještě musíme zmínit kategorii nezařaditelných knih, kam však nám spadne jen jedna jediná kniha, jak uvidíme. </a:t>
            </a:r>
          </a:p>
        </p:txBody>
      </p:sp>
    </p:spTree>
    <p:extLst>
      <p:ext uri="{BB962C8B-B14F-4D97-AF65-F5344CB8AC3E}">
        <p14:creationId xmlns:p14="http://schemas.microsoft.com/office/powerpoint/2010/main" val="1416967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1196008" y="44624"/>
            <a:ext cx="6768752" cy="676875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600" b="1" dirty="0">
              <a:solidFill>
                <a:schemeClr val="tx1"/>
              </a:solidFill>
            </a:endParaRPr>
          </a:p>
        </p:txBody>
      </p:sp>
      <p:sp>
        <p:nvSpPr>
          <p:cNvPr id="11" name="Ovál 10"/>
          <p:cNvSpPr/>
          <p:nvPr/>
        </p:nvSpPr>
        <p:spPr>
          <a:xfrm>
            <a:off x="1632248" y="1183732"/>
            <a:ext cx="2304256" cy="230425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200" b="1" dirty="0" smtClean="0">
                <a:solidFill>
                  <a:schemeClr val="tx1"/>
                </a:solidFill>
              </a:rPr>
              <a:t>Pentateuch</a:t>
            </a:r>
            <a:endParaRPr lang="cs-CZ" sz="2200" b="1" dirty="0">
              <a:solidFill>
                <a:schemeClr val="tx1"/>
              </a:solidFill>
            </a:endParaRPr>
          </a:p>
        </p:txBody>
      </p:sp>
      <p:sp>
        <p:nvSpPr>
          <p:cNvPr id="12" name="Ovál 11"/>
          <p:cNvSpPr/>
          <p:nvPr/>
        </p:nvSpPr>
        <p:spPr>
          <a:xfrm>
            <a:off x="2843808" y="2924944"/>
            <a:ext cx="3744416" cy="374441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200" b="1" dirty="0">
              <a:solidFill>
                <a:schemeClr val="tx1"/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4788024" y="689406"/>
            <a:ext cx="2304256" cy="230425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200" b="1" dirty="0" smtClean="0">
                <a:solidFill>
                  <a:schemeClr val="tx1"/>
                </a:solidFill>
              </a:rPr>
              <a:t>Novely</a:t>
            </a:r>
            <a:endParaRPr lang="cs-CZ" sz="2200" b="1" dirty="0">
              <a:solidFill>
                <a:schemeClr val="tx1"/>
              </a:solidFill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3717077" y="3423905"/>
            <a:ext cx="18413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200" b="1" dirty="0" smtClean="0"/>
              <a:t>Historiografie</a:t>
            </a:r>
            <a:endParaRPr lang="cs-CZ" sz="2200" b="1" dirty="0"/>
          </a:p>
        </p:txBody>
      </p:sp>
      <p:sp>
        <p:nvSpPr>
          <p:cNvPr id="15" name="Ovál 14"/>
          <p:cNvSpPr/>
          <p:nvPr/>
        </p:nvSpPr>
        <p:spPr>
          <a:xfrm>
            <a:off x="3119264" y="4321228"/>
            <a:ext cx="1343152" cy="1343152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tx1"/>
                </a:solidFill>
              </a:rPr>
              <a:t>Kronikář</a:t>
            </a:r>
            <a:endParaRPr lang="cs-CZ" sz="1600" b="1" dirty="0">
              <a:solidFill>
                <a:schemeClr val="tx1"/>
              </a:solidFill>
            </a:endParaRPr>
          </a:p>
        </p:txBody>
      </p:sp>
      <p:sp>
        <p:nvSpPr>
          <p:cNvPr id="16" name="Ovál 15"/>
          <p:cNvSpPr/>
          <p:nvPr/>
        </p:nvSpPr>
        <p:spPr>
          <a:xfrm>
            <a:off x="4586610" y="3955857"/>
            <a:ext cx="1754905" cy="1754905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tx1"/>
                </a:solidFill>
              </a:rPr>
              <a:t>Deuteronomistické dějepravné dílo</a:t>
            </a:r>
            <a:endParaRPr lang="cs-CZ" sz="1600" b="1" dirty="0">
              <a:solidFill>
                <a:schemeClr val="tx1"/>
              </a:solidFill>
            </a:endParaRPr>
          </a:p>
        </p:txBody>
      </p:sp>
      <p:sp>
        <p:nvSpPr>
          <p:cNvPr id="17" name="Ovál 16"/>
          <p:cNvSpPr/>
          <p:nvPr/>
        </p:nvSpPr>
        <p:spPr>
          <a:xfrm>
            <a:off x="4076323" y="5589240"/>
            <a:ext cx="1020574" cy="1020574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tx1"/>
                </a:solidFill>
              </a:rPr>
              <a:t>Makabejské</a:t>
            </a:r>
            <a:endParaRPr lang="cs-CZ" sz="1600" b="1" dirty="0">
              <a:solidFill>
                <a:schemeClr val="tx1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59171" y="44624"/>
            <a:ext cx="173977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Genesis</a:t>
            </a:r>
          </a:p>
          <a:p>
            <a:r>
              <a:rPr lang="cs-CZ" dirty="0" smtClean="0"/>
              <a:t>Exodus</a:t>
            </a:r>
          </a:p>
          <a:p>
            <a:r>
              <a:rPr lang="cs-CZ" dirty="0" smtClean="0"/>
              <a:t>Levitikus</a:t>
            </a:r>
          </a:p>
          <a:p>
            <a:r>
              <a:rPr lang="cs-CZ" dirty="0" smtClean="0"/>
              <a:t>Numeri</a:t>
            </a:r>
          </a:p>
          <a:p>
            <a:r>
              <a:rPr lang="cs-CZ" dirty="0" smtClean="0"/>
              <a:t>Deuteronomium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7740352" y="465639"/>
            <a:ext cx="82779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Rút</a:t>
            </a:r>
          </a:p>
          <a:p>
            <a:r>
              <a:rPr lang="cs-CZ" dirty="0" smtClean="0"/>
              <a:t>Ester</a:t>
            </a:r>
          </a:p>
          <a:p>
            <a:r>
              <a:rPr lang="cs-CZ" dirty="0" smtClean="0"/>
              <a:t>Tóbijáš</a:t>
            </a:r>
          </a:p>
          <a:p>
            <a:r>
              <a:rPr lang="cs-CZ" dirty="0" smtClean="0"/>
              <a:t>Júdit</a:t>
            </a:r>
          </a:p>
          <a:p>
            <a:r>
              <a:rPr lang="cs-CZ" dirty="0" smtClean="0"/>
              <a:t>Jonáš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25755" y="4233144"/>
            <a:ext cx="12071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1. Letopisů</a:t>
            </a:r>
          </a:p>
          <a:p>
            <a:r>
              <a:rPr lang="cs-CZ" dirty="0" smtClean="0"/>
              <a:t>2. Letopisů</a:t>
            </a:r>
          </a:p>
          <a:p>
            <a:r>
              <a:rPr lang="cs-CZ" dirty="0" smtClean="0"/>
              <a:t>Ezdráš</a:t>
            </a:r>
          </a:p>
          <a:p>
            <a:r>
              <a:rPr lang="cs-CZ" dirty="0" smtClean="0"/>
              <a:t>Nehemjáš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629317" y="5963483"/>
            <a:ext cx="15232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1. Makabejská</a:t>
            </a:r>
          </a:p>
          <a:p>
            <a:r>
              <a:rPr lang="cs-CZ" dirty="0" smtClean="0"/>
              <a:t>2. Makabejská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7550863" y="4978769"/>
            <a:ext cx="148829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Jozue</a:t>
            </a:r>
          </a:p>
          <a:p>
            <a:r>
              <a:rPr lang="cs-CZ" dirty="0" smtClean="0"/>
              <a:t>Soudců</a:t>
            </a:r>
          </a:p>
          <a:p>
            <a:r>
              <a:rPr lang="cs-CZ" dirty="0" smtClean="0"/>
              <a:t>1. Samuelova </a:t>
            </a:r>
          </a:p>
          <a:p>
            <a:r>
              <a:rPr lang="cs-CZ" dirty="0" smtClean="0"/>
              <a:t>2. Samuelova</a:t>
            </a:r>
          </a:p>
          <a:p>
            <a:r>
              <a:rPr lang="cs-CZ" dirty="0" smtClean="0"/>
              <a:t>1. Královská</a:t>
            </a:r>
          </a:p>
          <a:p>
            <a:r>
              <a:rPr lang="cs-CZ" dirty="0" smtClean="0"/>
              <a:t>2. Královská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3214884" y="537066"/>
            <a:ext cx="157062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00" b="1" dirty="0" smtClean="0"/>
              <a:t>Vyprávění</a:t>
            </a:r>
            <a:endParaRPr lang="cs-CZ" sz="2600" b="1" dirty="0"/>
          </a:p>
        </p:txBody>
      </p:sp>
    </p:spTree>
    <p:extLst>
      <p:ext uri="{BB962C8B-B14F-4D97-AF65-F5344CB8AC3E}">
        <p14:creationId xmlns:p14="http://schemas.microsoft.com/office/powerpoint/2010/main" val="2314683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3" grpId="0" animBg="1"/>
      <p:bldP spid="14" grpId="0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cs-CZ" sz="1200" dirty="0" smtClean="0"/>
              <a:t>Nejprve tedy ke knihám výpravným. V rámci knih výpravných se nacházejí tři podkategorie: </a:t>
            </a:r>
          </a:p>
          <a:p>
            <a:r>
              <a:rPr lang="cs-CZ" sz="1200" dirty="0" smtClean="0"/>
              <a:t>První je Pentateuch, tj. TEXT. Jde o naprosto specifickou skupinu knih, které na základní dějoví výpravné linii obsahují spoustu dalších žárů: poezii, zákony apod. </a:t>
            </a:r>
          </a:p>
          <a:p>
            <a:r>
              <a:rPr lang="cs-CZ" sz="1200" dirty="0" smtClean="0"/>
              <a:t>Další skupinou jsou historiografická díla, tj. tři skupiny knih, které popisují dějiny a interpretují je. Mají asi nejblíže k učebnicím dějepisu, byť v provedení obvyklém spíše pro starověký přední východ než pro nás. Patří se v prvé řadě </a:t>
            </a:r>
          </a:p>
          <a:p>
            <a:r>
              <a:rPr lang="cs-CZ" sz="1200" dirty="0" err="1" smtClean="0"/>
              <a:t>Deuteronomistické</a:t>
            </a:r>
            <a:r>
              <a:rPr lang="cs-CZ" sz="1200" dirty="0" smtClean="0"/>
              <a:t> dějepravné dílo, tedy </a:t>
            </a:r>
          </a:p>
          <a:p>
            <a:r>
              <a:rPr lang="cs-CZ" sz="1200" dirty="0" smtClean="0"/>
              <a:t>TEXT </a:t>
            </a:r>
          </a:p>
          <a:p>
            <a:r>
              <a:rPr lang="cs-CZ" sz="1200" dirty="0" smtClean="0"/>
              <a:t>Dále Kronikářovo dílo, tj. </a:t>
            </a:r>
          </a:p>
          <a:p>
            <a:r>
              <a:rPr lang="cs-CZ" sz="1200" dirty="0" smtClean="0"/>
              <a:t>TEXT </a:t>
            </a:r>
          </a:p>
          <a:p>
            <a:r>
              <a:rPr lang="cs-CZ" sz="1200" dirty="0" smtClean="0"/>
              <a:t>A konečně </a:t>
            </a:r>
          </a:p>
          <a:p>
            <a:r>
              <a:rPr lang="cs-CZ" sz="1200" dirty="0" smtClean="0"/>
              <a:t>Dvě knihy makabejské. </a:t>
            </a:r>
          </a:p>
          <a:p>
            <a:r>
              <a:rPr lang="cs-CZ" sz="1200" dirty="0" smtClean="0"/>
              <a:t>Třetí podkategorií dějepisných knih jsou novely, tedy knihy zasazené do historického kontextu, ovšem vypravující příběh s pointou. Blíží se asi našim dnešním historickým románům. Jsou to</a:t>
            </a:r>
          </a:p>
          <a:p>
            <a:r>
              <a:rPr lang="cs-CZ" sz="1200" dirty="0" smtClean="0"/>
              <a:t>TEXT. </a:t>
            </a:r>
          </a:p>
        </p:txBody>
      </p:sp>
    </p:spTree>
    <p:extLst>
      <p:ext uri="{BB962C8B-B14F-4D97-AF65-F5344CB8AC3E}">
        <p14:creationId xmlns:p14="http://schemas.microsoft.com/office/powerpoint/2010/main" val="1912938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1196008" y="44624"/>
            <a:ext cx="6768752" cy="6768752"/>
          </a:xfrm>
          <a:prstGeom prst="ellipse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600" b="1" dirty="0">
              <a:solidFill>
                <a:schemeClr val="tx1"/>
              </a:solidFill>
            </a:endParaRPr>
          </a:p>
        </p:txBody>
      </p:sp>
      <p:sp>
        <p:nvSpPr>
          <p:cNvPr id="11" name="Ovál 10"/>
          <p:cNvSpPr/>
          <p:nvPr/>
        </p:nvSpPr>
        <p:spPr>
          <a:xfrm>
            <a:off x="1605857" y="1672251"/>
            <a:ext cx="2928390" cy="2928390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200" b="1" dirty="0" smtClean="0">
                <a:solidFill>
                  <a:schemeClr val="tx1"/>
                </a:solidFill>
              </a:rPr>
              <a:t>Školská moudrost</a:t>
            </a:r>
            <a:endParaRPr lang="cs-CZ" sz="2200" b="1" dirty="0">
              <a:solidFill>
                <a:schemeClr val="tx1"/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4496618" y="2769072"/>
            <a:ext cx="2928144" cy="2928144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200" b="1" dirty="0" smtClean="0">
                <a:solidFill>
                  <a:schemeClr val="tx1"/>
                </a:solidFill>
              </a:rPr>
              <a:t>Spekulativní moudrost</a:t>
            </a:r>
            <a:endParaRPr lang="cs-CZ" sz="2200" b="1" dirty="0">
              <a:solidFill>
                <a:schemeClr val="tx1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59171" y="1484784"/>
            <a:ext cx="1184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Přísloví </a:t>
            </a:r>
          </a:p>
          <a:p>
            <a:r>
              <a:rPr lang="cs-CZ" dirty="0" smtClean="0"/>
              <a:t>Sírachovec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2754415" y="671668"/>
            <a:ext cx="368979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00" b="1" dirty="0" smtClean="0"/>
              <a:t>Přemýšlení a napomínání</a:t>
            </a:r>
            <a:endParaRPr lang="cs-CZ" sz="2600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7964760" y="1210586"/>
            <a:ext cx="11097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Jób </a:t>
            </a:r>
          </a:p>
          <a:p>
            <a:r>
              <a:rPr lang="cs-CZ" dirty="0" smtClean="0"/>
              <a:t>Kazatel</a:t>
            </a:r>
          </a:p>
          <a:p>
            <a:r>
              <a:rPr lang="cs-CZ" dirty="0" smtClean="0"/>
              <a:t>Moudrost</a:t>
            </a:r>
          </a:p>
        </p:txBody>
      </p:sp>
    </p:spTree>
    <p:extLst>
      <p:ext uri="{BB962C8B-B14F-4D97-AF65-F5344CB8AC3E}">
        <p14:creationId xmlns:p14="http://schemas.microsoft.com/office/powerpoint/2010/main" val="42773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3" grpId="0" animBg="1"/>
      <p:bldP spid="18" grpId="0"/>
      <p:bldP spid="23" grpId="0"/>
      <p:bldP spid="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1196008" y="44624"/>
            <a:ext cx="6768752" cy="6768752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600" b="1" dirty="0">
              <a:solidFill>
                <a:schemeClr val="tx1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3289364" y="665242"/>
            <a:ext cx="241450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00" b="1" dirty="0" smtClean="0"/>
              <a:t>Poezie („lyrika“)</a:t>
            </a:r>
            <a:endParaRPr lang="cs-CZ" sz="2600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65851" y="1556792"/>
            <a:ext cx="12282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Píseň písní </a:t>
            </a:r>
          </a:p>
          <a:p>
            <a:r>
              <a:rPr lang="cs-CZ" dirty="0" smtClean="0"/>
              <a:t>Pláč</a:t>
            </a:r>
          </a:p>
        </p:txBody>
      </p:sp>
      <p:sp>
        <p:nvSpPr>
          <p:cNvPr id="8" name="Ovál 7"/>
          <p:cNvSpPr/>
          <p:nvPr/>
        </p:nvSpPr>
        <p:spPr>
          <a:xfrm>
            <a:off x="1825169" y="3068960"/>
            <a:ext cx="2928390" cy="292839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200" b="1" dirty="0" smtClean="0">
                <a:solidFill>
                  <a:schemeClr val="tx1"/>
                </a:solidFill>
              </a:rPr>
              <a:t>Lyrika</a:t>
            </a:r>
            <a:endParaRPr lang="cs-CZ" sz="2200" b="1" dirty="0">
              <a:solidFill>
                <a:schemeClr val="tx1"/>
              </a:solidFill>
            </a:endParaRPr>
          </a:p>
        </p:txBody>
      </p:sp>
      <p:sp>
        <p:nvSpPr>
          <p:cNvPr id="9" name="Ovál 8"/>
          <p:cNvSpPr/>
          <p:nvPr/>
        </p:nvSpPr>
        <p:spPr>
          <a:xfrm>
            <a:off x="4716016" y="1700808"/>
            <a:ext cx="2928390" cy="292839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200" b="1" dirty="0" smtClean="0">
                <a:solidFill>
                  <a:schemeClr val="tx1"/>
                </a:solidFill>
              </a:rPr>
              <a:t>Modlitby</a:t>
            </a:r>
            <a:endParaRPr lang="cs-CZ" sz="2200" b="1" dirty="0">
              <a:solidFill>
                <a:schemeClr val="tx1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740352" y="4906210"/>
            <a:ext cx="738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Žalmy</a:t>
            </a:r>
          </a:p>
        </p:txBody>
      </p:sp>
    </p:spTree>
    <p:extLst>
      <p:ext uri="{BB962C8B-B14F-4D97-AF65-F5344CB8AC3E}">
        <p14:creationId xmlns:p14="http://schemas.microsoft.com/office/powerpoint/2010/main" val="111822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3" grpId="0"/>
      <p:bldP spid="24" grpId="0"/>
      <p:bldP spid="8" grpId="0" animBg="1"/>
      <p:bldP spid="9" grpId="0" animBg="1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1196008" y="44624"/>
            <a:ext cx="6768752" cy="6768752"/>
          </a:xfrm>
          <a:prstGeom prst="ellipse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600" b="1" dirty="0">
              <a:solidFill>
                <a:schemeClr val="tx1"/>
              </a:solidFill>
            </a:endParaRPr>
          </a:p>
        </p:txBody>
      </p:sp>
      <p:sp>
        <p:nvSpPr>
          <p:cNvPr id="11" name="Ovál 10"/>
          <p:cNvSpPr/>
          <p:nvPr/>
        </p:nvSpPr>
        <p:spPr>
          <a:xfrm>
            <a:off x="1433048" y="1949250"/>
            <a:ext cx="2928390" cy="292839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200" b="1" dirty="0" smtClean="0">
                <a:solidFill>
                  <a:schemeClr val="tx1"/>
                </a:solidFill>
              </a:rPr>
              <a:t>Datované knihy</a:t>
            </a:r>
            <a:endParaRPr lang="cs-CZ" sz="2200" b="1" dirty="0">
              <a:solidFill>
                <a:schemeClr val="tx1"/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4633434" y="1658321"/>
            <a:ext cx="2928144" cy="2928144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200" b="1" dirty="0" smtClean="0">
                <a:solidFill>
                  <a:schemeClr val="tx1"/>
                </a:solidFill>
              </a:rPr>
              <a:t>Nedatované knihy</a:t>
            </a:r>
            <a:endParaRPr lang="cs-CZ" sz="2200" b="1" dirty="0">
              <a:solidFill>
                <a:schemeClr val="tx1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59171" y="828434"/>
            <a:ext cx="106676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Ozeáš</a:t>
            </a:r>
          </a:p>
          <a:p>
            <a:r>
              <a:rPr lang="cs-CZ" dirty="0" smtClean="0"/>
              <a:t>Ámos</a:t>
            </a:r>
          </a:p>
          <a:p>
            <a:r>
              <a:rPr lang="cs-CZ" dirty="0" smtClean="0"/>
              <a:t>Izajáš</a:t>
            </a:r>
          </a:p>
          <a:p>
            <a:r>
              <a:rPr lang="cs-CZ" dirty="0" smtClean="0"/>
              <a:t>Micheáš</a:t>
            </a:r>
          </a:p>
          <a:p>
            <a:r>
              <a:rPr lang="cs-CZ" dirty="0" smtClean="0"/>
              <a:t>Sofonjáš</a:t>
            </a:r>
          </a:p>
          <a:p>
            <a:r>
              <a:rPr lang="cs-CZ" dirty="0" smtClean="0"/>
              <a:t>Jeremjáš</a:t>
            </a:r>
          </a:p>
          <a:p>
            <a:r>
              <a:rPr lang="cs-CZ" dirty="0" smtClean="0"/>
              <a:t>Báruk</a:t>
            </a:r>
          </a:p>
          <a:p>
            <a:r>
              <a:rPr lang="cs-CZ" dirty="0" smtClean="0"/>
              <a:t>Ezechiel</a:t>
            </a:r>
          </a:p>
          <a:p>
            <a:r>
              <a:rPr lang="cs-CZ" dirty="0" smtClean="0"/>
              <a:t>Ageus</a:t>
            </a:r>
          </a:p>
          <a:p>
            <a:r>
              <a:rPr lang="cs-CZ" dirty="0" smtClean="0"/>
              <a:t>Zacharjáš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3289364" y="665242"/>
            <a:ext cx="241649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00" b="1" dirty="0" smtClean="0"/>
              <a:t>Prorocké výroky</a:t>
            </a:r>
            <a:endParaRPr lang="cs-CZ" sz="2600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7964760" y="1210586"/>
            <a:ext cx="112883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Jóel</a:t>
            </a:r>
          </a:p>
          <a:p>
            <a:r>
              <a:rPr lang="cs-CZ" dirty="0" smtClean="0"/>
              <a:t>Nahum</a:t>
            </a:r>
          </a:p>
          <a:p>
            <a:r>
              <a:rPr lang="cs-CZ" dirty="0" smtClean="0"/>
              <a:t>Abakuk</a:t>
            </a:r>
          </a:p>
          <a:p>
            <a:r>
              <a:rPr lang="cs-CZ" dirty="0" smtClean="0"/>
              <a:t>Abdijáš</a:t>
            </a:r>
          </a:p>
          <a:p>
            <a:r>
              <a:rPr lang="cs-CZ" dirty="0" smtClean="0"/>
              <a:t>Malachiáš</a:t>
            </a:r>
          </a:p>
        </p:txBody>
      </p:sp>
    </p:spTree>
    <p:extLst>
      <p:ext uri="{BB962C8B-B14F-4D97-AF65-F5344CB8AC3E}">
        <p14:creationId xmlns:p14="http://schemas.microsoft.com/office/powerpoint/2010/main" val="133558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3" grpId="0" animBg="1"/>
      <p:bldP spid="18" grpId="0"/>
      <p:bldP spid="23" grpId="0"/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1196008" y="44624"/>
            <a:ext cx="6768752" cy="676875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600" b="1" dirty="0">
              <a:solidFill>
                <a:schemeClr val="tx1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3397846" y="665242"/>
            <a:ext cx="211025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00" b="1" dirty="0" smtClean="0"/>
              <a:t>Nezařaditelné</a:t>
            </a:r>
            <a:endParaRPr lang="cs-CZ" sz="2600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4139952" y="2708920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Daniel</a:t>
            </a:r>
          </a:p>
        </p:txBody>
      </p:sp>
    </p:spTree>
    <p:extLst>
      <p:ext uri="{BB962C8B-B14F-4D97-AF65-F5344CB8AC3E}">
        <p14:creationId xmlns:p14="http://schemas.microsoft.com/office/powerpoint/2010/main" val="12329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611560" y="620688"/>
            <a:ext cx="2088232" cy="6048672"/>
          </a:xfrm>
          <a:prstGeom prst="rect">
            <a:avLst/>
          </a:prstGeom>
          <a:solidFill>
            <a:srgbClr val="CC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611560" y="252343"/>
            <a:ext cx="1754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Dějepisné knihy 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3491880" y="269971"/>
            <a:ext cx="2025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Mudroslovné knihy</a:t>
            </a:r>
            <a:endParaRPr lang="cs-CZ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372200" y="269971"/>
            <a:ext cx="1652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Prorocké knihy </a:t>
            </a:r>
            <a:endParaRPr lang="cs-CZ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763960" y="639303"/>
            <a:ext cx="179181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Genesis</a:t>
            </a:r>
          </a:p>
          <a:p>
            <a:r>
              <a:rPr lang="cs-CZ" dirty="0" smtClean="0"/>
              <a:t>Exodus</a:t>
            </a:r>
          </a:p>
          <a:p>
            <a:r>
              <a:rPr lang="cs-CZ" dirty="0" smtClean="0"/>
              <a:t>Levitikus</a:t>
            </a:r>
          </a:p>
          <a:p>
            <a:r>
              <a:rPr lang="cs-CZ" dirty="0" smtClean="0"/>
              <a:t>Numeri</a:t>
            </a:r>
            <a:br>
              <a:rPr lang="cs-CZ" dirty="0" smtClean="0"/>
            </a:br>
            <a:r>
              <a:rPr lang="cs-CZ" dirty="0" smtClean="0"/>
              <a:t>Deuteronomium</a:t>
            </a:r>
          </a:p>
          <a:p>
            <a:r>
              <a:rPr lang="cs-CZ" dirty="0" smtClean="0"/>
              <a:t>Jozue</a:t>
            </a:r>
          </a:p>
          <a:p>
            <a:r>
              <a:rPr lang="cs-CZ" dirty="0" smtClean="0"/>
              <a:t>Soudců</a:t>
            </a:r>
          </a:p>
          <a:p>
            <a:r>
              <a:rPr lang="cs-CZ" dirty="0"/>
              <a:t>Rút</a:t>
            </a:r>
            <a:endParaRPr lang="cs-CZ" dirty="0" smtClean="0"/>
          </a:p>
          <a:p>
            <a:r>
              <a:rPr lang="cs-CZ" dirty="0" smtClean="0"/>
              <a:t>1. Samuelova </a:t>
            </a:r>
          </a:p>
          <a:p>
            <a:r>
              <a:rPr lang="cs-CZ" dirty="0" smtClean="0"/>
              <a:t>2. Samuelova </a:t>
            </a:r>
          </a:p>
          <a:p>
            <a:r>
              <a:rPr lang="cs-CZ" dirty="0" smtClean="0"/>
              <a:t>1. Královská</a:t>
            </a:r>
          </a:p>
          <a:p>
            <a:r>
              <a:rPr lang="cs-CZ" dirty="0" smtClean="0"/>
              <a:t>2. Královská</a:t>
            </a:r>
          </a:p>
          <a:p>
            <a:r>
              <a:rPr lang="cs-CZ" dirty="0" smtClean="0"/>
              <a:t>1. Letopisů </a:t>
            </a:r>
          </a:p>
          <a:p>
            <a:r>
              <a:rPr lang="cs-CZ" dirty="0" smtClean="0"/>
              <a:t>2. Letopisů </a:t>
            </a:r>
          </a:p>
          <a:p>
            <a:r>
              <a:rPr lang="cs-CZ" dirty="0" smtClean="0"/>
              <a:t>Ezdráš</a:t>
            </a:r>
          </a:p>
          <a:p>
            <a:r>
              <a:rPr lang="cs-CZ" dirty="0" smtClean="0"/>
              <a:t>Nehemjáš Tóbijáš</a:t>
            </a:r>
          </a:p>
          <a:p>
            <a:r>
              <a:rPr lang="cs-CZ" dirty="0"/>
              <a:t>Júdit </a:t>
            </a:r>
            <a:endParaRPr lang="cs-CZ" dirty="0" smtClean="0"/>
          </a:p>
          <a:p>
            <a:r>
              <a:rPr lang="cs-CZ" dirty="0" smtClean="0"/>
              <a:t>Ester</a:t>
            </a:r>
          </a:p>
          <a:p>
            <a:r>
              <a:rPr lang="cs-CZ" dirty="0" smtClean="0"/>
              <a:t>1. Makabejská</a:t>
            </a:r>
          </a:p>
          <a:p>
            <a:r>
              <a:rPr lang="cs-CZ" dirty="0" smtClean="0"/>
              <a:t>2. Makabejská </a:t>
            </a:r>
          </a:p>
          <a:p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3491880" y="620688"/>
            <a:ext cx="2088232" cy="6048672"/>
          </a:xfrm>
          <a:prstGeom prst="rect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6372200" y="621674"/>
            <a:ext cx="2088232" cy="6047685"/>
          </a:xfrm>
          <a:prstGeom prst="rect">
            <a:avLst/>
          </a:prstGeom>
          <a:solidFill>
            <a:srgbClr val="CC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3640088" y="620688"/>
            <a:ext cx="17918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Žalmy </a:t>
            </a:r>
            <a:endParaRPr lang="cs-CZ" dirty="0" smtClean="0"/>
          </a:p>
          <a:p>
            <a:r>
              <a:rPr lang="cs-CZ" dirty="0" smtClean="0"/>
              <a:t>Jób </a:t>
            </a:r>
          </a:p>
          <a:p>
            <a:r>
              <a:rPr lang="cs-CZ" dirty="0"/>
              <a:t>Přísloví </a:t>
            </a:r>
            <a:endParaRPr lang="cs-CZ" dirty="0" smtClean="0"/>
          </a:p>
          <a:p>
            <a:r>
              <a:rPr lang="cs-CZ" dirty="0" smtClean="0"/>
              <a:t>Kazatel</a:t>
            </a:r>
          </a:p>
          <a:p>
            <a:r>
              <a:rPr lang="cs-CZ" dirty="0"/>
              <a:t>Píseň písní </a:t>
            </a:r>
          </a:p>
          <a:p>
            <a:r>
              <a:rPr lang="cs-CZ" dirty="0" smtClean="0"/>
              <a:t>Moudrost</a:t>
            </a:r>
          </a:p>
          <a:p>
            <a:r>
              <a:rPr lang="cs-CZ" dirty="0" smtClean="0"/>
              <a:t>Sírachovec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6520408" y="620688"/>
            <a:ext cx="179181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Izajáš</a:t>
            </a:r>
          </a:p>
          <a:p>
            <a:r>
              <a:rPr lang="cs-CZ" dirty="0" smtClean="0"/>
              <a:t>Jeremjáš</a:t>
            </a:r>
          </a:p>
          <a:p>
            <a:r>
              <a:rPr lang="cs-CZ" dirty="0"/>
              <a:t>Pláč </a:t>
            </a:r>
            <a:endParaRPr lang="cs-CZ" dirty="0" smtClean="0"/>
          </a:p>
          <a:p>
            <a:r>
              <a:rPr lang="cs-CZ" dirty="0" smtClean="0"/>
              <a:t>Báruk</a:t>
            </a:r>
          </a:p>
          <a:p>
            <a:r>
              <a:rPr lang="cs-CZ" dirty="0" smtClean="0"/>
              <a:t>Ezechiel</a:t>
            </a:r>
          </a:p>
          <a:p>
            <a:r>
              <a:rPr lang="cs-CZ" dirty="0" smtClean="0"/>
              <a:t>Daniel</a:t>
            </a:r>
          </a:p>
          <a:p>
            <a:r>
              <a:rPr lang="cs-CZ" dirty="0" smtClean="0"/>
              <a:t>Ozeáš</a:t>
            </a:r>
          </a:p>
          <a:p>
            <a:r>
              <a:rPr lang="cs-CZ" dirty="0" smtClean="0"/>
              <a:t>Jóel </a:t>
            </a:r>
          </a:p>
          <a:p>
            <a:r>
              <a:rPr lang="cs-CZ" dirty="0" smtClean="0"/>
              <a:t>Ámos</a:t>
            </a:r>
          </a:p>
          <a:p>
            <a:r>
              <a:rPr lang="cs-CZ" dirty="0" smtClean="0"/>
              <a:t>Abdijáš</a:t>
            </a:r>
          </a:p>
          <a:p>
            <a:r>
              <a:rPr lang="cs-CZ" dirty="0" smtClean="0"/>
              <a:t>Jonáš</a:t>
            </a:r>
          </a:p>
          <a:p>
            <a:r>
              <a:rPr lang="cs-CZ" dirty="0" smtClean="0"/>
              <a:t>Micheáš</a:t>
            </a:r>
          </a:p>
          <a:p>
            <a:r>
              <a:rPr lang="cs-CZ" dirty="0" smtClean="0"/>
              <a:t>Nahum</a:t>
            </a:r>
          </a:p>
          <a:p>
            <a:r>
              <a:rPr lang="cs-CZ" dirty="0" smtClean="0"/>
              <a:t>Abakuk</a:t>
            </a:r>
          </a:p>
          <a:p>
            <a:r>
              <a:rPr lang="cs-CZ" dirty="0"/>
              <a:t>Sofonjáš</a:t>
            </a:r>
            <a:endParaRPr lang="cs-CZ" dirty="0" smtClean="0"/>
          </a:p>
          <a:p>
            <a:r>
              <a:rPr lang="cs-CZ" dirty="0" smtClean="0"/>
              <a:t>Ageus</a:t>
            </a:r>
          </a:p>
          <a:p>
            <a:r>
              <a:rPr lang="cs-CZ" dirty="0" smtClean="0"/>
              <a:t>Zacharjáš</a:t>
            </a:r>
          </a:p>
          <a:p>
            <a:r>
              <a:rPr lang="cs-CZ" dirty="0" smtClean="0"/>
              <a:t>Malachiáš</a:t>
            </a:r>
          </a:p>
        </p:txBody>
      </p:sp>
      <p:sp>
        <p:nvSpPr>
          <p:cNvPr id="17" name="AutoShape 2" descr="Black Grunge Cross Stamp, Christian Cross Sign Isolated On White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8" name="AutoShape 4" descr="Black Grunge Cross Stamp, Christian Cross Sign Isolated On White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9" name="AutoShape 6" descr="Black Grunge Cross Stamp, Christian Cross Sign Isolated On White ..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0" name="AutoShape 8" descr="Black Grunge Cross Stamp, Christian Cross Sign Isolated On White ...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 rot="16200000">
            <a:off x="7627214" y="1263258"/>
            <a:ext cx="100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 smtClean="0"/>
              <a:t>VELCÍ</a:t>
            </a:r>
            <a:endParaRPr lang="cs-CZ" sz="2400" b="1" dirty="0"/>
          </a:p>
        </p:txBody>
      </p:sp>
      <p:sp>
        <p:nvSpPr>
          <p:cNvPr id="23" name="Pravá složená závorka 22"/>
          <p:cNvSpPr/>
          <p:nvPr/>
        </p:nvSpPr>
        <p:spPr>
          <a:xfrm>
            <a:off x="7668344" y="639303"/>
            <a:ext cx="144016" cy="1709577"/>
          </a:xfrm>
          <a:prstGeom prst="rightBrace">
            <a:avLst/>
          </a:prstGeom>
          <a:ln w="28575" cap="flat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b="1" dirty="0"/>
          </a:p>
        </p:txBody>
      </p:sp>
      <p:sp>
        <p:nvSpPr>
          <p:cNvPr id="27" name="Pravá složená závorka 26"/>
          <p:cNvSpPr/>
          <p:nvPr/>
        </p:nvSpPr>
        <p:spPr>
          <a:xfrm>
            <a:off x="7820744" y="2398215"/>
            <a:ext cx="144016" cy="3191025"/>
          </a:xfrm>
          <a:prstGeom prst="rightBrace">
            <a:avLst/>
          </a:prstGeom>
          <a:ln w="28575" cap="flat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b="1" dirty="0"/>
          </a:p>
        </p:txBody>
      </p:sp>
      <p:sp>
        <p:nvSpPr>
          <p:cNvPr id="28" name="TextovéPole 27"/>
          <p:cNvSpPr txBox="1"/>
          <p:nvPr/>
        </p:nvSpPr>
        <p:spPr>
          <a:xfrm rot="16200000">
            <a:off x="7743339" y="3809060"/>
            <a:ext cx="1005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/>
              <a:t>malí</a:t>
            </a:r>
            <a:endParaRPr lang="cs-CZ" b="1" dirty="0"/>
          </a:p>
        </p:txBody>
      </p:sp>
      <p:cxnSp>
        <p:nvCxnSpPr>
          <p:cNvPr id="25" name="Přímá spojnice se šipkou 24"/>
          <p:cNvCxnSpPr/>
          <p:nvPr/>
        </p:nvCxnSpPr>
        <p:spPr>
          <a:xfrm>
            <a:off x="315751" y="2873277"/>
            <a:ext cx="8440489" cy="0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ovéPole 25"/>
          <p:cNvSpPr txBox="1"/>
          <p:nvPr/>
        </p:nvSpPr>
        <p:spPr>
          <a:xfrm rot="19650832">
            <a:off x="1509675" y="1975051"/>
            <a:ext cx="15552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C00000"/>
                </a:solidFill>
                <a:latin typeface="Mistral" panose="03090702030407020403" pitchFamily="66" charset="0"/>
              </a:rPr>
              <a:t>minulost</a:t>
            </a:r>
            <a:endParaRPr lang="cs-CZ" sz="3600" dirty="0">
              <a:solidFill>
                <a:srgbClr val="C00000"/>
              </a:solidFill>
              <a:latin typeface="Mistral" panose="03090702030407020403" pitchFamily="66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 rot="19650832">
            <a:off x="4513224" y="1855627"/>
            <a:ext cx="1837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C00000"/>
                </a:solidFill>
                <a:latin typeface="Mistral" panose="03090702030407020403" pitchFamily="66" charset="0"/>
              </a:rPr>
              <a:t>přítomnost</a:t>
            </a:r>
            <a:endParaRPr lang="cs-CZ" sz="3600" dirty="0">
              <a:solidFill>
                <a:srgbClr val="C00000"/>
              </a:solidFill>
              <a:latin typeface="Mistral" panose="03090702030407020403" pitchFamily="66" charset="0"/>
            </a:endParaRPr>
          </a:p>
        </p:txBody>
      </p:sp>
      <p:sp>
        <p:nvSpPr>
          <p:cNvPr id="33" name="TextovéPole 32"/>
          <p:cNvSpPr txBox="1"/>
          <p:nvPr/>
        </p:nvSpPr>
        <p:spPr>
          <a:xfrm rot="19650832">
            <a:off x="7395145" y="3167982"/>
            <a:ext cx="18341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C00000"/>
                </a:solidFill>
                <a:latin typeface="Mistral" panose="03090702030407020403" pitchFamily="66" charset="0"/>
              </a:rPr>
              <a:t>budoucnost</a:t>
            </a:r>
            <a:endParaRPr lang="cs-CZ" sz="3600" dirty="0">
              <a:solidFill>
                <a:srgbClr val="C00000"/>
              </a:solidFill>
              <a:latin typeface="Mistral" panose="03090702030407020403" pitchFamily="66" charset="0"/>
            </a:endParaRPr>
          </a:p>
        </p:txBody>
      </p:sp>
      <p:cxnSp>
        <p:nvCxnSpPr>
          <p:cNvPr id="3" name="Přímá spojnice 2"/>
          <p:cNvCxnSpPr/>
          <p:nvPr/>
        </p:nvCxnSpPr>
        <p:spPr>
          <a:xfrm>
            <a:off x="5203486" y="3429000"/>
            <a:ext cx="0" cy="252028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>
            <a:off x="4572000" y="3993727"/>
            <a:ext cx="129614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534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4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9" grpId="0"/>
      <p:bldP spid="10" grpId="0"/>
      <p:bldP spid="11" grpId="0"/>
      <p:bldP spid="12" grpId="0" animBg="1"/>
      <p:bldP spid="13" grpId="0" animBg="1"/>
      <p:bldP spid="14" grpId="0"/>
      <p:bldP spid="15" grpId="0"/>
      <p:bldP spid="22" grpId="0"/>
      <p:bldP spid="23" grpId="0" animBg="1"/>
      <p:bldP spid="27" grpId="0" animBg="1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cs-CZ" sz="1200" dirty="0" smtClean="0"/>
              <a:t>Existují dvě hlavní dělení a řazení starozákonních knih: křesťanské a židovské. </a:t>
            </a:r>
          </a:p>
          <a:p>
            <a:r>
              <a:rPr lang="cs-CZ" sz="1200" dirty="0" smtClean="0"/>
              <a:t>Křesťané dělí SZ knihy do tří skupin KLIK první z nich jsou knihy historické či dějepisné. Patří sen TEXT  (tolik v katolické verzi, v </a:t>
            </a:r>
            <a:r>
              <a:rPr lang="cs-CZ" sz="1200" dirty="0" err="1" smtClean="0"/>
              <a:t>prostestanské</a:t>
            </a:r>
            <a:r>
              <a:rPr lang="cs-CZ" sz="1200" dirty="0" smtClean="0"/>
              <a:t> je třeba vyloučit deuterokanonické knihy, tedy </a:t>
            </a:r>
            <a:r>
              <a:rPr lang="cs-CZ" sz="1200" dirty="0" err="1" smtClean="0"/>
              <a:t>Tóbijáš</a:t>
            </a:r>
            <a:r>
              <a:rPr lang="cs-CZ" sz="1200" dirty="0" smtClean="0"/>
              <a:t>, Judit a 1 a 2 makabejskou. </a:t>
            </a:r>
          </a:p>
          <a:p>
            <a:r>
              <a:rPr lang="cs-CZ" sz="1200" dirty="0" smtClean="0"/>
              <a:t>Druhou skupinu představují knihy mudroslovné, či poučné, </a:t>
            </a:r>
            <a:r>
              <a:rPr lang="cs-CZ" sz="1200" dirty="0" err="1" smtClean="0"/>
              <a:t>sapienciální</a:t>
            </a:r>
            <a:r>
              <a:rPr lang="cs-CZ" sz="1200" dirty="0" smtClean="0"/>
              <a:t> a podobně. Patří sem TEXT. Opět se jedná o katolický seznam; v protestantské verzi bude chybět </a:t>
            </a:r>
            <a:r>
              <a:rPr lang="cs-CZ" sz="1200" dirty="0" err="1" smtClean="0"/>
              <a:t>Sírachovec</a:t>
            </a:r>
            <a:r>
              <a:rPr lang="cs-CZ" sz="1200" dirty="0" smtClean="0"/>
              <a:t> a kniha Moudrosti. </a:t>
            </a:r>
          </a:p>
          <a:p>
            <a:r>
              <a:rPr lang="cs-CZ" sz="1200" dirty="0" smtClean="0"/>
              <a:t>Konečně ve třetí skupině jsou knihy prorocké. Jsou to: TEXT. </a:t>
            </a:r>
          </a:p>
          <a:p>
            <a:r>
              <a:rPr lang="cs-CZ" sz="1200" dirty="0" smtClean="0"/>
              <a:t>Dělíme je na velké proroky, tedy TEXT. Jsou sem zařazeni i Pláč a </a:t>
            </a:r>
            <a:r>
              <a:rPr lang="cs-CZ" sz="1200" dirty="0" err="1" smtClean="0"/>
              <a:t>Báruk</a:t>
            </a:r>
            <a:r>
              <a:rPr lang="cs-CZ" sz="1200" dirty="0" smtClean="0"/>
              <a:t>, protože jsou spojeni s osobou </a:t>
            </a:r>
            <a:r>
              <a:rPr lang="cs-CZ" sz="1200" dirty="0" err="1" smtClean="0"/>
              <a:t>Jeremjáše</a:t>
            </a:r>
            <a:r>
              <a:rPr lang="cs-CZ" sz="1200" dirty="0" smtClean="0"/>
              <a:t>. </a:t>
            </a:r>
          </a:p>
          <a:p>
            <a:r>
              <a:rPr lang="cs-CZ" sz="1200" dirty="0" smtClean="0"/>
              <a:t>Ostatní jsou Malí, těch je celkem 12 a už je nebudeme vyjmenovávat. </a:t>
            </a:r>
          </a:p>
          <a:p>
            <a:r>
              <a:rPr lang="cs-CZ" sz="1200" dirty="0" smtClean="0"/>
              <a:t>Toto řazení má svou logiku, protože sleduje časovou osu. </a:t>
            </a:r>
          </a:p>
          <a:p>
            <a:r>
              <a:rPr lang="cs-CZ" sz="1200" dirty="0" smtClean="0"/>
              <a:t>Dějepisné knihy vypravují o minulosti, o tom, co bylo. </a:t>
            </a:r>
          </a:p>
          <a:p>
            <a:r>
              <a:rPr lang="cs-CZ" sz="1200" dirty="0" smtClean="0"/>
              <a:t>Mudroslovné knihy hovoří o dnešku, o přítomném životě člověka. </a:t>
            </a:r>
          </a:p>
          <a:p>
            <a:r>
              <a:rPr lang="cs-CZ" sz="1200" dirty="0" smtClean="0"/>
              <a:t>Konečně prorocké texty připravují – v křesťanském pojetí – na příchod Krista, tedy hovoří o budoucnosti a tvoří most k novému zákonu. </a:t>
            </a:r>
          </a:p>
          <a:p>
            <a:r>
              <a:rPr lang="cs-CZ" sz="1200" dirty="0" smtClean="0"/>
              <a:t>Jak bylo řečeno na začátku, toto je dělení a řazení SZ knih křesťanské. 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1275872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Jeruzalémská bible (nejlepší překlad biblických textů do češtiny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" name="AutoShape 4" descr="Jeruzalémská bible (nejlepší překlad biblických textů do češtiny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" name="AutoShape 6" descr="Jeruzalémská bible (nejlepší překlad biblických textů do češtiny ..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32" name="Picture 8" descr="Jeruzalémská bible (nejlepší překlad biblických textů do češtiny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58084" y="3573016"/>
            <a:ext cx="3436872" cy="278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Život ve Vatikánu s Jeruzalémskou biblí | TIC BRNO, příspěvková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812" y="635474"/>
            <a:ext cx="3600400" cy="2807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Jeruzalémská Bible | E-shop | benedetto.s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816" y="7937"/>
            <a:ext cx="2451604" cy="340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Kniha Bible Ekumenický překlad - bazar | OdKarla.cz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2760" y="34627"/>
            <a:ext cx="5855308" cy="585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bible zip | Srovnanicen.cz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007" y="160337"/>
            <a:ext cx="2569273" cy="2569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Bible kralická (šestidílná) - Abdiáš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010" y="3007319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bible kralická - Nejlepší Ceny.cz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248" y="1467844"/>
            <a:ext cx="23812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Bible kralická - šestidílná (faksimile) - KRÁSNÉ VAZBY- Biblia ...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9087" y="-1395536"/>
            <a:ext cx="6997196" cy="6997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Bible kralická šestidílná, IV. díl 1587 - Umění a starožitnosti ...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7685" y="3296550"/>
            <a:ext cx="38100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1187624" y="3622009"/>
            <a:ext cx="1944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Jeruzalémská bible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6300192" y="3786413"/>
            <a:ext cx="26505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Český ekumenický překlad</a:t>
            </a:r>
          </a:p>
          <a:p>
            <a:r>
              <a:rPr lang="cs-CZ" dirty="0" smtClean="0"/>
              <a:t>Bible kralická šestidílná </a:t>
            </a:r>
          </a:p>
        </p:txBody>
      </p:sp>
      <p:pic>
        <p:nvPicPr>
          <p:cNvPr id="1050" name="Picture 26" descr="Recenze Bible Překlad 21. století velká písmena Bible. Česky ...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361" y="4429879"/>
            <a:ext cx="2012800" cy="2215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ovéPole 18"/>
          <p:cNvSpPr txBox="1"/>
          <p:nvPr/>
        </p:nvSpPr>
        <p:spPr>
          <a:xfrm>
            <a:off x="4182450" y="5769773"/>
            <a:ext cx="2556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Bible pro 21. století (B21)</a:t>
            </a:r>
          </a:p>
        </p:txBody>
      </p:sp>
    </p:spTree>
    <p:extLst>
      <p:ext uri="{BB962C8B-B14F-4D97-AF65-F5344CB8AC3E}">
        <p14:creationId xmlns:p14="http://schemas.microsoft.com/office/powerpoint/2010/main" val="682820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8" dur="2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1" dur="2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20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5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cs-CZ" sz="1200" dirty="0" smtClean="0"/>
              <a:t>S tímto řazením se můžeme setkat například v Jeruzalémské bibli. </a:t>
            </a:r>
          </a:p>
          <a:p>
            <a:r>
              <a:rPr lang="cs-CZ" sz="1200" dirty="0" smtClean="0"/>
              <a:t>S mírnou obměnou se s ním setkáme i např. v původní šestidílné bibli kralické či v českém ekumenickém překladu. Rozdíl je v tom, že případné deuterokanonické knihy nebo apokryfy jsou vloženy samostatně mezi Starý a Nový zákon. </a:t>
            </a:r>
          </a:p>
          <a:p>
            <a:r>
              <a:rPr lang="cs-CZ" sz="1200" dirty="0" smtClean="0"/>
              <a:t>Konečně se s ním setkáme např. i v dalších standardních českých překladech, jako např. v Bibli pro 21. století, ovšem již bez deuterokanonických (resp. apokryfních) knih. </a:t>
            </a:r>
          </a:p>
          <a:p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3045410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611560" y="620688"/>
            <a:ext cx="2088232" cy="60486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611560" y="252343"/>
            <a:ext cx="592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Tóra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3491880" y="269971"/>
            <a:ext cx="865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Proroci</a:t>
            </a:r>
            <a:endParaRPr lang="cs-CZ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372200" y="269971"/>
            <a:ext cx="670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Spisy</a:t>
            </a:r>
            <a:endParaRPr lang="cs-CZ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763960" y="639303"/>
            <a:ext cx="17918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Genesis</a:t>
            </a:r>
          </a:p>
          <a:p>
            <a:r>
              <a:rPr lang="cs-CZ" dirty="0" smtClean="0"/>
              <a:t>Exodus</a:t>
            </a:r>
          </a:p>
          <a:p>
            <a:r>
              <a:rPr lang="cs-CZ" dirty="0" smtClean="0"/>
              <a:t>Levitikus</a:t>
            </a:r>
          </a:p>
          <a:p>
            <a:r>
              <a:rPr lang="cs-CZ" dirty="0" smtClean="0"/>
              <a:t>Numeri</a:t>
            </a:r>
            <a:br>
              <a:rPr lang="cs-CZ" dirty="0" smtClean="0"/>
            </a:br>
            <a:r>
              <a:rPr lang="cs-CZ" dirty="0" smtClean="0"/>
              <a:t>Deuteronomium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3491880" y="620688"/>
            <a:ext cx="2088232" cy="604867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6372200" y="621675"/>
            <a:ext cx="2088232" cy="6047685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3601675" y="620688"/>
            <a:ext cx="183442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Jozue</a:t>
            </a:r>
            <a:endParaRPr lang="cs-CZ" dirty="0"/>
          </a:p>
          <a:p>
            <a:r>
              <a:rPr lang="cs-CZ" dirty="0"/>
              <a:t>Soudců</a:t>
            </a:r>
          </a:p>
          <a:p>
            <a:r>
              <a:rPr lang="cs-CZ" dirty="0"/>
              <a:t>1. Samuelova </a:t>
            </a:r>
          </a:p>
          <a:p>
            <a:r>
              <a:rPr lang="cs-CZ" dirty="0"/>
              <a:t>2. Samuelova </a:t>
            </a:r>
          </a:p>
          <a:p>
            <a:r>
              <a:rPr lang="cs-CZ" dirty="0"/>
              <a:t>1. Královská</a:t>
            </a:r>
          </a:p>
          <a:p>
            <a:r>
              <a:rPr lang="cs-CZ" dirty="0"/>
              <a:t>2. Královská </a:t>
            </a:r>
            <a:endParaRPr lang="cs-CZ" dirty="0" smtClean="0"/>
          </a:p>
          <a:p>
            <a:r>
              <a:rPr lang="cs-CZ" dirty="0" smtClean="0"/>
              <a:t>Izajáš</a:t>
            </a:r>
            <a:endParaRPr lang="cs-CZ" dirty="0"/>
          </a:p>
          <a:p>
            <a:r>
              <a:rPr lang="cs-CZ" dirty="0"/>
              <a:t>Jeremjáš</a:t>
            </a:r>
          </a:p>
          <a:p>
            <a:r>
              <a:rPr lang="cs-CZ" dirty="0" smtClean="0"/>
              <a:t>Ezechiel</a:t>
            </a:r>
          </a:p>
          <a:p>
            <a:r>
              <a:rPr lang="cs-CZ" dirty="0" smtClean="0"/>
              <a:t>Dvanáct proroků </a:t>
            </a:r>
          </a:p>
          <a:p>
            <a:r>
              <a:rPr lang="cs-CZ" dirty="0" smtClean="0"/>
              <a:t>(Ozeáš, Jóel, </a:t>
            </a:r>
            <a:endParaRPr lang="cs-CZ" dirty="0"/>
          </a:p>
          <a:p>
            <a:r>
              <a:rPr lang="cs-CZ" dirty="0" smtClean="0"/>
              <a:t>Ámos, Abdijáš,  Jonáš, Micheáš, Nahum, Abakuk, </a:t>
            </a:r>
            <a:r>
              <a:rPr lang="cs-CZ" dirty="0"/>
              <a:t>Sofonjáš, Ageus</a:t>
            </a:r>
            <a:r>
              <a:rPr lang="cs-CZ" dirty="0" smtClean="0"/>
              <a:t>, Zacharjáš, Malachiáš)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520408" y="620688"/>
            <a:ext cx="179181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Žalmy </a:t>
            </a:r>
            <a:endParaRPr lang="cs-CZ" dirty="0" smtClean="0"/>
          </a:p>
          <a:p>
            <a:r>
              <a:rPr lang="cs-CZ" dirty="0" smtClean="0"/>
              <a:t>Jób </a:t>
            </a:r>
            <a:endParaRPr lang="cs-CZ" dirty="0"/>
          </a:p>
          <a:p>
            <a:r>
              <a:rPr lang="cs-CZ" dirty="0"/>
              <a:t>Přísloví </a:t>
            </a:r>
            <a:endParaRPr lang="cs-CZ" dirty="0" smtClean="0"/>
          </a:p>
          <a:p>
            <a:r>
              <a:rPr lang="cs-CZ" dirty="0" smtClean="0"/>
              <a:t>Píseň písní</a:t>
            </a:r>
          </a:p>
          <a:p>
            <a:r>
              <a:rPr lang="cs-CZ" dirty="0" smtClean="0"/>
              <a:t>Rút </a:t>
            </a:r>
            <a:endParaRPr lang="cs-CZ" dirty="0"/>
          </a:p>
          <a:p>
            <a:r>
              <a:rPr lang="cs-CZ" dirty="0" smtClean="0"/>
              <a:t>Pláč</a:t>
            </a:r>
          </a:p>
          <a:p>
            <a:r>
              <a:rPr lang="cs-CZ" dirty="0"/>
              <a:t>Kazatel</a:t>
            </a:r>
          </a:p>
          <a:p>
            <a:r>
              <a:rPr lang="cs-CZ" dirty="0"/>
              <a:t>Ester</a:t>
            </a:r>
          </a:p>
          <a:p>
            <a:r>
              <a:rPr lang="cs-CZ" dirty="0" smtClean="0"/>
              <a:t>Daniel</a:t>
            </a:r>
          </a:p>
          <a:p>
            <a:r>
              <a:rPr lang="cs-CZ" dirty="0" smtClean="0"/>
              <a:t>Ezdráš</a:t>
            </a:r>
          </a:p>
          <a:p>
            <a:r>
              <a:rPr lang="cs-CZ" dirty="0" smtClean="0"/>
              <a:t>Nehemjáš</a:t>
            </a:r>
          </a:p>
          <a:p>
            <a:r>
              <a:rPr lang="cs-CZ" dirty="0" smtClean="0"/>
              <a:t>1</a:t>
            </a:r>
            <a:r>
              <a:rPr lang="cs-CZ" dirty="0"/>
              <a:t>. Letopisů </a:t>
            </a:r>
          </a:p>
          <a:p>
            <a:r>
              <a:rPr lang="cs-CZ" dirty="0"/>
              <a:t>2. Letopisů </a:t>
            </a:r>
          </a:p>
        </p:txBody>
      </p:sp>
      <p:sp>
        <p:nvSpPr>
          <p:cNvPr id="25" name="Ovál 24"/>
          <p:cNvSpPr/>
          <p:nvPr/>
        </p:nvSpPr>
        <p:spPr>
          <a:xfrm>
            <a:off x="510774" y="3602250"/>
            <a:ext cx="2804120" cy="2804120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2" name="Ovál 21"/>
          <p:cNvSpPr/>
          <p:nvPr/>
        </p:nvSpPr>
        <p:spPr>
          <a:xfrm>
            <a:off x="823922" y="3908284"/>
            <a:ext cx="2192052" cy="219205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1487393" y="5683521"/>
            <a:ext cx="865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Proroci</a:t>
            </a:r>
            <a:endParaRPr lang="cs-CZ" b="1" dirty="0"/>
          </a:p>
        </p:txBody>
      </p:sp>
      <p:sp>
        <p:nvSpPr>
          <p:cNvPr id="3" name="Ovál 2"/>
          <p:cNvSpPr/>
          <p:nvPr/>
        </p:nvSpPr>
        <p:spPr>
          <a:xfrm>
            <a:off x="1163864" y="4248226"/>
            <a:ext cx="1512168" cy="1512168"/>
          </a:xfrm>
          <a:prstGeom prst="ellipse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1623713" y="5314189"/>
            <a:ext cx="592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Tóra</a:t>
            </a:r>
            <a:endParaRPr lang="cs-CZ" b="1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1584888" y="6037038"/>
            <a:ext cx="670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Spisy</a:t>
            </a:r>
            <a:endParaRPr lang="cs-CZ" b="1" dirty="0"/>
          </a:p>
        </p:txBody>
      </p:sp>
      <p:sp>
        <p:nvSpPr>
          <p:cNvPr id="2" name="Rovnoramenný trojúhelník 1"/>
          <p:cNvSpPr/>
          <p:nvPr/>
        </p:nvSpPr>
        <p:spPr>
          <a:xfrm>
            <a:off x="6721383" y="4057106"/>
            <a:ext cx="2227637" cy="1920377"/>
          </a:xfrm>
          <a:prstGeom prst="triangl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Rovnoramenný trojúhelník 27"/>
          <p:cNvSpPr/>
          <p:nvPr/>
        </p:nvSpPr>
        <p:spPr>
          <a:xfrm rot="10800000">
            <a:off x="6707260" y="4653136"/>
            <a:ext cx="2227637" cy="1920377"/>
          </a:xfrm>
          <a:prstGeom prst="triangl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TextovéPole 28"/>
          <p:cNvSpPr txBox="1"/>
          <p:nvPr/>
        </p:nvSpPr>
        <p:spPr>
          <a:xfrm rot="16200000">
            <a:off x="5034926" y="1344902"/>
            <a:ext cx="1005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/>
              <a:t>přední</a:t>
            </a:r>
            <a:endParaRPr lang="cs-CZ" b="1" dirty="0"/>
          </a:p>
        </p:txBody>
      </p:sp>
      <p:sp>
        <p:nvSpPr>
          <p:cNvPr id="30" name="Pravá složená závorka 29"/>
          <p:cNvSpPr/>
          <p:nvPr/>
        </p:nvSpPr>
        <p:spPr>
          <a:xfrm>
            <a:off x="5076056" y="674781"/>
            <a:ext cx="144016" cy="1602091"/>
          </a:xfrm>
          <a:prstGeom prst="rightBrace">
            <a:avLst/>
          </a:prstGeom>
          <a:ln w="28575" cap="flat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b="1" dirty="0"/>
          </a:p>
        </p:txBody>
      </p:sp>
      <p:sp>
        <p:nvSpPr>
          <p:cNvPr id="31" name="Pravá složená závorka 30"/>
          <p:cNvSpPr/>
          <p:nvPr/>
        </p:nvSpPr>
        <p:spPr>
          <a:xfrm>
            <a:off x="5220072" y="2276873"/>
            <a:ext cx="152400" cy="3145129"/>
          </a:xfrm>
          <a:prstGeom prst="rightBrace">
            <a:avLst/>
          </a:prstGeom>
          <a:ln w="28575" cap="flat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b="1" dirty="0"/>
          </a:p>
        </p:txBody>
      </p:sp>
      <p:sp>
        <p:nvSpPr>
          <p:cNvPr id="32" name="TextovéPole 31"/>
          <p:cNvSpPr txBox="1"/>
          <p:nvPr/>
        </p:nvSpPr>
        <p:spPr>
          <a:xfrm rot="16200000">
            <a:off x="5151051" y="3844538"/>
            <a:ext cx="1005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/>
              <a:t>zadní</a:t>
            </a:r>
          </a:p>
        </p:txBody>
      </p:sp>
    </p:spTree>
    <p:extLst>
      <p:ext uri="{BB962C8B-B14F-4D97-AF65-F5344CB8AC3E}">
        <p14:creationId xmlns:p14="http://schemas.microsoft.com/office/powerpoint/2010/main" val="3489304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9" grpId="0"/>
      <p:bldP spid="10" grpId="0"/>
      <p:bldP spid="11" grpId="0"/>
      <p:bldP spid="12" grpId="0" animBg="1"/>
      <p:bldP spid="13" grpId="0" animBg="1"/>
      <p:bldP spid="14" grpId="0"/>
      <p:bldP spid="15" grpId="0"/>
      <p:bldP spid="25" grpId="0" animBg="1"/>
      <p:bldP spid="22" grpId="0" animBg="1"/>
      <p:bldP spid="23" grpId="0"/>
      <p:bldP spid="3" grpId="0" animBg="1"/>
      <p:bldP spid="24" grpId="0"/>
      <p:bldP spid="27" grpId="0"/>
      <p:bldP spid="2" grpId="0" animBg="1"/>
      <p:bldP spid="28" grpId="0" animBg="1"/>
      <p:bldP spid="29" grpId="0"/>
      <p:bldP spid="30" grpId="0" animBg="1"/>
      <p:bldP spid="31" grpId="0" animBg="1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cs-CZ" sz="1200" dirty="0" smtClean="0"/>
              <a:t>A nyní již můžeme přejít k druhému, židovskému dělení SZ knih, či přesněji k obsahu a struktuře </a:t>
            </a:r>
            <a:r>
              <a:rPr lang="cs-CZ" sz="1200" dirty="0" err="1" smtClean="0"/>
              <a:t>Tenachu</a:t>
            </a:r>
            <a:r>
              <a:rPr lang="cs-CZ" sz="1200" dirty="0" smtClean="0"/>
              <a:t>, jak mu říkají Židé. I oni dělí </a:t>
            </a:r>
            <a:r>
              <a:rPr lang="cs-CZ" sz="1200" dirty="0" err="1" smtClean="0"/>
              <a:t>Tenach</a:t>
            </a:r>
            <a:r>
              <a:rPr lang="cs-CZ" sz="1200" dirty="0" smtClean="0"/>
              <a:t> na 3 části. </a:t>
            </a:r>
          </a:p>
          <a:p>
            <a:r>
              <a:rPr lang="cs-CZ" sz="1200" dirty="0" smtClean="0"/>
              <a:t>První je Tóra, „</a:t>
            </a:r>
            <a:r>
              <a:rPr lang="cs-CZ" sz="1200" dirty="0"/>
              <a:t>z</a:t>
            </a:r>
            <a:r>
              <a:rPr lang="cs-CZ" sz="1200" dirty="0" smtClean="0"/>
              <a:t>ákon“, skládající se z 5 knih: TEXT. </a:t>
            </a:r>
          </a:p>
          <a:p>
            <a:r>
              <a:rPr lang="cs-CZ" sz="1200" dirty="0" smtClean="0"/>
              <a:t>Druhou skupinou jsou „</a:t>
            </a:r>
            <a:r>
              <a:rPr lang="cs-CZ" sz="1200" dirty="0" err="1" smtClean="0"/>
              <a:t>neviím</a:t>
            </a:r>
            <a:r>
              <a:rPr lang="cs-CZ" sz="1200" dirty="0" smtClean="0"/>
              <a:t>“, čili Proroci. Patří sem: TEXT. </a:t>
            </a:r>
          </a:p>
          <a:p>
            <a:r>
              <a:rPr lang="cs-CZ" sz="1200" dirty="0" smtClean="0"/>
              <a:t>Dále je možné je dělit na proroky Přední, tedy TEXT, de facto knihy historické, </a:t>
            </a:r>
          </a:p>
          <a:p>
            <a:r>
              <a:rPr lang="cs-CZ" sz="1200" dirty="0" smtClean="0"/>
              <a:t>A na proroky zadní, tedy ty, které za prorocké označují i křesťané. </a:t>
            </a:r>
          </a:p>
          <a:p>
            <a:r>
              <a:rPr lang="cs-CZ" sz="1200" dirty="0" smtClean="0"/>
              <a:t>Třetí skupinou jsou „spisy“, hebrejsky „</a:t>
            </a:r>
            <a:r>
              <a:rPr lang="cs-CZ" sz="1200" dirty="0" err="1" smtClean="0"/>
              <a:t>ketuvím</a:t>
            </a:r>
            <a:r>
              <a:rPr lang="cs-CZ" sz="1200" dirty="0" smtClean="0"/>
              <a:t>“, tedy vlastně „zbytek“. Patří sem: TEXT. I toto řazení má svou vnitřní logiku: </a:t>
            </a:r>
          </a:p>
          <a:p>
            <a:r>
              <a:rPr lang="cs-CZ" sz="1200" dirty="0" smtClean="0"/>
              <a:t>V jádru všeho stojí Tóra, knihy Mojžíšovy. </a:t>
            </a:r>
          </a:p>
          <a:p>
            <a:r>
              <a:rPr lang="cs-CZ" sz="1200" dirty="0" smtClean="0"/>
              <a:t>Kolem ní ve smyslu komentáře se nacházejí Proroci, </a:t>
            </a:r>
          </a:p>
          <a:p>
            <a:r>
              <a:rPr lang="cs-CZ" sz="1200" dirty="0" smtClean="0"/>
              <a:t>A konečně vnější kruh tvoří Spisy. </a:t>
            </a:r>
          </a:p>
          <a:p>
            <a:r>
              <a:rPr lang="cs-CZ" sz="1200" dirty="0" smtClean="0"/>
              <a:t>Toto je tedy obsah a struktura židovského </a:t>
            </a:r>
            <a:r>
              <a:rPr lang="cs-CZ" sz="1200" dirty="0" err="1" smtClean="0"/>
              <a:t>Tenachu</a:t>
            </a:r>
            <a:r>
              <a:rPr lang="cs-CZ" sz="12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05625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Jeruzalémská bible (nejlepší překlad biblických textů do češtiny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" name="AutoShape 4" descr="Jeruzalémská bible (nejlepší překlad biblických textů do češtiny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" name="AutoShape 6" descr="Jeruzalémská bible (nejlepší překlad biblických textů do češtiny ..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32" name="Picture 8" descr="Jeruzalémská bible (nejlepší překlad biblických textů do češtiny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58084" y="3573016"/>
            <a:ext cx="3436872" cy="278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Jeruzalémská Bible | E-shop | benedetto.s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816" y="7937"/>
            <a:ext cx="2451604" cy="340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Kniha Bible Ekumenický překlad - bazar | OdKarla.cz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2760" y="34627"/>
            <a:ext cx="5855308" cy="585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Bible kralická (šestidílná) - Abdiáš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010" y="3007319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Bible kralická - šestidílná (faksimile) - KRÁSNÉ VAZBY- Biblia ..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9087" y="-1395536"/>
            <a:ext cx="6997196" cy="6997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Bible kralická šestidílná, IV. díl 1587 - Umění a starožitnosti ...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7685" y="3296550"/>
            <a:ext cx="38100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3059832" y="372421"/>
            <a:ext cx="2949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Biblia</a:t>
            </a:r>
            <a:r>
              <a:rPr lang="cs-CZ" dirty="0" smtClean="0"/>
              <a:t> </a:t>
            </a:r>
            <a:r>
              <a:rPr lang="cs-CZ" dirty="0" err="1" smtClean="0"/>
              <a:t>Hebraica</a:t>
            </a:r>
            <a:r>
              <a:rPr lang="cs-CZ" dirty="0" smtClean="0"/>
              <a:t> </a:t>
            </a:r>
            <a:r>
              <a:rPr lang="cs-CZ" dirty="0" err="1" smtClean="0"/>
              <a:t>Stuttgartensia</a:t>
            </a:r>
            <a:endParaRPr lang="cs-CZ" dirty="0" smtClean="0"/>
          </a:p>
        </p:txBody>
      </p:sp>
      <p:pic>
        <p:nvPicPr>
          <p:cNvPr id="2050" name="Picture 2" descr="Biblia Hebraica Stuttgartensia- Bible in Hebrew | Trade M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845519"/>
            <a:ext cx="3730111" cy="3730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Kniha: Obtížné oddíly knih M... | Antikvariát Knihobot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95" y="2985564"/>
            <a:ext cx="1795824" cy="2879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Obtížné oddíly Zadních proroků - Martin Prudký | KOSMAS.cz - vaše ...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767" y="2730292"/>
            <a:ext cx="1945374" cy="2921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Normální život v nenormální době - Knihkupectví Luxo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907" y="3861048"/>
            <a:ext cx="21336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ovéPole 23"/>
          <p:cNvSpPr txBox="1"/>
          <p:nvPr/>
        </p:nvSpPr>
        <p:spPr>
          <a:xfrm>
            <a:off x="100735" y="1638092"/>
            <a:ext cx="32749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Obtížné oddíly knih Mojžíšových </a:t>
            </a:r>
          </a:p>
          <a:p>
            <a:r>
              <a:rPr lang="cs-CZ" dirty="0" smtClean="0"/>
              <a:t>Obtížné oddíly Předních proroků </a:t>
            </a:r>
          </a:p>
          <a:p>
            <a:r>
              <a:rPr lang="cs-CZ" dirty="0" smtClean="0"/>
              <a:t>Obtížné oddíly Zadních proroků</a:t>
            </a:r>
          </a:p>
        </p:txBody>
      </p:sp>
      <p:pic>
        <p:nvPicPr>
          <p:cNvPr id="2058" name="Picture 10" descr="https://upload.wikimedia.org/wikipedia/commons/9/9d/Leningrad_Codex_Carpet_page_e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257" y="4409250"/>
            <a:ext cx="1788199" cy="2058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Přímá spojnice 6"/>
          <p:cNvCxnSpPr/>
          <p:nvPr/>
        </p:nvCxnSpPr>
        <p:spPr>
          <a:xfrm flipV="1">
            <a:off x="6818272" y="4298738"/>
            <a:ext cx="1928168" cy="227953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6732240" y="4390695"/>
            <a:ext cx="2088232" cy="218757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5355948" y="5821428"/>
            <a:ext cx="1462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Leningradský </a:t>
            </a:r>
          </a:p>
          <a:p>
            <a:r>
              <a:rPr lang="cs-CZ" dirty="0" smtClean="0"/>
              <a:t>kodex</a:t>
            </a:r>
          </a:p>
        </p:txBody>
      </p:sp>
    </p:spTree>
    <p:extLst>
      <p:ext uri="{BB962C8B-B14F-4D97-AF65-F5344CB8AC3E}">
        <p14:creationId xmlns:p14="http://schemas.microsoft.com/office/powerpoint/2010/main" val="391515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5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8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1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cs-CZ" sz="1200" dirty="0" smtClean="0"/>
              <a:t>S tímto dělením se setkáme např. v standardním vydání hebrejského textu SZ, v BHS, z něhož jsou překládány de facto všechny SZ do češtiny. </a:t>
            </a:r>
          </a:p>
          <a:p>
            <a:r>
              <a:rPr lang="cs-CZ" sz="1200" dirty="0" smtClean="0"/>
              <a:t>Jelikož BHS je přetiskem Leningradského kodexu, je třeba říci, že Leningradský kodex má ve skutečnosti jiné řazení knih, než jak se nachází v </a:t>
            </a:r>
            <a:r>
              <a:rPr lang="cs-CZ" sz="1200" dirty="0" err="1" smtClean="0"/>
              <a:t>BHS.</a:t>
            </a:r>
            <a:r>
              <a:rPr lang="cs-CZ" sz="1200" dirty="0" err="1" smtClean="0">
                <a:solidFill>
                  <a:srgbClr val="FF0000"/>
                </a:solidFill>
              </a:rPr>
              <a:t>xxx</a:t>
            </a:r>
            <a:r>
              <a:rPr lang="cs-CZ" sz="12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cs-CZ" sz="1200" dirty="0" smtClean="0"/>
              <a:t>S podobnou strukturou se však setkáme např. i v „Obtížných oddílech“, což je řada publikací pod vedením prof. Hellera, </a:t>
            </a:r>
            <a:r>
              <a:rPr lang="cs-CZ" sz="1200" dirty="0"/>
              <a:t>blahé </a:t>
            </a:r>
            <a:r>
              <a:rPr lang="cs-CZ" sz="1200" dirty="0" smtClean="0"/>
              <a:t>paměti, a prof. Prudkého, které se pokoušejí objasnit některé nesnadné pasáže SZ. První svazek je věnován Knihám Mojžíšovým, tedy Tóře, druhý Předním prorokům, třetí zadním prorokům a konečně čtvrtý, nazvaný přitažlivěji „Obtížné oddíly biblické poezie a moudrosti“ (spíše než „Obtížené oddíly spisů“) je věnován Spisům. </a:t>
            </a:r>
          </a:p>
          <a:p>
            <a:endParaRPr lang="cs-CZ" sz="1200" dirty="0" smtClean="0"/>
          </a:p>
        </p:txBody>
      </p:sp>
    </p:spTree>
    <p:extLst>
      <p:ext uri="{BB962C8B-B14F-4D97-AF65-F5344CB8AC3E}">
        <p14:creationId xmlns:p14="http://schemas.microsoft.com/office/powerpoint/2010/main" val="374262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1126</Words>
  <Application>Microsoft Office PowerPoint</Application>
  <PresentationFormat>Předvádění na obrazovce (4:3)</PresentationFormat>
  <Paragraphs>216</Paragraphs>
  <Slides>19</Slides>
  <Notes>0</Notes>
  <HiddenSlides>7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Motiv sady Office</vt:lpstr>
      <vt:lpstr>Standardní dělení  starozákonních knih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Rozdělení starozákonních knih podle žánru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mackerle</dc:creator>
  <cp:lastModifiedBy>mackerle</cp:lastModifiedBy>
  <cp:revision>27</cp:revision>
  <dcterms:created xsi:type="dcterms:W3CDTF">2020-05-21T13:25:59Z</dcterms:created>
  <dcterms:modified xsi:type="dcterms:W3CDTF">2021-02-17T16:13:21Z</dcterms:modified>
</cp:coreProperties>
</file>