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0" y="22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12.04.2020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12.04.2020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12.04.2020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12.04.2020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12.04.2020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Formation of Contract and Practical Recommendations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Formation of Contract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the</a:t>
            </a:r>
            <a:r>
              <a:rPr lang="en-GB" dirty="0"/>
              <a:t> typical method of forming a contract </a:t>
            </a:r>
            <a:endParaRPr lang="cs-CZ" dirty="0"/>
          </a:p>
          <a:p>
            <a:pPr lvl="1"/>
            <a:r>
              <a:rPr lang="en-GB" b="1" dirty="0"/>
              <a:t>starts with an offer </a:t>
            </a:r>
            <a:endParaRPr lang="cs-CZ" b="1" dirty="0"/>
          </a:p>
          <a:p>
            <a:pPr lvl="2"/>
            <a:r>
              <a:rPr lang="en-GB" dirty="0"/>
              <a:t>a proposal to form a contract</a:t>
            </a:r>
            <a:endParaRPr lang="cs-CZ" dirty="0"/>
          </a:p>
          <a:p>
            <a:pPr lvl="2"/>
            <a:r>
              <a:rPr lang="en-GB" b="1" dirty="0"/>
              <a:t>addressed to a predetermined person</a:t>
            </a:r>
            <a:endParaRPr lang="cs-CZ" b="1" dirty="0"/>
          </a:p>
          <a:p>
            <a:pPr lvl="1"/>
            <a:r>
              <a:rPr lang="en-GB" dirty="0"/>
              <a:t>followed by </a:t>
            </a:r>
            <a:endParaRPr lang="cs-CZ" dirty="0"/>
          </a:p>
          <a:p>
            <a:pPr lvl="2"/>
            <a:r>
              <a:rPr lang="en-GB" dirty="0"/>
              <a:t>acceptance</a:t>
            </a:r>
            <a:endParaRPr lang="cs-CZ" dirty="0"/>
          </a:p>
          <a:p>
            <a:pPr lvl="2"/>
            <a:r>
              <a:rPr lang="en-GB" dirty="0"/>
              <a:t>or revocation </a:t>
            </a:r>
            <a:endParaRPr lang="cs-CZ" dirty="0"/>
          </a:p>
          <a:p>
            <a:pPr lvl="2"/>
            <a:r>
              <a:rPr lang="en-GB" dirty="0"/>
              <a:t>or recall of the offer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12.04.2020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1604B-CC8B-4007-B2B1-24FB02664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Derogations from the </a:t>
            </a:r>
            <a:r>
              <a:rPr lang="en-US" dirty="0"/>
              <a:t>Typical</a:t>
            </a:r>
            <a:r>
              <a:rPr lang="en-GB" dirty="0"/>
              <a:t> </a:t>
            </a:r>
            <a:r>
              <a:rPr lang="en-US" dirty="0"/>
              <a:t>Method</a:t>
            </a:r>
            <a:r>
              <a:rPr lang="en-GB" dirty="0"/>
              <a:t> of </a:t>
            </a:r>
            <a:r>
              <a:rPr lang="en-US" dirty="0"/>
              <a:t>Forming</a:t>
            </a:r>
            <a:r>
              <a:rPr lang="en-GB" dirty="0"/>
              <a:t> </a:t>
            </a:r>
            <a:r>
              <a:rPr lang="en-US" dirty="0"/>
              <a:t>Contracts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F36E47-2617-4873-8DEE-5491D72A5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/>
              <a:t>mainly involve entrepreneurs, to whom the protection afforded to other persons is denied and who are charged with special duties</a:t>
            </a:r>
            <a:endParaRPr lang="cs-CZ" sz="2800" b="1" dirty="0"/>
          </a:p>
          <a:p>
            <a:r>
              <a:rPr lang="en-GB" sz="2800" dirty="0"/>
              <a:t>entrepreneurs are professionals and therefore have a higher level of expertise and experience in this area and are subject to more stringent demands</a:t>
            </a:r>
            <a:endParaRPr lang="cs-CZ" sz="2800" dirty="0"/>
          </a:p>
          <a:p>
            <a:r>
              <a:rPr lang="en-US" sz="2800" dirty="0"/>
              <a:t>if</a:t>
            </a:r>
            <a:r>
              <a:rPr lang="cs-CZ" sz="2800" dirty="0"/>
              <a:t> </a:t>
            </a:r>
            <a:r>
              <a:rPr lang="en-US" sz="2800" dirty="0"/>
              <a:t>two</a:t>
            </a:r>
            <a:r>
              <a:rPr lang="en-GB" sz="2800" dirty="0"/>
              <a:t> entrepreneurs act as professionals, there is no need for the same protection as in the case of a consumer</a:t>
            </a:r>
            <a:endParaRPr lang="cs-CZ" sz="2800" dirty="0"/>
          </a:p>
          <a:p>
            <a:r>
              <a:rPr lang="en-US" sz="2800" dirty="0"/>
              <a:t>depending</a:t>
            </a:r>
            <a:r>
              <a:rPr lang="en-GB" sz="2800" dirty="0"/>
              <a:t> on with whom an entrepreneur enters into a contract, the transactions are divided into</a:t>
            </a:r>
            <a:endParaRPr lang="cs-CZ" sz="2800" dirty="0"/>
          </a:p>
          <a:p>
            <a:pPr lvl="1"/>
            <a:r>
              <a:rPr lang="en-GB" sz="2400" dirty="0"/>
              <a:t>B2B (business to business)</a:t>
            </a:r>
            <a:endParaRPr lang="cs-CZ" sz="2400" dirty="0"/>
          </a:p>
          <a:p>
            <a:pPr lvl="1"/>
            <a:r>
              <a:rPr lang="en-GB" sz="2400" dirty="0"/>
              <a:t>B2C (business to consumers)</a:t>
            </a:r>
            <a:endParaRPr lang="cs-CZ" sz="2400" dirty="0"/>
          </a:p>
          <a:p>
            <a:r>
              <a:rPr lang="en-US" sz="2800" b="1" dirty="0"/>
              <a:t>special</a:t>
            </a:r>
            <a:r>
              <a:rPr lang="en-GB" sz="2800" b="1" dirty="0"/>
              <a:t> rules are laid down for the so-called standard-form contracts</a:t>
            </a:r>
            <a:endParaRPr lang="en-US" sz="2800" b="1" dirty="0"/>
          </a:p>
          <a:p>
            <a:endParaRPr lang="cs-CZ" sz="2800" dirty="0"/>
          </a:p>
          <a:p>
            <a:pPr marL="0" indent="0">
              <a:buNone/>
            </a:pPr>
            <a:endParaRPr lang="en-US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DB269-C85C-4FCD-B1C8-44CB799C4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12.04.2020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4255979-5CB6-4688-A142-11D0BE158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871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565C83-0F2A-4C86-8078-BB9E9ABF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Methods of Forming Contract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08D918-26C8-4567-A535-88B1D9D8D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typical method of forming contracts</a:t>
            </a:r>
            <a:endParaRPr lang="cs-CZ" dirty="0"/>
          </a:p>
          <a:p>
            <a:pPr lvl="1"/>
            <a:r>
              <a:rPr lang="en-GB" dirty="0"/>
              <a:t>an offer is an addressed legal act intended for a predetermined person</a:t>
            </a:r>
            <a:endParaRPr lang="cs-CZ" dirty="0"/>
          </a:p>
          <a:p>
            <a:r>
              <a:rPr lang="en-GB" dirty="0"/>
              <a:t>special methods of forming contracts</a:t>
            </a:r>
            <a:endParaRPr lang="cs-CZ" dirty="0"/>
          </a:p>
          <a:p>
            <a:pPr lvl="1"/>
            <a:r>
              <a:rPr lang="cs-CZ" b="1" dirty="0"/>
              <a:t>an </a:t>
            </a:r>
            <a:r>
              <a:rPr lang="cs-CZ" b="1" dirty="0" err="1"/>
              <a:t>offer</a:t>
            </a:r>
            <a:r>
              <a:rPr lang="cs-CZ" b="1" dirty="0"/>
              <a:t> is </a:t>
            </a:r>
            <a:r>
              <a:rPr lang="en-GB" b="1" dirty="0"/>
              <a:t>a non-addressed legal act</a:t>
            </a:r>
            <a:endParaRPr lang="cs-CZ" b="1" dirty="0"/>
          </a:p>
          <a:p>
            <a:pPr lvl="1"/>
            <a:r>
              <a:rPr lang="cs-CZ" dirty="0"/>
              <a:t>the</a:t>
            </a:r>
            <a:r>
              <a:rPr lang="en-GB" dirty="0"/>
              <a:t> special methods of forming contracts include</a:t>
            </a:r>
            <a:endParaRPr lang="en-US" dirty="0"/>
          </a:p>
          <a:p>
            <a:pPr lvl="2"/>
            <a:r>
              <a:rPr lang="en-US" b="1" dirty="0"/>
              <a:t>auction</a:t>
            </a:r>
            <a:r>
              <a:rPr lang="cs-CZ" b="1" dirty="0"/>
              <a:t> </a:t>
            </a:r>
            <a:endParaRPr lang="en-US" b="1" dirty="0"/>
          </a:p>
          <a:p>
            <a:pPr lvl="2"/>
            <a:r>
              <a:rPr lang="cs-CZ" b="1" dirty="0"/>
              <a:t>public</a:t>
            </a:r>
            <a:r>
              <a:rPr lang="en-GB" b="1" dirty="0"/>
              <a:t> competition for the best bid</a:t>
            </a:r>
            <a:endParaRPr lang="en-US" b="1" dirty="0"/>
          </a:p>
          <a:p>
            <a:pPr lvl="2"/>
            <a:r>
              <a:rPr lang="cs-CZ" b="1" dirty="0"/>
              <a:t>public</a:t>
            </a:r>
            <a:r>
              <a:rPr lang="en-GB" b="1" dirty="0"/>
              <a:t> offer  </a:t>
            </a:r>
            <a:endParaRPr lang="en-US" b="1" dirty="0"/>
          </a:p>
          <a:p>
            <a:pPr lvl="2"/>
            <a:r>
              <a:rPr lang="en-US" b="1" dirty="0"/>
              <a:t>offer</a:t>
            </a:r>
            <a:r>
              <a:rPr lang="en-GB" b="1" dirty="0"/>
              <a:t> through advertising</a:t>
            </a:r>
            <a:endParaRPr lang="cs-CZ" b="1" dirty="0"/>
          </a:p>
          <a:p>
            <a:pPr lvl="3"/>
            <a:r>
              <a:rPr lang="en-GB" dirty="0"/>
              <a:t> which is a kind of a public offer, although regulated under the provision on offer</a:t>
            </a:r>
            <a:endParaRPr lang="en-US" dirty="0"/>
          </a:p>
          <a:p>
            <a:pPr lvl="3"/>
            <a:r>
              <a:rPr lang="en-GB" dirty="0"/>
              <a:t>regulated under a special </a:t>
            </a:r>
            <a:r>
              <a:rPr lang="en-US" b="1" dirty="0"/>
              <a:t>awarding</a:t>
            </a:r>
            <a:r>
              <a:rPr lang="en-GB" b="1" dirty="0"/>
              <a:t> public procurement </a:t>
            </a:r>
            <a:endParaRPr lang="cs-CZ" b="1" dirty="0"/>
          </a:p>
          <a:p>
            <a:pPr lvl="3"/>
            <a:r>
              <a:rPr lang="en-GB" dirty="0"/>
              <a:t>statute</a:t>
            </a:r>
            <a:endParaRPr lang="en-US" dirty="0"/>
          </a:p>
          <a:p>
            <a:endParaRPr lang="de-DE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91AD05-54B5-4391-A1B3-75555526C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2AB92A3-8A31-4062-95B9-390E2295F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55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6399C4-7AC8-4038-839E-64F8FDAB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Recommendations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2DE7A2-5598-42C4-A25E-671C59423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the</a:t>
            </a:r>
            <a:r>
              <a:rPr lang="en-GB" dirty="0"/>
              <a:t> contract should answer the following questions: </a:t>
            </a:r>
            <a:endParaRPr lang="en-US" dirty="0"/>
          </a:p>
          <a:p>
            <a:pPr lvl="1"/>
            <a:r>
              <a:rPr lang="en-US" dirty="0"/>
              <a:t>who</a:t>
            </a:r>
            <a:r>
              <a:rPr lang="en-GB" dirty="0"/>
              <a:t> </a:t>
            </a:r>
            <a:endParaRPr lang="en-US" dirty="0"/>
          </a:p>
          <a:p>
            <a:pPr lvl="1"/>
            <a:r>
              <a:rPr lang="en-GB" dirty="0"/>
              <a:t>to whom </a:t>
            </a:r>
            <a:endParaRPr lang="en-US" dirty="0"/>
          </a:p>
          <a:p>
            <a:pPr lvl="1"/>
            <a:r>
              <a:rPr lang="en-GB" dirty="0"/>
              <a:t>(why), </a:t>
            </a:r>
            <a:endParaRPr lang="en-US" dirty="0"/>
          </a:p>
          <a:p>
            <a:pPr lvl="1"/>
            <a:r>
              <a:rPr lang="en-GB" dirty="0"/>
              <a:t>what, </a:t>
            </a:r>
            <a:endParaRPr lang="en-US" dirty="0"/>
          </a:p>
          <a:p>
            <a:pPr lvl="1"/>
            <a:r>
              <a:rPr lang="en-GB" dirty="0"/>
              <a:t>for how much, </a:t>
            </a:r>
            <a:endParaRPr lang="en-US" dirty="0"/>
          </a:p>
          <a:p>
            <a:pPr lvl="1"/>
            <a:r>
              <a:rPr lang="en-GB" dirty="0"/>
              <a:t>where, when, how… </a:t>
            </a:r>
            <a:endParaRPr lang="en-US" dirty="0"/>
          </a:p>
          <a:p>
            <a:pPr lvl="1"/>
            <a:r>
              <a:rPr lang="en-GB" dirty="0"/>
              <a:t>and if not, then…</a:t>
            </a:r>
            <a:endParaRPr lang="en-US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9AA796-0A52-4573-9AC7-734CAF76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581A56C-D082-4531-887C-1E3E247D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220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3B2F6E-B974-400F-A1A2-1EDC35062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Practical Recommendations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C54C5B-02A2-46C6-90CD-6AC823905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when</a:t>
            </a:r>
            <a:r>
              <a:rPr lang="cs-CZ" sz="2800" dirty="0"/>
              <a:t> </a:t>
            </a:r>
            <a:r>
              <a:rPr lang="en-GB" sz="2800" dirty="0"/>
              <a:t>forming a contract, attention should be paid to the following aspects</a:t>
            </a:r>
            <a:endParaRPr lang="en-US" sz="2800" dirty="0"/>
          </a:p>
          <a:p>
            <a:pPr lvl="1"/>
            <a:r>
              <a:rPr lang="en-GB" dirty="0"/>
              <a:t>status of parties to a specific contract</a:t>
            </a:r>
            <a:endParaRPr lang="en-US" dirty="0"/>
          </a:p>
          <a:p>
            <a:pPr lvl="1"/>
            <a:r>
              <a:rPr lang="en-GB" dirty="0"/>
              <a:t>authorisation to act in the name of a party to the contract</a:t>
            </a:r>
            <a:endParaRPr lang="en-US" dirty="0"/>
          </a:p>
          <a:p>
            <a:pPr lvl="1"/>
            <a:r>
              <a:rPr lang="en-GB" dirty="0"/>
              <a:t>if there are multiple parties, clarify the type of performance - divisible, indivisible, kind of co-ownership</a:t>
            </a:r>
            <a:endParaRPr lang="en-US" dirty="0"/>
          </a:p>
          <a:p>
            <a:pPr lvl="1"/>
            <a:r>
              <a:rPr lang="en-GB" dirty="0"/>
              <a:t>compare the content of the contract with the relevant contract type according to the civil code – mandatory, optional</a:t>
            </a:r>
            <a:endParaRPr lang="en-US" dirty="0"/>
          </a:p>
          <a:p>
            <a:pPr lvl="1"/>
            <a:r>
              <a:rPr lang="en-GB" dirty="0"/>
              <a:t>fee-based or non-fee</a:t>
            </a:r>
            <a:r>
              <a:rPr lang="cs-CZ" dirty="0"/>
              <a:t> </a:t>
            </a:r>
            <a:r>
              <a:rPr lang="en-GB" dirty="0"/>
              <a:t>based performance</a:t>
            </a:r>
            <a:endParaRPr lang="en-US" dirty="0"/>
          </a:p>
          <a:p>
            <a:pPr lvl="1"/>
            <a:r>
              <a:rPr lang="en-GB" dirty="0"/>
              <a:t>form of the contract and method of its formation</a:t>
            </a:r>
            <a:endParaRPr lang="en-US" dirty="0"/>
          </a:p>
          <a:p>
            <a:pPr lvl="1"/>
            <a:r>
              <a:rPr lang="en-GB" dirty="0"/>
              <a:t>for a fee-based contract, regulate the fee, payment term, default interest, contractual fine, security</a:t>
            </a:r>
            <a:endParaRPr lang="en-US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E391F4-9695-4C83-A9AA-91B124035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C6966B5-9228-4102-BB8C-1673BBA25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C20BC5-E6D3-4555-BFFC-B6988D02D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en-US" dirty="0"/>
              <a:t>Practical Recommendations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6C4738-CD69-4FB2-A3D7-796F2A1CE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21586" cy="5567281"/>
          </a:xfrm>
        </p:spPr>
        <p:txBody>
          <a:bodyPr/>
          <a:lstStyle/>
          <a:p>
            <a:pPr lvl="1"/>
            <a:r>
              <a:rPr lang="en-GB" dirty="0"/>
              <a:t>whether a set-off is possible or not</a:t>
            </a:r>
            <a:endParaRPr lang="en-US" dirty="0"/>
          </a:p>
          <a:p>
            <a:pPr lvl="1"/>
            <a:r>
              <a:rPr lang="en-GB" dirty="0"/>
              <a:t>whether an assignment is possible or not</a:t>
            </a:r>
            <a:endParaRPr lang="en-US" dirty="0"/>
          </a:p>
          <a:p>
            <a:pPr lvl="1"/>
            <a:r>
              <a:rPr lang="en-GB" dirty="0"/>
              <a:t>regulate the method of communication between the parties (delivering communications, statements, notices of termination)</a:t>
            </a:r>
            <a:endParaRPr lang="en-US" dirty="0"/>
          </a:p>
          <a:p>
            <a:pPr lvl="1"/>
            <a:r>
              <a:rPr lang="en-GB" dirty="0"/>
              <a:t>confidentiality of the parties</a:t>
            </a:r>
            <a:endParaRPr lang="en-US" dirty="0"/>
          </a:p>
          <a:p>
            <a:pPr lvl="1"/>
            <a:r>
              <a:rPr lang="en-GB" dirty="0"/>
              <a:t>pay attention to other statutes - government approval, municipal/regional council approval, consent of the general meeting, land register on the day of execution of the contract</a:t>
            </a:r>
            <a:endParaRPr lang="en-US" dirty="0"/>
          </a:p>
          <a:p>
            <a:pPr lvl="1"/>
            <a:r>
              <a:rPr lang="en-GB" dirty="0"/>
              <a:t>consider due managerial care, expert opinion</a:t>
            </a:r>
            <a:endParaRPr lang="en-US" dirty="0"/>
          </a:p>
          <a:p>
            <a:pPr lvl="1"/>
            <a:r>
              <a:rPr lang="en-GB" dirty="0"/>
              <a:t>recommendation to exclude usages of trade and, where applicable, established practice between the parties from the concluding provisions of the contract</a:t>
            </a:r>
            <a:endParaRPr lang="en-US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429712-301E-4EE4-9BDA-4090C6A6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12.04.2020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2E4B5A7-7F60-40FE-A655-C516E72B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206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63</TotalTime>
  <Words>483</Words>
  <Application>Microsoft Office PowerPoint</Application>
  <PresentationFormat>Vlastní</PresentationFormat>
  <Paragraphs>72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Clara Sans</vt:lpstr>
      <vt:lpstr>JU_OPVVV</vt:lpstr>
      <vt:lpstr>Formation of Contract and Practical Recommendations</vt:lpstr>
      <vt:lpstr>Formation of Contract</vt:lpstr>
      <vt:lpstr>Derogations from the Typical Method of Forming Contracts</vt:lpstr>
      <vt:lpstr>Special Methods of Forming Contract</vt:lpstr>
      <vt:lpstr>Practical Recommendations</vt:lpstr>
      <vt:lpstr>Practical Recommendations</vt:lpstr>
      <vt:lpstr>Practical Recommendations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12</cp:revision>
  <dcterms:created xsi:type="dcterms:W3CDTF">2017-07-17T18:52:59Z</dcterms:created>
  <dcterms:modified xsi:type="dcterms:W3CDTF">2020-04-12T05:33:56Z</dcterms:modified>
</cp:coreProperties>
</file>