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48" d="100"/>
          <a:sy n="48" d="100"/>
        </p:scale>
        <p:origin x="60" y="31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12.04.2020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12.04.2020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12.04.2020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12.04.2020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12.04.2020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12.04.2020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12.04.2020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12.04.2020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12.04.2020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12.04.2020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12.04.2020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12.04.2020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12.04.2020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a:t>Consumer Protection and Obligations</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3981B5-AA07-451B-8783-5ED938011B7A}"/>
              </a:ext>
            </a:extLst>
          </p:cNvPr>
          <p:cNvSpPr>
            <a:spLocks noGrp="1"/>
          </p:cNvSpPr>
          <p:nvPr>
            <p:ph type="title"/>
          </p:nvPr>
        </p:nvSpPr>
        <p:spPr/>
        <p:txBody>
          <a:bodyPr/>
          <a:lstStyle/>
          <a:p>
            <a:r>
              <a:rPr lang="en-US" dirty="0"/>
              <a:t>Public-law Consumer Protection</a:t>
            </a:r>
          </a:p>
        </p:txBody>
      </p:sp>
      <p:sp>
        <p:nvSpPr>
          <p:cNvPr id="3" name="Zástupný obsah 2">
            <a:extLst>
              <a:ext uri="{FF2B5EF4-FFF2-40B4-BE49-F238E27FC236}">
                <a16:creationId xmlns:a16="http://schemas.microsoft.com/office/drawing/2014/main" id="{76C6FA58-CD99-437B-A461-3C650D18FDF0}"/>
              </a:ext>
            </a:extLst>
          </p:cNvPr>
          <p:cNvSpPr>
            <a:spLocks noGrp="1"/>
          </p:cNvSpPr>
          <p:nvPr>
            <p:ph idx="1"/>
          </p:nvPr>
        </p:nvSpPr>
        <p:spPr>
          <a:xfrm>
            <a:off x="534988" y="1207410"/>
            <a:ext cx="9623425" cy="5567281"/>
          </a:xfrm>
        </p:spPr>
        <p:txBody>
          <a:bodyPr/>
          <a:lstStyle/>
          <a:p>
            <a:pPr lvl="0"/>
            <a:r>
              <a:rPr lang="en-US" dirty="0"/>
              <a:t>Consumer Protection Act</a:t>
            </a:r>
          </a:p>
          <a:p>
            <a:pPr lvl="1"/>
            <a:r>
              <a:rPr lang="en-GB" dirty="0"/>
              <a:t>deals with unfair commercial practices and the protection of so-called “vulnerable consumers” </a:t>
            </a:r>
            <a:endParaRPr lang="cs-CZ" dirty="0"/>
          </a:p>
          <a:p>
            <a:pPr lvl="2"/>
            <a:r>
              <a:rPr lang="en-GB" dirty="0"/>
              <a:t>who are particularly vulnerable due to a mental or physical infirmity or age or gullibility</a:t>
            </a:r>
            <a:endParaRPr lang="cs-CZ" dirty="0"/>
          </a:p>
          <a:p>
            <a:pPr lvl="1"/>
            <a:r>
              <a:rPr lang="en-GB" dirty="0"/>
              <a:t>commercial practices include, without limitation</a:t>
            </a:r>
            <a:endParaRPr lang="cs-CZ" dirty="0"/>
          </a:p>
          <a:p>
            <a:pPr lvl="2"/>
            <a:r>
              <a:rPr lang="en-GB" dirty="0"/>
              <a:t>misleading conduct</a:t>
            </a:r>
            <a:endParaRPr lang="cs-CZ" dirty="0"/>
          </a:p>
          <a:p>
            <a:pPr lvl="2"/>
            <a:r>
              <a:rPr lang="en-GB" dirty="0"/>
              <a:t>misleading omissions </a:t>
            </a:r>
            <a:endParaRPr lang="cs-CZ" dirty="0"/>
          </a:p>
          <a:p>
            <a:pPr lvl="2"/>
            <a:r>
              <a:rPr lang="en-GB" dirty="0"/>
              <a:t>aggressive business practices</a:t>
            </a:r>
            <a:endParaRPr lang="cs-CZ" dirty="0"/>
          </a:p>
          <a:p>
            <a:pPr lvl="1"/>
            <a:r>
              <a:rPr lang="cs-CZ" dirty="0"/>
              <a:t>an</a:t>
            </a:r>
            <a:r>
              <a:rPr lang="en-GB" dirty="0"/>
              <a:t> average consumer is a person</a:t>
            </a:r>
            <a:endParaRPr lang="cs-CZ" dirty="0"/>
          </a:p>
          <a:p>
            <a:pPr lvl="2"/>
            <a:r>
              <a:rPr lang="en-GB" dirty="0"/>
              <a:t>who has sufficient information and is reasonably attentive and cautious, taking into account their social and cultural background and language skills</a:t>
            </a:r>
            <a:endParaRPr lang="en-US" dirty="0"/>
          </a:p>
        </p:txBody>
      </p:sp>
      <p:sp>
        <p:nvSpPr>
          <p:cNvPr id="4" name="Zástupný symbol pro datum 3">
            <a:extLst>
              <a:ext uri="{FF2B5EF4-FFF2-40B4-BE49-F238E27FC236}">
                <a16:creationId xmlns:a16="http://schemas.microsoft.com/office/drawing/2014/main" id="{32CB2AA9-8454-4CE0-BE54-70ED231DB25F}"/>
              </a:ext>
            </a:extLst>
          </p:cNvPr>
          <p:cNvSpPr>
            <a:spLocks noGrp="1"/>
          </p:cNvSpPr>
          <p:nvPr>
            <p:ph type="dt" sz="half" idx="10"/>
          </p:nvPr>
        </p:nvSpPr>
        <p:spPr/>
        <p:txBody>
          <a:bodyPr/>
          <a:lstStyle/>
          <a:p>
            <a:pPr>
              <a:defRPr/>
            </a:pPr>
            <a:fld id="{8863D660-356F-4B7B-9477-B5CEBBE7ED6F}" type="datetime1">
              <a:rPr lang="cs-CZ" smtClean="0"/>
              <a:t>12.04.2020</a:t>
            </a:fld>
            <a:endParaRPr lang="cs-CZ" dirty="0"/>
          </a:p>
        </p:txBody>
      </p:sp>
      <p:sp>
        <p:nvSpPr>
          <p:cNvPr id="5" name="Zástupný symbol pro číslo snímku 4">
            <a:extLst>
              <a:ext uri="{FF2B5EF4-FFF2-40B4-BE49-F238E27FC236}">
                <a16:creationId xmlns:a16="http://schemas.microsoft.com/office/drawing/2014/main" id="{74030ECC-A54E-40FF-ACEF-3D24755A7088}"/>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660408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CF0AC1-EF51-40B3-9FB1-F93AD973CE2E}"/>
              </a:ext>
            </a:extLst>
          </p:cNvPr>
          <p:cNvSpPr>
            <a:spLocks noGrp="1"/>
          </p:cNvSpPr>
          <p:nvPr>
            <p:ph type="title"/>
          </p:nvPr>
        </p:nvSpPr>
        <p:spPr>
          <a:xfrm>
            <a:off x="2521974" y="180231"/>
            <a:ext cx="7636439" cy="662917"/>
          </a:xfrm>
        </p:spPr>
        <p:txBody>
          <a:bodyPr/>
          <a:lstStyle/>
          <a:p>
            <a:r>
              <a:rPr lang="en-US" dirty="0"/>
              <a:t>Public-law Consumer Protection</a:t>
            </a:r>
          </a:p>
        </p:txBody>
      </p:sp>
      <p:sp>
        <p:nvSpPr>
          <p:cNvPr id="3" name="Zástupný obsah 2">
            <a:extLst>
              <a:ext uri="{FF2B5EF4-FFF2-40B4-BE49-F238E27FC236}">
                <a16:creationId xmlns:a16="http://schemas.microsoft.com/office/drawing/2014/main" id="{201A3FBC-0F8F-4F80-9DC8-A92499381FEF}"/>
              </a:ext>
            </a:extLst>
          </p:cNvPr>
          <p:cNvSpPr>
            <a:spLocks noGrp="1"/>
          </p:cNvSpPr>
          <p:nvPr>
            <p:ph idx="1"/>
          </p:nvPr>
        </p:nvSpPr>
        <p:spPr/>
        <p:txBody>
          <a:bodyPr/>
          <a:lstStyle/>
          <a:p>
            <a:pPr lvl="1"/>
            <a:r>
              <a:rPr lang="en-GB" dirty="0"/>
              <a:t>the Act stipulates that a seller must not discriminate against consumers when selling products or providing services</a:t>
            </a:r>
            <a:endParaRPr lang="cs-CZ" dirty="0"/>
          </a:p>
          <a:p>
            <a:pPr lvl="2"/>
            <a:r>
              <a:rPr lang="en-GB" dirty="0"/>
              <a:t>may be charged with a fine of up to CZK 3,000,000</a:t>
            </a:r>
            <a:endParaRPr lang="en-US" dirty="0"/>
          </a:p>
          <a:p>
            <a:pPr lvl="1"/>
            <a:r>
              <a:rPr lang="cs-CZ" b="1" dirty="0"/>
              <a:t>the </a:t>
            </a:r>
            <a:r>
              <a:rPr lang="en-GB" b="1" dirty="0"/>
              <a:t>Act also contains provisions that primarily have a private-law effect</a:t>
            </a:r>
            <a:endParaRPr lang="cs-CZ" b="1" dirty="0"/>
          </a:p>
          <a:p>
            <a:pPr lvl="2"/>
            <a:r>
              <a:rPr lang="en-GB" b="1" dirty="0"/>
              <a:t>such as that a complaint must be settled within 30 days of being applied</a:t>
            </a:r>
            <a:endParaRPr lang="cs-CZ" b="1" dirty="0"/>
          </a:p>
          <a:p>
            <a:pPr lvl="1"/>
            <a:r>
              <a:rPr lang="cs-CZ" dirty="0"/>
              <a:t>the</a:t>
            </a:r>
            <a:r>
              <a:rPr lang="en-GB" dirty="0"/>
              <a:t> Act can therefore be characterised as a mix of public- and private-law consumer protection rules, or as a public-law standard with private-law implications</a:t>
            </a:r>
            <a:endParaRPr lang="en-US" sz="2000" dirty="0"/>
          </a:p>
          <a:p>
            <a:pPr lvl="2"/>
            <a:endParaRPr lang="en-US" dirty="0"/>
          </a:p>
          <a:p>
            <a:pPr lvl="1"/>
            <a:endParaRPr lang="en-US" dirty="0"/>
          </a:p>
        </p:txBody>
      </p:sp>
      <p:sp>
        <p:nvSpPr>
          <p:cNvPr id="4" name="Zástupný symbol pro datum 3">
            <a:extLst>
              <a:ext uri="{FF2B5EF4-FFF2-40B4-BE49-F238E27FC236}">
                <a16:creationId xmlns:a16="http://schemas.microsoft.com/office/drawing/2014/main" id="{94BF69D6-4567-406D-8F77-2F5E39D69B11}"/>
              </a:ext>
            </a:extLst>
          </p:cNvPr>
          <p:cNvSpPr>
            <a:spLocks noGrp="1"/>
          </p:cNvSpPr>
          <p:nvPr>
            <p:ph type="dt" sz="half" idx="10"/>
          </p:nvPr>
        </p:nvSpPr>
        <p:spPr/>
        <p:txBody>
          <a:bodyPr/>
          <a:lstStyle/>
          <a:p>
            <a:pPr>
              <a:defRPr/>
            </a:pPr>
            <a:fld id="{8863D660-356F-4B7B-9477-B5CEBBE7ED6F}" type="datetime1">
              <a:rPr lang="cs-CZ" smtClean="0"/>
              <a:t>12.04.2020</a:t>
            </a:fld>
            <a:endParaRPr lang="cs-CZ"/>
          </a:p>
        </p:txBody>
      </p:sp>
      <p:sp>
        <p:nvSpPr>
          <p:cNvPr id="5" name="Zástupný symbol pro číslo snímku 4">
            <a:extLst>
              <a:ext uri="{FF2B5EF4-FFF2-40B4-BE49-F238E27FC236}">
                <a16:creationId xmlns:a16="http://schemas.microsoft.com/office/drawing/2014/main" id="{0D2D99B5-531A-4987-924A-5EB3ECD51493}"/>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dirty="0"/>
          </a:p>
        </p:txBody>
      </p:sp>
    </p:spTree>
    <p:extLst>
      <p:ext uri="{BB962C8B-B14F-4D97-AF65-F5344CB8AC3E}">
        <p14:creationId xmlns:p14="http://schemas.microsoft.com/office/powerpoint/2010/main" val="35460782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BAAC54-A804-46F5-84C7-ABECD938D003}"/>
              </a:ext>
            </a:extLst>
          </p:cNvPr>
          <p:cNvSpPr>
            <a:spLocks noGrp="1"/>
          </p:cNvSpPr>
          <p:nvPr>
            <p:ph type="title"/>
          </p:nvPr>
        </p:nvSpPr>
        <p:spPr/>
        <p:txBody>
          <a:bodyPr/>
          <a:lstStyle/>
          <a:p>
            <a:r>
              <a:rPr lang="en-US" dirty="0"/>
              <a:t>Public-law Consumer Protection</a:t>
            </a:r>
          </a:p>
        </p:txBody>
      </p:sp>
      <p:sp>
        <p:nvSpPr>
          <p:cNvPr id="3" name="Zástupný obsah 2">
            <a:extLst>
              <a:ext uri="{FF2B5EF4-FFF2-40B4-BE49-F238E27FC236}">
                <a16:creationId xmlns:a16="http://schemas.microsoft.com/office/drawing/2014/main" id="{928B2F9F-24A9-4209-BB1D-0F60352E8364}"/>
              </a:ext>
            </a:extLst>
          </p:cNvPr>
          <p:cNvSpPr>
            <a:spLocks noGrp="1"/>
          </p:cNvSpPr>
          <p:nvPr>
            <p:ph idx="1"/>
          </p:nvPr>
        </p:nvSpPr>
        <p:spPr/>
        <p:txBody>
          <a:bodyPr/>
          <a:lstStyle/>
          <a:p>
            <a:r>
              <a:rPr lang="en-US" dirty="0"/>
              <a:t>other</a:t>
            </a:r>
            <a:r>
              <a:rPr lang="cs-CZ" dirty="0"/>
              <a:t> </a:t>
            </a:r>
            <a:r>
              <a:rPr lang="en-US" dirty="0"/>
              <a:t>laws</a:t>
            </a:r>
          </a:p>
          <a:p>
            <a:pPr lvl="1"/>
            <a:r>
              <a:rPr lang="cs-CZ" dirty="0"/>
              <a:t>in</a:t>
            </a:r>
            <a:r>
              <a:rPr lang="en-GB" dirty="0"/>
              <a:t> order for the free movement of goods and the sale thereof to all consumers across all Member States to work effectively in the EU common market, it is essential that the products meet single technical and safety standards</a:t>
            </a:r>
            <a:endParaRPr lang="cs-CZ" dirty="0"/>
          </a:p>
          <a:p>
            <a:pPr lvl="1"/>
            <a:r>
              <a:rPr lang="en-GB" dirty="0"/>
              <a:t>it was</a:t>
            </a:r>
            <a:r>
              <a:rPr lang="cs-CZ" dirty="0"/>
              <a:t> </a:t>
            </a:r>
            <a:r>
              <a:rPr lang="en-US" dirty="0"/>
              <a:t>necessary</a:t>
            </a:r>
            <a:r>
              <a:rPr lang="en-GB" dirty="0"/>
              <a:t> to harmonise the standards and transpose them into the relevant national laws</a:t>
            </a:r>
            <a:endParaRPr lang="cs-CZ" dirty="0"/>
          </a:p>
          <a:p>
            <a:pPr lvl="2"/>
            <a:r>
              <a:rPr lang="en-GB" dirty="0"/>
              <a:t>the General Product Safety Act</a:t>
            </a:r>
            <a:endParaRPr lang="cs-CZ" dirty="0"/>
          </a:p>
          <a:p>
            <a:pPr lvl="2"/>
            <a:r>
              <a:rPr lang="en-GB" dirty="0"/>
              <a:t>the Act on the Technical Requirements for Products </a:t>
            </a:r>
            <a:endParaRPr lang="cs-CZ" dirty="0"/>
          </a:p>
          <a:p>
            <a:pPr lvl="2"/>
            <a:r>
              <a:rPr lang="en-GB" dirty="0"/>
              <a:t>the Act on Assessment of Conformity of Specified Products Made Available on the Market</a:t>
            </a:r>
            <a:endParaRPr lang="en-US" dirty="0"/>
          </a:p>
          <a:p>
            <a:endParaRPr lang="en-US" dirty="0"/>
          </a:p>
          <a:p>
            <a:endParaRPr lang="en-US" dirty="0"/>
          </a:p>
        </p:txBody>
      </p:sp>
      <p:sp>
        <p:nvSpPr>
          <p:cNvPr id="4" name="Zástupný symbol pro datum 3">
            <a:extLst>
              <a:ext uri="{FF2B5EF4-FFF2-40B4-BE49-F238E27FC236}">
                <a16:creationId xmlns:a16="http://schemas.microsoft.com/office/drawing/2014/main" id="{0D05464C-BDA0-4A88-A183-CC8586D27478}"/>
              </a:ext>
            </a:extLst>
          </p:cNvPr>
          <p:cNvSpPr>
            <a:spLocks noGrp="1"/>
          </p:cNvSpPr>
          <p:nvPr>
            <p:ph type="dt" sz="half" idx="10"/>
          </p:nvPr>
        </p:nvSpPr>
        <p:spPr/>
        <p:txBody>
          <a:bodyPr/>
          <a:lstStyle/>
          <a:p>
            <a:pPr>
              <a:defRPr/>
            </a:pPr>
            <a:fld id="{8863D660-356F-4B7B-9477-B5CEBBE7ED6F}" type="datetime1">
              <a:rPr lang="cs-CZ" smtClean="0"/>
              <a:t>12.04.2020</a:t>
            </a:fld>
            <a:endParaRPr lang="cs-CZ"/>
          </a:p>
        </p:txBody>
      </p:sp>
      <p:sp>
        <p:nvSpPr>
          <p:cNvPr id="5" name="Zástupný symbol pro číslo snímku 4">
            <a:extLst>
              <a:ext uri="{FF2B5EF4-FFF2-40B4-BE49-F238E27FC236}">
                <a16:creationId xmlns:a16="http://schemas.microsoft.com/office/drawing/2014/main" id="{505FE723-2959-4457-9F94-1FBAC4955E80}"/>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28336637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9E6095-6F76-47B1-A856-261EDFA8FAFB}"/>
              </a:ext>
            </a:extLst>
          </p:cNvPr>
          <p:cNvSpPr>
            <a:spLocks noGrp="1"/>
          </p:cNvSpPr>
          <p:nvPr>
            <p:ph type="title"/>
          </p:nvPr>
        </p:nvSpPr>
        <p:spPr/>
        <p:txBody>
          <a:bodyPr/>
          <a:lstStyle/>
          <a:p>
            <a:r>
              <a:rPr lang="en-US" dirty="0"/>
              <a:t>Public-law Consumer Protection</a:t>
            </a:r>
          </a:p>
        </p:txBody>
      </p:sp>
      <p:sp>
        <p:nvSpPr>
          <p:cNvPr id="3" name="Zástupný obsah 2">
            <a:extLst>
              <a:ext uri="{FF2B5EF4-FFF2-40B4-BE49-F238E27FC236}">
                <a16:creationId xmlns:a16="http://schemas.microsoft.com/office/drawing/2014/main" id="{0271DBBB-5053-4540-A78D-E069FC588E32}"/>
              </a:ext>
            </a:extLst>
          </p:cNvPr>
          <p:cNvSpPr>
            <a:spLocks noGrp="1"/>
          </p:cNvSpPr>
          <p:nvPr>
            <p:ph idx="1"/>
          </p:nvPr>
        </p:nvSpPr>
        <p:spPr/>
        <p:txBody>
          <a:bodyPr/>
          <a:lstStyle/>
          <a:p>
            <a:r>
              <a:rPr lang="cs-CZ" dirty="0"/>
              <a:t>public </a:t>
            </a:r>
            <a:r>
              <a:rPr lang="en-US" dirty="0"/>
              <a:t>authorities</a:t>
            </a:r>
          </a:p>
          <a:p>
            <a:pPr lvl="1"/>
            <a:r>
              <a:rPr lang="en-US" dirty="0"/>
              <a:t>there</a:t>
            </a:r>
            <a:r>
              <a:rPr lang="en-GB" dirty="0"/>
              <a:t> are a number of public authorities that oversee consumer protection in various segments of the market in the Czech Republic</a:t>
            </a:r>
            <a:endParaRPr lang="cs-CZ" dirty="0"/>
          </a:p>
          <a:p>
            <a:pPr lvl="2"/>
            <a:r>
              <a:rPr lang="en-GB" dirty="0"/>
              <a:t>such as the Czech Agriculture and Food Inspection Authority and health inspection offices</a:t>
            </a:r>
            <a:endParaRPr lang="cs-CZ" dirty="0"/>
          </a:p>
          <a:p>
            <a:pPr lvl="2"/>
            <a:r>
              <a:rPr lang="cs-CZ" dirty="0"/>
              <a:t>the</a:t>
            </a:r>
            <a:r>
              <a:rPr lang="en-GB" dirty="0"/>
              <a:t> most important supervisory body is the Czech Trade Inspection </a:t>
            </a:r>
            <a:endParaRPr lang="en-US" dirty="0"/>
          </a:p>
          <a:p>
            <a:pPr lvl="1"/>
            <a:r>
              <a:rPr lang="en-GB" dirty="0"/>
              <a:t>in a public-law relationship, the parties do not head into a dispute on an equal footing as one party is an administrative authority</a:t>
            </a:r>
            <a:endParaRPr lang="cs-CZ" dirty="0"/>
          </a:p>
          <a:p>
            <a:pPr lvl="2"/>
            <a:r>
              <a:rPr lang="en-GB" dirty="0"/>
              <a:t>which, as a public body, decides on the rights and obligations of the other party</a:t>
            </a:r>
            <a:endParaRPr lang="en-US" dirty="0"/>
          </a:p>
        </p:txBody>
      </p:sp>
      <p:sp>
        <p:nvSpPr>
          <p:cNvPr id="4" name="Zástupný symbol pro datum 3">
            <a:extLst>
              <a:ext uri="{FF2B5EF4-FFF2-40B4-BE49-F238E27FC236}">
                <a16:creationId xmlns:a16="http://schemas.microsoft.com/office/drawing/2014/main" id="{8BC22D51-6AAE-49E1-B295-C7B16F6EA7A4}"/>
              </a:ext>
            </a:extLst>
          </p:cNvPr>
          <p:cNvSpPr>
            <a:spLocks noGrp="1"/>
          </p:cNvSpPr>
          <p:nvPr>
            <p:ph type="dt" sz="half" idx="10"/>
          </p:nvPr>
        </p:nvSpPr>
        <p:spPr/>
        <p:txBody>
          <a:bodyPr/>
          <a:lstStyle/>
          <a:p>
            <a:pPr>
              <a:defRPr/>
            </a:pPr>
            <a:fld id="{8863D660-356F-4B7B-9477-B5CEBBE7ED6F}" type="datetime1">
              <a:rPr lang="cs-CZ" smtClean="0"/>
              <a:t>12.04.2020</a:t>
            </a:fld>
            <a:endParaRPr lang="cs-CZ"/>
          </a:p>
        </p:txBody>
      </p:sp>
      <p:sp>
        <p:nvSpPr>
          <p:cNvPr id="5" name="Zástupný symbol pro číslo snímku 4">
            <a:extLst>
              <a:ext uri="{FF2B5EF4-FFF2-40B4-BE49-F238E27FC236}">
                <a16:creationId xmlns:a16="http://schemas.microsoft.com/office/drawing/2014/main" id="{75EC937E-0CCF-4240-8818-302E4B9DA564}"/>
              </a:ext>
            </a:extLst>
          </p:cNvPr>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13153552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5FAF6B-EF4D-4608-807A-1026379F8C76}"/>
              </a:ext>
            </a:extLst>
          </p:cNvPr>
          <p:cNvSpPr>
            <a:spLocks noGrp="1"/>
          </p:cNvSpPr>
          <p:nvPr>
            <p:ph type="title"/>
          </p:nvPr>
        </p:nvSpPr>
        <p:spPr/>
        <p:txBody>
          <a:bodyPr/>
          <a:lstStyle/>
          <a:p>
            <a:r>
              <a:rPr lang="en-US" dirty="0"/>
              <a:t>Public-law Consumer Protection</a:t>
            </a:r>
          </a:p>
        </p:txBody>
      </p:sp>
      <p:sp>
        <p:nvSpPr>
          <p:cNvPr id="3" name="Zástupný obsah 2">
            <a:extLst>
              <a:ext uri="{FF2B5EF4-FFF2-40B4-BE49-F238E27FC236}">
                <a16:creationId xmlns:a16="http://schemas.microsoft.com/office/drawing/2014/main" id="{893B72D4-B735-4BEA-961A-7CFFE49B3E9E}"/>
              </a:ext>
            </a:extLst>
          </p:cNvPr>
          <p:cNvSpPr>
            <a:spLocks noGrp="1"/>
          </p:cNvSpPr>
          <p:nvPr>
            <p:ph idx="1"/>
          </p:nvPr>
        </p:nvSpPr>
        <p:spPr/>
        <p:txBody>
          <a:bodyPr/>
          <a:lstStyle/>
          <a:p>
            <a:r>
              <a:rPr lang="en-US" dirty="0"/>
              <a:t>offences</a:t>
            </a:r>
            <a:r>
              <a:rPr lang="cs-CZ" dirty="0"/>
              <a:t> and </a:t>
            </a:r>
            <a:r>
              <a:rPr lang="en-US" dirty="0"/>
              <a:t>crimes</a:t>
            </a:r>
          </a:p>
          <a:p>
            <a:pPr lvl="1"/>
            <a:r>
              <a:rPr lang="cs-CZ" dirty="0"/>
              <a:t>the</a:t>
            </a:r>
            <a:r>
              <a:rPr lang="en-GB" dirty="0"/>
              <a:t> sanctioning of unlawful conduct of entrepreneurs in relation to consumers usually falls within the scope of an </a:t>
            </a:r>
            <a:r>
              <a:rPr lang="en-GB" b="1" dirty="0"/>
              <a:t>administrative authority</a:t>
            </a:r>
            <a:endParaRPr lang="cs-CZ" b="1" dirty="0"/>
          </a:p>
          <a:p>
            <a:pPr lvl="2"/>
            <a:r>
              <a:rPr lang="en-GB" dirty="0"/>
              <a:t>which decides on the indictment and the sanction for an administrative offence, where the facts of individual offences and the maximum fine to be imposed are set out in dedicated statutes</a:t>
            </a:r>
            <a:endParaRPr lang="en-US" dirty="0"/>
          </a:p>
          <a:p>
            <a:pPr lvl="1"/>
            <a:r>
              <a:rPr lang="cs-CZ" b="1" dirty="0"/>
              <a:t>the</a:t>
            </a:r>
            <a:r>
              <a:rPr lang="en-GB" b="1" dirty="0"/>
              <a:t> Criminal Code</a:t>
            </a:r>
            <a:endParaRPr lang="cs-CZ" b="1" dirty="0"/>
          </a:p>
          <a:p>
            <a:pPr lvl="2"/>
            <a:r>
              <a:rPr lang="en-GB" b="1" dirty="0"/>
              <a:t>which mentions consumers in the constitutive elements of two crimes</a:t>
            </a:r>
            <a:endParaRPr lang="cs-CZ" b="1" dirty="0"/>
          </a:p>
          <a:p>
            <a:pPr lvl="3"/>
            <a:r>
              <a:rPr lang="en-GB" dirty="0"/>
              <a:t>violation of the fair competition rules</a:t>
            </a:r>
            <a:endParaRPr lang="cs-CZ" dirty="0"/>
          </a:p>
          <a:p>
            <a:pPr lvl="3"/>
            <a:r>
              <a:rPr lang="en-GB" dirty="0"/>
              <a:t>consumer detriment</a:t>
            </a:r>
            <a:endParaRPr lang="cs-CZ" dirty="0"/>
          </a:p>
          <a:p>
            <a:pPr lvl="2"/>
            <a:r>
              <a:rPr lang="en-US" b="1" dirty="0"/>
              <a:t>however</a:t>
            </a:r>
            <a:r>
              <a:rPr lang="en-GB" b="1" dirty="0"/>
              <a:t>, consumer protection is primarily the domain of administrative sanctioning</a:t>
            </a:r>
            <a:endParaRPr lang="en-US" b="1" dirty="0"/>
          </a:p>
          <a:p>
            <a:endParaRPr lang="en-US" dirty="0"/>
          </a:p>
        </p:txBody>
      </p:sp>
      <p:sp>
        <p:nvSpPr>
          <p:cNvPr id="4" name="Zástupný symbol pro datum 3">
            <a:extLst>
              <a:ext uri="{FF2B5EF4-FFF2-40B4-BE49-F238E27FC236}">
                <a16:creationId xmlns:a16="http://schemas.microsoft.com/office/drawing/2014/main" id="{734A01AA-8385-4A83-B0FB-CF27510360CB}"/>
              </a:ext>
            </a:extLst>
          </p:cNvPr>
          <p:cNvSpPr>
            <a:spLocks noGrp="1"/>
          </p:cNvSpPr>
          <p:nvPr>
            <p:ph type="dt" sz="half" idx="10"/>
          </p:nvPr>
        </p:nvSpPr>
        <p:spPr/>
        <p:txBody>
          <a:bodyPr/>
          <a:lstStyle/>
          <a:p>
            <a:pPr>
              <a:defRPr/>
            </a:pPr>
            <a:fld id="{8863D660-356F-4B7B-9477-B5CEBBE7ED6F}" type="datetime1">
              <a:rPr lang="cs-CZ" smtClean="0"/>
              <a:t>12.04.2020</a:t>
            </a:fld>
            <a:endParaRPr lang="cs-CZ"/>
          </a:p>
        </p:txBody>
      </p:sp>
      <p:sp>
        <p:nvSpPr>
          <p:cNvPr id="5" name="Zástupný symbol pro číslo snímku 4">
            <a:extLst>
              <a:ext uri="{FF2B5EF4-FFF2-40B4-BE49-F238E27FC236}">
                <a16:creationId xmlns:a16="http://schemas.microsoft.com/office/drawing/2014/main" id="{D2C69C93-0A49-484A-8C71-E4EB6F27B071}"/>
              </a:ext>
            </a:extLst>
          </p:cNvPr>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33592521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Consumer Protection in the EU</a:t>
            </a:r>
          </a:p>
        </p:txBody>
      </p:sp>
      <p:sp>
        <p:nvSpPr>
          <p:cNvPr id="3" name="Zástupný symbol pro obsah 2"/>
          <p:cNvSpPr>
            <a:spLocks noGrp="1"/>
          </p:cNvSpPr>
          <p:nvPr>
            <p:ph idx="1"/>
          </p:nvPr>
        </p:nvSpPr>
        <p:spPr/>
        <p:txBody>
          <a:bodyPr/>
          <a:lstStyle/>
          <a:p>
            <a:r>
              <a:rPr lang="en-GB" sz="2800" dirty="0"/>
              <a:t>EU law in particular regulates blanket consumer protection, which pertains to public law</a:t>
            </a:r>
            <a:endParaRPr lang="cs-CZ" sz="2800" dirty="0"/>
          </a:p>
          <a:p>
            <a:r>
              <a:rPr lang="en-GB" sz="2800" dirty="0"/>
              <a:t>obstacles to the free movement of goods have also been dealt with by private law of the Member States</a:t>
            </a:r>
            <a:endParaRPr lang="cs-CZ" sz="2800" dirty="0"/>
          </a:p>
          <a:p>
            <a:pPr lvl="1"/>
            <a:r>
              <a:rPr lang="en-GB" sz="2400" dirty="0"/>
              <a:t>therefore a certain amount of harmonisation exists when it comes to the protection afforded to individual consumers </a:t>
            </a:r>
            <a:endParaRPr lang="cs-CZ" sz="2400" dirty="0"/>
          </a:p>
          <a:p>
            <a:pPr lvl="2"/>
            <a:r>
              <a:rPr lang="en-GB" sz="2000" dirty="0"/>
              <a:t>e.g. liability for damage caused by a product defect</a:t>
            </a:r>
            <a:endParaRPr lang="en-US" sz="2000" dirty="0"/>
          </a:p>
          <a:p>
            <a:r>
              <a:rPr lang="en-US" sz="2800" dirty="0"/>
              <a:t>consumer</a:t>
            </a:r>
            <a:r>
              <a:rPr lang="en-GB" sz="2800" dirty="0"/>
              <a:t> law itself is very fragmented in the EU</a:t>
            </a:r>
            <a:endParaRPr lang="cs-CZ" sz="2800" dirty="0"/>
          </a:p>
          <a:p>
            <a:pPr lvl="1"/>
            <a:r>
              <a:rPr lang="cs-CZ" sz="2400" dirty="0"/>
              <a:t>the</a:t>
            </a:r>
            <a:r>
              <a:rPr lang="en-GB" sz="2400" dirty="0"/>
              <a:t> Commission called for an improvement in its 2007 Green Paper, trying to overcome this fragmentation by preferring full harmonisation over minimal harmonisation</a:t>
            </a:r>
            <a:endParaRPr lang="cs-CZ" sz="2400" dirty="0"/>
          </a:p>
          <a:p>
            <a:pPr lvl="2"/>
            <a:r>
              <a:rPr lang="en-GB" sz="2000" dirty="0"/>
              <a:t>this runs counter to Member States' interests</a:t>
            </a:r>
            <a:endParaRPr lang="cs-CZ" sz="2000" dirty="0"/>
          </a:p>
          <a:p>
            <a:pPr lvl="2"/>
            <a:r>
              <a:rPr lang="en-GB" sz="2000" dirty="0"/>
              <a:t>Member States have not yet delegated to EU bodies the power to harmonise private contract law</a:t>
            </a:r>
            <a:endParaRPr lang="en-US" sz="2000" dirty="0"/>
          </a:p>
          <a:p>
            <a:pPr marL="0" indent="0">
              <a:buNone/>
            </a:pPr>
            <a:endParaRPr lang="en-US"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12.04.2020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31604B-CC8B-4007-B2B1-24FB02664361}"/>
              </a:ext>
            </a:extLst>
          </p:cNvPr>
          <p:cNvSpPr>
            <a:spLocks noGrp="1"/>
          </p:cNvSpPr>
          <p:nvPr>
            <p:ph type="title"/>
          </p:nvPr>
        </p:nvSpPr>
        <p:spPr/>
        <p:txBody>
          <a:bodyPr/>
          <a:lstStyle/>
          <a:p>
            <a:r>
              <a:rPr lang="en-US" dirty="0"/>
              <a:t>Consumer Protection in the EU</a:t>
            </a:r>
          </a:p>
        </p:txBody>
      </p:sp>
      <p:sp>
        <p:nvSpPr>
          <p:cNvPr id="3" name="Zástupný obsah 2">
            <a:extLst>
              <a:ext uri="{FF2B5EF4-FFF2-40B4-BE49-F238E27FC236}">
                <a16:creationId xmlns:a16="http://schemas.microsoft.com/office/drawing/2014/main" id="{48F36E47-2617-4873-8DEE-5491D72A57BE}"/>
              </a:ext>
            </a:extLst>
          </p:cNvPr>
          <p:cNvSpPr>
            <a:spLocks noGrp="1"/>
          </p:cNvSpPr>
          <p:nvPr>
            <p:ph idx="1"/>
          </p:nvPr>
        </p:nvSpPr>
        <p:spPr>
          <a:xfrm>
            <a:off x="534988" y="1187532"/>
            <a:ext cx="9861342" cy="5567281"/>
          </a:xfrm>
        </p:spPr>
        <p:txBody>
          <a:bodyPr/>
          <a:lstStyle/>
          <a:p>
            <a:r>
              <a:rPr lang="en-US" dirty="0"/>
              <a:t>consumer</a:t>
            </a:r>
            <a:r>
              <a:rPr lang="en-GB" dirty="0"/>
              <a:t> protection directives can be divided into those that </a:t>
            </a:r>
            <a:endParaRPr lang="cs-CZ" dirty="0"/>
          </a:p>
          <a:p>
            <a:pPr lvl="1"/>
            <a:r>
              <a:rPr lang="en-GB" dirty="0"/>
              <a:t>constitute full harmonisation of the laws of the Member States and therefore do not permit any derogations through national rules </a:t>
            </a:r>
            <a:endParaRPr lang="cs-CZ" dirty="0"/>
          </a:p>
          <a:p>
            <a:pPr lvl="2"/>
            <a:r>
              <a:rPr lang="en-GB" dirty="0"/>
              <a:t>the Liability for Defective Products Directive</a:t>
            </a:r>
            <a:endParaRPr lang="cs-CZ" dirty="0"/>
          </a:p>
          <a:p>
            <a:pPr lvl="2"/>
            <a:r>
              <a:rPr lang="en-GB" dirty="0"/>
              <a:t>the Timesharing Directive</a:t>
            </a:r>
            <a:endParaRPr lang="cs-CZ" dirty="0"/>
          </a:p>
          <a:p>
            <a:pPr lvl="2"/>
            <a:r>
              <a:rPr lang="en-GB" dirty="0"/>
              <a:t>the Consumer Credit Directive</a:t>
            </a:r>
            <a:endParaRPr lang="cs-CZ" dirty="0"/>
          </a:p>
          <a:p>
            <a:pPr lvl="2"/>
            <a:r>
              <a:rPr lang="en-GB" dirty="0"/>
              <a:t>the Unfair Commercial Practices Directive</a:t>
            </a:r>
            <a:endParaRPr lang="cs-CZ" dirty="0"/>
          </a:p>
          <a:p>
            <a:pPr lvl="2"/>
            <a:r>
              <a:rPr lang="en-GB" dirty="0"/>
              <a:t>the Consumer Rights Directive</a:t>
            </a:r>
            <a:endParaRPr lang="cs-CZ" dirty="0"/>
          </a:p>
          <a:p>
            <a:pPr lvl="1"/>
            <a:r>
              <a:rPr lang="en-GB" dirty="0"/>
              <a:t>only require Member States to enact minimal</a:t>
            </a:r>
            <a:r>
              <a:rPr lang="cs-CZ" dirty="0"/>
              <a:t> </a:t>
            </a:r>
            <a:r>
              <a:rPr lang="en-GB" dirty="0"/>
              <a:t>harmonisation</a:t>
            </a:r>
            <a:endParaRPr lang="cs-CZ" dirty="0"/>
          </a:p>
          <a:p>
            <a:pPr lvl="2"/>
            <a:r>
              <a:rPr lang="en-GB" dirty="0"/>
              <a:t>this means that Member States can adopt a higher standard of protection provided that this does not create an unjustified obstacle in the internal market</a:t>
            </a:r>
            <a:endParaRPr lang="en-US" dirty="0"/>
          </a:p>
          <a:p>
            <a:pPr marL="0" indent="0">
              <a:buNone/>
            </a:pPr>
            <a:r>
              <a:rPr lang="en-GB" dirty="0"/>
              <a:t> </a:t>
            </a:r>
            <a:endParaRPr lang="en-US" dirty="0"/>
          </a:p>
          <a:p>
            <a:pPr lvl="1"/>
            <a:endParaRPr lang="de-DE" dirty="0"/>
          </a:p>
        </p:txBody>
      </p:sp>
      <p:sp>
        <p:nvSpPr>
          <p:cNvPr id="4" name="Zástupný symbol pro datum 3">
            <a:extLst>
              <a:ext uri="{FF2B5EF4-FFF2-40B4-BE49-F238E27FC236}">
                <a16:creationId xmlns:a16="http://schemas.microsoft.com/office/drawing/2014/main" id="{702DB269-C85C-4FCD-B1C8-44CB799C44B0}"/>
              </a:ext>
            </a:extLst>
          </p:cNvPr>
          <p:cNvSpPr>
            <a:spLocks noGrp="1"/>
          </p:cNvSpPr>
          <p:nvPr>
            <p:ph type="dt" sz="half" idx="10"/>
          </p:nvPr>
        </p:nvSpPr>
        <p:spPr/>
        <p:txBody>
          <a:bodyPr/>
          <a:lstStyle/>
          <a:p>
            <a:pPr>
              <a:defRPr/>
            </a:pPr>
            <a:fld id="{8863D660-356F-4B7B-9477-B5CEBBE7ED6F}" type="datetime1">
              <a:rPr lang="cs-CZ" smtClean="0"/>
              <a:t>12.04.2020</a:t>
            </a:fld>
            <a:endParaRPr lang="cs-CZ"/>
          </a:p>
        </p:txBody>
      </p:sp>
      <p:sp>
        <p:nvSpPr>
          <p:cNvPr id="5" name="Zástupný symbol pro číslo snímku 4">
            <a:extLst>
              <a:ext uri="{FF2B5EF4-FFF2-40B4-BE49-F238E27FC236}">
                <a16:creationId xmlns:a16="http://schemas.microsoft.com/office/drawing/2014/main" id="{84255979-5CB6-4688-A142-11D0BE15836B}"/>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7887170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565C83-0F2A-4C86-8078-BB9E9ABF1EFD}"/>
              </a:ext>
            </a:extLst>
          </p:cNvPr>
          <p:cNvSpPr>
            <a:spLocks noGrp="1"/>
          </p:cNvSpPr>
          <p:nvPr>
            <p:ph type="title"/>
          </p:nvPr>
        </p:nvSpPr>
        <p:spPr/>
        <p:txBody>
          <a:bodyPr/>
          <a:lstStyle/>
          <a:p>
            <a:r>
              <a:rPr lang="en-US" dirty="0"/>
              <a:t>Consumer Protection in the EU</a:t>
            </a:r>
          </a:p>
        </p:txBody>
      </p:sp>
      <p:sp>
        <p:nvSpPr>
          <p:cNvPr id="3" name="Zástupný obsah 2">
            <a:extLst>
              <a:ext uri="{FF2B5EF4-FFF2-40B4-BE49-F238E27FC236}">
                <a16:creationId xmlns:a16="http://schemas.microsoft.com/office/drawing/2014/main" id="{4508D918-26C8-4567-A535-88B1D9D8D28C}"/>
              </a:ext>
            </a:extLst>
          </p:cNvPr>
          <p:cNvSpPr>
            <a:spLocks noGrp="1"/>
          </p:cNvSpPr>
          <p:nvPr>
            <p:ph idx="1"/>
          </p:nvPr>
        </p:nvSpPr>
        <p:spPr/>
        <p:txBody>
          <a:bodyPr/>
          <a:lstStyle/>
          <a:p>
            <a:r>
              <a:rPr lang="en-GB" b="1" dirty="0"/>
              <a:t>is a joint competence shared between </a:t>
            </a:r>
            <a:endParaRPr lang="cs-CZ" b="1" dirty="0"/>
          </a:p>
          <a:p>
            <a:pPr lvl="1"/>
            <a:r>
              <a:rPr lang="en-GB" b="1" dirty="0"/>
              <a:t>the Union </a:t>
            </a:r>
            <a:endParaRPr lang="cs-CZ" b="1" dirty="0"/>
          </a:p>
          <a:p>
            <a:pPr lvl="1"/>
            <a:r>
              <a:rPr lang="en-GB" b="1" dirty="0"/>
              <a:t>and the Member States</a:t>
            </a:r>
            <a:endParaRPr lang="cs-CZ" b="1" dirty="0"/>
          </a:p>
          <a:p>
            <a:r>
              <a:rPr lang="en-GB" b="1" dirty="0"/>
              <a:t>Member States exercise their competence to the extent that the Union has not</a:t>
            </a:r>
            <a:endParaRPr lang="cs-CZ" b="1" dirty="0"/>
          </a:p>
          <a:p>
            <a:r>
              <a:rPr lang="cs-CZ" dirty="0"/>
              <a:t>the</a:t>
            </a:r>
            <a:r>
              <a:rPr lang="en-GB" dirty="0"/>
              <a:t> competences of this kind are also sometimes referred to as a doctrine of occupied field</a:t>
            </a:r>
            <a:endParaRPr lang="cs-CZ" dirty="0"/>
          </a:p>
          <a:p>
            <a:r>
              <a:rPr lang="en-GB" dirty="0"/>
              <a:t>Member States do not have the power to create their own laws in areas already regulated by EU law </a:t>
            </a:r>
            <a:endParaRPr lang="cs-CZ" dirty="0"/>
          </a:p>
          <a:p>
            <a:pPr lvl="1"/>
            <a:r>
              <a:rPr lang="en-GB" dirty="0"/>
              <a:t>except for where they adopt stricter rules in the event of minimum harmonisation</a:t>
            </a:r>
            <a:endParaRPr lang="cs-CZ" dirty="0"/>
          </a:p>
          <a:p>
            <a:pPr lvl="1"/>
            <a:endParaRPr lang="cs-CZ" dirty="0"/>
          </a:p>
        </p:txBody>
      </p:sp>
      <p:sp>
        <p:nvSpPr>
          <p:cNvPr id="4" name="Zástupný symbol pro datum 3">
            <a:extLst>
              <a:ext uri="{FF2B5EF4-FFF2-40B4-BE49-F238E27FC236}">
                <a16:creationId xmlns:a16="http://schemas.microsoft.com/office/drawing/2014/main" id="{9A91AD05-54B5-4391-A1B3-75555526CDFD}"/>
              </a:ext>
            </a:extLst>
          </p:cNvPr>
          <p:cNvSpPr>
            <a:spLocks noGrp="1"/>
          </p:cNvSpPr>
          <p:nvPr>
            <p:ph type="dt" sz="half" idx="10"/>
          </p:nvPr>
        </p:nvSpPr>
        <p:spPr/>
        <p:txBody>
          <a:bodyPr/>
          <a:lstStyle/>
          <a:p>
            <a:pPr>
              <a:defRPr/>
            </a:pPr>
            <a:fld id="{8863D660-356F-4B7B-9477-B5CEBBE7ED6F}" type="datetime1">
              <a:rPr lang="cs-CZ" smtClean="0"/>
              <a:t>12.04.2020</a:t>
            </a:fld>
            <a:endParaRPr lang="cs-CZ"/>
          </a:p>
        </p:txBody>
      </p:sp>
      <p:sp>
        <p:nvSpPr>
          <p:cNvPr id="5" name="Zástupný symbol pro číslo snímku 4">
            <a:extLst>
              <a:ext uri="{FF2B5EF4-FFF2-40B4-BE49-F238E27FC236}">
                <a16:creationId xmlns:a16="http://schemas.microsoft.com/office/drawing/2014/main" id="{B2AB92A3-8A31-4062-95B9-390E2295F930}"/>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1155696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6399C4-7AC8-4038-839E-64F8FDAB3301}"/>
              </a:ext>
            </a:extLst>
          </p:cNvPr>
          <p:cNvSpPr>
            <a:spLocks noGrp="1"/>
          </p:cNvSpPr>
          <p:nvPr>
            <p:ph type="title"/>
          </p:nvPr>
        </p:nvSpPr>
        <p:spPr/>
        <p:txBody>
          <a:bodyPr/>
          <a:lstStyle/>
          <a:p>
            <a:r>
              <a:rPr lang="en-US" dirty="0"/>
              <a:t>Consumer Protection in the Czech Republic</a:t>
            </a:r>
          </a:p>
        </p:txBody>
      </p:sp>
      <p:sp>
        <p:nvSpPr>
          <p:cNvPr id="3" name="Zástupný obsah 2">
            <a:extLst>
              <a:ext uri="{FF2B5EF4-FFF2-40B4-BE49-F238E27FC236}">
                <a16:creationId xmlns:a16="http://schemas.microsoft.com/office/drawing/2014/main" id="{2B2DE7A2-5598-42C4-A25E-671C59423D94}"/>
              </a:ext>
            </a:extLst>
          </p:cNvPr>
          <p:cNvSpPr>
            <a:spLocks noGrp="1"/>
          </p:cNvSpPr>
          <p:nvPr>
            <p:ph idx="1"/>
          </p:nvPr>
        </p:nvSpPr>
        <p:spPr/>
        <p:txBody>
          <a:bodyPr/>
          <a:lstStyle/>
          <a:p>
            <a:r>
              <a:rPr lang="en-GB" b="1" dirty="0"/>
              <a:t>is primarily regulated by two key laws</a:t>
            </a:r>
            <a:endParaRPr lang="cs-CZ" b="1" dirty="0"/>
          </a:p>
          <a:p>
            <a:pPr lvl="1"/>
            <a:r>
              <a:rPr lang="en-GB" b="1" dirty="0"/>
              <a:t>the Consumer Protection Act</a:t>
            </a:r>
            <a:endParaRPr lang="cs-CZ" b="1" dirty="0"/>
          </a:p>
          <a:p>
            <a:pPr lvl="2"/>
            <a:r>
              <a:rPr lang="en-GB" b="1" dirty="0"/>
              <a:t>which covers this area from the public law point of view</a:t>
            </a:r>
            <a:endParaRPr lang="cs-CZ" b="1" dirty="0"/>
          </a:p>
          <a:p>
            <a:pPr lvl="1"/>
            <a:r>
              <a:rPr lang="en-GB" b="1" dirty="0"/>
              <a:t>the Civil Code</a:t>
            </a:r>
            <a:endParaRPr lang="cs-CZ" b="1" dirty="0"/>
          </a:p>
          <a:p>
            <a:pPr lvl="2"/>
            <a:r>
              <a:rPr lang="en-GB" b="1" dirty="0"/>
              <a:t>which regulates the private law aspects of consumer law</a:t>
            </a:r>
            <a:endParaRPr lang="en-US" b="1" dirty="0"/>
          </a:p>
          <a:p>
            <a:r>
              <a:rPr lang="cs-CZ" dirty="0"/>
              <a:t>in</a:t>
            </a:r>
            <a:r>
              <a:rPr lang="en-GB" dirty="0"/>
              <a:t> order to prevent a consumer from entering into transactions that are disadvantageous for them</a:t>
            </a:r>
            <a:endParaRPr lang="cs-CZ" dirty="0"/>
          </a:p>
          <a:p>
            <a:pPr lvl="1"/>
            <a:r>
              <a:rPr lang="en-GB" dirty="0"/>
              <a:t>the Consumer Protection Act sets certain obligations, which must be adhered to in the public interest and which are to be overseen by public authority bodies</a:t>
            </a:r>
            <a:endParaRPr lang="cs-CZ" dirty="0"/>
          </a:p>
          <a:p>
            <a:r>
              <a:rPr lang="en-GB" dirty="0"/>
              <a:t>the competent supervisory authorities are designated</a:t>
            </a:r>
            <a:r>
              <a:rPr lang="cs-CZ" dirty="0"/>
              <a:t>,</a:t>
            </a:r>
            <a:r>
              <a:rPr lang="en-GB" dirty="0"/>
              <a:t> and public-law fines are set out</a:t>
            </a:r>
            <a:endParaRPr lang="en-US" dirty="0"/>
          </a:p>
          <a:p>
            <a:endParaRPr lang="en-US" dirty="0"/>
          </a:p>
        </p:txBody>
      </p:sp>
      <p:sp>
        <p:nvSpPr>
          <p:cNvPr id="4" name="Zástupný symbol pro datum 3">
            <a:extLst>
              <a:ext uri="{FF2B5EF4-FFF2-40B4-BE49-F238E27FC236}">
                <a16:creationId xmlns:a16="http://schemas.microsoft.com/office/drawing/2014/main" id="{329AA796-0A52-4573-9AC7-734CAF76DC9F}"/>
              </a:ext>
            </a:extLst>
          </p:cNvPr>
          <p:cNvSpPr>
            <a:spLocks noGrp="1"/>
          </p:cNvSpPr>
          <p:nvPr>
            <p:ph type="dt" sz="half" idx="10"/>
          </p:nvPr>
        </p:nvSpPr>
        <p:spPr/>
        <p:txBody>
          <a:bodyPr/>
          <a:lstStyle/>
          <a:p>
            <a:pPr>
              <a:defRPr/>
            </a:pPr>
            <a:fld id="{8863D660-356F-4B7B-9477-B5CEBBE7ED6F}" type="datetime1">
              <a:rPr lang="cs-CZ" smtClean="0"/>
              <a:t>12.04.2020</a:t>
            </a:fld>
            <a:endParaRPr lang="cs-CZ"/>
          </a:p>
        </p:txBody>
      </p:sp>
      <p:sp>
        <p:nvSpPr>
          <p:cNvPr id="5" name="Zástupný symbol pro číslo snímku 4">
            <a:extLst>
              <a:ext uri="{FF2B5EF4-FFF2-40B4-BE49-F238E27FC236}">
                <a16:creationId xmlns:a16="http://schemas.microsoft.com/office/drawing/2014/main" id="{0581A56C-D082-4531-887C-1E3E247D8DF2}"/>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35822001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3B2F6E-B974-400F-A1A2-1EDC3506274E}"/>
              </a:ext>
            </a:extLst>
          </p:cNvPr>
          <p:cNvSpPr>
            <a:spLocks noGrp="1"/>
          </p:cNvSpPr>
          <p:nvPr>
            <p:ph type="title"/>
          </p:nvPr>
        </p:nvSpPr>
        <p:spPr/>
        <p:txBody>
          <a:bodyPr/>
          <a:lstStyle/>
          <a:p>
            <a:r>
              <a:rPr lang="en-US" dirty="0"/>
              <a:t>Consumer Protection in the Czech Republic</a:t>
            </a:r>
          </a:p>
        </p:txBody>
      </p:sp>
      <p:sp>
        <p:nvSpPr>
          <p:cNvPr id="3" name="Zástupný obsah 2">
            <a:extLst>
              <a:ext uri="{FF2B5EF4-FFF2-40B4-BE49-F238E27FC236}">
                <a16:creationId xmlns:a16="http://schemas.microsoft.com/office/drawing/2014/main" id="{B3C54C5B-02A2-46C6-90CD-6AC82390570B}"/>
              </a:ext>
            </a:extLst>
          </p:cNvPr>
          <p:cNvSpPr>
            <a:spLocks noGrp="1"/>
          </p:cNvSpPr>
          <p:nvPr>
            <p:ph idx="1"/>
          </p:nvPr>
        </p:nvSpPr>
        <p:spPr/>
        <p:txBody>
          <a:bodyPr/>
          <a:lstStyle/>
          <a:p>
            <a:r>
              <a:rPr lang="en-US" dirty="0"/>
              <a:t>consumer</a:t>
            </a:r>
            <a:r>
              <a:rPr lang="en-GB" dirty="0"/>
              <a:t> protection can be divided into</a:t>
            </a:r>
            <a:endParaRPr lang="cs-CZ" dirty="0"/>
          </a:p>
          <a:p>
            <a:pPr lvl="1"/>
            <a:r>
              <a:rPr lang="en-GB" dirty="0"/>
              <a:t>public-</a:t>
            </a:r>
            <a:r>
              <a:rPr lang="en-US" dirty="0"/>
              <a:t>law protection</a:t>
            </a:r>
          </a:p>
          <a:p>
            <a:pPr lvl="1"/>
            <a:r>
              <a:rPr lang="en-GB" dirty="0"/>
              <a:t>private-law protection</a:t>
            </a:r>
            <a:endParaRPr lang="cs-CZ" dirty="0"/>
          </a:p>
          <a:p>
            <a:pPr marL="914400" lvl="2" indent="0">
              <a:buNone/>
            </a:pPr>
            <a:r>
              <a:rPr lang="en-GB" dirty="0"/>
              <a:t>or also into </a:t>
            </a:r>
            <a:endParaRPr lang="cs-CZ" dirty="0"/>
          </a:p>
          <a:p>
            <a:pPr lvl="1"/>
            <a:r>
              <a:rPr lang="en-GB" dirty="0"/>
              <a:t>substantive-</a:t>
            </a:r>
            <a:r>
              <a:rPr lang="en-US" dirty="0"/>
              <a:t>law</a:t>
            </a:r>
            <a:r>
              <a:rPr lang="en-GB" dirty="0"/>
              <a:t> </a:t>
            </a:r>
            <a:r>
              <a:rPr lang="en-US" dirty="0"/>
              <a:t>protection</a:t>
            </a:r>
          </a:p>
          <a:p>
            <a:pPr lvl="1"/>
            <a:r>
              <a:rPr lang="en-GB" dirty="0"/>
              <a:t>procedural-law protection</a:t>
            </a:r>
            <a:endParaRPr lang="cs-CZ" dirty="0"/>
          </a:p>
          <a:p>
            <a:r>
              <a:rPr lang="cs-CZ" dirty="0"/>
              <a:t>the</a:t>
            </a:r>
            <a:r>
              <a:rPr lang="en-GB" dirty="0"/>
              <a:t> private-law and public-law aspects of consumer protection overlap in the field of unfair competition </a:t>
            </a:r>
            <a:endParaRPr lang="en-US" dirty="0"/>
          </a:p>
          <a:p>
            <a:pPr marL="0" indent="0">
              <a:buNone/>
            </a:pPr>
            <a:endParaRPr lang="en-US" dirty="0"/>
          </a:p>
          <a:p>
            <a:endParaRPr lang="de-DE" dirty="0"/>
          </a:p>
        </p:txBody>
      </p:sp>
      <p:sp>
        <p:nvSpPr>
          <p:cNvPr id="4" name="Zástupný symbol pro datum 3">
            <a:extLst>
              <a:ext uri="{FF2B5EF4-FFF2-40B4-BE49-F238E27FC236}">
                <a16:creationId xmlns:a16="http://schemas.microsoft.com/office/drawing/2014/main" id="{68E391F4-9695-4C83-A9AA-91B124035E49}"/>
              </a:ext>
            </a:extLst>
          </p:cNvPr>
          <p:cNvSpPr>
            <a:spLocks noGrp="1"/>
          </p:cNvSpPr>
          <p:nvPr>
            <p:ph type="dt" sz="half" idx="10"/>
          </p:nvPr>
        </p:nvSpPr>
        <p:spPr/>
        <p:txBody>
          <a:bodyPr/>
          <a:lstStyle/>
          <a:p>
            <a:pPr>
              <a:defRPr/>
            </a:pPr>
            <a:fld id="{8863D660-356F-4B7B-9477-B5CEBBE7ED6F}" type="datetime1">
              <a:rPr lang="cs-CZ" smtClean="0"/>
              <a:t>12.04.2020</a:t>
            </a:fld>
            <a:endParaRPr lang="cs-CZ"/>
          </a:p>
        </p:txBody>
      </p:sp>
      <p:sp>
        <p:nvSpPr>
          <p:cNvPr id="5" name="Zástupný symbol pro číslo snímku 4">
            <a:extLst>
              <a:ext uri="{FF2B5EF4-FFF2-40B4-BE49-F238E27FC236}">
                <a16:creationId xmlns:a16="http://schemas.microsoft.com/office/drawing/2014/main" id="{3C6966B5-9228-4102-BB8C-1673BBA25A8B}"/>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047602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C20BC5-E6D3-4555-BFFC-B6988D02DA26}"/>
              </a:ext>
            </a:extLst>
          </p:cNvPr>
          <p:cNvSpPr>
            <a:spLocks noGrp="1"/>
          </p:cNvSpPr>
          <p:nvPr>
            <p:ph type="title"/>
          </p:nvPr>
        </p:nvSpPr>
        <p:spPr>
          <a:xfrm>
            <a:off x="2731325" y="180231"/>
            <a:ext cx="7427088" cy="662917"/>
          </a:xfrm>
        </p:spPr>
        <p:txBody>
          <a:bodyPr/>
          <a:lstStyle/>
          <a:p>
            <a:r>
              <a:rPr lang="en-US" dirty="0"/>
              <a:t>Private-law Consumer Protection</a:t>
            </a:r>
          </a:p>
        </p:txBody>
      </p:sp>
      <p:sp>
        <p:nvSpPr>
          <p:cNvPr id="3" name="Zástupný obsah 2">
            <a:extLst>
              <a:ext uri="{FF2B5EF4-FFF2-40B4-BE49-F238E27FC236}">
                <a16:creationId xmlns:a16="http://schemas.microsoft.com/office/drawing/2014/main" id="{016C4738-CD69-4FB2-A3D7-796F2A1CE0DD}"/>
              </a:ext>
            </a:extLst>
          </p:cNvPr>
          <p:cNvSpPr>
            <a:spLocks noGrp="1"/>
          </p:cNvSpPr>
          <p:nvPr>
            <p:ph idx="1"/>
          </p:nvPr>
        </p:nvSpPr>
        <p:spPr/>
        <p:txBody>
          <a:bodyPr/>
          <a:lstStyle/>
          <a:p>
            <a:r>
              <a:rPr lang="en-US" sz="2800" dirty="0"/>
              <a:t>formation</a:t>
            </a:r>
            <a:r>
              <a:rPr lang="en-GB" sz="2800" dirty="0"/>
              <a:t> of contracts with weaker parties is closely linked to </a:t>
            </a:r>
            <a:r>
              <a:rPr lang="en-GB" sz="2800" b="1" dirty="0"/>
              <a:t>standard-form contracts</a:t>
            </a:r>
            <a:endParaRPr lang="cs-CZ" sz="2800" b="1" dirty="0"/>
          </a:p>
          <a:p>
            <a:pPr lvl="1"/>
            <a:r>
              <a:rPr lang="en-GB" sz="2400" b="1" dirty="0"/>
              <a:t>contracts whose basic terms are determined by, or under the directions of, one of the parties only without the weaker party actually having a say in the content of the basic terms</a:t>
            </a:r>
            <a:endParaRPr lang="cs-CZ" sz="2400" b="1" dirty="0"/>
          </a:p>
          <a:p>
            <a:pPr lvl="1"/>
            <a:r>
              <a:rPr lang="en-GB" sz="2400" dirty="0"/>
              <a:t>disparity in the strength of the contracting parties is a necessary prerequisite to regarding a contract as a standard-form contract</a:t>
            </a:r>
            <a:endParaRPr lang="cs-CZ" sz="2400" dirty="0"/>
          </a:p>
          <a:p>
            <a:pPr lvl="1"/>
            <a:r>
              <a:rPr lang="cs-CZ" sz="2400" dirty="0"/>
              <a:t>the</a:t>
            </a:r>
            <a:r>
              <a:rPr lang="en-GB" sz="2400" dirty="0"/>
              <a:t> law on standard-form contracts will only be applied where one of the parties is in a weaker position</a:t>
            </a:r>
            <a:endParaRPr lang="cs-CZ" sz="2400" dirty="0"/>
          </a:p>
          <a:p>
            <a:r>
              <a:rPr lang="en-GB" sz="2800" dirty="0"/>
              <a:t>similar to a form contract are the terms and conditions incorporated into the contract through a dedicated clause</a:t>
            </a:r>
            <a:endParaRPr lang="cs-CZ" sz="2800" dirty="0"/>
          </a:p>
          <a:p>
            <a:pPr lvl="1"/>
            <a:r>
              <a:rPr lang="cs-CZ" sz="2400" dirty="0"/>
              <a:t>both of these </a:t>
            </a:r>
            <a:r>
              <a:rPr lang="en-GB" sz="2400" dirty="0"/>
              <a:t>constitute forms of standardising contracts </a:t>
            </a:r>
            <a:endParaRPr lang="cs-CZ" sz="2400" dirty="0"/>
          </a:p>
          <a:p>
            <a:pPr marL="0" indent="0">
              <a:buNone/>
            </a:pPr>
            <a:endParaRPr lang="de-DE" dirty="0"/>
          </a:p>
        </p:txBody>
      </p:sp>
      <p:sp>
        <p:nvSpPr>
          <p:cNvPr id="4" name="Zástupný symbol pro datum 3">
            <a:extLst>
              <a:ext uri="{FF2B5EF4-FFF2-40B4-BE49-F238E27FC236}">
                <a16:creationId xmlns:a16="http://schemas.microsoft.com/office/drawing/2014/main" id="{B0429712-301E-4EE4-9BDA-4090C6A6BEB7}"/>
              </a:ext>
            </a:extLst>
          </p:cNvPr>
          <p:cNvSpPr>
            <a:spLocks noGrp="1"/>
          </p:cNvSpPr>
          <p:nvPr>
            <p:ph type="dt" sz="half" idx="10"/>
          </p:nvPr>
        </p:nvSpPr>
        <p:spPr/>
        <p:txBody>
          <a:bodyPr/>
          <a:lstStyle/>
          <a:p>
            <a:pPr>
              <a:defRPr/>
            </a:pPr>
            <a:fld id="{8863D660-356F-4B7B-9477-B5CEBBE7ED6F}" type="datetime1">
              <a:rPr lang="cs-CZ" smtClean="0"/>
              <a:t>12.04.2020</a:t>
            </a:fld>
            <a:endParaRPr lang="cs-CZ" dirty="0"/>
          </a:p>
        </p:txBody>
      </p:sp>
      <p:sp>
        <p:nvSpPr>
          <p:cNvPr id="5" name="Zástupný symbol pro číslo snímku 4">
            <a:extLst>
              <a:ext uri="{FF2B5EF4-FFF2-40B4-BE49-F238E27FC236}">
                <a16:creationId xmlns:a16="http://schemas.microsoft.com/office/drawing/2014/main" id="{82E4B5A7-7F60-40FE-A655-C516E72BA373}"/>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8122064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7E5D36-CD56-47BA-B6A8-CA78E695D478}"/>
              </a:ext>
            </a:extLst>
          </p:cNvPr>
          <p:cNvSpPr>
            <a:spLocks noGrp="1"/>
          </p:cNvSpPr>
          <p:nvPr>
            <p:ph type="title"/>
          </p:nvPr>
        </p:nvSpPr>
        <p:spPr/>
        <p:txBody>
          <a:bodyPr/>
          <a:lstStyle/>
          <a:p>
            <a:r>
              <a:rPr lang="en-US" dirty="0"/>
              <a:t>Private-law Consumer Protection</a:t>
            </a:r>
          </a:p>
        </p:txBody>
      </p:sp>
      <p:sp>
        <p:nvSpPr>
          <p:cNvPr id="3" name="Zástupný obsah 2">
            <a:extLst>
              <a:ext uri="{FF2B5EF4-FFF2-40B4-BE49-F238E27FC236}">
                <a16:creationId xmlns:a16="http://schemas.microsoft.com/office/drawing/2014/main" id="{C77FF685-52D9-4760-8992-C46D4F4CA4FB}"/>
              </a:ext>
            </a:extLst>
          </p:cNvPr>
          <p:cNvSpPr>
            <a:spLocks noGrp="1"/>
          </p:cNvSpPr>
          <p:nvPr>
            <p:ph idx="1"/>
          </p:nvPr>
        </p:nvSpPr>
        <p:spPr/>
        <p:txBody>
          <a:bodyPr/>
          <a:lstStyle/>
          <a:p>
            <a:r>
              <a:rPr lang="cs-CZ" dirty="0"/>
              <a:t>a</a:t>
            </a:r>
            <a:r>
              <a:rPr lang="en-GB" dirty="0"/>
              <a:t> consumer </a:t>
            </a:r>
            <a:endParaRPr lang="cs-CZ" dirty="0"/>
          </a:p>
          <a:p>
            <a:pPr lvl="1"/>
            <a:r>
              <a:rPr lang="en-GB" b="1" dirty="0"/>
              <a:t>is any person who, outside of their business or outside of their independent occupation, enters into a contract or otherwise transacts with an entrepreneur</a:t>
            </a:r>
            <a:endParaRPr lang="cs-CZ" b="1" dirty="0"/>
          </a:p>
          <a:p>
            <a:pPr lvl="1"/>
            <a:r>
              <a:rPr lang="en-US" dirty="0"/>
              <a:t>protection</a:t>
            </a:r>
            <a:r>
              <a:rPr lang="en-GB" dirty="0"/>
              <a:t> is therefore afforded to any natural person who</a:t>
            </a:r>
            <a:endParaRPr lang="cs-CZ" dirty="0"/>
          </a:p>
          <a:p>
            <a:pPr lvl="2"/>
            <a:r>
              <a:rPr lang="en-GB" dirty="0"/>
              <a:t>in contracting with an entrepreneur</a:t>
            </a:r>
            <a:r>
              <a:rPr lang="cs-CZ" dirty="0"/>
              <a:t> </a:t>
            </a:r>
            <a:r>
              <a:rPr lang="en-GB" dirty="0"/>
              <a:t>has not acted as part of their business or independent occupation  </a:t>
            </a:r>
            <a:endParaRPr lang="en-US" dirty="0"/>
          </a:p>
          <a:p>
            <a:r>
              <a:rPr lang="en-US" dirty="0"/>
              <a:t>consumer</a:t>
            </a:r>
            <a:r>
              <a:rPr lang="en-GB" dirty="0"/>
              <a:t> protection also involves ‘relative </a:t>
            </a:r>
            <a:r>
              <a:rPr lang="en-GB" dirty="0" err="1"/>
              <a:t>mandatoriness</a:t>
            </a:r>
            <a:r>
              <a:rPr lang="en-GB" dirty="0"/>
              <a:t>’</a:t>
            </a:r>
            <a:endParaRPr lang="cs-CZ" dirty="0"/>
          </a:p>
          <a:p>
            <a:pPr lvl="1"/>
            <a:r>
              <a:rPr lang="en-GB" dirty="0"/>
              <a:t>any arrangement derogating from the provisions on consumer protection is disregarded</a:t>
            </a:r>
            <a:endParaRPr lang="en-US" dirty="0"/>
          </a:p>
          <a:p>
            <a:pPr marL="0" indent="0">
              <a:buNone/>
            </a:pPr>
            <a:endParaRPr lang="en-US" dirty="0"/>
          </a:p>
        </p:txBody>
      </p:sp>
      <p:sp>
        <p:nvSpPr>
          <p:cNvPr id="4" name="Zástupný symbol pro datum 3">
            <a:extLst>
              <a:ext uri="{FF2B5EF4-FFF2-40B4-BE49-F238E27FC236}">
                <a16:creationId xmlns:a16="http://schemas.microsoft.com/office/drawing/2014/main" id="{C17BCAF8-87F8-4204-8C6F-EC6C62C771EF}"/>
              </a:ext>
            </a:extLst>
          </p:cNvPr>
          <p:cNvSpPr>
            <a:spLocks noGrp="1"/>
          </p:cNvSpPr>
          <p:nvPr>
            <p:ph type="dt" sz="half" idx="10"/>
          </p:nvPr>
        </p:nvSpPr>
        <p:spPr/>
        <p:txBody>
          <a:bodyPr/>
          <a:lstStyle/>
          <a:p>
            <a:pPr>
              <a:defRPr/>
            </a:pPr>
            <a:fld id="{8863D660-356F-4B7B-9477-B5CEBBE7ED6F}" type="datetime1">
              <a:rPr lang="cs-CZ" smtClean="0"/>
              <a:t>12.04.2020</a:t>
            </a:fld>
            <a:endParaRPr lang="cs-CZ" dirty="0"/>
          </a:p>
        </p:txBody>
      </p:sp>
      <p:sp>
        <p:nvSpPr>
          <p:cNvPr id="5" name="Zástupný symbol pro číslo snímku 4">
            <a:extLst>
              <a:ext uri="{FF2B5EF4-FFF2-40B4-BE49-F238E27FC236}">
                <a16:creationId xmlns:a16="http://schemas.microsoft.com/office/drawing/2014/main" id="{C5BE476C-4AFE-45CF-AC2B-98545ABAFAFC}"/>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24874280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7AF1A7-D8DE-458E-82BB-C9F839E06ABB}"/>
              </a:ext>
            </a:extLst>
          </p:cNvPr>
          <p:cNvSpPr>
            <a:spLocks noGrp="1"/>
          </p:cNvSpPr>
          <p:nvPr>
            <p:ph type="title"/>
          </p:nvPr>
        </p:nvSpPr>
        <p:spPr/>
        <p:txBody>
          <a:bodyPr/>
          <a:lstStyle/>
          <a:p>
            <a:r>
              <a:rPr lang="en-US" dirty="0"/>
              <a:t>Private-law Consumer Protection</a:t>
            </a:r>
          </a:p>
        </p:txBody>
      </p:sp>
      <p:sp>
        <p:nvSpPr>
          <p:cNvPr id="3" name="Zástupný obsah 2">
            <a:extLst>
              <a:ext uri="{FF2B5EF4-FFF2-40B4-BE49-F238E27FC236}">
                <a16:creationId xmlns:a16="http://schemas.microsoft.com/office/drawing/2014/main" id="{C71E004C-AD1C-4198-8C6D-BE7BC867277D}"/>
              </a:ext>
            </a:extLst>
          </p:cNvPr>
          <p:cNvSpPr>
            <a:spLocks noGrp="1"/>
          </p:cNvSpPr>
          <p:nvPr>
            <p:ph idx="1"/>
          </p:nvPr>
        </p:nvSpPr>
        <p:spPr/>
        <p:txBody>
          <a:bodyPr/>
          <a:lstStyle/>
          <a:p>
            <a:r>
              <a:rPr lang="cs-CZ" dirty="0"/>
              <a:t>the </a:t>
            </a:r>
            <a:r>
              <a:rPr lang="en-GB" dirty="0"/>
              <a:t>provisions on consumer protection contained in the Civil Code primarily transpose European Directives concerning, </a:t>
            </a:r>
            <a:r>
              <a:rPr lang="en-GB" i="1" dirty="0"/>
              <a:t>inter alia</a:t>
            </a:r>
            <a:endParaRPr lang="cs-CZ" i="1" dirty="0"/>
          </a:p>
          <a:p>
            <a:pPr lvl="1"/>
            <a:r>
              <a:rPr lang="en-GB" dirty="0"/>
              <a:t>consumer distance and off-premises contracts</a:t>
            </a:r>
            <a:endParaRPr lang="cs-CZ" dirty="0"/>
          </a:p>
          <a:p>
            <a:pPr lvl="1"/>
            <a:r>
              <a:rPr lang="en-GB" dirty="0"/>
              <a:t>abusive arrangements in consumer contracts</a:t>
            </a:r>
            <a:endParaRPr lang="cs-CZ" dirty="0"/>
          </a:p>
          <a:p>
            <a:pPr lvl="1"/>
            <a:r>
              <a:rPr lang="en-GB" dirty="0"/>
              <a:t>timesharing </a:t>
            </a:r>
            <a:endParaRPr lang="cs-CZ" dirty="0"/>
          </a:p>
          <a:p>
            <a:pPr lvl="1"/>
            <a:r>
              <a:rPr lang="en-GB" dirty="0"/>
              <a:t>distance financial services contracts</a:t>
            </a:r>
            <a:endParaRPr lang="cs-CZ" dirty="0"/>
          </a:p>
          <a:p>
            <a:pPr lvl="1"/>
            <a:r>
              <a:rPr lang="en-GB" dirty="0"/>
              <a:t>travel contracts</a:t>
            </a:r>
            <a:endParaRPr lang="cs-CZ" dirty="0"/>
          </a:p>
          <a:p>
            <a:pPr lvl="1"/>
            <a:r>
              <a:rPr lang="en-GB" dirty="0"/>
              <a:t>liability for defective performance in the purchase of movable or immovable property</a:t>
            </a:r>
            <a:endParaRPr lang="cs-CZ" dirty="0"/>
          </a:p>
          <a:p>
            <a:pPr lvl="1"/>
            <a:r>
              <a:rPr lang="en-GB" dirty="0"/>
              <a:t>comprehensive set of provisions regulating in detail consumer protection in purchasing items or services, including complaints</a:t>
            </a:r>
            <a:endParaRPr lang="en-US" dirty="0"/>
          </a:p>
          <a:p>
            <a:pPr lvl="0"/>
            <a:endParaRPr lang="en-US" dirty="0"/>
          </a:p>
          <a:p>
            <a:endParaRPr lang="en-US" dirty="0"/>
          </a:p>
        </p:txBody>
      </p:sp>
      <p:sp>
        <p:nvSpPr>
          <p:cNvPr id="4" name="Zástupný symbol pro datum 3">
            <a:extLst>
              <a:ext uri="{FF2B5EF4-FFF2-40B4-BE49-F238E27FC236}">
                <a16:creationId xmlns:a16="http://schemas.microsoft.com/office/drawing/2014/main" id="{483FED87-7F6C-4EEF-9A94-4A5EBF768E9D}"/>
              </a:ext>
            </a:extLst>
          </p:cNvPr>
          <p:cNvSpPr>
            <a:spLocks noGrp="1"/>
          </p:cNvSpPr>
          <p:nvPr>
            <p:ph type="dt" sz="half" idx="10"/>
          </p:nvPr>
        </p:nvSpPr>
        <p:spPr/>
        <p:txBody>
          <a:bodyPr/>
          <a:lstStyle/>
          <a:p>
            <a:pPr>
              <a:defRPr/>
            </a:pPr>
            <a:fld id="{8863D660-356F-4B7B-9477-B5CEBBE7ED6F}" type="datetime1">
              <a:rPr lang="cs-CZ" smtClean="0"/>
              <a:t>12.04.2020</a:t>
            </a:fld>
            <a:endParaRPr lang="cs-CZ"/>
          </a:p>
        </p:txBody>
      </p:sp>
      <p:sp>
        <p:nvSpPr>
          <p:cNvPr id="5" name="Zástupný symbol pro číslo snímku 4">
            <a:extLst>
              <a:ext uri="{FF2B5EF4-FFF2-40B4-BE49-F238E27FC236}">
                <a16:creationId xmlns:a16="http://schemas.microsoft.com/office/drawing/2014/main" id="{5B19EF0A-F5E6-408D-8678-8B62293A31D6}"/>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4599353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264</TotalTime>
  <Words>1138</Words>
  <Application>Microsoft Office PowerPoint</Application>
  <PresentationFormat>Vlastní</PresentationFormat>
  <Paragraphs>135</Paragraphs>
  <Slides>14</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14</vt:i4>
      </vt:variant>
    </vt:vector>
  </HeadingPairs>
  <TitlesOfParts>
    <vt:vector size="18" baseType="lpstr">
      <vt:lpstr>Arial</vt:lpstr>
      <vt:lpstr>Calibri</vt:lpstr>
      <vt:lpstr>Clara Sans</vt:lpstr>
      <vt:lpstr>JU_OPVVV</vt:lpstr>
      <vt:lpstr>Consumer Protection and Obligations</vt:lpstr>
      <vt:lpstr>Consumer Protection in the EU</vt:lpstr>
      <vt:lpstr>Consumer Protection in the EU</vt:lpstr>
      <vt:lpstr>Consumer Protection in the EU</vt:lpstr>
      <vt:lpstr>Consumer Protection in the Czech Republic</vt:lpstr>
      <vt:lpstr>Consumer Protection in the Czech Republic</vt:lpstr>
      <vt:lpstr>Private-law Consumer Protection</vt:lpstr>
      <vt:lpstr>Private-law Consumer Protection</vt:lpstr>
      <vt:lpstr>Private-law Consumer Protection</vt:lpstr>
      <vt:lpstr>Public-law Consumer Protection</vt:lpstr>
      <vt:lpstr>Public-law Consumer Protection</vt:lpstr>
      <vt:lpstr>Public-law Consumer Protection</vt:lpstr>
      <vt:lpstr>Public-law Consumer Protection</vt:lpstr>
      <vt:lpstr>Public-law Consumer Protection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Kateřina Navrátilová</cp:lastModifiedBy>
  <cp:revision>20</cp:revision>
  <dcterms:created xsi:type="dcterms:W3CDTF">2017-07-17T18:52:59Z</dcterms:created>
  <dcterms:modified xsi:type="dcterms:W3CDTF">2020-04-12T09:29:56Z</dcterms:modified>
</cp:coreProperties>
</file>