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33777E-56B1-2875-4290-7F904D1FF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A1492E3-74CA-DFAF-25DA-373EAC679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60F618-3E74-0327-A84F-2B549251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236E0-7300-79CB-0A8C-117D6B2B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E6552-2F72-83A5-123B-A22D848D3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96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AF069-FD3D-79A5-00A3-61209C953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14A700-3B99-F253-B92B-C14B56987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421AA7-91D5-1CED-F506-C8D66300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FDFCF2-B5A9-9EA5-9495-C2BFC4455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A2F00E-934C-FDFD-F404-E7420E8B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61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A172672-BE6D-3C35-8DC1-DDDFB7432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903161-E0C4-DF7C-CAF0-4E657520C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078B00-A620-386E-5DE5-11B08856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ADBF12-5F2D-4929-4265-5223FB517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02D0D-9BD7-C970-0A0D-3599EC6C8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94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38687-7D5A-7881-C3E7-9D93B9F8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84380F-47CD-3AA7-9210-CB49FE88F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07F6A0-6CB4-8E6D-9CBA-800A4462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4A5FD2-B5AD-FC65-0568-D72BB6F9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A18341-61A7-49E0-B82B-473AA04A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58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4F639F-E205-96C8-7330-CAB2F44C3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1F2513-73CB-0A39-FD3B-E0708AE85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C03F78-21A3-664F-CC05-0B6DA22D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996625-0FE4-E8FB-2846-823EDCBA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3561A6-FE9E-D99B-69AF-D29CBEDB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06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D6DA4-635A-D827-D00F-954C29855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1CB3C0-A75C-1335-1416-8BFFED2C7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F1F89C-4836-1842-F21C-E945A7085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72F30D-DE30-4454-4638-D56992ED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9D43E8-3414-07AD-184B-8DD8E0E5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574DCF-F563-AFEA-B00B-0A24888C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82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D0AE6-2B01-120A-5D46-AE4998804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468544-E263-6C55-DE65-AD56BF70F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1E14F2-97D3-509C-C97C-49A01005A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41B8E5-0280-07D0-BBF1-B756B4BB9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F20C8A-2303-2C9E-78C9-1452F1063E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1E414E8-7199-7ABE-9C76-0FBE45B1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08833B7-A86B-C957-18DE-2D503AB70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5DF04E1-F99A-2F60-7E40-E3E93079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0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2E3ED-EA50-9FF4-7133-168403FC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D4F116-0FB1-A075-44A5-902AE1440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4FDC978-9177-6B94-322D-39473A051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CBF318-44D8-5410-AB84-C14EBCCE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80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0D0594B-A842-B8AC-C204-876AE6157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B696378-C3D4-7D0E-1E77-3C694DA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5F9C0D5-23E6-30B5-560E-E701BD4E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53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B24E2-1E2B-6476-35E8-CA796B62B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8156E8-E094-46E9-2620-1D5C4DE36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C5EF4-B8D2-7852-BC39-380B603D4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4B0222-BB7D-0D3F-2A8D-3B467B32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063786-088A-C129-620D-54E4565A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67701A-12F8-F300-F067-9FB647A2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2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16D186-CB72-AD62-C3EA-779D1EF7B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E9A3C4-1F87-027A-67FD-1E2B851FF4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B4AB11A-C2F1-688C-23E8-024DBBE18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089FFE-F7D1-6C5D-5CEA-D0790175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590C01-ED07-9AE6-FCDD-034835DA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555D11-F5AE-BE0A-BC01-C8DE498A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39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67F867-A7F1-B0A8-8B3C-D5BA9A9D5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F3967D-B280-D0D6-5036-B08068FC4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553A6-5C32-A6E5-B064-E6CCAB8E6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64CA6-9487-4C57-B55D-75FCDCF707C5}" type="datetimeFigureOut">
              <a:rPr lang="cs-CZ" smtClean="0"/>
              <a:t>03.01.2023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439FA0-0079-FAE2-B2E0-1D2025E55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A4C72C-5CC5-D2D4-9012-B0244592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78C1-5ADB-436D-8ABD-EF5A13C8CBA1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7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E72B1-92FA-8849-52E6-3D50981D1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Sprache und Gesellschaft 0SUG</a:t>
            </a:r>
            <a:endParaRPr lang="cs-CZ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28700D-0695-ABC4-32D1-B1993C1744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2.1. 2023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88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64522BB8-3BD4-4231-4E39-49A4F8438F88}"/>
              </a:ext>
            </a:extLst>
          </p:cNvPr>
          <p:cNvSpPr/>
          <p:nvPr/>
        </p:nvSpPr>
        <p:spPr>
          <a:xfrm>
            <a:off x="3926931" y="2346596"/>
            <a:ext cx="5134427" cy="2841121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23CA558-68A6-E8B5-CEF3-6926C667660D}"/>
              </a:ext>
            </a:extLst>
          </p:cNvPr>
          <p:cNvSpPr txBox="1"/>
          <p:nvPr/>
        </p:nvSpPr>
        <p:spPr>
          <a:xfrm>
            <a:off x="5792479" y="3413007"/>
            <a:ext cx="2320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SPRACHE</a:t>
            </a:r>
            <a:endParaRPr lang="cs-CZ" sz="2800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3C3EFD-E72D-5282-C4DF-7831D457689F}"/>
              </a:ext>
            </a:extLst>
          </p:cNvPr>
          <p:cNvSpPr txBox="1"/>
          <p:nvPr/>
        </p:nvSpPr>
        <p:spPr>
          <a:xfrm>
            <a:off x="0" y="3429000"/>
            <a:ext cx="3618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cap="all" dirty="0"/>
              <a:t>Binnendifferenzierung</a:t>
            </a:r>
            <a:endParaRPr lang="cs-CZ" sz="2400" b="1" cap="all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F8C14A7-6B4E-081C-6E8B-67B28FAED308}"/>
              </a:ext>
            </a:extLst>
          </p:cNvPr>
          <p:cNvSpPr txBox="1"/>
          <p:nvPr/>
        </p:nvSpPr>
        <p:spPr>
          <a:xfrm>
            <a:off x="4697730" y="457200"/>
            <a:ext cx="429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cap="all" dirty="0"/>
              <a:t>Außendifferenzierung</a:t>
            </a:r>
            <a:endParaRPr lang="cs-CZ" sz="2400" b="1" cap="all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287DB5-307D-49F6-8606-C5319B3B8608}"/>
              </a:ext>
            </a:extLst>
          </p:cNvPr>
          <p:cNvSpPr txBox="1"/>
          <p:nvPr/>
        </p:nvSpPr>
        <p:spPr>
          <a:xfrm>
            <a:off x="4389120" y="5486400"/>
            <a:ext cx="3829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Tiersprachen</a:t>
            </a:r>
            <a:endParaRPr lang="cs-CZ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3778603-D5F1-9195-E6DD-9FD0F8314B9E}"/>
              </a:ext>
            </a:extLst>
          </p:cNvPr>
          <p:cNvSpPr txBox="1"/>
          <p:nvPr/>
        </p:nvSpPr>
        <p:spPr>
          <a:xfrm>
            <a:off x="2891791" y="1113623"/>
            <a:ext cx="742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Nichtsprachliche menschliche Codes, z.B. Flaggenalpha-</a:t>
            </a:r>
            <a:r>
              <a:rPr lang="de-DE" sz="2400" dirty="0" err="1"/>
              <a:t>bet</a:t>
            </a:r>
            <a:r>
              <a:rPr lang="de-DE" sz="2400" dirty="0"/>
              <a:t>; soziale Botschaften von Farben usw.</a:t>
            </a:r>
            <a:endParaRPr lang="cs-CZ" sz="2400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60D34C24-DE17-C6CE-A38C-8EFB3C0D1C61}"/>
              </a:ext>
            </a:extLst>
          </p:cNvPr>
          <p:cNvCxnSpPr/>
          <p:nvPr/>
        </p:nvCxnSpPr>
        <p:spPr>
          <a:xfrm>
            <a:off x="5062627" y="2653475"/>
            <a:ext cx="1200150" cy="83439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3A4E19F-DC8A-75B1-7E57-D786B4882FDE}"/>
              </a:ext>
            </a:extLst>
          </p:cNvPr>
          <p:cNvCxnSpPr>
            <a:cxnSpLocks/>
          </p:cNvCxnSpPr>
          <p:nvPr/>
        </p:nvCxnSpPr>
        <p:spPr>
          <a:xfrm>
            <a:off x="6617605" y="3814568"/>
            <a:ext cx="2237698" cy="45455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DA670333-223D-5499-79AE-9A76CBF85F0F}"/>
              </a:ext>
            </a:extLst>
          </p:cNvPr>
          <p:cNvCxnSpPr>
            <a:cxnSpLocks/>
          </p:cNvCxnSpPr>
          <p:nvPr/>
        </p:nvCxnSpPr>
        <p:spPr>
          <a:xfrm flipV="1">
            <a:off x="4993820" y="3876375"/>
            <a:ext cx="1352550" cy="10461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3463E2F-F3AB-C703-6CFD-A4AD426D96C2}"/>
              </a:ext>
            </a:extLst>
          </p:cNvPr>
          <p:cNvCxnSpPr>
            <a:cxnSpLocks/>
          </p:cNvCxnSpPr>
          <p:nvPr/>
        </p:nvCxnSpPr>
        <p:spPr>
          <a:xfrm>
            <a:off x="6494144" y="3927212"/>
            <a:ext cx="1474470" cy="1125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25F46FA6-3C0A-C21D-0A3A-9204E30FA698}"/>
              </a:ext>
            </a:extLst>
          </p:cNvPr>
          <p:cNvSpPr txBox="1"/>
          <p:nvPr/>
        </p:nvSpPr>
        <p:spPr>
          <a:xfrm>
            <a:off x="3945298" y="3603886"/>
            <a:ext cx="2150701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50" dirty="0"/>
              <a:t>Nationalsprachen</a:t>
            </a:r>
            <a:endParaRPr lang="cs-CZ" sz="205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2DCE6F6-0CF7-7980-AFC9-A622B1DEF0BD}"/>
              </a:ext>
            </a:extLst>
          </p:cNvPr>
          <p:cNvSpPr txBox="1"/>
          <p:nvPr/>
        </p:nvSpPr>
        <p:spPr>
          <a:xfrm>
            <a:off x="5736547" y="4403636"/>
            <a:ext cx="1558290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50" dirty="0"/>
              <a:t>„Dialekte“</a:t>
            </a:r>
            <a:endParaRPr lang="cs-CZ" sz="205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6883658-8BB0-B161-7BC6-E58784DA190A}"/>
              </a:ext>
            </a:extLst>
          </p:cNvPr>
          <p:cNvSpPr txBox="1"/>
          <p:nvPr/>
        </p:nvSpPr>
        <p:spPr>
          <a:xfrm>
            <a:off x="7442611" y="4093828"/>
            <a:ext cx="1474470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50" dirty="0"/>
              <a:t>Idiolekt</a:t>
            </a:r>
            <a:endParaRPr lang="cs-CZ" sz="2050" dirty="0"/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BCF9F4E5-497C-A3D7-8B2B-859FF0A08198}"/>
              </a:ext>
            </a:extLst>
          </p:cNvPr>
          <p:cNvCxnSpPr>
            <a:cxnSpLocks/>
          </p:cNvCxnSpPr>
          <p:nvPr/>
        </p:nvCxnSpPr>
        <p:spPr>
          <a:xfrm flipH="1">
            <a:off x="6652643" y="2591945"/>
            <a:ext cx="1390267" cy="107301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25D84C62-F201-2D44-52EB-4175AA46A71A}"/>
              </a:ext>
            </a:extLst>
          </p:cNvPr>
          <p:cNvSpPr txBox="1"/>
          <p:nvPr/>
        </p:nvSpPr>
        <p:spPr>
          <a:xfrm>
            <a:off x="5873705" y="2613257"/>
            <a:ext cx="1383962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50" dirty="0"/>
              <a:t>Soziolekte</a:t>
            </a:r>
            <a:endParaRPr lang="cs-CZ" sz="205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DC264B0-6818-6353-6519-2DA98EA999F6}"/>
              </a:ext>
            </a:extLst>
          </p:cNvPr>
          <p:cNvSpPr txBox="1"/>
          <p:nvPr/>
        </p:nvSpPr>
        <p:spPr>
          <a:xfrm>
            <a:off x="7647533" y="3129932"/>
            <a:ext cx="120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850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40085D81-AE3A-5EE3-E0D1-74B59AE57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96213"/>
              </p:ext>
            </p:extLst>
          </p:nvPr>
        </p:nvGraphicFramePr>
        <p:xfrm>
          <a:off x="3666490" y="2308223"/>
          <a:ext cx="81280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151235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Gendersprachen, Sprachen unterschiedlicher Klassen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23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Sprache und rituelle Handlungen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3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err="1"/>
                        <a:t>Labelling</a:t>
                      </a:r>
                      <a:r>
                        <a:rPr lang="de-DE" sz="2400" dirty="0"/>
                        <a:t> und Stereotypen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24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Sprache der politischen Propaganda und ideologischen Beeinflussung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225352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6C189F7A-AA1C-68D5-03C5-D973B136F12F}"/>
              </a:ext>
            </a:extLst>
          </p:cNvPr>
          <p:cNvSpPr txBox="1"/>
          <p:nvPr/>
        </p:nvSpPr>
        <p:spPr>
          <a:xfrm>
            <a:off x="3874770" y="594360"/>
            <a:ext cx="5086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e-DE" dirty="0"/>
            </a:br>
            <a:r>
              <a:rPr lang="de-DE" sz="2400" b="1" cap="all" dirty="0"/>
              <a:t>Funktionale Differenzierung</a:t>
            </a:r>
            <a:endParaRPr lang="cs-CZ" sz="2400" b="1" cap="all" dirty="0"/>
          </a:p>
        </p:txBody>
      </p:sp>
      <p:sp>
        <p:nvSpPr>
          <p:cNvPr id="4" name="Geschweifte Klammer links 3">
            <a:extLst>
              <a:ext uri="{FF2B5EF4-FFF2-40B4-BE49-F238E27FC236}">
                <a16:creationId xmlns:a16="http://schemas.microsoft.com/office/drawing/2014/main" id="{9A3D5160-4AA1-DB7A-D5FD-93130F3A98EC}"/>
              </a:ext>
            </a:extLst>
          </p:cNvPr>
          <p:cNvSpPr/>
          <p:nvPr/>
        </p:nvSpPr>
        <p:spPr>
          <a:xfrm>
            <a:off x="2627630" y="2131058"/>
            <a:ext cx="811530" cy="254889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56AC670-FCF4-8781-DCE1-3ABDA5D72213}"/>
              </a:ext>
            </a:extLst>
          </p:cNvPr>
          <p:cNvSpPr txBox="1"/>
          <p:nvPr/>
        </p:nvSpPr>
        <p:spPr>
          <a:xfrm>
            <a:off x="157480" y="2354156"/>
            <a:ext cx="22428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Sprache dient der „Konstruktion“ von Gemeinschaf-</a:t>
            </a:r>
            <a:r>
              <a:rPr lang="de-DE" sz="2200" dirty="0" err="1"/>
              <a:t>ten</a:t>
            </a:r>
            <a:r>
              <a:rPr lang="de-DE" sz="2200" dirty="0"/>
              <a:t> oder / und sozialen Gruppen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7532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E52856C-BF65-0557-D338-D49853288E68}"/>
              </a:ext>
            </a:extLst>
          </p:cNvPr>
          <p:cNvSpPr txBox="1"/>
          <p:nvPr/>
        </p:nvSpPr>
        <p:spPr>
          <a:xfrm>
            <a:off x="3246120" y="546854"/>
            <a:ext cx="7340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cap="all" dirty="0"/>
              <a:t>Rand- und Rahmenbedingungen Funktionaler Differenzierung</a:t>
            </a:r>
            <a:endParaRPr lang="cs-CZ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6C97C17-C176-72C9-8CB9-1336676186F6}"/>
              </a:ext>
            </a:extLst>
          </p:cNvPr>
          <p:cNvSpPr txBox="1"/>
          <p:nvPr/>
        </p:nvSpPr>
        <p:spPr>
          <a:xfrm>
            <a:off x="2320290" y="1463040"/>
            <a:ext cx="8503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Sprache dient der Markierung und Konstruktion (sozialer) </a:t>
            </a:r>
            <a:r>
              <a:rPr lang="de-DE" sz="2400" dirty="0" err="1"/>
              <a:t>Räu-me</a:t>
            </a:r>
            <a:r>
              <a:rPr lang="de-DE" sz="2400" dirty="0"/>
              <a:t> (Deixis, soziale Aushandlung</a:t>
            </a:r>
            <a:r>
              <a:rPr lang="de-DE" dirty="0"/>
              <a:t>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F4E9247-6137-4E16-2A3A-91F398956601}"/>
              </a:ext>
            </a:extLst>
          </p:cNvPr>
          <p:cNvSpPr txBox="1"/>
          <p:nvPr/>
        </p:nvSpPr>
        <p:spPr>
          <a:xfrm>
            <a:off x="2205990" y="2828836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Diachrone Perspektive: Außen-, Binnen- und funktionale </a:t>
            </a:r>
            <a:r>
              <a:rPr lang="de-DE" sz="2400" dirty="0" err="1"/>
              <a:t>Differenzie</a:t>
            </a:r>
            <a:r>
              <a:rPr lang="de-DE" sz="2400" dirty="0"/>
              <a:t>-rungen von Sprache(n) verändern sich historisch, und zwar teils in Wechselwirkung, teils auch unabhängig voneinander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215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Breitbild</PresentationFormat>
  <Paragraphs>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Sprache und Gesellschaft 0SUG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 und Gesellschaft 0SUG</dc:title>
  <dc:creator>Maurach Martin Priv.-Doz. Dr</dc:creator>
  <cp:lastModifiedBy>Maurach Martin Priv.-Doz. Dr</cp:lastModifiedBy>
  <cp:revision>5</cp:revision>
  <dcterms:created xsi:type="dcterms:W3CDTF">2023-01-02T09:47:57Z</dcterms:created>
  <dcterms:modified xsi:type="dcterms:W3CDTF">2023-01-03T10:14:20Z</dcterms:modified>
</cp:coreProperties>
</file>