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756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66" r:id="rId15"/>
    <p:sldId id="271" r:id="rId16"/>
    <p:sldId id="272" r:id="rId17"/>
    <p:sldId id="267" r:id="rId1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60" d="100"/>
          <a:sy n="60" d="100"/>
        </p:scale>
        <p:origin x="1192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e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e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04.02.2021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04.02.2021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04.02.2021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04.02.2021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04.02.2021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04.02.2021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04.02.2021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04.02.2021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04.02.2021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9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7.e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+mj-lt"/>
              </a:rPr>
              <a:t>Methods of decomposition of differences and indexes in hierarchical systems</a:t>
            </a:r>
            <a:endParaRPr lang="cs-CZ" dirty="0">
              <a:latin typeface="+mj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n-lt"/>
              </a:rPr>
              <a:t>M</a:t>
            </a:r>
            <a:r>
              <a:rPr lang="en-US" dirty="0" err="1" smtClean="0">
                <a:latin typeface="+mn-lt"/>
              </a:rPr>
              <a:t>ethod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of decomposition using logarithms of </a:t>
            </a:r>
            <a:r>
              <a:rPr lang="en-US" dirty="0" smtClean="0">
                <a:latin typeface="+mn-lt"/>
              </a:rPr>
              <a:t>indexes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905074"/>
              </p:ext>
            </p:extLst>
          </p:nvPr>
        </p:nvGraphicFramePr>
        <p:xfrm>
          <a:off x="732787" y="1870444"/>
          <a:ext cx="3378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3" imgW="3378200" imgH="812800" progId="Equation.DSMT4">
                  <p:embed/>
                </p:oleObj>
              </mc:Choice>
              <mc:Fallback>
                <p:oleObj name="Equation" r:id="rId3" imgW="3378200" imgH="812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87" y="1870444"/>
                        <a:ext cx="3378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0199033"/>
              </p:ext>
            </p:extLst>
          </p:nvPr>
        </p:nvGraphicFramePr>
        <p:xfrm>
          <a:off x="732787" y="3005881"/>
          <a:ext cx="4305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5" imgW="4305300" imgH="533400" progId="Equation.DSMT4">
                  <p:embed/>
                </p:oleObj>
              </mc:Choice>
              <mc:Fallback>
                <p:oleObj name="Equation" r:id="rId5" imgW="4305300" imgH="533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787" y="3005881"/>
                        <a:ext cx="43053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78675" y="924674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78675" y="2194674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17172" y="4076702"/>
            <a:ext cx="6740948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800" b="1" dirty="0" err="1" smtClean="0">
                <a:latin typeface="+mn-lt"/>
                <a:cs typeface="Times New Roman" panose="02020603050405020304" pitchFamily="18" charset="0"/>
              </a:rPr>
              <a:t>Example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2,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3,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4 and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ABC	X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24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cs-CZ" altLang="cs-CZ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2,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4 ⋅ 3 ⋅ 4 = 48, Δ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24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cs-CZ" altLang="cs-CZ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2,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 ⋅ 6 ⋅ 4 = 48, Δ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24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cs-CZ" altLang="cs-CZ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2,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 ⋅ 3 ⋅ 8 = 48, Δ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24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542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n-lt"/>
              </a:rPr>
              <a:t>M</a:t>
            </a:r>
            <a:r>
              <a:rPr lang="en-US" dirty="0" err="1" smtClean="0">
                <a:latin typeface="+mn-lt"/>
              </a:rPr>
              <a:t>ethod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of decomposition using logarithms of </a:t>
            </a:r>
            <a:r>
              <a:rPr lang="en-US" dirty="0" smtClean="0">
                <a:latin typeface="+mn-lt"/>
              </a:rPr>
              <a:t>indexes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72611" y="1511490"/>
            <a:ext cx="5625579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cs-CZ" altLang="cs-CZ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 a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cs-CZ" altLang="cs-CZ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4,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kumimoji="0" lang="cs-CZ" altLang="cs-CZ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8 a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⋅ (2 ⋅ 4 ⋅ 8 − 1)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⋅ [2 ⋅ (2 ⋅ 2) ⋅ (2 ⋅ 2 ⋅ 2) − 1] 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⋅ (2</a:t>
            </a:r>
            <a:r>
              <a:rPr kumimoji="0" lang="cs-CZ" altLang="cs-CZ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⋅ 2</a:t>
            </a:r>
            <a:r>
              <a:rPr kumimoji="0" lang="cs-CZ" altLang="cs-CZ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⋅ 2</a:t>
            </a:r>
            <a:r>
              <a:rPr kumimoji="0" lang="cs-CZ" altLang="cs-CZ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− 1)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969110"/>
              </p:ext>
            </p:extLst>
          </p:nvPr>
        </p:nvGraphicFramePr>
        <p:xfrm>
          <a:off x="1113961" y="4715373"/>
          <a:ext cx="4705350" cy="163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4699000" imgH="1638300" progId="Equation.DSMT4">
                  <p:embed/>
                </p:oleObj>
              </mc:Choice>
              <mc:Fallback>
                <p:oleObj name="Equation" r:id="rId3" imgW="4699000" imgH="16383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3961" y="4715373"/>
                        <a:ext cx="4705350" cy="163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2611" y="451335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20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n-lt"/>
              </a:rPr>
              <a:t>M</a:t>
            </a:r>
            <a:r>
              <a:rPr lang="en-US" dirty="0" err="1" smtClean="0">
                <a:latin typeface="+mn-lt"/>
              </a:rPr>
              <a:t>ethod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of decomposition using logarithms of </a:t>
            </a:r>
            <a:r>
              <a:rPr lang="en-US" dirty="0" smtClean="0">
                <a:latin typeface="+mn-lt"/>
              </a:rPr>
              <a:t>indexes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0267040"/>
              </p:ext>
            </p:extLst>
          </p:nvPr>
        </p:nvGraphicFramePr>
        <p:xfrm>
          <a:off x="801384" y="1464067"/>
          <a:ext cx="521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7" name="Equation" r:id="rId3" imgW="5219700" imgH="838200" progId="Equation.DSMT4">
                  <p:embed/>
                </p:oleObj>
              </mc:Choice>
              <mc:Fallback>
                <p:oleObj name="Equation" r:id="rId3" imgW="5219700" imgH="8382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84" y="1464067"/>
                        <a:ext cx="521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858191"/>
              </p:ext>
            </p:extLst>
          </p:nvPr>
        </p:nvGraphicFramePr>
        <p:xfrm>
          <a:off x="801384" y="2429267"/>
          <a:ext cx="54038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8" name="Equation" r:id="rId5" imgW="5410200" imgH="787400" progId="Equation.DSMT4">
                  <p:embed/>
                </p:oleObj>
              </mc:Choice>
              <mc:Fallback>
                <p:oleObj name="Equation" r:id="rId5" imgW="5410200" imgH="787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84" y="2429267"/>
                        <a:ext cx="540385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209043"/>
              </p:ext>
            </p:extLst>
          </p:nvPr>
        </p:nvGraphicFramePr>
        <p:xfrm>
          <a:off x="801384" y="3318409"/>
          <a:ext cx="7391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name="Equation" r:id="rId7" imgW="7391400" imgH="787400" progId="Equation.DSMT4">
                  <p:embed/>
                </p:oleObj>
              </mc:Choice>
              <mc:Fallback>
                <p:oleObj name="Equation" r:id="rId7" imgW="7391400" imgH="787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84" y="3318409"/>
                        <a:ext cx="73914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645435"/>
              </p:ext>
            </p:extLst>
          </p:nvPr>
        </p:nvGraphicFramePr>
        <p:xfrm>
          <a:off x="801384" y="4331912"/>
          <a:ext cx="7226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Equation" r:id="rId9" imgW="7226300" imgH="850900" progId="Equation.DSMT4">
                  <p:embed/>
                </p:oleObj>
              </mc:Choice>
              <mc:Fallback>
                <p:oleObj name="Equation" r:id="rId9" imgW="7226300" imgH="8509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84" y="4331912"/>
                        <a:ext cx="72263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833091"/>
              </p:ext>
            </p:extLst>
          </p:nvPr>
        </p:nvGraphicFramePr>
        <p:xfrm>
          <a:off x="801384" y="5876310"/>
          <a:ext cx="24003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name="Equation" r:id="rId11" imgW="2400300" imgH="850900" progId="Equation.DSMT4">
                  <p:embed/>
                </p:oleObj>
              </mc:Choice>
              <mc:Fallback>
                <p:oleObj name="Equation" r:id="rId11" imgW="2400300" imgH="8509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384" y="5876310"/>
                        <a:ext cx="24003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k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472327"/>
              </p:ext>
            </p:extLst>
          </p:nvPr>
        </p:nvGraphicFramePr>
        <p:xfrm>
          <a:off x="4290709" y="5868470"/>
          <a:ext cx="20383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name="Equation" r:id="rId13" imgW="2044700" imgH="787400" progId="Equation.DSMT4">
                  <p:embed/>
                </p:oleObj>
              </mc:Choice>
              <mc:Fallback>
                <p:oleObj name="Equation" r:id="rId13" imgW="2044700" imgH="787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709" y="5868470"/>
                        <a:ext cx="203835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801384" y="10068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801384" y="23022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801384" y="35468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801384" y="47914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801384" y="60995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801384" y="740766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63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n-lt"/>
              </a:rPr>
              <a:t>M</a:t>
            </a:r>
            <a:r>
              <a:rPr lang="en-US" dirty="0" err="1" smtClean="0">
                <a:latin typeface="+mn-lt"/>
              </a:rPr>
              <a:t>ethod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of decomposition using logarithms of </a:t>
            </a:r>
            <a:r>
              <a:rPr lang="en-US" dirty="0" smtClean="0">
                <a:latin typeface="+mn-lt"/>
              </a:rPr>
              <a:t>indexes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801384" y="10068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20"/>
          <p:cNvSpPr>
            <a:spLocks noChangeArrowheads="1"/>
          </p:cNvSpPr>
          <p:nvPr/>
        </p:nvSpPr>
        <p:spPr bwMode="auto">
          <a:xfrm>
            <a:off x="801384" y="23022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801384" y="35468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801384" y="47914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801384" y="60995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801384" y="740766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546068"/>
              </p:ext>
            </p:extLst>
          </p:nvPr>
        </p:nvGraphicFramePr>
        <p:xfrm>
          <a:off x="729465" y="1464067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Equation" r:id="rId3" imgW="1320227" imgH="279279" progId="Equation.DSMT4">
                  <p:embed/>
                </p:oleObj>
              </mc:Choice>
              <mc:Fallback>
                <p:oleObj name="Equation" r:id="rId3" imgW="1320227" imgH="27927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465" y="1464067"/>
                        <a:ext cx="1320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9027648"/>
              </p:ext>
            </p:extLst>
          </p:nvPr>
        </p:nvGraphicFramePr>
        <p:xfrm>
          <a:off x="729465" y="1965716"/>
          <a:ext cx="23114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Equation" r:id="rId5" imgW="2311400" imgH="850900" progId="Equation.DSMT4">
                  <p:embed/>
                </p:oleObj>
              </mc:Choice>
              <mc:Fallback>
                <p:oleObj name="Equation" r:id="rId5" imgW="2311400" imgH="850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465" y="1965716"/>
                        <a:ext cx="23114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1506148"/>
              </p:ext>
            </p:extLst>
          </p:nvPr>
        </p:nvGraphicFramePr>
        <p:xfrm>
          <a:off x="3524036" y="2188432"/>
          <a:ext cx="215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Equation" r:id="rId7" imgW="2171700" imgH="495300" progId="Equation.DSMT4">
                  <p:embed/>
                </p:oleObj>
              </mc:Choice>
              <mc:Fallback>
                <p:oleObj name="Equation" r:id="rId7" imgW="2171700" imgH="4953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036" y="2188432"/>
                        <a:ext cx="21590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7236115"/>
              </p:ext>
            </p:extLst>
          </p:nvPr>
        </p:nvGraphicFramePr>
        <p:xfrm>
          <a:off x="672315" y="3099192"/>
          <a:ext cx="24257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Equation" r:id="rId9" imgW="2425700" imgH="800100" progId="Equation.DSMT4">
                  <p:embed/>
                </p:oleObj>
              </mc:Choice>
              <mc:Fallback>
                <p:oleObj name="Equation" r:id="rId9" imgW="2425700" imgH="800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15" y="3099192"/>
                        <a:ext cx="242570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110669"/>
              </p:ext>
            </p:extLst>
          </p:nvPr>
        </p:nvGraphicFramePr>
        <p:xfrm>
          <a:off x="3524036" y="3045217"/>
          <a:ext cx="26289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1" name="Equation" r:id="rId11" imgW="2628900" imgH="800100" progId="Equation.DSMT4">
                  <p:embed/>
                </p:oleObj>
              </mc:Choice>
              <mc:Fallback>
                <p:oleObj name="Equation" r:id="rId11" imgW="2628900" imgH="800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036" y="3045217"/>
                        <a:ext cx="262890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945890"/>
              </p:ext>
            </p:extLst>
          </p:nvPr>
        </p:nvGraphicFramePr>
        <p:xfrm>
          <a:off x="1421615" y="4752107"/>
          <a:ext cx="9271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Equation" r:id="rId13" imgW="927100" imgH="292100" progId="Equation.DSMT4">
                  <p:embed/>
                </p:oleObj>
              </mc:Choice>
              <mc:Fallback>
                <p:oleObj name="Equation" r:id="rId13" imgW="927100" imgH="29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1615" y="4752107"/>
                        <a:ext cx="9271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767516"/>
              </p:ext>
            </p:extLst>
          </p:nvPr>
        </p:nvGraphicFramePr>
        <p:xfrm>
          <a:off x="2768076" y="4735979"/>
          <a:ext cx="78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Equation" r:id="rId15" imgW="787400" imgH="381000" progId="Equation.DSMT4">
                  <p:embed/>
                </p:oleObj>
              </mc:Choice>
              <mc:Fallback>
                <p:oleObj name="Equation" r:id="rId15" imgW="787400" imgH="381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076" y="4735979"/>
                        <a:ext cx="787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704396"/>
              </p:ext>
            </p:extLst>
          </p:nvPr>
        </p:nvGraphicFramePr>
        <p:xfrm>
          <a:off x="3974837" y="4747628"/>
          <a:ext cx="11239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4" name="Equation" r:id="rId17" imgW="1129810" imgH="380835" progId="Equation.DSMT4">
                  <p:embed/>
                </p:oleObj>
              </mc:Choice>
              <mc:Fallback>
                <p:oleObj name="Equation" r:id="rId17" imgW="1129810" imgH="380835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4837" y="4747628"/>
                        <a:ext cx="11239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257214"/>
              </p:ext>
            </p:extLst>
          </p:nvPr>
        </p:nvGraphicFramePr>
        <p:xfrm>
          <a:off x="729465" y="5497815"/>
          <a:ext cx="74295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5" name="Equation" r:id="rId19" imgW="7429500" imgH="800100" progId="Equation.DSMT4">
                  <p:embed/>
                </p:oleObj>
              </mc:Choice>
              <mc:Fallback>
                <p:oleObj name="Equation" r:id="rId19" imgW="7429500" imgH="8001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465" y="5497815"/>
                        <a:ext cx="742950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729465" y="10068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729465" y="17434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729465" y="3051567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729465" y="354686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4"/>
          <p:cNvSpPr>
            <a:spLocks noChangeArrowheads="1"/>
          </p:cNvSpPr>
          <p:nvPr/>
        </p:nvSpPr>
        <p:spPr bwMode="auto">
          <a:xfrm>
            <a:off x="1002254" y="4631291"/>
            <a:ext cx="11079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8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3" name="Rectangle 18"/>
          <p:cNvSpPr>
            <a:spLocks noChangeArrowheads="1"/>
          </p:cNvSpPr>
          <p:nvPr/>
        </p:nvSpPr>
        <p:spPr bwMode="auto">
          <a:xfrm>
            <a:off x="729465" y="756641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56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Functional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>
                <a:latin typeface="+mn-lt"/>
              </a:rPr>
              <a:t>decomposition</a:t>
            </a:r>
            <a:r>
              <a:rPr lang="cs-CZ" dirty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method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788828"/>
              </p:ext>
            </p:extLst>
          </p:nvPr>
        </p:nvGraphicFramePr>
        <p:xfrm>
          <a:off x="708917" y="1828202"/>
          <a:ext cx="12319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3" imgW="1231366" imgH="812447" progId="Equation.DSMT4">
                  <p:embed/>
                </p:oleObj>
              </mc:Choice>
              <mc:Fallback>
                <p:oleObj name="Equation" r:id="rId3" imgW="1231366" imgH="81244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917" y="1828202"/>
                        <a:ext cx="12319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812089"/>
              </p:ext>
            </p:extLst>
          </p:nvPr>
        </p:nvGraphicFramePr>
        <p:xfrm>
          <a:off x="708917" y="2570348"/>
          <a:ext cx="9169400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5" imgW="9169400" imgH="1270000" progId="Equation.DSMT4">
                  <p:embed/>
                </p:oleObj>
              </mc:Choice>
              <mc:Fallback>
                <p:oleObj name="Equation" r:id="rId5" imgW="9169400" imgH="1270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917" y="2570348"/>
                        <a:ext cx="9169400" cy="1276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005763"/>
              </p:ext>
            </p:extLst>
          </p:nvPr>
        </p:nvGraphicFramePr>
        <p:xfrm>
          <a:off x="825876" y="5069442"/>
          <a:ext cx="33591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7" imgW="3365500" imgH="914400" progId="Equation.DSMT4">
                  <p:embed/>
                </p:oleObj>
              </mc:Choice>
              <mc:Fallback>
                <p:oleObj name="Equation" r:id="rId7" imgW="3365500" imgH="914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876" y="5069442"/>
                        <a:ext cx="335915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498654"/>
              </p:ext>
            </p:extLst>
          </p:nvPr>
        </p:nvGraphicFramePr>
        <p:xfrm>
          <a:off x="4674861" y="5069442"/>
          <a:ext cx="3390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9" imgW="3390900" imgH="914400" progId="Equation.DSMT4">
                  <p:embed/>
                </p:oleObj>
              </mc:Choice>
              <mc:Fallback>
                <p:oleObj name="Equation" r:id="rId9" imgW="3390900" imgH="914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4861" y="5069442"/>
                        <a:ext cx="3390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708917" y="84314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708917" y="211314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28779" y="4284044"/>
            <a:ext cx="139217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8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8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08917" y="5218298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85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latin typeface="+mn-lt"/>
              </a:rPr>
              <a:t>Expression </a:t>
            </a:r>
            <a:r>
              <a:rPr lang="en-US" sz="2400" dirty="0">
                <a:latin typeface="+mn-lt"/>
              </a:rPr>
              <a:t>of the influence of higher order indicators on the absolute change of the synthetic indicator</a:t>
            </a:r>
            <a:endParaRPr lang="cs-CZ" sz="24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latin typeface="+mn-lt"/>
              </a:rPr>
              <a:t>ΔX = X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− X</a:t>
            </a:r>
            <a:r>
              <a:rPr lang="cs-CZ" baseline="-25000" dirty="0">
                <a:latin typeface="+mn-lt"/>
              </a:rPr>
              <a:t>0</a:t>
            </a:r>
            <a:endParaRPr lang="cs-CZ" dirty="0" smtClean="0">
              <a:latin typeface="+mn-lt"/>
            </a:endParaRPr>
          </a:p>
          <a:p>
            <a:pPr marL="0" indent="0">
              <a:buNone/>
            </a:pPr>
            <a:r>
              <a:rPr lang="cs-CZ" dirty="0">
                <a:latin typeface="+mn-lt"/>
              </a:rPr>
              <a:t>ΔX = ΔX|A + </a:t>
            </a:r>
            <a:r>
              <a:rPr lang="cs-CZ" dirty="0" smtClean="0">
                <a:latin typeface="+mn-lt"/>
              </a:rPr>
              <a:t>ΔX|B</a:t>
            </a:r>
            <a:endParaRPr lang="cs-CZ" dirty="0">
              <a:latin typeface="+mn-lt"/>
            </a:endParaRPr>
          </a:p>
          <a:p>
            <a:pPr marL="0" indent="0">
              <a:buNone/>
            </a:pPr>
            <a:r>
              <a:rPr lang="cs-CZ" dirty="0">
                <a:latin typeface="+mn-lt"/>
              </a:rPr>
              <a:t>ΔA = ΔA|C + ΔA|D</a:t>
            </a:r>
          </a:p>
          <a:p>
            <a:pPr marL="0" indent="0">
              <a:buNone/>
            </a:pPr>
            <a:r>
              <a:rPr lang="cs-CZ" dirty="0">
                <a:latin typeface="+mn-lt"/>
              </a:rPr>
              <a:t>ΔX|C = ΔA|C : ΔA ⋅ ΔX|A</a:t>
            </a:r>
          </a:p>
          <a:p>
            <a:pPr marL="0" indent="0">
              <a:buNone/>
            </a:pPr>
            <a:r>
              <a:rPr lang="cs-CZ" dirty="0">
                <a:latin typeface="+mn-lt"/>
              </a:rPr>
              <a:t>ΔX|D = ΔA|D : ΔA ⋅ ΔX|A</a:t>
            </a:r>
          </a:p>
          <a:p>
            <a:pPr marL="0" indent="0">
              <a:buNone/>
            </a:pPr>
            <a:r>
              <a:rPr lang="cs-CZ" dirty="0" smtClean="0">
                <a:latin typeface="+mn-lt"/>
              </a:rPr>
              <a:t>ΔB </a:t>
            </a:r>
            <a:r>
              <a:rPr lang="cs-CZ" dirty="0">
                <a:latin typeface="+mn-lt"/>
              </a:rPr>
              <a:t>= ΔB|E + ΔB|F</a:t>
            </a:r>
          </a:p>
          <a:p>
            <a:pPr marL="0" indent="0">
              <a:buNone/>
            </a:pPr>
            <a:r>
              <a:rPr lang="cs-CZ" dirty="0">
                <a:latin typeface="+mn-lt"/>
              </a:rPr>
              <a:t>ΔX|E = ΔB|E : ΔB ⋅ ΔX|B</a:t>
            </a:r>
          </a:p>
          <a:p>
            <a:pPr marL="0" indent="0">
              <a:buNone/>
            </a:pPr>
            <a:r>
              <a:rPr lang="cs-CZ" dirty="0">
                <a:latin typeface="+mn-lt"/>
              </a:rPr>
              <a:t>ΔX|F = ΔB|F : ΔB ⋅ ΔX|B</a:t>
            </a:r>
          </a:p>
          <a:p>
            <a:pPr marL="0" indent="0">
              <a:buNone/>
            </a:pPr>
            <a:r>
              <a:rPr lang="cs-CZ" dirty="0" smtClean="0">
                <a:latin typeface="+mn-lt"/>
              </a:rPr>
              <a:t>ΔX </a:t>
            </a:r>
            <a:r>
              <a:rPr lang="cs-CZ" dirty="0">
                <a:latin typeface="+mn-lt"/>
              </a:rPr>
              <a:t>= ΔX|C + ΔX|D + ΔX|E + ΔX|F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3730263"/>
              </p:ext>
            </p:extLst>
          </p:nvPr>
        </p:nvGraphicFramePr>
        <p:xfrm>
          <a:off x="5501437" y="2069868"/>
          <a:ext cx="5048250" cy="221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Document" r:id="rId3" imgW="5046161" imgH="2218240" progId="Word.Document.8">
                  <p:embed/>
                </p:oleObj>
              </mc:Choice>
              <mc:Fallback>
                <p:oleObj name="Document" r:id="rId3" imgW="5046161" imgH="2218240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437" y="2069868"/>
                        <a:ext cx="5048250" cy="2217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778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latin typeface="+mn-lt"/>
              </a:rPr>
              <a:t>Expression </a:t>
            </a:r>
            <a:r>
              <a:rPr lang="en-US" sz="2800" dirty="0">
                <a:latin typeface="+mn-lt"/>
              </a:rPr>
              <a:t>of the influence of higher order indicators on the index of the synthetic indicator</a:t>
            </a:r>
            <a:endParaRPr lang="cs-CZ" sz="2800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174822"/>
              </p:ext>
            </p:extLst>
          </p:nvPr>
        </p:nvGraphicFramePr>
        <p:xfrm>
          <a:off x="719191" y="1494890"/>
          <a:ext cx="17462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3" imgW="1739900" imgH="419100" progId="Equation.DSMT4">
                  <p:embed/>
                </p:oleObj>
              </mc:Choice>
              <mc:Fallback>
                <p:oleObj name="Equation" r:id="rId3" imgW="1739900" imgH="419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91" y="1494890"/>
                        <a:ext cx="174625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782973"/>
              </p:ext>
            </p:extLst>
          </p:nvPr>
        </p:nvGraphicFramePr>
        <p:xfrm>
          <a:off x="719191" y="2096337"/>
          <a:ext cx="35115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" name="Equation" r:id="rId5" imgW="3517900" imgH="901700" progId="Equation.DSMT4">
                  <p:embed/>
                </p:oleObj>
              </mc:Choice>
              <mc:Fallback>
                <p:oleObj name="Equation" r:id="rId5" imgW="3517900" imgH="901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91" y="2096337"/>
                        <a:ext cx="3511550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8233001"/>
              </p:ext>
            </p:extLst>
          </p:nvPr>
        </p:nvGraphicFramePr>
        <p:xfrm>
          <a:off x="4602822" y="2096337"/>
          <a:ext cx="34988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" name="Equation" r:id="rId7" imgW="3492500" imgH="901700" progId="Equation.DSMT4">
                  <p:embed/>
                </p:oleObj>
              </mc:Choice>
              <mc:Fallback>
                <p:oleObj name="Equation" r:id="rId7" imgW="3492500" imgH="901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822" y="2096337"/>
                        <a:ext cx="3498850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2358076"/>
              </p:ext>
            </p:extLst>
          </p:nvPr>
        </p:nvGraphicFramePr>
        <p:xfrm>
          <a:off x="728716" y="3465031"/>
          <a:ext cx="25844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" name="Equation" r:id="rId9" imgW="2578100" imgH="660400" progId="Equation.DSMT4">
                  <p:embed/>
                </p:oleObj>
              </mc:Choice>
              <mc:Fallback>
                <p:oleObj name="Equation" r:id="rId9" imgW="2578100" imgH="660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16" y="3465031"/>
                        <a:ext cx="258445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848386"/>
              </p:ext>
            </p:extLst>
          </p:nvPr>
        </p:nvGraphicFramePr>
        <p:xfrm>
          <a:off x="3748747" y="3458628"/>
          <a:ext cx="26035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Equation" r:id="rId11" imgW="2603500" imgH="660400" progId="Equation.DSMT4">
                  <p:embed/>
                </p:oleObj>
              </mc:Choice>
              <mc:Fallback>
                <p:oleObj name="Equation" r:id="rId11" imgW="2603500" imgH="660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747" y="3458628"/>
                        <a:ext cx="260350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382637"/>
              </p:ext>
            </p:extLst>
          </p:nvPr>
        </p:nvGraphicFramePr>
        <p:xfrm>
          <a:off x="731891" y="4548561"/>
          <a:ext cx="44132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13" imgW="4432300" imgH="901700" progId="Equation.DSMT4">
                  <p:embed/>
                </p:oleObj>
              </mc:Choice>
              <mc:Fallback>
                <p:oleObj name="Equation" r:id="rId13" imgW="4432300" imgH="901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91" y="4548561"/>
                        <a:ext cx="4413250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147258"/>
              </p:ext>
            </p:extLst>
          </p:nvPr>
        </p:nvGraphicFramePr>
        <p:xfrm>
          <a:off x="728716" y="5669335"/>
          <a:ext cx="442595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15" imgW="4445000" imgH="901700" progId="Equation.DSMT4">
                  <p:embed/>
                </p:oleObj>
              </mc:Choice>
              <mc:Fallback>
                <p:oleObj name="Equation" r:id="rId15" imgW="4445000" imgH="901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16" y="5669335"/>
                        <a:ext cx="4425950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70462"/>
              </p:ext>
            </p:extLst>
          </p:nvPr>
        </p:nvGraphicFramePr>
        <p:xfrm>
          <a:off x="7810250" y="3458628"/>
          <a:ext cx="1939925" cy="291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Document" r:id="rId17" imgW="1933865" imgH="2907019" progId="Word.Document.8">
                  <p:embed/>
                </p:oleObj>
              </mc:Choice>
              <mc:Fallback>
                <p:oleObj name="Document" r:id="rId17" imgW="1933865" imgH="2907019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250" y="3458628"/>
                        <a:ext cx="1939925" cy="291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719191" y="103769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19191" y="190764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719191" y="418094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719191" y="463814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719191" y="597164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719191" y="733689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1658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Functional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>
                <a:latin typeface="+mn-lt"/>
              </a:rPr>
              <a:t>decomposition</a:t>
            </a:r>
            <a:r>
              <a:rPr lang="cs-CZ" dirty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method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516297"/>
              </p:ext>
            </p:extLst>
          </p:nvPr>
        </p:nvGraphicFramePr>
        <p:xfrm>
          <a:off x="811658" y="2111339"/>
          <a:ext cx="53530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3" imgW="5334000" imgH="914400" progId="Equation.DSMT4">
                  <p:embed/>
                </p:oleObj>
              </mc:Choice>
              <mc:Fallback>
                <p:oleObj name="Equation" r:id="rId3" imgW="5334000" imgH="914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658" y="2111339"/>
                        <a:ext cx="535305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301404"/>
              </p:ext>
            </p:extLst>
          </p:nvPr>
        </p:nvGraphicFramePr>
        <p:xfrm>
          <a:off x="811658" y="3482939"/>
          <a:ext cx="5346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5" imgW="5346700" imgH="914400" progId="Equation.DSMT4">
                  <p:embed/>
                </p:oleObj>
              </mc:Choice>
              <mc:Fallback>
                <p:oleObj name="Equation" r:id="rId5" imgW="5346700" imgH="914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658" y="3482939"/>
                        <a:ext cx="53467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316877"/>
              </p:ext>
            </p:extLst>
          </p:nvPr>
        </p:nvGraphicFramePr>
        <p:xfrm>
          <a:off x="811658" y="4854539"/>
          <a:ext cx="5346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7" imgW="5346700" imgH="914400" progId="Equation.DSMT4">
                  <p:embed/>
                </p:oleObj>
              </mc:Choice>
              <mc:Fallback>
                <p:oleObj name="Equation" r:id="rId7" imgW="5346700" imgH="914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658" y="4854539"/>
                        <a:ext cx="53467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45124" y="1411224"/>
            <a:ext cx="13921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cs-CZ" altLang="cs-C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3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811658" y="3025739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811658" y="4397339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8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+mn-lt"/>
              </a:rPr>
              <a:t>Methods of decomposition of differences and indexes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>
              <a:latin typeface="+mn-lt"/>
            </a:endParaRPr>
          </a:p>
          <a:p>
            <a:r>
              <a:rPr lang="cs-CZ" smtClean="0">
                <a:latin typeface="+mn-lt"/>
              </a:rPr>
              <a:t>Relationship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>
                <a:latin typeface="+mn-lt"/>
              </a:rPr>
              <a:t>between</a:t>
            </a:r>
            <a:r>
              <a:rPr lang="cs-CZ" dirty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higher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>
                <a:latin typeface="+mn-lt"/>
              </a:rPr>
              <a:t>order</a:t>
            </a:r>
            <a:r>
              <a:rPr lang="cs-CZ" dirty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indicators</a:t>
            </a:r>
            <a:r>
              <a:rPr lang="cs-CZ" dirty="0">
                <a:latin typeface="+mn-lt"/>
              </a:rPr>
              <a:t>:</a:t>
            </a:r>
            <a:endParaRPr lang="cs-CZ" dirty="0" smtClean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additive</a:t>
            </a:r>
            <a:endParaRPr lang="cs-CZ" dirty="0" smtClean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multiplicative</a:t>
            </a:r>
            <a:endParaRPr lang="cs-CZ" dirty="0" smtClean="0">
              <a:latin typeface="+mn-lt"/>
            </a:endParaRPr>
          </a:p>
          <a:p>
            <a:pPr lvl="1"/>
            <a:r>
              <a:rPr lang="cs-CZ" dirty="0" err="1" smtClean="0">
                <a:latin typeface="+mn-lt"/>
              </a:rPr>
              <a:t>others</a:t>
            </a:r>
            <a:r>
              <a:rPr lang="cs-CZ" dirty="0">
                <a:latin typeface="+mn-lt"/>
              </a:rPr>
              <a:t> 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latin typeface="+mn-lt"/>
              </a:rPr>
              <a:t>Decomposition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of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the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difference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of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the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synthetical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indicator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latin typeface="+mn-lt"/>
            </a:endParaRPr>
          </a:p>
          <a:p>
            <a:r>
              <a:rPr lang="cs-CZ" dirty="0">
                <a:latin typeface="+mn-lt"/>
              </a:rPr>
              <a:t>	</a:t>
            </a:r>
            <a:r>
              <a:rPr lang="cs-CZ" i="1" dirty="0">
                <a:latin typeface="+mn-lt"/>
              </a:rPr>
              <a:t>X</a:t>
            </a:r>
            <a:r>
              <a:rPr lang="cs-CZ" dirty="0">
                <a:latin typeface="+mn-lt"/>
              </a:rPr>
              <a:t> = </a:t>
            </a:r>
            <a:r>
              <a:rPr lang="cs-CZ" i="1" dirty="0">
                <a:latin typeface="+mn-lt"/>
              </a:rPr>
              <a:t>A</a:t>
            </a:r>
            <a:r>
              <a:rPr lang="cs-CZ" dirty="0">
                <a:latin typeface="+mn-lt"/>
              </a:rPr>
              <a:t> + </a:t>
            </a:r>
            <a:r>
              <a:rPr lang="cs-CZ" i="1" dirty="0">
                <a:latin typeface="+mn-lt"/>
              </a:rPr>
              <a:t>B</a:t>
            </a:r>
            <a:r>
              <a:rPr lang="cs-CZ" dirty="0">
                <a:latin typeface="+mn-lt"/>
              </a:rPr>
              <a:t> + </a:t>
            </a:r>
            <a:r>
              <a:rPr lang="cs-CZ" i="1" dirty="0">
                <a:latin typeface="+mn-lt"/>
              </a:rPr>
              <a:t>C</a:t>
            </a:r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	Δ</a:t>
            </a:r>
            <a:r>
              <a:rPr lang="cs-CZ" i="1" dirty="0">
                <a:latin typeface="+mn-lt"/>
              </a:rPr>
              <a:t>X</a:t>
            </a:r>
            <a:r>
              <a:rPr lang="cs-CZ" dirty="0">
                <a:latin typeface="+mn-lt"/>
              </a:rPr>
              <a:t> =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− </a:t>
            </a:r>
            <a:r>
              <a:rPr lang="cs-CZ" i="1" dirty="0">
                <a:latin typeface="+mn-lt"/>
              </a:rPr>
              <a:t>X</a:t>
            </a:r>
            <a:r>
              <a:rPr lang="cs-CZ" baseline="-25000" dirty="0">
                <a:latin typeface="+mn-lt"/>
              </a:rPr>
              <a:t>0</a:t>
            </a:r>
            <a:endParaRPr lang="cs-CZ" dirty="0">
              <a:latin typeface="+mn-lt"/>
            </a:endParaRPr>
          </a:p>
          <a:p>
            <a:r>
              <a:rPr lang="cs-CZ" dirty="0">
                <a:latin typeface="+mn-lt"/>
              </a:rPr>
              <a:t>	Δ</a:t>
            </a:r>
            <a:r>
              <a:rPr lang="cs-CZ" i="1" dirty="0">
                <a:latin typeface="+mn-lt"/>
              </a:rPr>
              <a:t>X</a:t>
            </a:r>
            <a:r>
              <a:rPr lang="cs-CZ" dirty="0">
                <a:latin typeface="+mn-lt"/>
              </a:rPr>
              <a:t> = (</a:t>
            </a:r>
            <a:r>
              <a:rPr lang="cs-CZ" i="1" dirty="0">
                <a:latin typeface="+mn-lt"/>
              </a:rPr>
              <a:t>A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+ </a:t>
            </a:r>
            <a:r>
              <a:rPr lang="cs-CZ" i="1" dirty="0">
                <a:latin typeface="+mn-lt"/>
              </a:rPr>
              <a:t>B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+ </a:t>
            </a:r>
            <a:r>
              <a:rPr lang="cs-CZ" i="1" dirty="0">
                <a:latin typeface="+mn-lt"/>
              </a:rPr>
              <a:t>C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) − (</a:t>
            </a:r>
            <a:r>
              <a:rPr lang="cs-CZ" i="1" dirty="0">
                <a:latin typeface="+mn-lt"/>
              </a:rPr>
              <a:t>A</a:t>
            </a:r>
            <a:r>
              <a:rPr lang="cs-CZ" baseline="-25000" dirty="0">
                <a:latin typeface="+mn-lt"/>
              </a:rPr>
              <a:t>0</a:t>
            </a:r>
            <a:r>
              <a:rPr lang="cs-CZ" dirty="0">
                <a:latin typeface="+mn-lt"/>
              </a:rPr>
              <a:t> + </a:t>
            </a:r>
            <a:r>
              <a:rPr lang="cs-CZ" i="1" dirty="0">
                <a:latin typeface="+mn-lt"/>
              </a:rPr>
              <a:t>B</a:t>
            </a:r>
            <a:r>
              <a:rPr lang="cs-CZ" baseline="-25000" dirty="0">
                <a:latin typeface="+mn-lt"/>
              </a:rPr>
              <a:t>0</a:t>
            </a:r>
            <a:r>
              <a:rPr lang="cs-CZ" dirty="0">
                <a:latin typeface="+mn-lt"/>
              </a:rPr>
              <a:t> + </a:t>
            </a:r>
            <a:r>
              <a:rPr lang="cs-CZ" i="1" dirty="0">
                <a:latin typeface="+mn-lt"/>
              </a:rPr>
              <a:t>C</a:t>
            </a:r>
            <a:r>
              <a:rPr lang="cs-CZ" baseline="-25000" dirty="0">
                <a:latin typeface="+mn-lt"/>
              </a:rPr>
              <a:t>0</a:t>
            </a:r>
            <a:r>
              <a:rPr lang="cs-CZ" dirty="0">
                <a:latin typeface="+mn-lt"/>
              </a:rPr>
              <a:t>)</a:t>
            </a:r>
          </a:p>
          <a:p>
            <a:r>
              <a:rPr lang="cs-CZ" dirty="0">
                <a:latin typeface="+mn-lt"/>
              </a:rPr>
              <a:t>	Δ</a:t>
            </a:r>
            <a:r>
              <a:rPr lang="cs-CZ" i="1" dirty="0">
                <a:latin typeface="+mn-lt"/>
              </a:rPr>
              <a:t>X</a:t>
            </a:r>
            <a:r>
              <a:rPr lang="cs-CZ" dirty="0">
                <a:latin typeface="+mn-lt"/>
              </a:rPr>
              <a:t> = (</a:t>
            </a:r>
            <a:r>
              <a:rPr lang="cs-CZ" i="1" dirty="0">
                <a:latin typeface="+mn-lt"/>
              </a:rPr>
              <a:t>A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− </a:t>
            </a:r>
            <a:r>
              <a:rPr lang="cs-CZ" i="1" dirty="0">
                <a:latin typeface="+mn-lt"/>
              </a:rPr>
              <a:t>A</a:t>
            </a:r>
            <a:r>
              <a:rPr lang="cs-CZ" baseline="-25000" dirty="0">
                <a:latin typeface="+mn-lt"/>
              </a:rPr>
              <a:t>0</a:t>
            </a:r>
            <a:r>
              <a:rPr lang="cs-CZ" dirty="0">
                <a:latin typeface="+mn-lt"/>
              </a:rPr>
              <a:t>) + (</a:t>
            </a:r>
            <a:r>
              <a:rPr lang="cs-CZ" i="1" dirty="0">
                <a:latin typeface="+mn-lt"/>
              </a:rPr>
              <a:t>B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− </a:t>
            </a:r>
            <a:r>
              <a:rPr lang="cs-CZ" i="1" dirty="0">
                <a:latin typeface="+mn-lt"/>
              </a:rPr>
              <a:t>B</a:t>
            </a:r>
            <a:r>
              <a:rPr lang="cs-CZ" baseline="-25000" dirty="0">
                <a:latin typeface="+mn-lt"/>
              </a:rPr>
              <a:t>0</a:t>
            </a:r>
            <a:r>
              <a:rPr lang="cs-CZ" dirty="0">
                <a:latin typeface="+mn-lt"/>
              </a:rPr>
              <a:t>) + (</a:t>
            </a:r>
            <a:r>
              <a:rPr lang="cs-CZ" i="1" dirty="0">
                <a:latin typeface="+mn-lt"/>
              </a:rPr>
              <a:t>C</a:t>
            </a:r>
            <a:r>
              <a:rPr lang="cs-CZ" baseline="-25000" dirty="0">
                <a:latin typeface="+mn-lt"/>
              </a:rPr>
              <a:t>1</a:t>
            </a:r>
            <a:r>
              <a:rPr lang="cs-CZ" dirty="0">
                <a:latin typeface="+mn-lt"/>
              </a:rPr>
              <a:t> − </a:t>
            </a:r>
            <a:r>
              <a:rPr lang="cs-CZ" i="1" dirty="0">
                <a:latin typeface="+mn-lt"/>
              </a:rPr>
              <a:t>C</a:t>
            </a:r>
            <a:r>
              <a:rPr lang="cs-CZ" baseline="-25000" dirty="0">
                <a:latin typeface="+mn-lt"/>
              </a:rPr>
              <a:t>0</a:t>
            </a:r>
            <a:r>
              <a:rPr lang="cs-CZ" dirty="0">
                <a:latin typeface="+mn-lt"/>
              </a:rPr>
              <a:t>)</a:t>
            </a:r>
          </a:p>
          <a:p>
            <a:r>
              <a:rPr lang="cs-CZ" dirty="0">
                <a:latin typeface="+mn-lt"/>
              </a:rPr>
              <a:t>	Δ</a:t>
            </a:r>
            <a:r>
              <a:rPr lang="cs-CZ" i="1" dirty="0">
                <a:latin typeface="+mn-lt"/>
              </a:rPr>
              <a:t>X</a:t>
            </a:r>
            <a:r>
              <a:rPr lang="cs-CZ" dirty="0">
                <a:latin typeface="+mn-lt"/>
              </a:rPr>
              <a:t> = Δ</a:t>
            </a:r>
            <a:r>
              <a:rPr lang="cs-CZ" i="1" dirty="0">
                <a:latin typeface="+mn-lt"/>
              </a:rPr>
              <a:t>A</a:t>
            </a:r>
            <a:r>
              <a:rPr lang="cs-CZ" dirty="0">
                <a:latin typeface="+mn-lt"/>
              </a:rPr>
              <a:t> + Δ</a:t>
            </a:r>
            <a:r>
              <a:rPr lang="cs-CZ" i="1" dirty="0">
                <a:latin typeface="+mn-lt"/>
              </a:rPr>
              <a:t>B</a:t>
            </a:r>
            <a:r>
              <a:rPr lang="cs-CZ" dirty="0">
                <a:latin typeface="+mn-lt"/>
              </a:rPr>
              <a:t> + Δ</a:t>
            </a:r>
            <a:r>
              <a:rPr lang="cs-CZ" i="1" dirty="0">
                <a:latin typeface="+mn-lt"/>
              </a:rPr>
              <a:t>C</a:t>
            </a:r>
            <a:endParaRPr lang="cs-CZ" dirty="0">
              <a:latin typeface="+mn-lt"/>
            </a:endParaRPr>
          </a:p>
          <a:p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626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Decomposition </a:t>
            </a:r>
            <a:r>
              <a:rPr lang="en-US" dirty="0">
                <a:latin typeface="+mn-lt"/>
              </a:rPr>
              <a:t>of relative change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773050"/>
              </p:ext>
            </p:extLst>
          </p:nvPr>
        </p:nvGraphicFramePr>
        <p:xfrm>
          <a:off x="1099335" y="1738405"/>
          <a:ext cx="17907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3" imgW="1790700" imgH="850900" progId="Equation.DSMT4">
                  <p:embed/>
                </p:oleObj>
              </mc:Choice>
              <mc:Fallback>
                <p:oleObj name="Equation" r:id="rId3" imgW="1790700" imgH="8509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335" y="1738405"/>
                        <a:ext cx="17907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730101"/>
              </p:ext>
            </p:extLst>
          </p:nvPr>
        </p:nvGraphicFramePr>
        <p:xfrm>
          <a:off x="1099335" y="3046505"/>
          <a:ext cx="701040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5" imgW="7010400" imgH="901700" progId="Equation.DSMT4">
                  <p:embed/>
                </p:oleObj>
              </mc:Choice>
              <mc:Fallback>
                <p:oleObj name="Equation" r:id="rId5" imgW="7010400" imgH="9017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335" y="3046505"/>
                        <a:ext cx="7010400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541679"/>
              </p:ext>
            </p:extLst>
          </p:nvPr>
        </p:nvGraphicFramePr>
        <p:xfrm>
          <a:off x="1099335" y="4411755"/>
          <a:ext cx="45339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7" imgW="4533900" imgH="850900" progId="Equation.DSMT4">
                  <p:embed/>
                </p:oleObj>
              </mc:Choice>
              <mc:Fallback>
                <p:oleObj name="Equation" r:id="rId7" imgW="4533900" imgH="850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335" y="4411755"/>
                        <a:ext cx="45339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205036"/>
              </p:ext>
            </p:extLst>
          </p:nvPr>
        </p:nvGraphicFramePr>
        <p:xfrm>
          <a:off x="1099335" y="5719855"/>
          <a:ext cx="41021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Equation" r:id="rId9" imgW="4102100" imgH="850900" progId="Equation.DSMT4">
                  <p:embed/>
                </p:oleObj>
              </mc:Choice>
              <mc:Fallback>
                <p:oleObj name="Equation" r:id="rId9" imgW="4102100" imgH="850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335" y="5719855"/>
                        <a:ext cx="41021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1099335" y="128120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1099335" y="258930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1099335" y="395455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1099335" y="5262655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352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Decomposition </a:t>
            </a:r>
            <a:r>
              <a:rPr lang="en-US" dirty="0">
                <a:latin typeface="+mn-lt"/>
              </a:rPr>
              <a:t>of the index of the </a:t>
            </a:r>
            <a:r>
              <a:rPr lang="en-US" dirty="0" err="1">
                <a:latin typeface="+mn-lt"/>
              </a:rPr>
              <a:t>synthetical</a:t>
            </a:r>
            <a:r>
              <a:rPr lang="en-US" dirty="0">
                <a:latin typeface="+mn-lt"/>
              </a:rPr>
              <a:t> indicator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3"/>
            <a:ext cx="9623425" cy="764558"/>
          </a:xfrm>
        </p:spPr>
        <p:txBody>
          <a:bodyPr/>
          <a:lstStyle/>
          <a:p>
            <a:r>
              <a:rPr lang="cs-CZ" dirty="0" err="1" smtClean="0">
                <a:latin typeface="+mn-lt"/>
              </a:rPr>
              <a:t>gradual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method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829180"/>
              </p:ext>
            </p:extLst>
          </p:nvPr>
        </p:nvGraphicFramePr>
        <p:xfrm>
          <a:off x="1258125" y="2328863"/>
          <a:ext cx="29464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Equation" r:id="rId3" imgW="2946400" imgH="812800" progId="Equation.DSMT4">
                  <p:embed/>
                </p:oleObj>
              </mc:Choice>
              <mc:Fallback>
                <p:oleObj name="Equation" r:id="rId3" imgW="2946400" imgH="812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125" y="2328863"/>
                        <a:ext cx="29464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939453"/>
              </p:ext>
            </p:extLst>
          </p:nvPr>
        </p:nvGraphicFramePr>
        <p:xfrm>
          <a:off x="1271570" y="3598863"/>
          <a:ext cx="24003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Equation" r:id="rId5" imgW="2387600" imgH="812800" progId="Equation.DSMT4">
                  <p:embed/>
                </p:oleObj>
              </mc:Choice>
              <mc:Fallback>
                <p:oleObj name="Equation" r:id="rId5" imgW="2387600" imgH="812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70" y="3598863"/>
                        <a:ext cx="24003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420124"/>
              </p:ext>
            </p:extLst>
          </p:nvPr>
        </p:nvGraphicFramePr>
        <p:xfrm>
          <a:off x="3942410" y="3593017"/>
          <a:ext cx="2362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" name="Equation" r:id="rId7" imgW="2362200" imgH="812800" progId="Equation.DSMT4">
                  <p:embed/>
                </p:oleObj>
              </mc:Choice>
              <mc:Fallback>
                <p:oleObj name="Equation" r:id="rId7" imgW="2362200" imgH="812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410" y="3593017"/>
                        <a:ext cx="2362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085607"/>
              </p:ext>
            </p:extLst>
          </p:nvPr>
        </p:nvGraphicFramePr>
        <p:xfrm>
          <a:off x="6653712" y="3593017"/>
          <a:ext cx="2336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" name="Equation" r:id="rId9" imgW="2336800" imgH="812800" progId="Equation.DSMT4">
                  <p:embed/>
                </p:oleObj>
              </mc:Choice>
              <mc:Fallback>
                <p:oleObj name="Equation" r:id="rId9" imgW="2336800" imgH="812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3712" y="3593017"/>
                        <a:ext cx="23368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011512"/>
              </p:ext>
            </p:extLst>
          </p:nvPr>
        </p:nvGraphicFramePr>
        <p:xfrm>
          <a:off x="1271570" y="5131327"/>
          <a:ext cx="21336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" name="Equation" r:id="rId11" imgW="2133600" imgH="419100" progId="Equation.DSMT4">
                  <p:embed/>
                </p:oleObj>
              </mc:Choice>
              <mc:Fallback>
                <p:oleObj name="Equation" r:id="rId11" imgW="2133600" imgH="4191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70" y="5131327"/>
                        <a:ext cx="213360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198670" y="127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198670" y="254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198670" y="381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198670" y="508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2198670" y="635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57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Decomposition </a:t>
            </a:r>
            <a:r>
              <a:rPr lang="en-US" dirty="0">
                <a:latin typeface="+mn-lt"/>
              </a:rPr>
              <a:t>of the index of the </a:t>
            </a:r>
            <a:r>
              <a:rPr lang="en-US" dirty="0" err="1">
                <a:latin typeface="+mn-lt"/>
              </a:rPr>
              <a:t>synthetical</a:t>
            </a:r>
            <a:r>
              <a:rPr lang="en-US" dirty="0">
                <a:latin typeface="+mn-lt"/>
              </a:rPr>
              <a:t> indicator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3"/>
            <a:ext cx="9623425" cy="764558"/>
          </a:xfrm>
        </p:spPr>
        <p:txBody>
          <a:bodyPr/>
          <a:lstStyle/>
          <a:p>
            <a:r>
              <a:rPr lang="cs-CZ" dirty="0" err="1" smtClean="0">
                <a:latin typeface="+mn-lt"/>
              </a:rPr>
              <a:t>Montgomery‘s</a:t>
            </a:r>
            <a:r>
              <a:rPr lang="cs-CZ" dirty="0" smtClean="0">
                <a:latin typeface="+mn-lt"/>
              </a:rPr>
              <a:t> index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198670" y="127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198670" y="254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198670" y="381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198670" y="508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2198670" y="6356877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947470"/>
              </p:ext>
            </p:extLst>
          </p:nvPr>
        </p:nvGraphicFramePr>
        <p:xfrm>
          <a:off x="1128695" y="1823421"/>
          <a:ext cx="18288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6" name="Equation" r:id="rId3" imgW="1828800" imgH="863600" progId="Equation.DSMT4">
                  <p:embed/>
                </p:oleObj>
              </mc:Choice>
              <mc:Fallback>
                <p:oleObj name="Equation" r:id="rId3" imgW="1828800" imgH="863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695" y="1823421"/>
                        <a:ext cx="1828800" cy="857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272063"/>
              </p:ext>
            </p:extLst>
          </p:nvPr>
        </p:nvGraphicFramePr>
        <p:xfrm>
          <a:off x="1128695" y="2871171"/>
          <a:ext cx="48958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7" name="Equation" r:id="rId5" imgW="4876800" imgH="622300" progId="Equation.DSMT4">
                  <p:embed/>
                </p:oleObj>
              </mc:Choice>
              <mc:Fallback>
                <p:oleObj name="Equation" r:id="rId5" imgW="4876800" imgH="622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695" y="2871171"/>
                        <a:ext cx="489585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470398"/>
              </p:ext>
            </p:extLst>
          </p:nvPr>
        </p:nvGraphicFramePr>
        <p:xfrm>
          <a:off x="1128695" y="3950671"/>
          <a:ext cx="12763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8" name="Equation" r:id="rId7" imgW="1269449" imgH="660113" progId="Equation.DSMT4">
                  <p:embed/>
                </p:oleObj>
              </mc:Choice>
              <mc:Fallback>
                <p:oleObj name="Equation" r:id="rId7" imgW="1269449" imgH="66011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695" y="3950671"/>
                        <a:ext cx="127635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633010"/>
              </p:ext>
            </p:extLst>
          </p:nvPr>
        </p:nvGraphicFramePr>
        <p:xfrm>
          <a:off x="2639995" y="3919182"/>
          <a:ext cx="12446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9" name="Equation" r:id="rId9" imgW="1257300" imgH="660400" progId="Equation.DSMT4">
                  <p:embed/>
                </p:oleObj>
              </mc:Choice>
              <mc:Fallback>
                <p:oleObj name="Equation" r:id="rId9" imgW="1257300" imgH="660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995" y="3919182"/>
                        <a:ext cx="124460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616917"/>
              </p:ext>
            </p:extLst>
          </p:nvPr>
        </p:nvGraphicFramePr>
        <p:xfrm>
          <a:off x="4278295" y="3966101"/>
          <a:ext cx="127635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0" name="Equation" r:id="rId11" imgW="1269449" imgH="660113" progId="Equation.DSMT4">
                  <p:embed/>
                </p:oleObj>
              </mc:Choice>
              <mc:Fallback>
                <p:oleObj name="Equation" r:id="rId11" imgW="1269449" imgH="66011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8295" y="3966101"/>
                        <a:ext cx="127635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k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183754"/>
              </p:ext>
            </p:extLst>
          </p:nvPr>
        </p:nvGraphicFramePr>
        <p:xfrm>
          <a:off x="1128695" y="4854807"/>
          <a:ext cx="21336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1" name="Equation" r:id="rId13" imgW="2133600" imgH="419100" progId="Equation.DSMT4">
                  <p:embed/>
                </p:oleObj>
              </mc:Choice>
              <mc:Fallback>
                <p:oleObj name="Equation" r:id="rId13" imgW="21336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695" y="4854807"/>
                        <a:ext cx="2133600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329275"/>
              </p:ext>
            </p:extLst>
          </p:nvPr>
        </p:nvGraphicFramePr>
        <p:xfrm>
          <a:off x="1128695" y="6139943"/>
          <a:ext cx="8851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2" name="Equation" r:id="rId15" imgW="8851900" imgH="977900" progId="Equation.DSMT4">
                  <p:embed/>
                </p:oleObj>
              </mc:Choice>
              <mc:Fallback>
                <p:oleObj name="Equation" r:id="rId15" imgW="8851900" imgH="9779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695" y="6139943"/>
                        <a:ext cx="88519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8"/>
          <p:cNvSpPr>
            <a:spLocks noChangeArrowheads="1"/>
          </p:cNvSpPr>
          <p:nvPr/>
        </p:nvSpPr>
        <p:spPr bwMode="auto">
          <a:xfrm>
            <a:off x="1128695" y="1366221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1128695" y="2680671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1128695" y="3760171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1128695" y="4884121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12"/>
          <p:cNvSpPr>
            <a:spLocks noChangeArrowheads="1"/>
          </p:cNvSpPr>
          <p:nvPr/>
        </p:nvSpPr>
        <p:spPr bwMode="auto">
          <a:xfrm>
            <a:off x="1128695" y="5550871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1128695" y="6217621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auto">
          <a:xfrm>
            <a:off x="936204" y="5565746"/>
            <a:ext cx="4042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4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cs-CZ" altLang="cs-CZ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cs-CZ" altLang="cs-CZ" sz="2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1 and Δ</a:t>
            </a:r>
            <a:r>
              <a:rPr kumimoji="0" lang="cs-CZ" alt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kumimoji="0" lang="cs-CZ" alt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B, ...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≠ 0,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394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Decompositions in multiplicative function of analytical indicators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+mn-lt"/>
              </a:rPr>
              <a:t>Four </a:t>
            </a:r>
            <a:r>
              <a:rPr lang="en-GB" dirty="0">
                <a:latin typeface="+mn-lt"/>
              </a:rPr>
              <a:t>methods are used to decompose the absolute change:</a:t>
            </a:r>
            <a:endParaRPr lang="cs-CZ" dirty="0">
              <a:latin typeface="+mn-lt"/>
            </a:endParaRPr>
          </a:p>
          <a:p>
            <a:pPr lvl="1"/>
            <a:r>
              <a:rPr lang="en-GB" dirty="0">
                <a:latin typeface="+mn-lt"/>
              </a:rPr>
              <a:t>method of gradual </a:t>
            </a:r>
            <a:r>
              <a:rPr lang="en-GB" dirty="0" smtClean="0">
                <a:latin typeface="+mn-lt"/>
              </a:rPr>
              <a:t>changes</a:t>
            </a:r>
            <a:endParaRPr lang="cs-CZ" dirty="0">
              <a:latin typeface="+mn-lt"/>
            </a:endParaRPr>
          </a:p>
          <a:p>
            <a:pPr lvl="1"/>
            <a:r>
              <a:rPr lang="en-GB" dirty="0">
                <a:latin typeface="+mn-lt"/>
              </a:rPr>
              <a:t>method of decomposing with the </a:t>
            </a:r>
            <a:r>
              <a:rPr lang="en-GB" dirty="0" smtClean="0">
                <a:latin typeface="+mn-lt"/>
              </a:rPr>
              <a:t>remainder</a:t>
            </a:r>
            <a:endParaRPr lang="cs-CZ" dirty="0">
              <a:latin typeface="+mn-lt"/>
            </a:endParaRPr>
          </a:p>
          <a:p>
            <a:pPr lvl="1"/>
            <a:r>
              <a:rPr lang="en-GB" dirty="0">
                <a:latin typeface="+mn-lt"/>
              </a:rPr>
              <a:t>method of decomposition using logarithms of </a:t>
            </a:r>
            <a:r>
              <a:rPr lang="en-GB" dirty="0" smtClean="0">
                <a:latin typeface="+mn-lt"/>
              </a:rPr>
              <a:t>indexes</a:t>
            </a:r>
            <a:endParaRPr lang="cs-CZ" dirty="0">
              <a:latin typeface="+mn-lt"/>
            </a:endParaRPr>
          </a:p>
          <a:p>
            <a:pPr lvl="1"/>
            <a:r>
              <a:rPr lang="en-GB" dirty="0">
                <a:latin typeface="+mn-lt"/>
              </a:rPr>
              <a:t>functional decomposition </a:t>
            </a:r>
            <a:r>
              <a:rPr lang="en-GB" dirty="0" smtClean="0">
                <a:latin typeface="+mn-lt"/>
              </a:rPr>
              <a:t>method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74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>
                <a:latin typeface="+mn-lt"/>
              </a:rPr>
              <a:t>Method</a:t>
            </a:r>
            <a:r>
              <a:rPr lang="cs-CZ" dirty="0" smtClean="0">
                <a:latin typeface="+mn-lt"/>
              </a:rPr>
              <a:t> </a:t>
            </a:r>
            <a:r>
              <a:rPr lang="cs-CZ" dirty="0" err="1">
                <a:latin typeface="+mn-lt"/>
              </a:rPr>
              <a:t>of</a:t>
            </a:r>
            <a:r>
              <a:rPr lang="cs-CZ" dirty="0">
                <a:latin typeface="+mn-lt"/>
              </a:rPr>
              <a:t> </a:t>
            </a:r>
            <a:r>
              <a:rPr lang="cs-CZ" dirty="0" err="1">
                <a:latin typeface="+mn-lt"/>
              </a:rPr>
              <a:t>gradual</a:t>
            </a:r>
            <a:r>
              <a:rPr lang="cs-CZ" dirty="0">
                <a:latin typeface="+mn-lt"/>
              </a:rPr>
              <a:t> </a:t>
            </a:r>
            <a:r>
              <a:rPr lang="cs-CZ" dirty="0" err="1" smtClean="0">
                <a:latin typeface="+mn-lt"/>
              </a:rPr>
              <a:t>changes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5184123"/>
              </p:ext>
            </p:extLst>
          </p:nvPr>
        </p:nvGraphicFramePr>
        <p:xfrm>
          <a:off x="622619" y="1727200"/>
          <a:ext cx="3378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5" name="Equation" r:id="rId3" imgW="3378200" imgH="812800" progId="Equation.DSMT4">
                  <p:embed/>
                </p:oleObj>
              </mc:Choice>
              <mc:Fallback>
                <p:oleObj name="Equation" r:id="rId3" imgW="3378200" imgH="8128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619" y="1727200"/>
                        <a:ext cx="33782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301989"/>
              </p:ext>
            </p:extLst>
          </p:nvPr>
        </p:nvGraphicFramePr>
        <p:xfrm>
          <a:off x="622619" y="2935855"/>
          <a:ext cx="372745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name="Equation" r:id="rId5" imgW="3733800" imgH="673100" progId="Equation.DSMT4">
                  <p:embed/>
                </p:oleObj>
              </mc:Choice>
              <mc:Fallback>
                <p:oleObj name="Equation" r:id="rId5" imgW="3733800" imgH="6731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619" y="2935855"/>
                        <a:ext cx="372745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Skupina 7"/>
          <p:cNvGrpSpPr/>
          <p:nvPr/>
        </p:nvGrpSpPr>
        <p:grpSpPr>
          <a:xfrm>
            <a:off x="7397750" y="4568825"/>
            <a:ext cx="3149600" cy="2863215"/>
            <a:chOff x="0" y="0"/>
            <a:chExt cx="3845256" cy="3756116"/>
          </a:xfrm>
        </p:grpSpPr>
        <p:cxnSp>
          <p:nvCxnSpPr>
            <p:cNvPr id="9" name="Line 28"/>
            <p:cNvCxnSpPr/>
            <p:nvPr/>
          </p:nvCxnSpPr>
          <p:spPr bwMode="auto">
            <a:xfrm>
              <a:off x="2669309" y="461818"/>
              <a:ext cx="457200" cy="3048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0" name="Skupina 9"/>
            <p:cNvGrpSpPr/>
            <p:nvPr/>
          </p:nvGrpSpPr>
          <p:grpSpPr>
            <a:xfrm>
              <a:off x="0" y="0"/>
              <a:ext cx="3845256" cy="3756116"/>
              <a:chOff x="0" y="0"/>
              <a:chExt cx="3845256" cy="3756116"/>
            </a:xfrm>
          </p:grpSpPr>
          <p:grpSp>
            <p:nvGrpSpPr>
              <p:cNvPr id="11" name="Skupina 10"/>
              <p:cNvGrpSpPr/>
              <p:nvPr/>
            </p:nvGrpSpPr>
            <p:grpSpPr>
              <a:xfrm>
                <a:off x="0" y="0"/>
                <a:ext cx="3845256" cy="3756116"/>
                <a:chOff x="0" y="0"/>
                <a:chExt cx="3845256" cy="3756116"/>
              </a:xfrm>
            </p:grpSpPr>
            <p:cxnSp>
              <p:nvCxnSpPr>
                <p:cNvPr id="15" name="Line 7"/>
                <p:cNvCxnSpPr/>
                <p:nvPr/>
              </p:nvCxnSpPr>
              <p:spPr bwMode="auto">
                <a:xfrm flipH="1">
                  <a:off x="692727" y="2974109"/>
                  <a:ext cx="7620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6" name="Line 8"/>
                <p:cNvCxnSpPr/>
                <p:nvPr/>
              </p:nvCxnSpPr>
              <p:spPr bwMode="auto">
                <a:xfrm flipH="1">
                  <a:off x="692727" y="1071418"/>
                  <a:ext cx="7620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7" name="Line 9"/>
                <p:cNvCxnSpPr/>
                <p:nvPr/>
              </p:nvCxnSpPr>
              <p:spPr bwMode="auto">
                <a:xfrm>
                  <a:off x="692727" y="1071418"/>
                  <a:ext cx="0" cy="19050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8" name="Line 10"/>
                <p:cNvCxnSpPr/>
                <p:nvPr/>
              </p:nvCxnSpPr>
              <p:spPr bwMode="auto">
                <a:xfrm flipH="1" flipV="1">
                  <a:off x="0" y="609600"/>
                  <a:ext cx="685800" cy="4572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9" name="Line 12"/>
                <p:cNvCxnSpPr/>
                <p:nvPr/>
              </p:nvCxnSpPr>
              <p:spPr bwMode="auto">
                <a:xfrm flipV="1">
                  <a:off x="0" y="609600"/>
                  <a:ext cx="0" cy="1905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0" name="Line 13"/>
                <p:cNvCxnSpPr/>
                <p:nvPr/>
              </p:nvCxnSpPr>
              <p:spPr bwMode="auto">
                <a:xfrm>
                  <a:off x="0" y="609600"/>
                  <a:ext cx="7620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1" name="Line 14"/>
                <p:cNvCxnSpPr/>
                <p:nvPr/>
              </p:nvCxnSpPr>
              <p:spPr bwMode="auto">
                <a:xfrm flipV="1">
                  <a:off x="1985818" y="0"/>
                  <a:ext cx="0" cy="60960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2" name="Line 15"/>
                <p:cNvCxnSpPr/>
                <p:nvPr/>
              </p:nvCxnSpPr>
              <p:spPr bwMode="auto">
                <a:xfrm flipV="1">
                  <a:off x="0" y="0"/>
                  <a:ext cx="0" cy="609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3" name="Line 16"/>
                <p:cNvCxnSpPr/>
                <p:nvPr/>
              </p:nvCxnSpPr>
              <p:spPr bwMode="auto">
                <a:xfrm flipV="1">
                  <a:off x="1145309" y="766618"/>
                  <a:ext cx="0" cy="609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4" name="Line 18"/>
                <p:cNvCxnSpPr/>
                <p:nvPr/>
              </p:nvCxnSpPr>
              <p:spPr bwMode="auto">
                <a:xfrm flipH="1" flipV="1">
                  <a:off x="1985818" y="0"/>
                  <a:ext cx="685800" cy="457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5" name="Line 19"/>
                <p:cNvCxnSpPr/>
                <p:nvPr/>
              </p:nvCxnSpPr>
              <p:spPr bwMode="auto">
                <a:xfrm flipH="1">
                  <a:off x="766618" y="0"/>
                  <a:ext cx="12192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6" name="Line 21"/>
                <p:cNvCxnSpPr/>
                <p:nvPr/>
              </p:nvCxnSpPr>
              <p:spPr bwMode="auto">
                <a:xfrm>
                  <a:off x="1450109" y="1071418"/>
                  <a:ext cx="0" cy="19050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7" name="Line 22"/>
                <p:cNvCxnSpPr/>
                <p:nvPr/>
              </p:nvCxnSpPr>
              <p:spPr bwMode="auto">
                <a:xfrm flipH="1">
                  <a:off x="1450109" y="1071418"/>
                  <a:ext cx="12192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8" name="Line 29"/>
                <p:cNvCxnSpPr/>
                <p:nvPr/>
              </p:nvCxnSpPr>
              <p:spPr bwMode="auto">
                <a:xfrm flipV="1">
                  <a:off x="3131127" y="766618"/>
                  <a:ext cx="0" cy="609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9" name="Line 36"/>
                <p:cNvCxnSpPr/>
                <p:nvPr/>
              </p:nvCxnSpPr>
              <p:spPr bwMode="auto">
                <a:xfrm flipH="1">
                  <a:off x="1145309" y="1376218"/>
                  <a:ext cx="7620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0" name="Line 37"/>
                <p:cNvCxnSpPr/>
                <p:nvPr/>
              </p:nvCxnSpPr>
              <p:spPr bwMode="auto">
                <a:xfrm>
                  <a:off x="692727" y="1071418"/>
                  <a:ext cx="457200" cy="3048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1" name="Line 38"/>
                <p:cNvCxnSpPr/>
                <p:nvPr/>
              </p:nvCxnSpPr>
              <p:spPr bwMode="auto">
                <a:xfrm>
                  <a:off x="1145309" y="1376218"/>
                  <a:ext cx="0" cy="1905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2" name="Line 39"/>
                <p:cNvCxnSpPr/>
                <p:nvPr/>
              </p:nvCxnSpPr>
              <p:spPr bwMode="auto">
                <a:xfrm flipH="1">
                  <a:off x="1911927" y="1376218"/>
                  <a:ext cx="12192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3" name="Line 41"/>
                <p:cNvCxnSpPr/>
                <p:nvPr/>
              </p:nvCxnSpPr>
              <p:spPr bwMode="auto">
                <a:xfrm flipH="1">
                  <a:off x="1911927" y="3278909"/>
                  <a:ext cx="12192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4" name="Line 42"/>
                <p:cNvCxnSpPr/>
                <p:nvPr/>
              </p:nvCxnSpPr>
              <p:spPr bwMode="auto">
                <a:xfrm flipH="1">
                  <a:off x="1145309" y="3278909"/>
                  <a:ext cx="762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5" name="Line 43"/>
                <p:cNvCxnSpPr/>
                <p:nvPr/>
              </p:nvCxnSpPr>
              <p:spPr bwMode="auto">
                <a:xfrm>
                  <a:off x="3131127" y="1376218"/>
                  <a:ext cx="0" cy="1905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6" name="Line 45"/>
                <p:cNvCxnSpPr/>
                <p:nvPr/>
              </p:nvCxnSpPr>
              <p:spPr bwMode="auto">
                <a:xfrm flipH="1" flipV="1">
                  <a:off x="766618" y="609600"/>
                  <a:ext cx="685800" cy="4572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7" name="Line 47"/>
                <p:cNvCxnSpPr/>
                <p:nvPr/>
              </p:nvCxnSpPr>
              <p:spPr bwMode="auto">
                <a:xfrm flipH="1">
                  <a:off x="1911927" y="766618"/>
                  <a:ext cx="12192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8" name="Line 48"/>
                <p:cNvCxnSpPr/>
                <p:nvPr/>
              </p:nvCxnSpPr>
              <p:spPr bwMode="auto">
                <a:xfrm flipH="1">
                  <a:off x="1145309" y="766618"/>
                  <a:ext cx="762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9" name="Line 49"/>
                <p:cNvCxnSpPr/>
                <p:nvPr/>
              </p:nvCxnSpPr>
              <p:spPr bwMode="auto">
                <a:xfrm flipH="1">
                  <a:off x="0" y="0"/>
                  <a:ext cx="762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0" name="Line 50"/>
                <p:cNvCxnSpPr/>
                <p:nvPr/>
              </p:nvCxnSpPr>
              <p:spPr bwMode="auto">
                <a:xfrm>
                  <a:off x="0" y="0"/>
                  <a:ext cx="1143000" cy="762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1" name="Line 52"/>
                <p:cNvCxnSpPr/>
                <p:nvPr/>
              </p:nvCxnSpPr>
              <p:spPr bwMode="auto">
                <a:xfrm>
                  <a:off x="2669309" y="2974109"/>
                  <a:ext cx="457200" cy="30480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2" name="Line 53"/>
                <p:cNvCxnSpPr/>
                <p:nvPr/>
              </p:nvCxnSpPr>
              <p:spPr bwMode="auto">
                <a:xfrm flipH="1">
                  <a:off x="1450109" y="2974109"/>
                  <a:ext cx="12192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3" name="Line 54"/>
                <p:cNvCxnSpPr/>
                <p:nvPr/>
              </p:nvCxnSpPr>
              <p:spPr bwMode="auto">
                <a:xfrm flipH="1">
                  <a:off x="2669309" y="1071418"/>
                  <a:ext cx="0" cy="190500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4" name="Line 56"/>
                <p:cNvCxnSpPr/>
                <p:nvPr/>
              </p:nvCxnSpPr>
              <p:spPr bwMode="auto">
                <a:xfrm>
                  <a:off x="0" y="2521527"/>
                  <a:ext cx="7620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5" name="Line 57"/>
                <p:cNvCxnSpPr/>
                <p:nvPr/>
              </p:nvCxnSpPr>
              <p:spPr bwMode="auto">
                <a:xfrm>
                  <a:off x="766618" y="609600"/>
                  <a:ext cx="0" cy="19050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6" name="Line 59"/>
                <p:cNvCxnSpPr/>
                <p:nvPr/>
              </p:nvCxnSpPr>
              <p:spPr bwMode="auto">
                <a:xfrm flipH="1">
                  <a:off x="766618" y="609600"/>
                  <a:ext cx="12192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47" name="Line 65"/>
                <p:cNvCxnSpPr/>
                <p:nvPr/>
              </p:nvCxnSpPr>
              <p:spPr bwMode="auto">
                <a:xfrm>
                  <a:off x="1985818" y="609600"/>
                  <a:ext cx="1143000" cy="76200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lg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48" name="Textové pole 59"/>
                <p:cNvSpPr txBox="1"/>
                <p:nvPr/>
              </p:nvSpPr>
              <p:spPr>
                <a:xfrm>
                  <a:off x="1094123" y="3315854"/>
                  <a:ext cx="660073" cy="376877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600"/>
                    </a:spcAft>
                  </a:pPr>
                  <a:r>
                    <a:rPr lang="sk-SK" sz="1600" i="1">
                      <a:effectLst/>
                      <a:latin typeface="DejaVu Serif Condensed" panose="0206060605060502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ΔA</a:t>
                  </a:r>
                  <a:endParaRPr lang="cs-CZ" sz="1200">
                    <a:effectLst/>
                    <a:latin typeface="DejaVu Serif Condensed" panose="020606060506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49" name="Textové pole 60"/>
                <p:cNvSpPr txBox="1"/>
                <p:nvPr/>
              </p:nvSpPr>
              <p:spPr>
                <a:xfrm>
                  <a:off x="3186546" y="877454"/>
                  <a:ext cx="658710" cy="376554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600"/>
                    </a:spcAft>
                  </a:pPr>
                  <a:r>
                    <a:rPr lang="sk-SK" sz="1600" i="1">
                      <a:effectLst/>
                      <a:latin typeface="DejaVu Serif Condensed" panose="0206060605060502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ΔC</a:t>
                  </a:r>
                  <a:endParaRPr lang="cs-CZ" sz="1200">
                    <a:effectLst/>
                    <a:latin typeface="DejaVu Serif Condensed" panose="020606060506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0" name="Textové pole 61"/>
                <p:cNvSpPr txBox="1"/>
                <p:nvPr/>
              </p:nvSpPr>
              <p:spPr>
                <a:xfrm>
                  <a:off x="554182" y="3205018"/>
                  <a:ext cx="595746" cy="376877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600"/>
                    </a:spcAft>
                  </a:pPr>
                  <a:r>
                    <a:rPr lang="sk-SK" sz="1600" i="1">
                      <a:effectLst/>
                      <a:latin typeface="DejaVu Serif Condensed" panose="0206060605060502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ΔB</a:t>
                  </a:r>
                  <a:endParaRPr lang="cs-CZ" sz="1200">
                    <a:effectLst/>
                    <a:latin typeface="DejaVu Serif Condensed" panose="020606060506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1" name="Textové pole 63"/>
                <p:cNvSpPr txBox="1"/>
                <p:nvPr/>
              </p:nvSpPr>
              <p:spPr>
                <a:xfrm>
                  <a:off x="3121891" y="1256144"/>
                  <a:ext cx="534670" cy="537097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600"/>
                    </a:spcAft>
                  </a:pPr>
                  <a:r>
                    <a:rPr lang="sk-SK" sz="1600" i="1">
                      <a:effectLst/>
                      <a:latin typeface="DejaVu Serif Condensed" panose="0206060605060502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  <a:r>
                    <a:rPr lang="sk-SK" sz="1600" baseline="-25000">
                      <a:effectLst/>
                      <a:latin typeface="DejaVu Serif Condensed" panose="0206060605060502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cs-CZ" sz="1200">
                    <a:effectLst/>
                    <a:latin typeface="DejaVu Serif Condensed" panose="020606060506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2" name="Textové pole 64"/>
                <p:cNvSpPr txBox="1"/>
                <p:nvPr/>
              </p:nvSpPr>
              <p:spPr>
                <a:xfrm>
                  <a:off x="1764145" y="3315854"/>
                  <a:ext cx="534670" cy="440262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600"/>
                    </a:spcAft>
                  </a:pPr>
                  <a:r>
                    <a:rPr lang="sk-SK" sz="1600" i="1">
                      <a:effectLst/>
                      <a:latin typeface="DejaVu Serif Condensed" panose="0206060605060502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r>
                    <a:rPr lang="sk-SK" sz="1600" baseline="-25000">
                      <a:effectLst/>
                      <a:latin typeface="DejaVu Serif Condensed" panose="0206060605060502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cs-CZ" sz="1200">
                    <a:effectLst/>
                    <a:latin typeface="DejaVu Serif Condensed" panose="020606060506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53" name="Textové pole 65"/>
                <p:cNvSpPr txBox="1"/>
                <p:nvPr/>
              </p:nvSpPr>
              <p:spPr>
                <a:xfrm>
                  <a:off x="203200" y="2946400"/>
                  <a:ext cx="534670" cy="376555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600"/>
                    </a:spcAft>
                  </a:pPr>
                  <a:r>
                    <a:rPr lang="sk-SK" sz="1600" i="1">
                      <a:effectLst/>
                      <a:latin typeface="DejaVu Serif Condensed" panose="0206060605060502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r>
                    <a:rPr lang="sk-SK" sz="1600" baseline="-25000">
                      <a:effectLst/>
                      <a:latin typeface="DejaVu Serif Condensed" panose="02060606050605020204" pitchFamily="18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cs-CZ" sz="1200">
                    <a:effectLst/>
                    <a:latin typeface="DejaVu Serif Condensed" panose="0206060605060502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12" name="Line 55"/>
              <p:cNvCxnSpPr/>
              <p:nvPr/>
            </p:nvCxnSpPr>
            <p:spPr bwMode="auto">
              <a:xfrm>
                <a:off x="1911927" y="3205018"/>
                <a:ext cx="0" cy="1524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" name="Line 58"/>
              <p:cNvCxnSpPr/>
              <p:nvPr/>
            </p:nvCxnSpPr>
            <p:spPr bwMode="auto">
              <a:xfrm>
                <a:off x="766618" y="2521527"/>
                <a:ext cx="685800" cy="4572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" name="Line 64"/>
              <p:cNvCxnSpPr/>
              <p:nvPr/>
            </p:nvCxnSpPr>
            <p:spPr bwMode="auto">
              <a:xfrm>
                <a:off x="0" y="2521527"/>
                <a:ext cx="1143000" cy="7620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55" name="Rectangle 50"/>
          <p:cNvSpPr>
            <a:spLocks noChangeArrowheads="1"/>
          </p:cNvSpPr>
          <p:nvPr/>
        </p:nvSpPr>
        <p:spPr bwMode="auto">
          <a:xfrm>
            <a:off x="0" y="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7" name="Rectangle 52"/>
          <p:cNvSpPr>
            <a:spLocks noChangeArrowheads="1"/>
          </p:cNvSpPr>
          <p:nvPr/>
        </p:nvSpPr>
        <p:spPr bwMode="auto">
          <a:xfrm>
            <a:off x="0" y="2400300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8" name="Rectangle 59"/>
          <p:cNvSpPr>
            <a:spLocks noChangeArrowheads="1"/>
          </p:cNvSpPr>
          <p:nvPr/>
        </p:nvSpPr>
        <p:spPr bwMode="auto">
          <a:xfrm>
            <a:off x="651372" y="5280621"/>
            <a:ext cx="369869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orders</a:t>
            </a:r>
            <a:endParaRPr kumimoji="0" lang="cs-CZ" alt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cs-CZ" altLang="cs-CZ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cs-CZ" altLang="cs-CZ" sz="2400" i="1" baseline="30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altLang="cs-CZ" sz="2400" baseline="30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−1</a:t>
            </a:r>
            <a:r>
              <a:rPr lang="cs-CZ" altLang="cs-CZ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cs-CZ" altLang="cs-CZ" sz="240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endParaRPr lang="cs-CZ" altLang="cs-CZ" dirty="0">
              <a:latin typeface="+mn-lt"/>
            </a:endParaRPr>
          </a:p>
        </p:txBody>
      </p:sp>
      <p:sp>
        <p:nvSpPr>
          <p:cNvPr id="61" name="Rectangle 67"/>
          <p:cNvSpPr>
            <a:spLocks noGrp="1" noChangeArrowheads="1"/>
          </p:cNvSpPr>
          <p:nvPr/>
        </p:nvSpPr>
        <p:spPr bwMode="auto">
          <a:xfrm>
            <a:off x="4123170" y="5048383"/>
            <a:ext cx="3140075" cy="142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600"/>
              </a:spcAft>
            </a:pP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)⋅Δ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)⋅(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)⋅Δ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ectangle 47"/>
          <p:cNvSpPr>
            <a:spLocks noGrp="1" noChangeArrowheads="1"/>
          </p:cNvSpPr>
          <p:nvPr/>
        </p:nvSpPr>
        <p:spPr bwMode="auto">
          <a:xfrm>
            <a:off x="4459888" y="1575961"/>
            <a:ext cx="2934056" cy="261810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600"/>
              </a:spcAft>
            </a:pPr>
            <a:r>
              <a:rPr lang="sk-SK" sz="200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sk-SK" sz="200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A)(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sk-SK" sz="200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sk-SK" sz="200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–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⋅B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⋅C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⋅B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kern="12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i="1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000" baseline="-25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i="1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kern="1200" baseline="-25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i="1" kern="12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000" kern="1200" baseline="-25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 + 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A⋅B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 A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 + 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0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000" i="1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cs-CZ" sz="20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4" name="Přímá spojnice se šipkou 53"/>
          <p:cNvCxnSpPr/>
          <p:nvPr/>
        </p:nvCxnSpPr>
        <p:spPr>
          <a:xfrm flipH="1">
            <a:off x="7083787" y="4920860"/>
            <a:ext cx="510346" cy="14055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Přímá spojnice se šipkou 65"/>
          <p:cNvCxnSpPr/>
          <p:nvPr/>
        </p:nvCxnSpPr>
        <p:spPr>
          <a:xfrm flipH="1" flipV="1">
            <a:off x="6039493" y="5654117"/>
            <a:ext cx="1661277" cy="230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nice se šipkou 66"/>
          <p:cNvCxnSpPr/>
          <p:nvPr/>
        </p:nvCxnSpPr>
        <p:spPr>
          <a:xfrm flipH="1" flipV="1">
            <a:off x="6570921" y="5935778"/>
            <a:ext cx="1568942" cy="1436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Skupina 70"/>
          <p:cNvGrpSpPr/>
          <p:nvPr/>
        </p:nvGrpSpPr>
        <p:grpSpPr>
          <a:xfrm>
            <a:off x="7393943" y="1717628"/>
            <a:ext cx="3121659" cy="2816862"/>
            <a:chOff x="0" y="0"/>
            <a:chExt cx="3960815" cy="3796145"/>
          </a:xfrm>
        </p:grpSpPr>
        <p:grpSp>
          <p:nvGrpSpPr>
            <p:cNvPr id="72" name="Skupina 71"/>
            <p:cNvGrpSpPr/>
            <p:nvPr/>
          </p:nvGrpSpPr>
          <p:grpSpPr>
            <a:xfrm>
              <a:off x="0" y="0"/>
              <a:ext cx="3960815" cy="3796145"/>
              <a:chOff x="0" y="0"/>
              <a:chExt cx="3960815" cy="3796145"/>
            </a:xfrm>
          </p:grpSpPr>
          <p:cxnSp>
            <p:nvCxnSpPr>
              <p:cNvPr id="76" name="Line 17"/>
              <p:cNvCxnSpPr/>
              <p:nvPr/>
            </p:nvCxnSpPr>
            <p:spPr bwMode="auto">
              <a:xfrm flipH="1" flipV="1">
                <a:off x="0" y="2364509"/>
                <a:ext cx="685800" cy="609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7" name="Line 29"/>
              <p:cNvCxnSpPr/>
              <p:nvPr/>
            </p:nvCxnSpPr>
            <p:spPr bwMode="auto">
              <a:xfrm flipH="1">
                <a:off x="1450109" y="1062181"/>
                <a:ext cx="12192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78" name="Skupina 77"/>
              <p:cNvGrpSpPr/>
              <p:nvPr/>
            </p:nvGrpSpPr>
            <p:grpSpPr>
              <a:xfrm>
                <a:off x="0" y="0"/>
                <a:ext cx="3960815" cy="3796145"/>
                <a:chOff x="0" y="0"/>
                <a:chExt cx="3960815" cy="3796145"/>
              </a:xfrm>
            </p:grpSpPr>
            <p:sp>
              <p:nvSpPr>
                <p:cNvPr id="79" name="Rectangle 8"/>
                <p:cNvSpPr>
                  <a:spLocks noChangeArrowheads="1"/>
                </p:cNvSpPr>
                <p:nvPr/>
              </p:nvSpPr>
              <p:spPr bwMode="auto">
                <a:xfrm>
                  <a:off x="1902691" y="1366981"/>
                  <a:ext cx="1219200" cy="19050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cs-CZ"/>
                </a:p>
              </p:txBody>
            </p:sp>
            <p:cxnSp>
              <p:nvCxnSpPr>
                <p:cNvPr id="80" name="Line 10"/>
                <p:cNvCxnSpPr/>
                <p:nvPr/>
              </p:nvCxnSpPr>
              <p:spPr bwMode="auto">
                <a:xfrm>
                  <a:off x="683491" y="2974109"/>
                  <a:ext cx="457200" cy="3048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1" name="Line 11"/>
                <p:cNvCxnSpPr/>
                <p:nvPr/>
              </p:nvCxnSpPr>
              <p:spPr bwMode="auto">
                <a:xfrm>
                  <a:off x="757382" y="609600"/>
                  <a:ext cx="1143000" cy="762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2" name="Line 12"/>
                <p:cNvCxnSpPr/>
                <p:nvPr/>
              </p:nvCxnSpPr>
              <p:spPr bwMode="auto">
                <a:xfrm>
                  <a:off x="2669309" y="1062181"/>
                  <a:ext cx="457200" cy="3048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3" name="Line 13"/>
                <p:cNvCxnSpPr/>
                <p:nvPr/>
              </p:nvCxnSpPr>
              <p:spPr bwMode="auto">
                <a:xfrm flipH="1">
                  <a:off x="683491" y="2974109"/>
                  <a:ext cx="762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4" name="Line 14"/>
                <p:cNvCxnSpPr/>
                <p:nvPr/>
              </p:nvCxnSpPr>
              <p:spPr bwMode="auto">
                <a:xfrm flipH="1">
                  <a:off x="683491" y="1062181"/>
                  <a:ext cx="762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5" name="Line 15"/>
                <p:cNvCxnSpPr/>
                <p:nvPr/>
              </p:nvCxnSpPr>
              <p:spPr bwMode="auto">
                <a:xfrm>
                  <a:off x="683491" y="1062181"/>
                  <a:ext cx="0" cy="1905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6" name="Line 16"/>
                <p:cNvCxnSpPr/>
                <p:nvPr/>
              </p:nvCxnSpPr>
              <p:spPr bwMode="auto">
                <a:xfrm flipH="1" flipV="1">
                  <a:off x="0" y="609600"/>
                  <a:ext cx="685800" cy="457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7" name="Line 18"/>
                <p:cNvCxnSpPr/>
                <p:nvPr/>
              </p:nvCxnSpPr>
              <p:spPr bwMode="auto">
                <a:xfrm flipV="1">
                  <a:off x="0" y="609600"/>
                  <a:ext cx="0" cy="1752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8" name="Line 19"/>
                <p:cNvCxnSpPr/>
                <p:nvPr/>
              </p:nvCxnSpPr>
              <p:spPr bwMode="auto">
                <a:xfrm>
                  <a:off x="0" y="609600"/>
                  <a:ext cx="762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9" name="Line 20"/>
                <p:cNvCxnSpPr/>
                <p:nvPr/>
              </p:nvCxnSpPr>
              <p:spPr bwMode="auto">
                <a:xfrm flipV="1">
                  <a:off x="757382" y="0"/>
                  <a:ext cx="0" cy="609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0" name="Line 21"/>
                <p:cNvCxnSpPr/>
                <p:nvPr/>
              </p:nvCxnSpPr>
              <p:spPr bwMode="auto">
                <a:xfrm flipV="1">
                  <a:off x="1450109" y="452581"/>
                  <a:ext cx="0" cy="609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1" name="Line 22"/>
                <p:cNvCxnSpPr/>
                <p:nvPr/>
              </p:nvCxnSpPr>
              <p:spPr bwMode="auto">
                <a:xfrm flipV="1">
                  <a:off x="2669309" y="452581"/>
                  <a:ext cx="0" cy="609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2" name="Line 24"/>
                <p:cNvCxnSpPr/>
                <p:nvPr/>
              </p:nvCxnSpPr>
              <p:spPr bwMode="auto">
                <a:xfrm flipH="1" flipV="1">
                  <a:off x="757382" y="0"/>
                  <a:ext cx="685800" cy="457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3" name="Line 25"/>
                <p:cNvCxnSpPr/>
                <p:nvPr/>
              </p:nvCxnSpPr>
              <p:spPr bwMode="auto">
                <a:xfrm flipH="1" flipV="1">
                  <a:off x="1976582" y="0"/>
                  <a:ext cx="685800" cy="457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4" name="Line 26"/>
                <p:cNvCxnSpPr/>
                <p:nvPr/>
              </p:nvCxnSpPr>
              <p:spPr bwMode="auto">
                <a:xfrm flipH="1">
                  <a:off x="757382" y="0"/>
                  <a:ext cx="12192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5" name="Line 27"/>
                <p:cNvCxnSpPr/>
                <p:nvPr/>
              </p:nvCxnSpPr>
              <p:spPr bwMode="auto">
                <a:xfrm flipH="1">
                  <a:off x="1450109" y="452581"/>
                  <a:ext cx="12192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6" name="Line 28"/>
                <p:cNvCxnSpPr/>
                <p:nvPr/>
              </p:nvCxnSpPr>
              <p:spPr bwMode="auto">
                <a:xfrm>
                  <a:off x="1450109" y="1062181"/>
                  <a:ext cx="0" cy="1905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7" name="Line 35"/>
                <p:cNvCxnSpPr/>
                <p:nvPr/>
              </p:nvCxnSpPr>
              <p:spPr bwMode="auto">
                <a:xfrm>
                  <a:off x="2669309" y="452581"/>
                  <a:ext cx="457200" cy="3048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8" name="Line 36"/>
                <p:cNvCxnSpPr/>
                <p:nvPr/>
              </p:nvCxnSpPr>
              <p:spPr bwMode="auto">
                <a:xfrm flipV="1">
                  <a:off x="3121891" y="757381"/>
                  <a:ext cx="0" cy="609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99" name="Line 37"/>
                <p:cNvCxnSpPr/>
                <p:nvPr/>
              </p:nvCxnSpPr>
              <p:spPr bwMode="auto">
                <a:xfrm>
                  <a:off x="0" y="0"/>
                  <a:ext cx="7620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00" name="Line 38"/>
                <p:cNvCxnSpPr/>
                <p:nvPr/>
              </p:nvCxnSpPr>
              <p:spPr bwMode="auto">
                <a:xfrm flipV="1">
                  <a:off x="0" y="0"/>
                  <a:ext cx="0" cy="609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101" name="Textové pole 52"/>
                <p:cNvSpPr txBox="1"/>
                <p:nvPr/>
              </p:nvSpPr>
              <p:spPr>
                <a:xfrm>
                  <a:off x="1782486" y="3288145"/>
                  <a:ext cx="713530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r>
                    <a:rPr lang="sk-SK" sz="1000" baseline="-25000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2" name="Textové pole 53"/>
                <p:cNvSpPr txBox="1"/>
                <p:nvPr/>
              </p:nvSpPr>
              <p:spPr>
                <a:xfrm>
                  <a:off x="117184" y="2909454"/>
                  <a:ext cx="750451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r>
                    <a:rPr lang="sk-SK" sz="1000" baseline="-25000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3" name="Textové pole 54"/>
                <p:cNvSpPr txBox="1"/>
                <p:nvPr/>
              </p:nvSpPr>
              <p:spPr>
                <a:xfrm>
                  <a:off x="3177310" y="1163780"/>
                  <a:ext cx="783505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  <a:r>
                    <a:rPr lang="sk-SK" sz="1000" baseline="-25000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4" name="Textové pole 55"/>
                <p:cNvSpPr txBox="1"/>
                <p:nvPr/>
              </p:nvSpPr>
              <p:spPr>
                <a:xfrm>
                  <a:off x="3177073" y="748145"/>
                  <a:ext cx="783448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ΔC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5" name="Textové pole 56"/>
                <p:cNvSpPr txBox="1"/>
                <p:nvPr/>
              </p:nvSpPr>
              <p:spPr>
                <a:xfrm>
                  <a:off x="554140" y="3195781"/>
                  <a:ext cx="674203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ΔB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06" name="Textové pole 57"/>
                <p:cNvSpPr txBox="1"/>
                <p:nvPr/>
              </p:nvSpPr>
              <p:spPr>
                <a:xfrm>
                  <a:off x="1228343" y="3278908"/>
                  <a:ext cx="678824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ΔA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73" name="Skupina 72"/>
            <p:cNvGrpSpPr/>
            <p:nvPr/>
          </p:nvGrpSpPr>
          <p:grpSpPr>
            <a:xfrm>
              <a:off x="1145309" y="2974109"/>
              <a:ext cx="762000" cy="304800"/>
              <a:chOff x="0" y="0"/>
              <a:chExt cx="762000" cy="304800"/>
            </a:xfrm>
          </p:grpSpPr>
          <p:cxnSp>
            <p:nvCxnSpPr>
              <p:cNvPr id="74" name="Line 33"/>
              <p:cNvCxnSpPr/>
              <p:nvPr/>
            </p:nvCxnSpPr>
            <p:spPr bwMode="auto">
              <a:xfrm flipH="1">
                <a:off x="0" y="304800"/>
                <a:ext cx="7620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75" name="Line 34"/>
              <p:cNvCxnSpPr/>
              <p:nvPr/>
            </p:nvCxnSpPr>
            <p:spPr bwMode="auto">
              <a:xfrm>
                <a:off x="304800" y="0"/>
                <a:ext cx="457200" cy="3048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101849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+mn-lt"/>
              </a:rPr>
              <a:t>M</a:t>
            </a:r>
            <a:r>
              <a:rPr lang="en-US" dirty="0" err="1" smtClean="0">
                <a:latin typeface="+mn-lt"/>
              </a:rPr>
              <a:t>ethod</a:t>
            </a:r>
            <a:r>
              <a:rPr lang="en-US" dirty="0" smtClean="0">
                <a:latin typeface="+mn-lt"/>
              </a:rPr>
              <a:t> </a:t>
            </a:r>
            <a:r>
              <a:rPr lang="en-US" dirty="0">
                <a:latin typeface="+mn-lt"/>
              </a:rPr>
              <a:t>of decomposing with the </a:t>
            </a:r>
            <a:r>
              <a:rPr lang="en-US" dirty="0" smtClean="0">
                <a:latin typeface="+mn-lt"/>
              </a:rPr>
              <a:t>remainder</a:t>
            </a:r>
            <a:endParaRPr lang="cs-CZ" dirty="0">
              <a:latin typeface="+mn-lt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444981"/>
              </p:ext>
            </p:extLst>
          </p:nvPr>
        </p:nvGraphicFramePr>
        <p:xfrm>
          <a:off x="934948" y="1854486"/>
          <a:ext cx="2578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Equation" r:id="rId3" imgW="2578100" imgH="1028700" progId="Equation.DSMT4">
                  <p:embed/>
                </p:oleObj>
              </mc:Choice>
              <mc:Fallback>
                <p:oleObj name="Equation" r:id="rId3" imgW="2578100" imgH="1028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948" y="1854486"/>
                        <a:ext cx="25781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9849473"/>
              </p:ext>
            </p:extLst>
          </p:nvPr>
        </p:nvGraphicFramePr>
        <p:xfrm>
          <a:off x="934948" y="2883186"/>
          <a:ext cx="2552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name="Equation" r:id="rId5" imgW="2552700" imgH="609600" progId="Equation.DSMT4">
                  <p:embed/>
                </p:oleObj>
              </mc:Choice>
              <mc:Fallback>
                <p:oleObj name="Equation" r:id="rId5" imgW="2552700" imgH="609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948" y="2883186"/>
                        <a:ext cx="2552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0307095"/>
              </p:ext>
            </p:extLst>
          </p:nvPr>
        </p:nvGraphicFramePr>
        <p:xfrm>
          <a:off x="1207325" y="4399809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Equation" r:id="rId7" imgW="1524000" imgH="381000" progId="Equation.DSMT4">
                  <p:embed/>
                </p:oleObj>
              </mc:Choice>
              <mc:Fallback>
                <p:oleObj name="Equation" r:id="rId7" imgW="1524000" imgH="381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7325" y="4399809"/>
                        <a:ext cx="1524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443650"/>
              </p:ext>
            </p:extLst>
          </p:nvPr>
        </p:nvGraphicFramePr>
        <p:xfrm>
          <a:off x="1226275" y="5395131"/>
          <a:ext cx="7200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9" imgW="7200900" imgH="406400" progId="Equation.DSMT4">
                  <p:embed/>
                </p:oleObj>
              </mc:Choice>
              <mc:Fallback>
                <p:oleObj name="Equation" r:id="rId9" imgW="7200900" imgH="40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6275" y="5395131"/>
                        <a:ext cx="72009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8825973"/>
              </p:ext>
            </p:extLst>
          </p:nvPr>
        </p:nvGraphicFramePr>
        <p:xfrm>
          <a:off x="934948" y="6086884"/>
          <a:ext cx="3136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11" imgW="3136900" imgH="1028700" progId="Equation.DSMT4">
                  <p:embed/>
                </p:oleObj>
              </mc:Choice>
              <mc:Fallback>
                <p:oleObj name="Equation" r:id="rId11" imgW="3136900" imgH="10287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948" y="6086884"/>
                        <a:ext cx="31369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934948" y="2883186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 bmk="OLE_LINK1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cs-CZ" altLang="cs-CZ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855610" y="3818119"/>
            <a:ext cx="22958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cs-CZ" alt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2	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876712" y="4837829"/>
            <a:ext cx="22958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cs-CZ" altLang="cs-C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 3	   </a:t>
            </a: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934948" y="5194586"/>
            <a:ext cx="1069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DejaVu Serif Condensed" panose="020606060506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7" name="Obdélník 46"/>
          <p:cNvSpPr/>
          <p:nvPr/>
        </p:nvSpPr>
        <p:spPr>
          <a:xfrm>
            <a:off x="3992818" y="1391440"/>
            <a:ext cx="3478116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cs-CZ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+ΔA)(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)(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–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⋅B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⋅C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lang="cs-CZ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⋅B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cs-CZ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4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4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4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4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400" baseline="-250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endParaRPr lang="cs-CZ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4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4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4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4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400" baseline="-25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4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sk-SK" sz="2400" baseline="-250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endParaRPr lang="cs-CZ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 + 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A⋅B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cs-CZ" sz="24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+ A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 + 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sk-SK" sz="24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⋅Δ</a:t>
            </a:r>
            <a:r>
              <a:rPr lang="sk-SK" sz="24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cs-CZ" sz="24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" name="Skupina 50"/>
          <p:cNvGrpSpPr/>
          <p:nvPr/>
        </p:nvGrpSpPr>
        <p:grpSpPr>
          <a:xfrm>
            <a:off x="7662863" y="1783202"/>
            <a:ext cx="3121659" cy="2816862"/>
            <a:chOff x="0" y="0"/>
            <a:chExt cx="3960815" cy="3796145"/>
          </a:xfrm>
        </p:grpSpPr>
        <p:grpSp>
          <p:nvGrpSpPr>
            <p:cNvPr id="52" name="Skupina 51"/>
            <p:cNvGrpSpPr/>
            <p:nvPr/>
          </p:nvGrpSpPr>
          <p:grpSpPr>
            <a:xfrm>
              <a:off x="0" y="0"/>
              <a:ext cx="3960815" cy="3796145"/>
              <a:chOff x="0" y="0"/>
              <a:chExt cx="3960815" cy="3796145"/>
            </a:xfrm>
          </p:grpSpPr>
          <p:cxnSp>
            <p:nvCxnSpPr>
              <p:cNvPr id="56" name="Line 17"/>
              <p:cNvCxnSpPr/>
              <p:nvPr/>
            </p:nvCxnSpPr>
            <p:spPr bwMode="auto">
              <a:xfrm flipH="1" flipV="1">
                <a:off x="0" y="2364509"/>
                <a:ext cx="685800" cy="609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7" name="Line 29"/>
              <p:cNvCxnSpPr/>
              <p:nvPr/>
            </p:nvCxnSpPr>
            <p:spPr bwMode="auto">
              <a:xfrm flipH="1">
                <a:off x="1450109" y="1062181"/>
                <a:ext cx="12192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58" name="Skupina 57"/>
              <p:cNvGrpSpPr/>
              <p:nvPr/>
            </p:nvGrpSpPr>
            <p:grpSpPr>
              <a:xfrm>
                <a:off x="0" y="0"/>
                <a:ext cx="3960815" cy="3796145"/>
                <a:chOff x="0" y="0"/>
                <a:chExt cx="3960815" cy="3796145"/>
              </a:xfrm>
            </p:grpSpPr>
            <p:sp>
              <p:nvSpPr>
                <p:cNvPr id="59" name="Rectangle 8"/>
                <p:cNvSpPr>
                  <a:spLocks noChangeArrowheads="1"/>
                </p:cNvSpPr>
                <p:nvPr/>
              </p:nvSpPr>
              <p:spPr bwMode="auto">
                <a:xfrm>
                  <a:off x="1902691" y="1366981"/>
                  <a:ext cx="1219200" cy="19050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cs-CZ"/>
                </a:p>
              </p:txBody>
            </p:sp>
            <p:cxnSp>
              <p:nvCxnSpPr>
                <p:cNvPr id="60" name="Line 10"/>
                <p:cNvCxnSpPr/>
                <p:nvPr/>
              </p:nvCxnSpPr>
              <p:spPr bwMode="auto">
                <a:xfrm>
                  <a:off x="683491" y="2974109"/>
                  <a:ext cx="457200" cy="3048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1" name="Line 11"/>
                <p:cNvCxnSpPr/>
                <p:nvPr/>
              </p:nvCxnSpPr>
              <p:spPr bwMode="auto">
                <a:xfrm>
                  <a:off x="757382" y="609600"/>
                  <a:ext cx="1143000" cy="762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2" name="Line 12"/>
                <p:cNvCxnSpPr/>
                <p:nvPr/>
              </p:nvCxnSpPr>
              <p:spPr bwMode="auto">
                <a:xfrm>
                  <a:off x="2669309" y="1062181"/>
                  <a:ext cx="457200" cy="3048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3" name="Line 13"/>
                <p:cNvCxnSpPr/>
                <p:nvPr/>
              </p:nvCxnSpPr>
              <p:spPr bwMode="auto">
                <a:xfrm flipH="1">
                  <a:off x="683491" y="2974109"/>
                  <a:ext cx="762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4" name="Line 14"/>
                <p:cNvCxnSpPr/>
                <p:nvPr/>
              </p:nvCxnSpPr>
              <p:spPr bwMode="auto">
                <a:xfrm flipH="1">
                  <a:off x="683491" y="1062181"/>
                  <a:ext cx="762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5" name="Line 15"/>
                <p:cNvCxnSpPr/>
                <p:nvPr/>
              </p:nvCxnSpPr>
              <p:spPr bwMode="auto">
                <a:xfrm>
                  <a:off x="683491" y="1062181"/>
                  <a:ext cx="0" cy="1905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6" name="Line 16"/>
                <p:cNvCxnSpPr/>
                <p:nvPr/>
              </p:nvCxnSpPr>
              <p:spPr bwMode="auto">
                <a:xfrm flipH="1" flipV="1">
                  <a:off x="0" y="609600"/>
                  <a:ext cx="685800" cy="457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7" name="Line 18"/>
                <p:cNvCxnSpPr/>
                <p:nvPr/>
              </p:nvCxnSpPr>
              <p:spPr bwMode="auto">
                <a:xfrm flipV="1">
                  <a:off x="0" y="609600"/>
                  <a:ext cx="0" cy="1752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8" name="Line 19"/>
                <p:cNvCxnSpPr/>
                <p:nvPr/>
              </p:nvCxnSpPr>
              <p:spPr bwMode="auto">
                <a:xfrm>
                  <a:off x="0" y="609600"/>
                  <a:ext cx="7620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9" name="Line 20"/>
                <p:cNvCxnSpPr/>
                <p:nvPr/>
              </p:nvCxnSpPr>
              <p:spPr bwMode="auto">
                <a:xfrm flipV="1">
                  <a:off x="757382" y="0"/>
                  <a:ext cx="0" cy="609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0" name="Line 21"/>
                <p:cNvCxnSpPr/>
                <p:nvPr/>
              </p:nvCxnSpPr>
              <p:spPr bwMode="auto">
                <a:xfrm flipV="1">
                  <a:off x="1450109" y="452581"/>
                  <a:ext cx="0" cy="609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1" name="Line 22"/>
                <p:cNvCxnSpPr/>
                <p:nvPr/>
              </p:nvCxnSpPr>
              <p:spPr bwMode="auto">
                <a:xfrm flipV="1">
                  <a:off x="2669309" y="452581"/>
                  <a:ext cx="0" cy="6096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2" name="Line 24"/>
                <p:cNvCxnSpPr/>
                <p:nvPr/>
              </p:nvCxnSpPr>
              <p:spPr bwMode="auto">
                <a:xfrm flipH="1" flipV="1">
                  <a:off x="757382" y="0"/>
                  <a:ext cx="685800" cy="457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3" name="Line 25"/>
                <p:cNvCxnSpPr/>
                <p:nvPr/>
              </p:nvCxnSpPr>
              <p:spPr bwMode="auto">
                <a:xfrm flipH="1" flipV="1">
                  <a:off x="1976582" y="0"/>
                  <a:ext cx="685800" cy="457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4" name="Line 26"/>
                <p:cNvCxnSpPr/>
                <p:nvPr/>
              </p:nvCxnSpPr>
              <p:spPr bwMode="auto">
                <a:xfrm flipH="1">
                  <a:off x="757382" y="0"/>
                  <a:ext cx="12192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5" name="Line 27"/>
                <p:cNvCxnSpPr/>
                <p:nvPr/>
              </p:nvCxnSpPr>
              <p:spPr bwMode="auto">
                <a:xfrm flipH="1">
                  <a:off x="1450109" y="452581"/>
                  <a:ext cx="121920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6" name="Line 28"/>
                <p:cNvCxnSpPr/>
                <p:nvPr/>
              </p:nvCxnSpPr>
              <p:spPr bwMode="auto">
                <a:xfrm>
                  <a:off x="1450109" y="1062181"/>
                  <a:ext cx="0" cy="19050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7" name="Line 35"/>
                <p:cNvCxnSpPr/>
                <p:nvPr/>
              </p:nvCxnSpPr>
              <p:spPr bwMode="auto">
                <a:xfrm>
                  <a:off x="2669309" y="452581"/>
                  <a:ext cx="457200" cy="3048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8" name="Line 36"/>
                <p:cNvCxnSpPr/>
                <p:nvPr/>
              </p:nvCxnSpPr>
              <p:spPr bwMode="auto">
                <a:xfrm flipV="1">
                  <a:off x="3121891" y="757381"/>
                  <a:ext cx="0" cy="609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79" name="Line 37"/>
                <p:cNvCxnSpPr/>
                <p:nvPr/>
              </p:nvCxnSpPr>
              <p:spPr bwMode="auto">
                <a:xfrm>
                  <a:off x="0" y="0"/>
                  <a:ext cx="7620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80" name="Line 38"/>
                <p:cNvCxnSpPr/>
                <p:nvPr/>
              </p:nvCxnSpPr>
              <p:spPr bwMode="auto">
                <a:xfrm flipV="1">
                  <a:off x="0" y="0"/>
                  <a:ext cx="0" cy="609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81" name="Textové pole 52"/>
                <p:cNvSpPr txBox="1"/>
                <p:nvPr/>
              </p:nvSpPr>
              <p:spPr>
                <a:xfrm>
                  <a:off x="1782486" y="3288145"/>
                  <a:ext cx="713530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r>
                    <a:rPr lang="sk-SK" sz="1000" baseline="-25000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2" name="Textové pole 53"/>
                <p:cNvSpPr txBox="1"/>
                <p:nvPr/>
              </p:nvSpPr>
              <p:spPr>
                <a:xfrm>
                  <a:off x="117184" y="2909454"/>
                  <a:ext cx="750451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r>
                    <a:rPr lang="sk-SK" sz="1000" baseline="-25000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3" name="Textové pole 54"/>
                <p:cNvSpPr txBox="1"/>
                <p:nvPr/>
              </p:nvSpPr>
              <p:spPr>
                <a:xfrm>
                  <a:off x="3177310" y="1163780"/>
                  <a:ext cx="783505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C</a:t>
                  </a:r>
                  <a:r>
                    <a:rPr lang="sk-SK" sz="1000" baseline="-25000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4" name="Textové pole 55"/>
                <p:cNvSpPr txBox="1"/>
                <p:nvPr/>
              </p:nvSpPr>
              <p:spPr>
                <a:xfrm>
                  <a:off x="3177073" y="748145"/>
                  <a:ext cx="783448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ΔC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5" name="Textové pole 56"/>
                <p:cNvSpPr txBox="1"/>
                <p:nvPr/>
              </p:nvSpPr>
              <p:spPr>
                <a:xfrm>
                  <a:off x="554140" y="3195781"/>
                  <a:ext cx="674203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ΔB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86" name="Textové pole 57"/>
                <p:cNvSpPr txBox="1"/>
                <p:nvPr/>
              </p:nvSpPr>
              <p:spPr>
                <a:xfrm>
                  <a:off x="1228343" y="3278908"/>
                  <a:ext cx="678824" cy="5080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Bef>
                      <a:spcPts val="600"/>
                    </a:spcBef>
                    <a:spcAft>
                      <a:spcPts val="600"/>
                    </a:spcAft>
                  </a:pPr>
                  <a:r>
                    <a:rPr lang="sk-SK" sz="1000" i="1">
                      <a:solidFill>
                        <a:srgbClr val="4F4F4F"/>
                      </a:solidFill>
                      <a:effectLst/>
                      <a:latin typeface="Clara Sans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ΔA</a:t>
                  </a:r>
                  <a:endParaRPr lang="cs-CZ" sz="1000">
                    <a:solidFill>
                      <a:srgbClr val="4F4F4F"/>
                    </a:solidFill>
                    <a:effectLst/>
                    <a:latin typeface="Clara Sans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53" name="Skupina 52"/>
            <p:cNvGrpSpPr/>
            <p:nvPr/>
          </p:nvGrpSpPr>
          <p:grpSpPr>
            <a:xfrm>
              <a:off x="1145309" y="2974109"/>
              <a:ext cx="762000" cy="304800"/>
              <a:chOff x="0" y="0"/>
              <a:chExt cx="762000" cy="304800"/>
            </a:xfrm>
          </p:grpSpPr>
          <p:cxnSp>
            <p:nvCxnSpPr>
              <p:cNvPr id="54" name="Line 33"/>
              <p:cNvCxnSpPr/>
              <p:nvPr/>
            </p:nvCxnSpPr>
            <p:spPr bwMode="auto">
              <a:xfrm flipH="1">
                <a:off x="0" y="304800"/>
                <a:ext cx="7620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5" name="Line 34"/>
              <p:cNvCxnSpPr/>
              <p:nvPr/>
            </p:nvCxnSpPr>
            <p:spPr bwMode="auto">
              <a:xfrm>
                <a:off x="304800" y="0"/>
                <a:ext cx="457200" cy="3048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2241832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89</TotalTime>
  <Words>536</Words>
  <Application>Microsoft Office PowerPoint</Application>
  <PresentationFormat>Vlastní</PresentationFormat>
  <Paragraphs>161</Paragraphs>
  <Slides>17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Calibri</vt:lpstr>
      <vt:lpstr>Clara Sans</vt:lpstr>
      <vt:lpstr>DejaVu Serif Condensed</vt:lpstr>
      <vt:lpstr>Times New Roman</vt:lpstr>
      <vt:lpstr>JU_OPVVV</vt:lpstr>
      <vt:lpstr>MathType 5.0 Equation</vt:lpstr>
      <vt:lpstr>Dokument Microsoft Wordu 97–2003</vt:lpstr>
      <vt:lpstr>Methods of decomposition of differences and indexes in hierarchical systems</vt:lpstr>
      <vt:lpstr>Methods of decomposition of differences and indexes</vt:lpstr>
      <vt:lpstr>Decomposition of the difference of the synthetical indicator</vt:lpstr>
      <vt:lpstr>Decomposition of relative change</vt:lpstr>
      <vt:lpstr>Decomposition of the index of the synthetical indicator</vt:lpstr>
      <vt:lpstr>Decomposition of the index of the synthetical indicator</vt:lpstr>
      <vt:lpstr>Decompositions in multiplicative function of analytical indicators</vt:lpstr>
      <vt:lpstr>Method of gradual changes</vt:lpstr>
      <vt:lpstr>Method of decomposing with the remainder</vt:lpstr>
      <vt:lpstr>Method of decomposition using logarithms of indexes</vt:lpstr>
      <vt:lpstr>Method of decomposition using logarithms of indexes</vt:lpstr>
      <vt:lpstr>Method of decomposition using logarithms of indexes</vt:lpstr>
      <vt:lpstr>Method of decomposition using logarithms of indexes</vt:lpstr>
      <vt:lpstr>Functional decomposition method</vt:lpstr>
      <vt:lpstr>Expression of the influence of higher order indicators on the absolute change of the synthetic indicator</vt:lpstr>
      <vt:lpstr>Expression of the influence of higher order indicators on the index of the synthetic indicator</vt:lpstr>
      <vt:lpstr>Functional decomposition method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Zdeněk Radek Ing. Ph.D.</cp:lastModifiedBy>
  <cp:revision>23</cp:revision>
  <dcterms:created xsi:type="dcterms:W3CDTF">2017-07-17T18:52:59Z</dcterms:created>
  <dcterms:modified xsi:type="dcterms:W3CDTF">2021-02-04T14:56:46Z</dcterms:modified>
</cp:coreProperties>
</file>