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5" r:id="rId4"/>
    <p:sldId id="298" r:id="rId5"/>
    <p:sldId id="299" r:id="rId6"/>
    <p:sldId id="300" r:id="rId7"/>
    <p:sldId id="261" r:id="rId8"/>
    <p:sldId id="277" r:id="rId9"/>
    <p:sldId id="303" r:id="rId10"/>
    <p:sldId id="304" r:id="rId11"/>
    <p:sldId id="305" r:id="rId12"/>
    <p:sldId id="306" r:id="rId13"/>
    <p:sldId id="307" r:id="rId14"/>
    <p:sldId id="309" r:id="rId15"/>
    <p:sldId id="30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7C43"/>
    <a:srgbClr val="94EB53"/>
    <a:srgbClr val="CCFF33"/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44" y="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247C43"/>
                </a:solidFill>
              </a:rPr>
              <a:t>Nedatované prorocké knihy</a:t>
            </a:r>
          </a:p>
        </p:txBody>
      </p:sp>
      <p:sp>
        <p:nvSpPr>
          <p:cNvPr id="9" name="Vývojový diagram: dokument 8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247C43"/>
                </a:solidFill>
              </a:rPr>
              <a:t>Nahum 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en-GB" sz="2200" dirty="0" smtClean="0"/>
              <a:t>Nahum </a:t>
            </a:r>
            <a:r>
              <a:rPr lang="cs-CZ" sz="2200" dirty="0" smtClean="0"/>
              <a:t>je možná rozvedení starého </a:t>
            </a:r>
            <a:r>
              <a:rPr lang="cs-CZ" sz="2200" dirty="0" err="1" smtClean="0"/>
              <a:t>protiasyrského</a:t>
            </a:r>
            <a:r>
              <a:rPr lang="cs-CZ" sz="2200" dirty="0" smtClean="0"/>
              <a:t> proroctví, snad z přelomu 8. a 7. stol. př. Kr. </a:t>
            </a:r>
            <a:r>
              <a:rPr lang="cs-CZ" sz="2200" b="1" dirty="0" smtClean="0"/>
              <a:t>Kdo je </a:t>
            </a:r>
            <a:r>
              <a:rPr lang="cs-CZ" sz="2200" b="1" dirty="0" err="1" smtClean="0"/>
              <a:t>Nahum</a:t>
            </a:r>
            <a:r>
              <a:rPr lang="cs-CZ" sz="2200" dirty="0" smtClean="0"/>
              <a:t>? Původní prorok, nebo komentátor?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en-GB" sz="2200" dirty="0" smtClean="0"/>
              <a:t>Nahum</a:t>
            </a:r>
            <a:r>
              <a:rPr lang="cs-CZ" sz="2200" dirty="0" smtClean="0"/>
              <a:t> opěvuje </a:t>
            </a:r>
            <a:r>
              <a:rPr lang="cs-CZ" sz="2200" b="1" dirty="0" smtClean="0"/>
              <a:t>pád Ninive</a:t>
            </a:r>
            <a:r>
              <a:rPr lang="cs-CZ" sz="2200" dirty="0" smtClean="0"/>
              <a:t>, hlavního města Asýrie, v roce 612 př. Kr., tématem je ale celé období asyrské hegemonie.  </a:t>
            </a:r>
          </a:p>
          <a:p>
            <a:pPr>
              <a:buFontTx/>
              <a:buChar char="-"/>
            </a:pPr>
            <a:r>
              <a:rPr lang="cs-CZ" sz="2200" dirty="0" smtClean="0"/>
              <a:t>Bůh je tu žárlivým válečníkem jdoucím do bitvy za svůj lid, trestající pyšného nepřítele, který se provinil svou </a:t>
            </a:r>
            <a:r>
              <a:rPr lang="cs-CZ" sz="2200" i="1" dirty="0" err="1" smtClean="0"/>
              <a:t>hybris</a:t>
            </a:r>
            <a:r>
              <a:rPr lang="cs-CZ" sz="2200" dirty="0" smtClean="0"/>
              <a:t>: popisuje povahu a chování Asýrie v posledních dvou stech letech a jejich důsledky. Prorok řeší otázku dějinných souvislostí a přítomnost násilí a zla ve světě. </a:t>
            </a:r>
          </a:p>
          <a:p>
            <a:pPr>
              <a:buFontTx/>
              <a:buChar char="-"/>
            </a:pPr>
            <a:r>
              <a:rPr lang="cs-CZ" sz="2200" dirty="0" smtClean="0"/>
              <a:t>Kniha se řadí mezi protitotalitní texty (zvláště vedle příběhu o babylonské věži). </a:t>
            </a:r>
            <a:endParaRPr lang="en-GB" sz="2200" dirty="0" smtClean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8496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Abakuk</a:t>
            </a:r>
            <a:r>
              <a:rPr lang="cs-CZ" sz="2200" b="1" dirty="0" smtClean="0">
                <a:solidFill>
                  <a:srgbClr val="247C43"/>
                </a:solidFill>
              </a:rPr>
              <a:t> 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mezi </a:t>
            </a:r>
            <a:r>
              <a:rPr lang="en-GB" sz="2200" dirty="0" smtClean="0"/>
              <a:t>609 a 598 </a:t>
            </a:r>
            <a:r>
              <a:rPr lang="cs-CZ" sz="2200" dirty="0" smtClean="0"/>
              <a:t>př. Kr. </a:t>
            </a:r>
            <a:endParaRPr lang="en-GB" sz="2200" dirty="0" smtClean="0"/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1:2-2:5 	</a:t>
            </a:r>
            <a:r>
              <a:rPr lang="cs-CZ" sz="2200" dirty="0" smtClean="0"/>
              <a:t>rozhovor mezi prorokem a Bohem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2:6-20 	</a:t>
            </a:r>
            <a:r>
              <a:rPr lang="cs-CZ" sz="2200" dirty="0" smtClean="0"/>
              <a:t>pět výroků „běda“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3:1-19 	</a:t>
            </a:r>
            <a:r>
              <a:rPr lang="cs-CZ" sz="2200" dirty="0" err="1" smtClean="0"/>
              <a:t>Abakukova</a:t>
            </a:r>
            <a:r>
              <a:rPr lang="cs-CZ" sz="2200" dirty="0" smtClean="0"/>
              <a:t> modlitba (žalm)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1121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Abakuk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err="1" smtClean="0"/>
              <a:t>Abakukova</a:t>
            </a:r>
            <a:r>
              <a:rPr lang="cs-CZ" sz="2200" dirty="0" smtClean="0"/>
              <a:t> kniha je spíše </a:t>
            </a:r>
            <a:r>
              <a:rPr lang="cs-CZ" sz="2200" b="1" dirty="0" smtClean="0"/>
              <a:t>modlitbou </a:t>
            </a:r>
            <a:r>
              <a:rPr lang="cs-CZ" sz="2200" dirty="0" smtClean="0"/>
              <a:t>než sbírkou výroků. Prorok stojí před Pánem a stěžuje si na smutnou a bezvýchodnou situaci.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Dějinným pozadím jsou události konce 7. století př. Kr., v době posledních judských králů a pod babylonskou hrozbou. Byly to </a:t>
            </a:r>
            <a:r>
              <a:rPr lang="cs-CZ" sz="2200" b="1" dirty="0" smtClean="0"/>
              <a:t>dny násilí uvnitř i vně Judska</a:t>
            </a:r>
            <a:r>
              <a:rPr lang="cs-CZ" sz="2200" dirty="0" smtClean="0"/>
              <a:t>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Hlavní odpovědí knihy na kritickou situaci je </a:t>
            </a:r>
            <a:r>
              <a:rPr lang="cs-CZ" sz="2200" b="1" dirty="0" smtClean="0"/>
              <a:t>pevná důvěra v Boha</a:t>
            </a:r>
            <a:r>
              <a:rPr lang="cs-CZ" sz="2200" dirty="0" smtClean="0"/>
              <a:t>, který se, nakonec, postará o utlačené.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err="1" smtClean="0"/>
              <a:t>Abakukova</a:t>
            </a:r>
            <a:r>
              <a:rPr lang="cs-CZ" sz="2200" dirty="0" smtClean="0"/>
              <a:t> kniha je v jistém (zdánlivém?) </a:t>
            </a:r>
            <a:r>
              <a:rPr lang="cs-CZ" sz="2200" b="1" dirty="0" smtClean="0"/>
              <a:t>kontrastu k </a:t>
            </a:r>
            <a:r>
              <a:rPr lang="cs-CZ" sz="2200" b="1" dirty="0" err="1" smtClean="0"/>
              <a:t>Nahumovi</a:t>
            </a:r>
            <a:r>
              <a:rPr lang="cs-CZ" sz="2200" b="1" dirty="0" smtClean="0"/>
              <a:t> </a:t>
            </a:r>
            <a:r>
              <a:rPr lang="cs-CZ" sz="2200" dirty="0" smtClean="0"/>
              <a:t>a odpovídá na její „žízeň po krvi“ a pomstě prosbou o mír a bezpečí, a poukazuje na všudypřítomné násilí. </a:t>
            </a:r>
            <a:endParaRPr lang="it-IT" sz="2200" dirty="0" smtClean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3230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Malachiáš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po exilu </a:t>
            </a:r>
            <a:r>
              <a:rPr lang="en-GB" sz="2200" dirty="0" smtClean="0"/>
              <a:t>(</a:t>
            </a:r>
            <a:r>
              <a:rPr lang="cs-CZ" sz="2200" dirty="0" smtClean="0"/>
              <a:t>a před </a:t>
            </a:r>
            <a:r>
              <a:rPr lang="cs-CZ" sz="2200" dirty="0" err="1" smtClean="0"/>
              <a:t>Ezdrášovou</a:t>
            </a:r>
            <a:r>
              <a:rPr lang="cs-CZ" sz="2200" dirty="0" smtClean="0"/>
              <a:t> reformou v r. </a:t>
            </a:r>
            <a:r>
              <a:rPr lang="en-GB" sz="2200" dirty="0" smtClean="0"/>
              <a:t>470?) </a:t>
            </a:r>
          </a:p>
          <a:p>
            <a:pPr marL="896938" indent="-896938">
              <a:buNone/>
            </a:pPr>
            <a:r>
              <a:rPr lang="en-GB" sz="2200" dirty="0"/>
              <a:t>	</a:t>
            </a:r>
            <a:r>
              <a:rPr lang="cs-CZ" sz="2200" dirty="0" smtClean="0"/>
              <a:t>jediným klíčem je zmínka o </a:t>
            </a:r>
            <a:r>
              <a:rPr lang="en-GB" sz="2200" i="1" dirty="0" err="1" smtClean="0"/>
              <a:t>pe</a:t>
            </a:r>
            <a:r>
              <a:rPr lang="cs-CZ" sz="2200" i="1" dirty="0" smtClean="0"/>
              <a:t>cha</a:t>
            </a:r>
            <a:r>
              <a:rPr lang="en-GB" sz="2200" dirty="0" smtClean="0"/>
              <a:t>, </a:t>
            </a:r>
            <a:r>
              <a:rPr lang="cs-CZ" sz="2200" dirty="0" smtClean="0"/>
              <a:t>tj.</a:t>
            </a:r>
            <a:r>
              <a:rPr lang="en-GB" sz="2200" dirty="0" smtClean="0"/>
              <a:t> ‘</a:t>
            </a:r>
            <a:r>
              <a:rPr lang="cs-CZ" sz="2200" dirty="0" smtClean="0"/>
              <a:t>správci</a:t>
            </a:r>
            <a:r>
              <a:rPr lang="en-GB" sz="2200" dirty="0" smtClean="0"/>
              <a:t>’, </a:t>
            </a:r>
            <a:r>
              <a:rPr lang="cs-CZ" sz="2200" dirty="0" smtClean="0"/>
              <a:t>ukazující na </a:t>
            </a:r>
            <a:r>
              <a:rPr lang="cs-CZ" sz="2200" dirty="0" err="1" smtClean="0"/>
              <a:t>poexilní</a:t>
            </a:r>
            <a:r>
              <a:rPr lang="cs-CZ" sz="2200" dirty="0" smtClean="0"/>
              <a:t> dobu. Chrám plně funguje. </a:t>
            </a:r>
            <a:endParaRPr lang="en-GB" sz="2200" dirty="0" smtClean="0"/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944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Malachiáš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cs-CZ" sz="2200" dirty="0" smtClean="0"/>
              <a:t>Kniha sestává ze sedmi rozhovorů mezi Bohem, prorokem a lidem: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1:2-5 		</a:t>
            </a:r>
            <a:r>
              <a:rPr lang="cs-CZ" sz="2200" dirty="0" smtClean="0"/>
              <a:t>miluje Bůh opravdu Izrael</a:t>
            </a:r>
            <a:r>
              <a:rPr lang="en-GB" sz="2200" dirty="0" smtClean="0"/>
              <a:t>? </a:t>
            </a:r>
          </a:p>
          <a:p>
            <a:pPr marL="0" indent="0">
              <a:buNone/>
            </a:pPr>
            <a:r>
              <a:rPr lang="en-GB" sz="2200" dirty="0" smtClean="0"/>
              <a:t>1:6-2:9 		</a:t>
            </a:r>
            <a:r>
              <a:rPr lang="cs-CZ" sz="2200" dirty="0" smtClean="0"/>
              <a:t>ctí lid Boha</a:t>
            </a:r>
            <a:r>
              <a:rPr lang="en-GB" sz="2200" dirty="0" smtClean="0"/>
              <a:t>? </a:t>
            </a:r>
          </a:p>
          <a:p>
            <a:pPr marL="0" indent="0">
              <a:buNone/>
            </a:pPr>
            <a:r>
              <a:rPr lang="en-GB" sz="2200" dirty="0" smtClean="0"/>
              <a:t>2:10-16 	</a:t>
            </a:r>
            <a:r>
              <a:rPr lang="cs-CZ" sz="2200" dirty="0" smtClean="0"/>
              <a:t>o manželství a rozvodu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2:17-3:5 	</a:t>
            </a:r>
            <a:r>
              <a:rPr lang="cs-CZ" sz="2200" dirty="0" smtClean="0"/>
              <a:t>stará se Bůh</a:t>
            </a:r>
            <a:r>
              <a:rPr lang="en-GB" sz="2200" dirty="0" smtClean="0"/>
              <a:t>? </a:t>
            </a:r>
          </a:p>
          <a:p>
            <a:pPr marL="0" indent="0">
              <a:buNone/>
            </a:pPr>
            <a:r>
              <a:rPr lang="en-GB" sz="2200" dirty="0" smtClean="0"/>
              <a:t>3:6-12 		</a:t>
            </a:r>
            <a:r>
              <a:rPr lang="cs-CZ" sz="2200" dirty="0" smtClean="0"/>
              <a:t>lid nedbá na desátky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3:13-21 	</a:t>
            </a:r>
            <a:r>
              <a:rPr lang="cs-CZ" sz="2200" dirty="0" smtClean="0"/>
              <a:t>stará se Bůh</a:t>
            </a:r>
            <a:r>
              <a:rPr lang="en-GB" sz="2200" dirty="0" smtClean="0"/>
              <a:t>? </a:t>
            </a:r>
          </a:p>
          <a:p>
            <a:pPr marL="0" indent="0">
              <a:buNone/>
            </a:pPr>
            <a:r>
              <a:rPr lang="en-GB" sz="2200" dirty="0" smtClean="0"/>
              <a:t>3:22-24 	</a:t>
            </a:r>
            <a:r>
              <a:rPr lang="cs-CZ" sz="2200" dirty="0" smtClean="0"/>
              <a:t>příchod Eliáše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8548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Malachiáš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Kniha může být další ukázkou „</a:t>
            </a:r>
            <a:r>
              <a:rPr lang="cs-CZ" sz="2200" b="1" dirty="0" smtClean="0"/>
              <a:t>psaného proroctví</a:t>
            </a:r>
            <a:r>
              <a:rPr lang="cs-CZ" sz="2200" dirty="0" smtClean="0"/>
              <a:t>“. </a:t>
            </a:r>
            <a:r>
              <a:rPr lang="it-IT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Hlavním problémem knihy je </a:t>
            </a:r>
            <a:r>
              <a:rPr lang="cs-CZ" sz="2200" b="1" dirty="0" smtClean="0"/>
              <a:t>praktický ateismus</a:t>
            </a:r>
            <a:r>
              <a:rPr lang="cs-CZ" sz="2200" dirty="0"/>
              <a:t> </a:t>
            </a:r>
            <a:r>
              <a:rPr lang="cs-CZ" sz="2200" dirty="0" smtClean="0"/>
              <a:t>– lidé plní své náboženské povinnosti, ale na Boha ve skutečnosti nedbají a nedůvěřují mu. Jsou v zoufalé situaci, protože nikdy </a:t>
            </a:r>
            <a:r>
              <a:rPr lang="cs-CZ" sz="2200" smtClean="0"/>
              <a:t>neviděli </a:t>
            </a:r>
            <a:r>
              <a:rPr lang="cs-CZ" sz="2200" smtClean="0"/>
              <a:t>„Boha </a:t>
            </a:r>
            <a:r>
              <a:rPr lang="cs-CZ" sz="2200" dirty="0" smtClean="0"/>
              <a:t>v akci“ jako jejich předkové</a:t>
            </a:r>
            <a:r>
              <a:rPr lang="it-IT" sz="2200" dirty="0" smtClean="0"/>
              <a:t>. </a:t>
            </a:r>
          </a:p>
          <a:p>
            <a:pPr>
              <a:buFontTx/>
              <a:buChar char="-"/>
            </a:pPr>
            <a:r>
              <a:rPr lang="it-IT" sz="2200" dirty="0" smtClean="0"/>
              <a:t>P</a:t>
            </a:r>
            <a:r>
              <a:rPr lang="cs-CZ" sz="2200" dirty="0" err="1" smtClean="0"/>
              <a:t>rorok</a:t>
            </a:r>
            <a:r>
              <a:rPr lang="cs-CZ" sz="2200" dirty="0" smtClean="0"/>
              <a:t> jim</a:t>
            </a:r>
            <a:r>
              <a:rPr lang="cs-CZ" sz="2200" b="1" dirty="0" smtClean="0"/>
              <a:t> </a:t>
            </a:r>
            <a:r>
              <a:rPr lang="cs-CZ" sz="2200" b="1" dirty="0"/>
              <a:t>slibuje Boží </a:t>
            </a:r>
            <a:r>
              <a:rPr lang="cs-CZ" sz="2200" b="1" dirty="0" smtClean="0"/>
              <a:t>zásah</a:t>
            </a:r>
            <a:r>
              <a:rPr lang="cs-CZ" sz="2200" dirty="0" smtClean="0"/>
              <a:t>, ale to vyžaduje </a:t>
            </a:r>
            <a:r>
              <a:rPr lang="cs-CZ" sz="2200" b="1" dirty="0" smtClean="0"/>
              <a:t>vytrvalost a důvěru</a:t>
            </a:r>
            <a:r>
              <a:rPr lang="cs-CZ" sz="2200" dirty="0" smtClean="0"/>
              <a:t>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Ti, kdo datují knihu do doby před r. 470 př. Kr., tvrdí, že tato situace odpovídá období před </a:t>
            </a:r>
            <a:r>
              <a:rPr lang="cs-CZ" sz="2200" dirty="0" err="1" smtClean="0"/>
              <a:t>Ezdrášovou</a:t>
            </a:r>
            <a:r>
              <a:rPr lang="cs-CZ" sz="2200" dirty="0" smtClean="0"/>
              <a:t> reformou. Nový zákon spatřuje naplnění příslibů v příchodu Ježíše (slíbeným Eliášem je Jan Křtitel). </a:t>
            </a:r>
            <a:endParaRPr lang="it-IT" sz="2200" dirty="0" smtClean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0112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1784996" y="2276871"/>
            <a:ext cx="121834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jako </a:t>
            </a:r>
            <a:r>
              <a:rPr lang="cs-CZ" sz="2200" b="1" dirty="0" smtClean="0"/>
              <a:t>žánr</a:t>
            </a:r>
            <a:endParaRPr lang="it-IT" sz="2200" b="1" dirty="0"/>
          </a:p>
        </p:txBody>
      </p:sp>
      <p:sp>
        <p:nvSpPr>
          <p:cNvPr id="22" name="Obdélník 21"/>
          <p:cNvSpPr/>
          <p:nvPr/>
        </p:nvSpPr>
        <p:spPr>
          <a:xfrm>
            <a:off x="3563888" y="1412776"/>
            <a:ext cx="1920269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knihy</a:t>
            </a:r>
            <a:endParaRPr lang="it-IT" sz="2200" b="1" dirty="0"/>
          </a:p>
        </p:txBody>
      </p:sp>
      <p:sp>
        <p:nvSpPr>
          <p:cNvPr id="23" name="Obdélník 22"/>
          <p:cNvSpPr/>
          <p:nvPr/>
        </p:nvSpPr>
        <p:spPr>
          <a:xfrm>
            <a:off x="1043608" y="2979949"/>
            <a:ext cx="30243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sbírka výroků připisovaných prorokovi (Izajáši, </a:t>
            </a:r>
            <a:r>
              <a:rPr lang="cs-CZ" sz="2200" dirty="0" err="1" smtClean="0"/>
              <a:t>Jeremjáši</a:t>
            </a:r>
            <a:r>
              <a:rPr lang="cs-CZ" sz="2200" dirty="0" smtClean="0"/>
              <a:t>, Ezechielovi, </a:t>
            </a:r>
            <a:r>
              <a:rPr lang="cs-CZ" sz="2200" dirty="0" err="1" smtClean="0"/>
              <a:t>Ozeáši</a:t>
            </a:r>
            <a:r>
              <a:rPr lang="cs-CZ" sz="2200" dirty="0" smtClean="0"/>
              <a:t>, </a:t>
            </a:r>
            <a:r>
              <a:rPr lang="cs-CZ" sz="2200" dirty="0" err="1" smtClean="0"/>
              <a:t>Jóelovi</a:t>
            </a:r>
            <a:r>
              <a:rPr lang="cs-CZ" sz="2200" dirty="0" smtClean="0"/>
              <a:t>, Ámosovi, </a:t>
            </a:r>
            <a:r>
              <a:rPr lang="cs-CZ" sz="2200" dirty="0" err="1" smtClean="0"/>
              <a:t>Michášovi</a:t>
            </a:r>
            <a:r>
              <a:rPr lang="cs-CZ" sz="2200" dirty="0" smtClean="0"/>
              <a:t>, </a:t>
            </a:r>
            <a:r>
              <a:rPr lang="cs-CZ" sz="2200" dirty="0" err="1" smtClean="0"/>
              <a:t>Abakukovi</a:t>
            </a:r>
            <a:r>
              <a:rPr lang="cs-CZ" sz="2200" dirty="0" smtClean="0"/>
              <a:t>, </a:t>
            </a:r>
            <a:r>
              <a:rPr lang="cs-CZ" sz="2200" dirty="0" err="1" smtClean="0"/>
              <a:t>Abdiášovi</a:t>
            </a:r>
            <a:r>
              <a:rPr lang="cs-CZ" sz="2200" dirty="0" smtClean="0"/>
              <a:t>, </a:t>
            </a:r>
            <a:r>
              <a:rPr lang="cs-CZ" sz="2200" dirty="0" err="1" smtClean="0"/>
              <a:t>Nahumovi</a:t>
            </a:r>
            <a:r>
              <a:rPr lang="cs-CZ" sz="2200" dirty="0" smtClean="0"/>
              <a:t>, </a:t>
            </a:r>
            <a:r>
              <a:rPr lang="cs-CZ" sz="2200" dirty="0" err="1" smtClean="0"/>
              <a:t>Sofonjáši</a:t>
            </a:r>
            <a:r>
              <a:rPr lang="cs-CZ" sz="2200" dirty="0" smtClean="0"/>
              <a:t>, </a:t>
            </a:r>
            <a:r>
              <a:rPr lang="cs-CZ" sz="2200" dirty="0" err="1" smtClean="0"/>
              <a:t>Zacharjáši</a:t>
            </a:r>
            <a:r>
              <a:rPr lang="cs-CZ" sz="2200" dirty="0" smtClean="0"/>
              <a:t> a </a:t>
            </a:r>
            <a:r>
              <a:rPr lang="cs-CZ" sz="2200" dirty="0" err="1" smtClean="0"/>
              <a:t>Malachiáši</a:t>
            </a:r>
            <a:r>
              <a:rPr lang="cs-CZ" sz="2200" dirty="0" smtClean="0"/>
              <a:t>)</a:t>
            </a:r>
            <a:endParaRPr lang="it-IT" sz="2200" dirty="0"/>
          </a:p>
        </p:txBody>
      </p:sp>
      <p:sp>
        <p:nvSpPr>
          <p:cNvPr id="24" name="Obdélník 23"/>
          <p:cNvSpPr/>
          <p:nvPr/>
        </p:nvSpPr>
        <p:spPr>
          <a:xfrm>
            <a:off x="5675569" y="2246188"/>
            <a:ext cx="18187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jako</a:t>
            </a:r>
            <a:r>
              <a:rPr lang="it-IT" sz="2200" dirty="0" smtClean="0"/>
              <a:t> </a:t>
            </a:r>
            <a:r>
              <a:rPr lang="cs-CZ" sz="2200" b="1" dirty="0" smtClean="0"/>
              <a:t>kategorie</a:t>
            </a:r>
            <a:endParaRPr lang="it-IT" sz="2200" b="1" dirty="0"/>
          </a:p>
        </p:txBody>
      </p:sp>
      <p:sp>
        <p:nvSpPr>
          <p:cNvPr id="25" name="Obdélník 24"/>
          <p:cNvSpPr/>
          <p:nvPr/>
        </p:nvSpPr>
        <p:spPr>
          <a:xfrm>
            <a:off x="5004048" y="2949266"/>
            <a:ext cx="30243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skupina knih, které mají něco společného s proroky (Přední a Zadní, Velcí a Malí proroci). Ne všechny z nich jsou prorocké co do žánru, jako např. Daniel nebo Jonáš.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ývojový diagram: dokument 11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5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1784996" y="2276871"/>
            <a:ext cx="12804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/>
              <a:t>datované</a:t>
            </a:r>
            <a:endParaRPr lang="it-IT" sz="2200" b="1" dirty="0"/>
          </a:p>
        </p:txBody>
      </p:sp>
      <p:sp>
        <p:nvSpPr>
          <p:cNvPr id="27" name="Obdélník 26"/>
          <p:cNvSpPr/>
          <p:nvPr/>
        </p:nvSpPr>
        <p:spPr>
          <a:xfrm>
            <a:off x="2987824" y="1412776"/>
            <a:ext cx="3100016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knihy coby žánr</a:t>
            </a:r>
            <a:endParaRPr lang="it-IT" sz="2200" b="1" dirty="0"/>
          </a:p>
        </p:txBody>
      </p:sp>
      <p:sp>
        <p:nvSpPr>
          <p:cNvPr id="28" name="Obdélník 27"/>
          <p:cNvSpPr/>
          <p:nvPr/>
        </p:nvSpPr>
        <p:spPr>
          <a:xfrm>
            <a:off x="1043608" y="2979949"/>
            <a:ext cx="30243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Datační verš, obvykle v prvním verši, poskytuje dějinný kontext, na základě kterého mají být výroky interpretovány</a:t>
            </a:r>
            <a:r>
              <a:rPr lang="it-IT" sz="2200" dirty="0" smtClean="0"/>
              <a:t>. </a:t>
            </a:r>
            <a:endParaRPr lang="it-IT" sz="2200" dirty="0"/>
          </a:p>
        </p:txBody>
      </p:sp>
      <p:sp>
        <p:nvSpPr>
          <p:cNvPr id="29" name="Obdélník 28"/>
          <p:cNvSpPr/>
          <p:nvPr/>
        </p:nvSpPr>
        <p:spPr>
          <a:xfrm>
            <a:off x="5675569" y="2246188"/>
            <a:ext cx="15737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/>
              <a:t>nedatované</a:t>
            </a:r>
            <a:endParaRPr lang="it-IT" sz="2200" b="1" dirty="0"/>
          </a:p>
        </p:txBody>
      </p:sp>
      <p:sp>
        <p:nvSpPr>
          <p:cNvPr id="30" name="Obdélník 29"/>
          <p:cNvSpPr/>
          <p:nvPr/>
        </p:nvSpPr>
        <p:spPr>
          <a:xfrm>
            <a:off x="5292080" y="2949266"/>
            <a:ext cx="30243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Nepřítomnost explicitní datace znamená, že pro interpretaci knihy se nevyžaduje znalost dějinného pozadí. Výroky jsou v jistém smyslu zbaveny svého dějinného kontextu a jsou abstraktnější a obecnější.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31513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2699792" y="1412776"/>
            <a:ext cx="3408754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Nedatované prorocké knihy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200" dirty="0" smtClean="0"/>
              <a:t>T</a:t>
            </a:r>
            <a:r>
              <a:rPr lang="cs-CZ" sz="2200" dirty="0" err="1" smtClean="0"/>
              <a:t>yto</a:t>
            </a:r>
            <a:r>
              <a:rPr lang="cs-CZ" sz="2200" dirty="0" smtClean="0"/>
              <a:t> knihy mají stejnou povahu jako ostatní prorocké knihy, tj. jde o sbírky výroků. Právě tak jsou produktem své doby a odrážejí konkrétní dějinnou situaci. </a:t>
            </a:r>
            <a:endParaRPr lang="it-IT" sz="2200" dirty="0" smtClean="0"/>
          </a:p>
          <a:p>
            <a:endParaRPr lang="it-IT" sz="2200" dirty="0"/>
          </a:p>
          <a:p>
            <a:r>
              <a:rPr lang="cs-CZ" sz="2200" dirty="0" smtClean="0"/>
              <a:t>Na druhou stranu však je jejich spojení s konkrétními historickým událostmi oslabeno. V některých případech může být odpovídající dějinné pozadí dostatečně zjištěno, jindy s obtížemi, ovšem nikdy není explicitně není čtenáři poskytnuto. Autor předkládá čtenáři text s jeho vlastním vnitřním světem s omezeným vztahem k vnějšímu světu. </a:t>
            </a:r>
            <a:endParaRPr lang="it-IT" sz="2200" dirty="0" smtClean="0"/>
          </a:p>
          <a:p>
            <a:r>
              <a:rPr lang="cs-CZ" sz="2200" dirty="0" smtClean="0"/>
              <a:t>Poselství těchto knih tak tkví spíše ve „spekulativní úvaze“ autora než v interpretaci konkrétních historických událostí (i když někdy, např. u </a:t>
            </a:r>
            <a:r>
              <a:rPr lang="cs-CZ" sz="2200" dirty="0" err="1" smtClean="0"/>
              <a:t>Nahuma</a:t>
            </a:r>
            <a:r>
              <a:rPr lang="cs-CZ" sz="2200" dirty="0" smtClean="0"/>
              <a:t>, je otázkou, nakolik autor předpokládá čtenářovu znalost událostí, a tedy nakolik je jeho kniha „datovaná“ či „nedatovaná“). </a:t>
            </a:r>
            <a:endParaRPr lang="it-IT" sz="2200" dirty="0" smtClean="0"/>
          </a:p>
        </p:txBody>
      </p:sp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2224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Abdiáš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en-GB" sz="2200" b="1" dirty="0"/>
              <a:t>	</a:t>
            </a:r>
            <a:r>
              <a:rPr lang="cs-CZ" sz="2200" dirty="0" smtClean="0"/>
              <a:t>krátce po </a:t>
            </a:r>
            <a:r>
              <a:rPr lang="en-GB" sz="2200" dirty="0" smtClean="0"/>
              <a:t>586 </a:t>
            </a:r>
            <a:r>
              <a:rPr lang="cs-CZ" sz="2200" dirty="0" smtClean="0"/>
              <a:t>př. Kr. </a:t>
            </a:r>
            <a:r>
              <a:rPr lang="en-GB" sz="2200" dirty="0" smtClean="0"/>
              <a:t>(</a:t>
            </a:r>
            <a:r>
              <a:rPr lang="en-GB" sz="2200" dirty="0" err="1" smtClean="0"/>
              <a:t>tradi</a:t>
            </a:r>
            <a:r>
              <a:rPr lang="cs-CZ" sz="2200" dirty="0" smtClean="0"/>
              <a:t>čně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r>
              <a:rPr lang="en-GB" sz="2200" dirty="0" smtClean="0"/>
              <a:t>	</a:t>
            </a:r>
            <a:r>
              <a:rPr lang="cs-CZ" sz="2200" dirty="0" smtClean="0"/>
              <a:t>	6./5. stol. př. Kr. </a:t>
            </a:r>
            <a:r>
              <a:rPr lang="en-GB" sz="2200" dirty="0" smtClean="0"/>
              <a:t>(</a:t>
            </a:r>
            <a:r>
              <a:rPr lang="cs-CZ" sz="2200" dirty="0" smtClean="0"/>
              <a:t>pravděpodobně</a:t>
            </a:r>
            <a:r>
              <a:rPr lang="en-GB" sz="2200" dirty="0" smtClean="0"/>
              <a:t>) </a:t>
            </a:r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b="1" dirty="0" smtClean="0"/>
              <a:t>		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cs-CZ" sz="2200" dirty="0" smtClean="0"/>
              <a:t>Žádná významná struktura, jde o </a:t>
            </a:r>
            <a:r>
              <a:rPr lang="en-GB" sz="2200" dirty="0" smtClean="0"/>
              <a:t>21 </a:t>
            </a:r>
            <a:r>
              <a:rPr lang="en-GB" sz="2200" dirty="0" err="1" smtClean="0"/>
              <a:t>ver</a:t>
            </a:r>
            <a:r>
              <a:rPr lang="cs-CZ" sz="2200" dirty="0" err="1" smtClean="0"/>
              <a:t>šů</a:t>
            </a:r>
            <a:r>
              <a:rPr lang="cs-CZ" sz="2200" dirty="0" smtClean="0"/>
              <a:t> proti </a:t>
            </a:r>
            <a:r>
              <a:rPr lang="cs-CZ" sz="2200" dirty="0" err="1" smtClean="0"/>
              <a:t>Edómu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0478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Abdijáš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err="1" smtClean="0"/>
              <a:t>Abdijáš</a:t>
            </a:r>
            <a:r>
              <a:rPr lang="cs-CZ" sz="2200" dirty="0" smtClean="0"/>
              <a:t> je </a:t>
            </a:r>
            <a:r>
              <a:rPr lang="cs-CZ" sz="2200" b="1" dirty="0" smtClean="0"/>
              <a:t>nejkratší knihou </a:t>
            </a:r>
            <a:r>
              <a:rPr lang="cs-CZ" sz="2200" dirty="0" smtClean="0"/>
              <a:t>Starého zákona, sestává z pouhých 21 veršů.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Obsahuje jeden dlouhý </a:t>
            </a:r>
            <a:r>
              <a:rPr lang="cs-CZ" sz="2200" b="1" dirty="0" smtClean="0"/>
              <a:t>výrok proti </a:t>
            </a:r>
            <a:r>
              <a:rPr lang="cs-CZ" sz="2200" b="1" dirty="0" err="1" smtClean="0"/>
              <a:t>Edómu</a:t>
            </a:r>
            <a:r>
              <a:rPr lang="cs-CZ" sz="2200" dirty="0" smtClean="0"/>
              <a:t>. Verše 1-9 se navíc velmi podobají </a:t>
            </a:r>
            <a:r>
              <a:rPr lang="cs-CZ" sz="2200" dirty="0" err="1" smtClean="0"/>
              <a:t>protiedómskému</a:t>
            </a:r>
            <a:r>
              <a:rPr lang="cs-CZ" sz="2200" dirty="0" smtClean="0"/>
              <a:t> výroku v </a:t>
            </a:r>
            <a:r>
              <a:rPr lang="en-GB" sz="2200" b="1" dirty="0" err="1" smtClean="0"/>
              <a:t>Jer</a:t>
            </a:r>
            <a:r>
              <a:rPr lang="en-GB" sz="2200" b="1" dirty="0" smtClean="0"/>
              <a:t> </a:t>
            </a:r>
            <a:r>
              <a:rPr lang="cs-CZ" sz="2200" b="1" dirty="0"/>
              <a:t>49:87-22</a:t>
            </a:r>
            <a:r>
              <a:rPr lang="en-GB" sz="2200" dirty="0"/>
              <a:t>. </a:t>
            </a:r>
            <a:r>
              <a:rPr lang="cs-CZ" sz="2200" dirty="0" err="1" smtClean="0"/>
              <a:t>Abdijáš</a:t>
            </a:r>
            <a:r>
              <a:rPr lang="cs-CZ" sz="2200" dirty="0" smtClean="0"/>
              <a:t> je příkladem prorocké knihy sestávající výlučně z výroků proti národům a ukazuje, že mnohé tyto výroky byly pravděpodobně původně anonymní.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Historickým pozadím knihy je buď </a:t>
            </a:r>
            <a:r>
              <a:rPr lang="cs-CZ" sz="2200" b="1" dirty="0" smtClean="0"/>
              <a:t>pád Jeruzaléma </a:t>
            </a:r>
            <a:r>
              <a:rPr lang="cs-CZ" sz="2200" dirty="0" smtClean="0"/>
              <a:t>v roce 586 př. Kr., nebo </a:t>
            </a:r>
            <a:r>
              <a:rPr lang="cs-CZ" sz="2200" b="1" dirty="0" smtClean="0"/>
              <a:t>průnik </a:t>
            </a:r>
            <a:r>
              <a:rPr lang="cs-CZ" sz="2200" b="1" dirty="0" err="1" smtClean="0"/>
              <a:t>edómského</a:t>
            </a:r>
            <a:r>
              <a:rPr lang="cs-CZ" sz="2200" b="1" dirty="0" smtClean="0"/>
              <a:t> obyvatelstva</a:t>
            </a:r>
            <a:r>
              <a:rPr lang="cs-CZ" sz="2200" dirty="0" smtClean="0"/>
              <a:t> do opuštěných jižních oblastí Judska v 6. století př. Kr. (viz </a:t>
            </a:r>
            <a:r>
              <a:rPr lang="cs-CZ" sz="2200" dirty="0" err="1" smtClean="0"/>
              <a:t>aradská</a:t>
            </a:r>
            <a:r>
              <a:rPr lang="cs-CZ" sz="2200" dirty="0" smtClean="0"/>
              <a:t> </a:t>
            </a:r>
            <a:r>
              <a:rPr lang="cs-CZ" sz="2200" dirty="0" err="1" smtClean="0"/>
              <a:t>ostraka</a:t>
            </a:r>
            <a:r>
              <a:rPr lang="cs-CZ" sz="2200" dirty="0" smtClean="0"/>
              <a:t>).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Kniha je zasazena do kontextu věčného střetu mezi </a:t>
            </a:r>
            <a:r>
              <a:rPr lang="cs-CZ" sz="2200" b="1" dirty="0" smtClean="0"/>
              <a:t>Izraelem a </a:t>
            </a:r>
            <a:r>
              <a:rPr lang="cs-CZ" sz="2200" b="1" dirty="0" err="1" smtClean="0"/>
              <a:t>Edómem</a:t>
            </a:r>
            <a:r>
              <a:rPr lang="cs-CZ" sz="2200" dirty="0" smtClean="0"/>
              <a:t>, tj. mezi </a:t>
            </a:r>
            <a:r>
              <a:rPr lang="cs-CZ" sz="2200" b="1" dirty="0" smtClean="0"/>
              <a:t>Ezauem a Jákobem</a:t>
            </a:r>
            <a:r>
              <a:rPr lang="cs-CZ" sz="2200" dirty="0" smtClean="0"/>
              <a:t>, a později jsou interpretovány jako výroky o konfliktu mezi </a:t>
            </a:r>
            <a:r>
              <a:rPr lang="cs-CZ" sz="2200" b="1" dirty="0" smtClean="0"/>
              <a:t>Židy a pohany</a:t>
            </a:r>
            <a:r>
              <a:rPr lang="cs-CZ" sz="2200" dirty="0" smtClean="0"/>
              <a:t>, nebo – v křesťanském prostředí – jako kniha o pýše a pádu. </a:t>
            </a:r>
            <a:endParaRPr lang="en-GB" sz="2200" dirty="0" smtClean="0"/>
          </a:p>
          <a:p>
            <a:pPr>
              <a:buFontTx/>
              <a:buChar char="-"/>
            </a:pPr>
            <a:endParaRPr lang="it-IT" sz="2200" dirty="0" smtClean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1692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247C43"/>
                </a:solidFill>
              </a:rPr>
              <a:t>J</a:t>
            </a:r>
            <a:r>
              <a:rPr lang="cs-CZ" sz="2200" b="1" dirty="0" smtClean="0">
                <a:solidFill>
                  <a:srgbClr val="247C43"/>
                </a:solidFill>
              </a:rPr>
              <a:t>ó</a:t>
            </a:r>
            <a:r>
              <a:rPr lang="en-GB" sz="2200" b="1" dirty="0" smtClean="0">
                <a:solidFill>
                  <a:srgbClr val="247C43"/>
                </a:solidFill>
              </a:rPr>
              <a:t>el 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/>
              <a:t>Datum</a:t>
            </a:r>
            <a:r>
              <a:rPr lang="en-GB" sz="2200" b="1" dirty="0"/>
              <a:t>: 	</a:t>
            </a:r>
            <a:r>
              <a:rPr lang="cs-CZ" sz="2200" dirty="0" smtClean="0"/>
              <a:t>8. století př</a:t>
            </a:r>
            <a:r>
              <a:rPr lang="cs-CZ" sz="2200" dirty="0"/>
              <a:t>. Kr. </a:t>
            </a:r>
            <a:r>
              <a:rPr lang="en-GB" sz="2200" dirty="0"/>
              <a:t>(</a:t>
            </a:r>
            <a:r>
              <a:rPr lang="en-GB" sz="2200" dirty="0" err="1"/>
              <a:t>tradi</a:t>
            </a:r>
            <a:r>
              <a:rPr lang="cs-CZ" sz="2200" dirty="0"/>
              <a:t>čně</a:t>
            </a:r>
            <a:r>
              <a:rPr lang="en-GB" sz="2200" dirty="0"/>
              <a:t>)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/>
              <a:t>	</a:t>
            </a:r>
            <a:r>
              <a:rPr lang="cs-CZ" sz="2200" dirty="0" smtClean="0"/>
              <a:t>po exilu </a:t>
            </a:r>
            <a:r>
              <a:rPr lang="en-GB" sz="2200" dirty="0" smtClean="0"/>
              <a:t>(</a:t>
            </a:r>
            <a:r>
              <a:rPr lang="cs-CZ" sz="2200" dirty="0"/>
              <a:t>pravděpodobně</a:t>
            </a:r>
            <a:r>
              <a:rPr lang="en-GB" sz="2200" dirty="0"/>
              <a:t>) </a:t>
            </a:r>
          </a:p>
          <a:p>
            <a:pPr marL="0" indent="0">
              <a:buNone/>
            </a:pPr>
            <a:endParaRPr lang="en-GB" sz="2200" b="1" dirty="0"/>
          </a:p>
          <a:p>
            <a:pPr marL="0" indent="0">
              <a:buNone/>
            </a:pPr>
            <a:r>
              <a:rPr lang="cs-CZ" sz="2200" b="1" dirty="0"/>
              <a:t>Jazyk</a:t>
            </a:r>
            <a:r>
              <a:rPr lang="en-GB" sz="2200" b="1" dirty="0"/>
              <a:t>: </a:t>
            </a:r>
            <a:r>
              <a:rPr lang="cs-CZ" sz="2200" b="1" dirty="0"/>
              <a:t>		</a:t>
            </a:r>
            <a:r>
              <a:rPr lang="cs-CZ" sz="2200" dirty="0"/>
              <a:t>hebrejština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1-2 </a:t>
            </a:r>
            <a:r>
              <a:rPr lang="en-GB" sz="2200" dirty="0"/>
              <a:t>	</a:t>
            </a:r>
            <a:r>
              <a:rPr lang="cs-CZ" sz="2200" dirty="0" smtClean="0"/>
              <a:t>Přílet kobylek a výzva k pokání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 	</a:t>
            </a:r>
            <a:r>
              <a:rPr lang="cs-CZ" sz="2200" dirty="0" smtClean="0"/>
              <a:t>Dar ducha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	</a:t>
            </a:r>
            <a:r>
              <a:rPr lang="cs-CZ" sz="2200" dirty="0" smtClean="0"/>
              <a:t>Potrestání nepřátel Judska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247C43"/>
                </a:solidFill>
              </a:rPr>
              <a:t>J</a:t>
            </a:r>
            <a:r>
              <a:rPr lang="cs-CZ" sz="2200" b="1" dirty="0" smtClean="0">
                <a:solidFill>
                  <a:srgbClr val="247C43"/>
                </a:solidFill>
              </a:rPr>
              <a:t>ó</a:t>
            </a:r>
            <a:r>
              <a:rPr lang="en-GB" sz="2200" b="1" dirty="0" smtClean="0">
                <a:solidFill>
                  <a:srgbClr val="247C43"/>
                </a:solidFill>
              </a:rPr>
              <a:t>el 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Jeden z </a:t>
            </a:r>
            <a:r>
              <a:rPr lang="cs-CZ" sz="2200" b="1" dirty="0" err="1" smtClean="0"/>
              <a:t>nejapokalyptičtějších</a:t>
            </a:r>
            <a:r>
              <a:rPr lang="cs-CZ" sz="2200" dirty="0" smtClean="0"/>
              <a:t> malých proroků. </a:t>
            </a:r>
          </a:p>
          <a:p>
            <a:pPr>
              <a:buFontTx/>
              <a:buChar char="-"/>
            </a:pPr>
            <a:r>
              <a:rPr lang="cs-CZ" sz="2200" dirty="0" smtClean="0"/>
              <a:t>Hlavním tématem je </a:t>
            </a:r>
            <a:r>
              <a:rPr lang="cs-CZ" sz="2200" b="1" dirty="0" smtClean="0"/>
              <a:t>Den Hospodinův</a:t>
            </a:r>
            <a:r>
              <a:rPr lang="cs-CZ" sz="2200" dirty="0"/>
              <a:t> </a:t>
            </a:r>
            <a:r>
              <a:rPr lang="cs-CZ" sz="2200" dirty="0" smtClean="0"/>
              <a:t>ve svých různých podobách:</a:t>
            </a:r>
            <a:endParaRPr lang="it-IT" sz="2200" dirty="0" smtClean="0"/>
          </a:p>
          <a:p>
            <a:pPr lvl="1">
              <a:buFontTx/>
              <a:buChar char="-"/>
            </a:pPr>
            <a:r>
              <a:rPr lang="cs-CZ" sz="2200" dirty="0" smtClean="0"/>
              <a:t>Kobylky (opakovaná přírodní katastrofa namířená proti Judsku);</a:t>
            </a:r>
            <a:r>
              <a:rPr lang="it-IT" sz="2200" dirty="0" smtClean="0"/>
              <a:t> </a:t>
            </a:r>
          </a:p>
          <a:p>
            <a:pPr lvl="1">
              <a:buFontTx/>
              <a:buChar char="-"/>
            </a:pPr>
            <a:r>
              <a:rPr lang="cs-CZ" sz="2200" dirty="0" smtClean="0"/>
              <a:t>Dar Ducha </a:t>
            </a:r>
            <a:r>
              <a:rPr lang="it-IT" sz="2200" dirty="0" smtClean="0"/>
              <a:t>(</a:t>
            </a:r>
            <a:r>
              <a:rPr lang="cs-CZ" sz="2200" dirty="0" smtClean="0"/>
              <a:t>pozitivní eschatologická událost ve prospěch Judska)</a:t>
            </a:r>
            <a:r>
              <a:rPr lang="it-IT" sz="2200" dirty="0" smtClean="0"/>
              <a:t>; </a:t>
            </a:r>
          </a:p>
          <a:p>
            <a:pPr lvl="1">
              <a:buFontTx/>
              <a:buChar char="-"/>
            </a:pPr>
            <a:r>
              <a:rPr lang="cs-CZ" sz="2200" dirty="0" smtClean="0"/>
              <a:t>Zničení nepřátel Judska (konečný zásah ve prospěch Judska)</a:t>
            </a:r>
            <a:r>
              <a:rPr lang="it-IT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Kobylky a reakce lidí: </a:t>
            </a:r>
            <a:r>
              <a:rPr lang="cs-CZ" sz="2200" b="1" dirty="0" smtClean="0"/>
              <a:t>půst a modlitba</a:t>
            </a:r>
            <a:r>
              <a:rPr lang="cs-CZ" sz="2200" dirty="0" smtClean="0"/>
              <a:t>; dynamika </a:t>
            </a:r>
            <a:r>
              <a:rPr lang="cs-CZ" sz="2200" dirty="0" smtClean="0"/>
              <a:t>vztahu mezi </a:t>
            </a:r>
            <a:r>
              <a:rPr lang="cs-CZ" sz="2200" dirty="0" smtClean="0"/>
              <a:t>Bohem a jeho lidem.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Slavná je 3. kapitola, která oznamuje dar Ducha; odkazují se na ni </a:t>
            </a:r>
            <a:r>
              <a:rPr lang="cs-CZ" sz="2200" b="1" dirty="0" smtClean="0"/>
              <a:t>Skutky apoštolů</a:t>
            </a:r>
            <a:r>
              <a:rPr lang="cs-CZ" sz="2200" dirty="0" smtClean="0"/>
              <a:t>. </a:t>
            </a:r>
            <a:endParaRPr lang="it-IT" sz="2200" dirty="0"/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5241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smtClean="0">
                <a:solidFill>
                  <a:srgbClr val="247C43"/>
                </a:solidFill>
              </a:rPr>
              <a:t>Nahum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 </a:t>
            </a:r>
            <a:r>
              <a:rPr lang="cs-CZ" sz="2200" dirty="0" smtClean="0"/>
              <a:t>krátce po </a:t>
            </a:r>
            <a:r>
              <a:rPr lang="en-GB" sz="2200" dirty="0" smtClean="0"/>
              <a:t>612 </a:t>
            </a:r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1:2-8 		A</a:t>
            </a:r>
            <a:r>
              <a:rPr lang="cs-CZ" sz="2200" dirty="0" smtClean="0"/>
              <a:t>k</a:t>
            </a:r>
            <a:r>
              <a:rPr lang="en-GB" sz="2200" dirty="0" err="1" smtClean="0"/>
              <a:t>rostic</a:t>
            </a:r>
            <a:r>
              <a:rPr lang="cs-CZ" sz="2200" dirty="0" err="1" smtClean="0"/>
              <a:t>ký</a:t>
            </a:r>
            <a:r>
              <a:rPr lang="cs-CZ" sz="2200" dirty="0" smtClean="0"/>
              <a:t> hymnus o Hospodinu válečníkovi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1:9-2:3 		</a:t>
            </a:r>
            <a:r>
              <a:rPr lang="cs-CZ" sz="2200" dirty="0" smtClean="0"/>
              <a:t>Výroky proti Ninive ve prospěch Judska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2:4-3:19 	</a:t>
            </a:r>
            <a:r>
              <a:rPr lang="cs-CZ" sz="2200" dirty="0" smtClean="0"/>
              <a:t>Píseň o pádu Ninive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BFF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00B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latin typeface="Aharoni" panose="02010803020104030203" pitchFamily="2" charset="-79"/>
                <a:cs typeface="Aharoni" panose="02010803020104030203" pitchFamily="2" charset="-79"/>
              </a:rPr>
              <a:t>Prophetic books without </a:t>
            </a:r>
            <a:r>
              <a:rPr lang="cs-CZ" dirty="0" err="1"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6</a:t>
            </a:r>
            <a:endParaRPr lang="cs-CZ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2292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1027</Words>
  <Application>Microsoft Office PowerPoint</Application>
  <PresentationFormat>Předvádění na obrazovce (4:3)</PresentationFormat>
  <Paragraphs>148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90</cp:revision>
  <dcterms:created xsi:type="dcterms:W3CDTF">2020-02-12T09:48:51Z</dcterms:created>
  <dcterms:modified xsi:type="dcterms:W3CDTF">2021-04-15T08:19:10Z</dcterms:modified>
</cp:coreProperties>
</file>