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50" y="6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04.04.2020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04.04.2020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04.04.2020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04.04.2020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04.04.2020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04.04.2020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04.04.2020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04.04.2020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Incorporation</a:t>
            </a:r>
            <a:r>
              <a:rPr lang="cs-CZ" dirty="0"/>
              <a:t>, </a:t>
            </a:r>
            <a:r>
              <a:rPr lang="en-GB" dirty="0"/>
              <a:t>Winding</a:t>
            </a:r>
            <a:r>
              <a:rPr lang="cs-CZ" dirty="0"/>
              <a:t> up and </a:t>
            </a:r>
            <a:r>
              <a:rPr lang="en-US" dirty="0"/>
              <a:t>Transformation</a:t>
            </a:r>
            <a:r>
              <a:rPr lang="cs-CZ" dirty="0"/>
              <a:t> od Business </a:t>
            </a:r>
            <a:r>
              <a:rPr lang="en-US" dirty="0"/>
              <a:t>Corporations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981B5-AA07-451B-8783-5ED938011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Dissolution and Winding of Business Corporation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C6FA58-CD99-437B-A461-3C650D18F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dissolution and winding up of a business corporation is governed by </a:t>
            </a:r>
            <a:endParaRPr lang="cs-CZ" dirty="0"/>
          </a:p>
          <a:p>
            <a:pPr lvl="1"/>
            <a:r>
              <a:rPr lang="en-GB" dirty="0"/>
              <a:t>general civil law regulating the dissolution and winding up of legal entities and the liquidation thereof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en-GB" dirty="0"/>
              <a:t>art I of the Business Corporations Act only regulates supplementary issues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CB2AA9-8454-4CE0-BE54-70ED231D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030ECC-A54E-40FF-ACEF-3D24755A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4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CF0AC1-EF51-40B3-9FB1-F93AD973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74" y="180231"/>
            <a:ext cx="7636439" cy="662917"/>
          </a:xfrm>
        </p:spPr>
        <p:txBody>
          <a:bodyPr/>
          <a:lstStyle/>
          <a:p>
            <a:r>
              <a:rPr lang="en-US" dirty="0"/>
              <a:t>Dissolution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1A3FBC-0F8F-4F80-9DC8-A92499381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business corporations are dissolved </a:t>
            </a:r>
            <a:endParaRPr lang="cs-CZ" dirty="0"/>
          </a:p>
          <a:p>
            <a:pPr lvl="1"/>
            <a:r>
              <a:rPr lang="en-GB" b="1" dirty="0"/>
              <a:t>by</a:t>
            </a:r>
            <a:r>
              <a:rPr lang="en-GB" dirty="0"/>
              <a:t> </a:t>
            </a:r>
            <a:r>
              <a:rPr lang="en-GB" b="1" dirty="0"/>
              <a:t>decision of the members or the competent body of the business corporation</a:t>
            </a:r>
            <a:r>
              <a:rPr lang="cs-CZ" b="1" dirty="0"/>
              <a:t> </a:t>
            </a:r>
          </a:p>
          <a:p>
            <a:pPr lvl="2"/>
            <a:r>
              <a:rPr lang="cs-CZ" dirty="0"/>
              <a:t>most </a:t>
            </a:r>
            <a:r>
              <a:rPr lang="en-US" dirty="0"/>
              <a:t>common</a:t>
            </a:r>
          </a:p>
          <a:p>
            <a:pPr lvl="1"/>
            <a:r>
              <a:rPr lang="en-GB" b="1" dirty="0"/>
              <a:t>on expiry of the period for which they were established</a:t>
            </a:r>
            <a:endParaRPr lang="cs-CZ" b="1" dirty="0"/>
          </a:p>
          <a:p>
            <a:pPr lvl="1"/>
            <a:r>
              <a:rPr lang="en-GB" b="1" dirty="0"/>
              <a:t>by public authority (court) decision</a:t>
            </a:r>
            <a:endParaRPr lang="cs-CZ" b="1" dirty="0"/>
          </a:p>
          <a:p>
            <a:pPr lvl="1"/>
            <a:r>
              <a:rPr lang="en-GB" dirty="0"/>
              <a:t>or upon attaining the purpose for which they were established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BF69D6-4567-406D-8F77-2F5E39D6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D2D99B5-531A-4987-924A-5EB3ECD51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078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853C9E-FE61-4FC6-BFE5-B20F79E1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Dissolution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36BC9B-6F42-430D-8962-33D1393284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voluntary dissolution </a:t>
            </a:r>
            <a:r>
              <a:rPr lang="cs-CZ" dirty="0"/>
              <a:t>(</a:t>
            </a:r>
            <a:r>
              <a:rPr lang="en-US" dirty="0"/>
              <a:t>decision</a:t>
            </a:r>
            <a:r>
              <a:rPr lang="cs-CZ" dirty="0"/>
              <a:t> of the </a:t>
            </a:r>
            <a:r>
              <a:rPr lang="en-US" dirty="0"/>
              <a:t>members</a:t>
            </a:r>
            <a:r>
              <a:rPr lang="cs-CZ" dirty="0"/>
              <a:t>)</a:t>
            </a:r>
          </a:p>
          <a:p>
            <a:pPr lvl="1"/>
            <a:r>
              <a:rPr lang="en-US" dirty="0"/>
              <a:t>depends</a:t>
            </a:r>
            <a:r>
              <a:rPr lang="en-GB" dirty="0"/>
              <a:t> on the legal form of the business corporation</a:t>
            </a:r>
            <a:endParaRPr lang="en-US" dirty="0"/>
          </a:p>
          <a:p>
            <a:r>
              <a:rPr lang="en-GB" dirty="0"/>
              <a:t>involuntary dissolution</a:t>
            </a:r>
            <a:r>
              <a:rPr lang="cs-CZ" dirty="0"/>
              <a:t> (</a:t>
            </a:r>
            <a:r>
              <a:rPr lang="en-US" dirty="0"/>
              <a:t>decision</a:t>
            </a:r>
            <a:r>
              <a:rPr lang="cs-CZ" dirty="0"/>
              <a:t> of </a:t>
            </a:r>
            <a:r>
              <a:rPr lang="en-GB" dirty="0"/>
              <a:t>a court</a:t>
            </a:r>
            <a:r>
              <a:rPr lang="cs-CZ" dirty="0"/>
              <a:t>)</a:t>
            </a:r>
            <a:r>
              <a:rPr lang="en-GB" dirty="0"/>
              <a:t> </a:t>
            </a:r>
            <a:endParaRPr lang="cs-CZ" dirty="0"/>
          </a:p>
          <a:p>
            <a:pPr lvl="1"/>
            <a:r>
              <a:rPr lang="en-US" dirty="0"/>
              <a:t>only</a:t>
            </a:r>
            <a:r>
              <a:rPr lang="cs-CZ" dirty="0"/>
              <a:t> </a:t>
            </a:r>
            <a:r>
              <a:rPr lang="en-GB" dirty="0"/>
              <a:t>statutory reasons </a:t>
            </a:r>
            <a:endParaRPr lang="en-US" dirty="0"/>
          </a:p>
          <a:p>
            <a:pPr lvl="1"/>
            <a:r>
              <a:rPr lang="en-GB" dirty="0"/>
              <a:t>only initiate the proceedings to dissolve the company on the basis of a petition</a:t>
            </a:r>
            <a:endParaRPr lang="cs-CZ" dirty="0"/>
          </a:p>
          <a:p>
            <a:pPr lvl="2"/>
            <a:r>
              <a:rPr lang="en-GB" sz="2800" dirty="0"/>
              <a:t> </a:t>
            </a:r>
            <a:r>
              <a:rPr lang="cs-CZ" sz="2800" dirty="0"/>
              <a:t>t</a:t>
            </a:r>
            <a:r>
              <a:rPr lang="en-GB" sz="2800" dirty="0"/>
              <a:t>he petition</a:t>
            </a:r>
            <a:r>
              <a:rPr lang="cs-CZ" sz="2800" dirty="0"/>
              <a:t> </a:t>
            </a:r>
            <a:r>
              <a:rPr lang="en-GB" sz="2800" dirty="0"/>
              <a:t>may be filed </a:t>
            </a:r>
            <a:endParaRPr lang="cs-CZ" sz="2800" dirty="0"/>
          </a:p>
          <a:p>
            <a:pPr lvl="3"/>
            <a:r>
              <a:rPr lang="en-GB" sz="2400" dirty="0"/>
              <a:t>either by persons having a legal interest in the dissolution of the company</a:t>
            </a:r>
            <a:endParaRPr lang="cs-CZ" sz="2400" dirty="0"/>
          </a:p>
          <a:p>
            <a:pPr lvl="3"/>
            <a:r>
              <a:rPr lang="en-GB" sz="2400" dirty="0"/>
              <a:t>or by the prosecution office on the basis of the evidence presented, if this is in the public interest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D8C88F3-370A-4B35-9DBC-2A8385AD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B36257-ADD1-4358-B29B-864F8A1B2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25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0E9E25-5840-4C07-8ADC-8A9AE5C1C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</a:t>
            </a:r>
            <a:r>
              <a:rPr lang="cs-CZ" dirty="0"/>
              <a:t>in</a:t>
            </a:r>
            <a:r>
              <a:rPr lang="en-US" dirty="0"/>
              <a:t>ding up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B04565-AC73-4662-92DF-9595A875B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business corporation is wound up on the day it is </a:t>
            </a:r>
            <a:r>
              <a:rPr lang="en-GB" b="1" dirty="0"/>
              <a:t>erased from the Commercial Register</a:t>
            </a:r>
            <a:endParaRPr lang="en-US" b="1" dirty="0"/>
          </a:p>
          <a:p>
            <a:r>
              <a:rPr lang="en-GB" dirty="0"/>
              <a:t>winding up is preceded by </a:t>
            </a:r>
            <a:endParaRPr lang="cs-CZ" dirty="0"/>
          </a:p>
          <a:p>
            <a:pPr lvl="1"/>
            <a:r>
              <a:rPr lang="en-GB" dirty="0"/>
              <a:t>dissolution </a:t>
            </a:r>
            <a:endParaRPr lang="cs-CZ" dirty="0"/>
          </a:p>
          <a:p>
            <a:pPr lvl="1"/>
            <a:r>
              <a:rPr lang="en-GB" dirty="0"/>
              <a:t>subsequent liquidation</a:t>
            </a:r>
            <a:endParaRPr lang="cs-CZ" dirty="0"/>
          </a:p>
          <a:p>
            <a:pPr lvl="1"/>
            <a:r>
              <a:rPr lang="cs-CZ" dirty="0"/>
              <a:t>or </a:t>
            </a:r>
            <a:r>
              <a:rPr lang="en-GB" dirty="0"/>
              <a:t>insolvency proceedings</a:t>
            </a:r>
            <a:endParaRPr lang="cs-CZ" dirty="0"/>
          </a:p>
          <a:p>
            <a:pPr lvl="2"/>
            <a:r>
              <a:rPr lang="en-GB" dirty="0"/>
              <a:t>where the company has more creditors and is insolvent or over-indebted</a:t>
            </a:r>
            <a:endParaRPr lang="cs-CZ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7A8C73-EDB9-4D1A-9EBA-D834FE890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C4623D2-EFCC-4D3A-AD94-2F06FF9FC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80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8D0F0-4577-42B2-995B-EC7E986D5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9CFEC8-C7D3-463F-9BFE-0ABDBB609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a process that takes place </a:t>
            </a:r>
            <a:endParaRPr lang="cs-CZ" dirty="0"/>
          </a:p>
          <a:p>
            <a:pPr lvl="1"/>
            <a:r>
              <a:rPr lang="en-GB" b="1" dirty="0"/>
              <a:t>after a business corporation is dissolved </a:t>
            </a:r>
            <a:endParaRPr lang="cs-CZ" b="1" dirty="0"/>
          </a:p>
          <a:p>
            <a:pPr lvl="1"/>
            <a:r>
              <a:rPr lang="en-GB" b="1" dirty="0"/>
              <a:t>and before it is erased from the Commercial Register </a:t>
            </a:r>
            <a:endParaRPr lang="cs-CZ" b="1" dirty="0"/>
          </a:p>
          <a:p>
            <a:r>
              <a:rPr lang="cs-CZ" dirty="0"/>
              <a:t>t</a:t>
            </a:r>
            <a:r>
              <a:rPr lang="en-GB" dirty="0"/>
              <a:t>he aim is to</a:t>
            </a:r>
            <a:endParaRPr lang="cs-CZ" dirty="0"/>
          </a:p>
          <a:p>
            <a:pPr lvl="1"/>
            <a:r>
              <a:rPr lang="en-GB" b="1" dirty="0"/>
              <a:t>settle any liabilities</a:t>
            </a:r>
            <a:endParaRPr lang="cs-CZ" b="1" dirty="0"/>
          </a:p>
          <a:p>
            <a:pPr lvl="1"/>
            <a:r>
              <a:rPr lang="en-GB" b="1" dirty="0"/>
              <a:t>monetise the assets </a:t>
            </a:r>
            <a:endParaRPr lang="cs-CZ" b="1" dirty="0"/>
          </a:p>
          <a:p>
            <a:pPr lvl="1"/>
            <a:r>
              <a:rPr lang="en-GB" b="1" dirty="0"/>
              <a:t>distribute the liquidation balance, if any, among members or shareholders</a:t>
            </a:r>
            <a:endParaRPr lang="en-US" b="1" dirty="0"/>
          </a:p>
          <a:p>
            <a:r>
              <a:rPr lang="cs-CZ" dirty="0"/>
              <a:t>a</a:t>
            </a:r>
            <a:r>
              <a:rPr lang="en-GB" dirty="0"/>
              <a:t> business corporation enters into liquidation </a:t>
            </a:r>
            <a:endParaRPr lang="cs-CZ" dirty="0"/>
          </a:p>
          <a:p>
            <a:pPr lvl="1"/>
            <a:r>
              <a:rPr lang="en-GB" dirty="0"/>
              <a:t>on the day it is wound up</a:t>
            </a:r>
            <a:endParaRPr lang="cs-CZ" dirty="0"/>
          </a:p>
          <a:p>
            <a:pPr lvl="1"/>
            <a:r>
              <a:rPr lang="en-GB" dirty="0"/>
              <a:t>or on the day it is pronounced null</a:t>
            </a:r>
            <a:endParaRPr lang="cs-CZ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FB6C09-E3A2-48DF-8AC8-5897D6C4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7816FA-26AB-4442-8EA7-33942C9CC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35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1D1A11-D789-454E-93EC-6B71E599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235EE42-A7BC-4FDF-9743-C7FE44D3B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f</a:t>
            </a:r>
            <a:r>
              <a:rPr lang="en-GB" dirty="0"/>
              <a:t>rom </a:t>
            </a:r>
            <a:r>
              <a:rPr lang="cs-CZ" dirty="0"/>
              <a:t>the point of </a:t>
            </a:r>
            <a:r>
              <a:rPr lang="en-US" dirty="0"/>
              <a:t>entering</a:t>
            </a:r>
            <a:r>
              <a:rPr lang="cs-CZ" dirty="0"/>
              <a:t> to </a:t>
            </a:r>
            <a:r>
              <a:rPr lang="en-US" dirty="0"/>
              <a:t>liquidation</a:t>
            </a:r>
            <a:r>
              <a:rPr lang="en-GB" dirty="0"/>
              <a:t> a business corporation </a:t>
            </a:r>
            <a:endParaRPr lang="cs-CZ" dirty="0"/>
          </a:p>
          <a:p>
            <a:pPr lvl="2"/>
            <a:r>
              <a:rPr lang="en-GB" sz="2800" dirty="0"/>
              <a:t>is obliged to attach “in liquidation” to its trade name</a:t>
            </a:r>
            <a:endParaRPr lang="cs-CZ" sz="2800" dirty="0"/>
          </a:p>
          <a:p>
            <a:pPr lvl="3"/>
            <a:r>
              <a:rPr lang="en-GB" sz="2400" dirty="0"/>
              <a:t> to make it clear to third parties that it is now a liquidator who acts on behalf of the business corporation</a:t>
            </a:r>
            <a:endParaRPr lang="cs-CZ" sz="2400" dirty="0"/>
          </a:p>
          <a:p>
            <a:pPr lvl="2"/>
            <a:r>
              <a:rPr lang="en-GB" sz="2800" dirty="0"/>
              <a:t>no one may legally act on behalf of the business corporation for any purpose other than the liquidation </a:t>
            </a:r>
            <a:endParaRPr lang="cs-CZ" sz="2800" dirty="0"/>
          </a:p>
          <a:p>
            <a:pPr lvl="2"/>
            <a:r>
              <a:rPr lang="en-GB" sz="2800" dirty="0"/>
              <a:t>a petition must be filed without undue delay to register the business corporation’s entry into liquidation in the Commercial Register</a:t>
            </a:r>
            <a:endParaRPr lang="cs-CZ" sz="2800" dirty="0"/>
          </a:p>
          <a:p>
            <a:pPr lvl="3"/>
            <a:r>
              <a:rPr lang="en-GB" sz="2400" dirty="0"/>
              <a:t> </a:t>
            </a:r>
            <a:r>
              <a:rPr lang="cs-CZ" sz="2400" dirty="0"/>
              <a:t>t</a:t>
            </a:r>
            <a:r>
              <a:rPr lang="en-GB" sz="2400" dirty="0"/>
              <a:t>he petition is filed by the liquidator who acts on behalf of the company</a:t>
            </a:r>
            <a:endParaRPr lang="cs-CZ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3058F5-F712-40F2-BFA4-5A70B2A8E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70EB7A5-4C85-4098-8FC5-40A30C39C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970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B39878-EF45-49C2-8D99-055FCECA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517D98-057A-46F1-B179-B32049200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/>
            <a:r>
              <a:rPr lang="en-GB" dirty="0"/>
              <a:t>The liquidator </a:t>
            </a:r>
            <a:endParaRPr lang="cs-CZ" dirty="0"/>
          </a:p>
          <a:p>
            <a:pPr marL="971550" lvl="1" indent="-457200"/>
            <a:r>
              <a:rPr lang="en-GB" sz="2400" dirty="0"/>
              <a:t>is summoned by the competent body of the business corporation as soon as the latter enters into liquidation</a:t>
            </a:r>
            <a:endParaRPr lang="cs-CZ" sz="2400" dirty="0"/>
          </a:p>
          <a:p>
            <a:pPr marL="971550" lvl="1" indent="-457200"/>
            <a:r>
              <a:rPr lang="cs-CZ" sz="2400" dirty="0"/>
              <a:t>i</a:t>
            </a:r>
            <a:r>
              <a:rPr lang="en-GB" sz="2400" dirty="0"/>
              <a:t>f a business corporation enters into liquidation without appointing a liquidator, the liquidator shall be appointed by the court</a:t>
            </a:r>
            <a:endParaRPr lang="cs-CZ" sz="2400" dirty="0"/>
          </a:p>
          <a:p>
            <a:pPr marL="971550" lvl="1" indent="-457200"/>
            <a:r>
              <a:rPr lang="en-GB" sz="2400" dirty="0"/>
              <a:t>shall communicate the business corporation’s entry into liquidation to all its creditors they are aware of</a:t>
            </a:r>
            <a:endParaRPr lang="cs-CZ" sz="2400" dirty="0"/>
          </a:p>
          <a:p>
            <a:pPr marL="971550" lvl="1" indent="-457200"/>
            <a:r>
              <a:rPr lang="en-GB" sz="2400" dirty="0"/>
              <a:t>oversees book-keeping</a:t>
            </a:r>
            <a:endParaRPr lang="cs-CZ" sz="2400" dirty="0"/>
          </a:p>
          <a:p>
            <a:pPr marL="971550" lvl="1" indent="-457200"/>
            <a:r>
              <a:rPr lang="cs-CZ" sz="2400" dirty="0"/>
              <a:t>i</a:t>
            </a:r>
            <a:r>
              <a:rPr lang="en-GB" sz="2400" dirty="0"/>
              <a:t>f </a:t>
            </a:r>
            <a:r>
              <a:rPr lang="cs-CZ" sz="2400" dirty="0"/>
              <a:t>he</a:t>
            </a:r>
            <a:r>
              <a:rPr lang="en-GB" sz="2400" dirty="0"/>
              <a:t> does not succeed in monetising the entire estate, the latter shall be offered to the creditors as means of settling their receivables</a:t>
            </a:r>
            <a:endParaRPr lang="cs-CZ" sz="2400" dirty="0"/>
          </a:p>
          <a:p>
            <a:pPr marL="971550" lvl="1" indent="-457200"/>
            <a:r>
              <a:rPr lang="en-GB" sz="2400" dirty="0"/>
              <a:t>should also settle receivables while respecting the order in which they fall due</a:t>
            </a:r>
            <a:endParaRPr lang="cs-CZ" sz="2400" dirty="0"/>
          </a:p>
          <a:p>
            <a:pPr marL="971550" lvl="1" indent="-457200"/>
            <a:r>
              <a:rPr lang="en-GB" sz="2400" dirty="0"/>
              <a:t>shall prepare a final liquidation report, a  proposal on the use of the liquidation balance and financial statements</a:t>
            </a:r>
            <a:endParaRPr lang="en-US" sz="2400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0A9ED1-F0DF-4477-B9D4-6BC537E0E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AE8DDB1-28C1-441D-906F-711CB5286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34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7DA3EC-26D4-4294-80A8-49B26803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3FBDEA2-C31D-4C0B-BE52-6FFB7C20F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liquidation balance</a:t>
            </a:r>
            <a:endParaRPr lang="cs-CZ" dirty="0"/>
          </a:p>
          <a:p>
            <a:pPr lvl="1"/>
            <a:r>
              <a:rPr lang="cs-CZ" dirty="0"/>
              <a:t>e</a:t>
            </a:r>
            <a:r>
              <a:rPr lang="en-GB" dirty="0"/>
              <a:t>ach member has the right to a share </a:t>
            </a:r>
            <a:endParaRPr lang="cs-CZ" dirty="0"/>
          </a:p>
          <a:p>
            <a:pPr lvl="1"/>
            <a:r>
              <a:rPr lang="en-GB" dirty="0"/>
              <a:t>is determined using the balance sheet compiled </a:t>
            </a:r>
            <a:endParaRPr lang="cs-CZ" dirty="0"/>
          </a:p>
          <a:p>
            <a:r>
              <a:rPr lang="en-US" dirty="0"/>
              <a:t>upon</a:t>
            </a:r>
            <a:r>
              <a:rPr lang="en-GB" dirty="0"/>
              <a:t> a business corporation’s winding up with liquidation</a:t>
            </a:r>
            <a:endParaRPr lang="cs-CZ" dirty="0"/>
          </a:p>
          <a:p>
            <a:pPr lvl="1"/>
            <a:r>
              <a:rPr lang="en-GB" dirty="0"/>
              <a:t> the members shall be liable for its debts </a:t>
            </a:r>
            <a:endParaRPr lang="cs-CZ" dirty="0"/>
          </a:p>
          <a:p>
            <a:pPr lvl="2"/>
            <a:r>
              <a:rPr lang="en-GB" dirty="0"/>
              <a:t>up to the amount of their share of the liquidation balance </a:t>
            </a:r>
            <a:endParaRPr lang="cs-CZ" dirty="0"/>
          </a:p>
          <a:p>
            <a:pPr lvl="2"/>
            <a:r>
              <a:rPr lang="en-GB" dirty="0"/>
              <a:t>at least to the extent in which they were liable during its existence </a:t>
            </a:r>
            <a:endParaRPr lang="cs-CZ" dirty="0"/>
          </a:p>
          <a:p>
            <a:pPr lvl="1"/>
            <a:r>
              <a:rPr lang="cs-CZ" dirty="0"/>
              <a:t>w</a:t>
            </a:r>
            <a:r>
              <a:rPr lang="en-GB" dirty="0"/>
              <a:t>here the members were not liable for the company’s debts during its existence</a:t>
            </a:r>
            <a:endParaRPr lang="cs-CZ" dirty="0"/>
          </a:p>
          <a:p>
            <a:pPr lvl="2"/>
            <a:r>
              <a:rPr lang="en-GB" dirty="0"/>
              <a:t>the settlement amongst them shall be carried out according to the proportion of their contributions as at the date of winding-up of the company</a:t>
            </a:r>
            <a:endParaRPr lang="cs-CZ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0BE63F-6FB5-492B-9078-F2536CD8E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8A92D6F-5319-4C40-9B94-15100271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29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09BD59-07C6-438D-9400-691350407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A0C38C-3112-43CF-95E5-52BD31A0D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liquidation is completed </a:t>
            </a:r>
            <a:endParaRPr lang="cs-CZ" dirty="0"/>
          </a:p>
          <a:p>
            <a:pPr lvl="1"/>
            <a:r>
              <a:rPr lang="en-GB" dirty="0"/>
              <a:t>with the distribution of the liquidation balance</a:t>
            </a:r>
            <a:endParaRPr lang="cs-CZ" dirty="0"/>
          </a:p>
          <a:p>
            <a:r>
              <a:rPr lang="en-GB" dirty="0"/>
              <a:t>the liquidator must file </a:t>
            </a:r>
            <a:endParaRPr lang="cs-CZ" dirty="0"/>
          </a:p>
          <a:p>
            <a:pPr lvl="1"/>
            <a:r>
              <a:rPr lang="en-GB" dirty="0"/>
              <a:t>a proposal to erase the business corporation from the Commercial Register </a:t>
            </a:r>
            <a:endParaRPr lang="cs-CZ" dirty="0"/>
          </a:p>
          <a:p>
            <a:pPr lvl="2"/>
            <a:r>
              <a:rPr lang="en-GB" dirty="0"/>
              <a:t>within thirty days of the end of the liquidation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591506-FACE-4931-9304-49017B8B6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445F887-DBB3-440A-9584-8A2EE85A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548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19F606-A323-4648-A142-DEA1CA816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6D9D4D-0BCC-4181-8595-FF6E6EC0B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901099" cy="5567281"/>
          </a:xfrm>
        </p:spPr>
        <p:txBody>
          <a:bodyPr/>
          <a:lstStyle/>
          <a:p>
            <a:r>
              <a:rPr lang="en-GB" dirty="0"/>
              <a:t>the result of a </a:t>
            </a:r>
            <a:r>
              <a:rPr lang="en-US" dirty="0"/>
              <a:t>transformation</a:t>
            </a:r>
            <a:r>
              <a:rPr lang="cs-CZ" dirty="0"/>
              <a:t> may be</a:t>
            </a:r>
          </a:p>
          <a:p>
            <a:pPr lvl="1"/>
            <a:r>
              <a:rPr lang="en-GB" dirty="0"/>
              <a:t>winding up</a:t>
            </a:r>
            <a:endParaRPr lang="cs-CZ" dirty="0"/>
          </a:p>
          <a:p>
            <a:pPr lvl="1"/>
            <a:r>
              <a:rPr lang="en-GB" dirty="0"/>
              <a:t>modification </a:t>
            </a:r>
            <a:endParaRPr lang="cs-CZ" dirty="0"/>
          </a:p>
          <a:p>
            <a:pPr lvl="1"/>
            <a:r>
              <a:rPr lang="en-GB" dirty="0"/>
              <a:t>or incorporation of a business corporation </a:t>
            </a:r>
            <a:endParaRPr lang="cs-CZ" dirty="0"/>
          </a:p>
          <a:p>
            <a:r>
              <a:rPr lang="cs-CZ" dirty="0"/>
              <a:t>a</a:t>
            </a:r>
            <a:r>
              <a:rPr lang="en-GB" dirty="0"/>
              <a:t> business corporation may decide to transform at any point of its existence</a:t>
            </a:r>
            <a:endParaRPr lang="cs-CZ" dirty="0"/>
          </a:p>
          <a:p>
            <a:pPr lvl="1"/>
            <a:r>
              <a:rPr lang="en-GB" dirty="0"/>
              <a:t>even if the company has already entered into liquidation or if its insolvency proceedings are already in progress</a:t>
            </a:r>
            <a:endParaRPr lang="en-US" dirty="0"/>
          </a:p>
          <a:p>
            <a:r>
              <a:rPr lang="cs-CZ" dirty="0"/>
              <a:t>d</a:t>
            </a:r>
            <a:r>
              <a:rPr lang="en-GB" dirty="0"/>
              <a:t>raft terms of conversion </a:t>
            </a:r>
            <a:endParaRPr lang="cs-CZ" dirty="0"/>
          </a:p>
          <a:p>
            <a:pPr lvl="1"/>
            <a:r>
              <a:rPr lang="en-GB" dirty="0"/>
              <a:t>the underlying document of the entire transformation process </a:t>
            </a:r>
            <a:endParaRPr lang="cs-CZ" dirty="0"/>
          </a:p>
          <a:p>
            <a:pPr lvl="1"/>
            <a:r>
              <a:rPr lang="en-GB" dirty="0"/>
              <a:t>are drawn up by persons involved in the transformation or by the management board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FCE063-225C-4158-9C2C-2DDEE10C4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837B97-35D6-4A1B-9DEF-E792D2B83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25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Forming and Winding up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law divides the process forming and winding up business corporations into two stages</a:t>
            </a:r>
            <a:endParaRPr lang="cs-CZ" dirty="0"/>
          </a:p>
          <a:p>
            <a:r>
              <a:rPr lang="en-GB" dirty="0"/>
              <a:t>the former case</a:t>
            </a:r>
            <a:endParaRPr lang="cs-CZ" dirty="0"/>
          </a:p>
          <a:p>
            <a:pPr lvl="1"/>
            <a:r>
              <a:rPr lang="en-GB" dirty="0"/>
              <a:t>establishing </a:t>
            </a:r>
            <a:endParaRPr lang="cs-CZ" dirty="0"/>
          </a:p>
          <a:p>
            <a:pPr lvl="1"/>
            <a:r>
              <a:rPr lang="en-GB" dirty="0"/>
              <a:t>incorporation 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latter case </a:t>
            </a:r>
            <a:endParaRPr lang="cs-CZ" dirty="0"/>
          </a:p>
          <a:p>
            <a:pPr lvl="1"/>
            <a:r>
              <a:rPr lang="en-GB" dirty="0"/>
              <a:t>dissolving </a:t>
            </a:r>
            <a:endParaRPr lang="cs-CZ" dirty="0"/>
          </a:p>
          <a:p>
            <a:pPr lvl="1"/>
            <a:r>
              <a:rPr lang="en-GB" dirty="0"/>
              <a:t>winding up</a:t>
            </a: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2E2499-2069-41D8-AC4D-BDDE604C6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CABF14-A8B5-43AB-9AC8-CA0B529D7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types of transformations are </a:t>
            </a:r>
            <a:r>
              <a:rPr lang="cs-CZ" dirty="0"/>
              <a:t>in </a:t>
            </a:r>
            <a:r>
              <a:rPr lang="en-GB" dirty="0"/>
              <a:t>the Transformations of Business Companies and Cooperatives Act</a:t>
            </a:r>
            <a:endParaRPr lang="cs-CZ" dirty="0"/>
          </a:p>
          <a:p>
            <a:pPr lvl="1"/>
            <a:r>
              <a:rPr lang="en-GB" dirty="0"/>
              <a:t>merger of a company or a cooperative</a:t>
            </a:r>
            <a:endParaRPr lang="cs-CZ" dirty="0"/>
          </a:p>
          <a:p>
            <a:pPr lvl="1"/>
            <a:r>
              <a:rPr lang="en-GB" dirty="0"/>
              <a:t>division of a company or a cooperative</a:t>
            </a:r>
            <a:endParaRPr lang="cs-CZ" dirty="0"/>
          </a:p>
          <a:p>
            <a:pPr lvl="1"/>
            <a:r>
              <a:rPr lang="en-GB" dirty="0"/>
              <a:t>transfer of assets and liabilities to a member</a:t>
            </a:r>
            <a:endParaRPr lang="cs-CZ" dirty="0"/>
          </a:p>
          <a:p>
            <a:pPr lvl="1"/>
            <a:r>
              <a:rPr lang="en-GB" dirty="0"/>
              <a:t>change of the corporate form </a:t>
            </a:r>
            <a:endParaRPr lang="cs-CZ" dirty="0"/>
          </a:p>
          <a:p>
            <a:pPr lvl="1"/>
            <a:r>
              <a:rPr lang="en-GB" dirty="0"/>
              <a:t>cross-border migration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1BA6CF-5016-4DC2-9150-AD8DD7C7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227FFA2-2DD9-4F68-B80C-DC5A2FE49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5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33B93-C55D-412E-9102-07B2CAF65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20B096-1BA0-4B2B-A6F4-1A80F34A7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merger</a:t>
            </a:r>
          </a:p>
          <a:p>
            <a:pPr lvl="1"/>
            <a:r>
              <a:rPr lang="en-GB" dirty="0"/>
              <a:t>is one of the most commonly used methods of transformation</a:t>
            </a:r>
            <a:endParaRPr lang="cs-CZ" dirty="0"/>
          </a:p>
          <a:p>
            <a:pPr lvl="1"/>
            <a:r>
              <a:rPr lang="en-GB" b="1" dirty="0"/>
              <a:t>one or more entities are wound up without liquidation with their assets and liabilities passing to the acquiring company</a:t>
            </a:r>
            <a:endParaRPr lang="cs-CZ" b="1" dirty="0"/>
          </a:p>
          <a:p>
            <a:pPr lvl="1"/>
            <a:r>
              <a:rPr lang="en-GB" dirty="0"/>
              <a:t>two forms of merger</a:t>
            </a:r>
            <a:endParaRPr lang="cs-CZ" dirty="0"/>
          </a:p>
          <a:p>
            <a:pPr lvl="2"/>
            <a:r>
              <a:rPr lang="en-GB" dirty="0"/>
              <a:t>merger by acquisition </a:t>
            </a:r>
            <a:endParaRPr lang="cs-CZ" dirty="0"/>
          </a:p>
          <a:p>
            <a:pPr lvl="3"/>
            <a:r>
              <a:rPr lang="en-GB" sz="2400" dirty="0"/>
              <a:t>involves one or more companies winding up and their assets and liabilities passing to an existing successor company</a:t>
            </a:r>
            <a:endParaRPr lang="cs-CZ" sz="2400" dirty="0"/>
          </a:p>
          <a:p>
            <a:pPr lvl="2"/>
            <a:r>
              <a:rPr lang="en-GB" dirty="0"/>
              <a:t>merger by the establishment of a new company </a:t>
            </a:r>
            <a:endParaRPr lang="cs-CZ" dirty="0"/>
          </a:p>
          <a:p>
            <a:pPr lvl="3"/>
            <a:r>
              <a:rPr lang="en-GB" sz="2400" dirty="0"/>
              <a:t>involves one or more companies winding up and their assets and liabilities passing to a newly incorporated successor company</a:t>
            </a:r>
            <a:endParaRPr lang="en-US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EECF37-A2B1-4E59-96D1-E346CCDB8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D57A581-F6DC-42E6-8A36-98A2BC9A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79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4B2664-9AA3-452E-A241-4A3E49A36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4183BD-BC88-45D8-A0D6-EF54C88E4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division</a:t>
            </a:r>
          </a:p>
          <a:p>
            <a:pPr lvl="1"/>
            <a:r>
              <a:rPr lang="en-GB" sz="2400" b="1" dirty="0"/>
              <a:t>the assets and liabilities of a business company are split up and transferred to a successor company</a:t>
            </a:r>
            <a:endParaRPr lang="cs-CZ" sz="2400" b="1" dirty="0"/>
          </a:p>
          <a:p>
            <a:pPr lvl="1"/>
            <a:r>
              <a:rPr lang="en-GB" sz="2400" dirty="0"/>
              <a:t>two forms of division</a:t>
            </a:r>
            <a:endParaRPr lang="cs-CZ" sz="2400" dirty="0"/>
          </a:p>
          <a:p>
            <a:pPr lvl="2"/>
            <a:r>
              <a:rPr lang="en-GB" dirty="0"/>
              <a:t>partial </a:t>
            </a:r>
            <a:endParaRPr lang="cs-CZ" dirty="0"/>
          </a:p>
          <a:p>
            <a:pPr lvl="3"/>
            <a:r>
              <a:rPr lang="en-GB" dirty="0"/>
              <a:t>the company being divided does not wind up </a:t>
            </a:r>
            <a:endParaRPr lang="cs-CZ" dirty="0"/>
          </a:p>
          <a:p>
            <a:pPr lvl="3"/>
            <a:r>
              <a:rPr lang="en-GB" dirty="0"/>
              <a:t>only a portion of its assets and liabilities passes to one or more newly formed companies </a:t>
            </a:r>
            <a:r>
              <a:rPr lang="cs-CZ" dirty="0"/>
              <a:t>(</a:t>
            </a:r>
            <a:r>
              <a:rPr lang="en-GB" dirty="0"/>
              <a:t>partial division by the formation of new companies</a:t>
            </a:r>
            <a:r>
              <a:rPr lang="cs-CZ" dirty="0"/>
              <a:t>) </a:t>
            </a:r>
            <a:r>
              <a:rPr lang="en-GB" dirty="0"/>
              <a:t>or to one or more already existing companies </a:t>
            </a:r>
            <a:r>
              <a:rPr lang="cs-CZ" dirty="0"/>
              <a:t>(</a:t>
            </a:r>
            <a:r>
              <a:rPr lang="en-GB" dirty="0"/>
              <a:t>partial division by acquisition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full</a:t>
            </a:r>
          </a:p>
          <a:p>
            <a:pPr lvl="3"/>
            <a:r>
              <a:rPr lang="en-GB" dirty="0"/>
              <a:t>the company being divided winds up</a:t>
            </a:r>
            <a:endParaRPr lang="cs-CZ" dirty="0"/>
          </a:p>
          <a:p>
            <a:pPr lvl="3"/>
            <a:r>
              <a:rPr lang="cs-CZ" dirty="0"/>
              <a:t>i</a:t>
            </a:r>
            <a:r>
              <a:rPr lang="en-GB" dirty="0"/>
              <a:t>ts assets and liabilities pass to two or more newly incorporated companies</a:t>
            </a:r>
            <a:r>
              <a:rPr lang="cs-CZ" dirty="0"/>
              <a:t> (</a:t>
            </a:r>
            <a:r>
              <a:rPr lang="en-GB" dirty="0"/>
              <a:t>full division by the formation of new companies</a:t>
            </a:r>
            <a:r>
              <a:rPr lang="cs-CZ" dirty="0"/>
              <a:t>) </a:t>
            </a:r>
            <a:r>
              <a:rPr lang="en-GB" dirty="0"/>
              <a:t>or to existing companies </a:t>
            </a:r>
            <a:r>
              <a:rPr lang="cs-CZ" dirty="0"/>
              <a:t>(</a:t>
            </a:r>
            <a:r>
              <a:rPr lang="en-GB" dirty="0"/>
              <a:t>full division by acquisition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both</a:t>
            </a:r>
            <a:r>
              <a:rPr lang="en-GB" dirty="0"/>
              <a:t> full and partial division may combine the two subordinate modes</a:t>
            </a:r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37175E-4250-4042-A55C-E84AC7657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799A0B3-BF43-40CF-B0E8-3A8E8C25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643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0C1EC7-D29E-4670-BFD9-B7255E58D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6D03A7-A76B-4F2F-B9F3-1BDF42280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cs-CZ" b="1" dirty="0"/>
              <a:t>transfer</a:t>
            </a:r>
            <a:r>
              <a:rPr lang="en-GB" b="1" dirty="0"/>
              <a:t> of assets and liabilities to a member </a:t>
            </a:r>
            <a:endParaRPr lang="cs-CZ" b="1" dirty="0"/>
          </a:p>
          <a:p>
            <a:pPr lvl="1"/>
            <a:r>
              <a:rPr lang="en-GB" sz="2400" dirty="0"/>
              <a:t>members or the competent corporate body decide that a single receiving member will take over the assets and liabilities of the company</a:t>
            </a:r>
            <a:endParaRPr lang="cs-CZ" sz="2400" dirty="0"/>
          </a:p>
          <a:p>
            <a:pPr lvl="1"/>
            <a:r>
              <a:rPr lang="en-GB" sz="2400" dirty="0"/>
              <a:t>the business corporation being dissolved without liquidation and wound up</a:t>
            </a:r>
            <a:endParaRPr lang="cs-CZ" sz="2400" dirty="0"/>
          </a:p>
          <a:p>
            <a:pPr lvl="1"/>
            <a:r>
              <a:rPr lang="cs-CZ" dirty="0"/>
              <a:t>t</a:t>
            </a:r>
            <a:r>
              <a:rPr lang="en-GB" dirty="0"/>
              <a:t>he member to whom the assets and liabilities are transferred </a:t>
            </a:r>
            <a:endParaRPr lang="cs-CZ" dirty="0"/>
          </a:p>
          <a:p>
            <a:pPr lvl="2"/>
            <a:r>
              <a:rPr lang="en-GB" sz="2000" dirty="0"/>
              <a:t>becomes the full legal successor of the company winding up </a:t>
            </a:r>
            <a:endParaRPr lang="cs-CZ" sz="2000" dirty="0"/>
          </a:p>
          <a:p>
            <a:pPr lvl="2"/>
            <a:r>
              <a:rPr lang="en-GB" sz="2000" dirty="0"/>
              <a:t>and therefore assumes all its assets and liabilities</a:t>
            </a:r>
            <a:endParaRPr lang="cs-CZ" sz="2000" dirty="0"/>
          </a:p>
          <a:p>
            <a:pPr lvl="1"/>
            <a:r>
              <a:rPr lang="cs-CZ" dirty="0"/>
              <a:t>t</a:t>
            </a:r>
            <a:r>
              <a:rPr lang="en-GB" dirty="0"/>
              <a:t>he other members of the company winding up</a:t>
            </a:r>
            <a:endParaRPr lang="cs-CZ" dirty="0"/>
          </a:p>
          <a:p>
            <a:pPr lvl="2"/>
            <a:r>
              <a:rPr lang="en-GB" sz="2000" dirty="0"/>
              <a:t>lose their membership, do not become members of the legal successor</a:t>
            </a:r>
            <a:endParaRPr lang="cs-CZ" sz="2000" dirty="0"/>
          </a:p>
          <a:p>
            <a:pPr lvl="2"/>
            <a:r>
              <a:rPr lang="en-GB" sz="2000" dirty="0"/>
              <a:t>but are entitled to reasonable monetary compensation from the receiving member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0864C0-BEF4-495A-8283-DC20F7824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020B829-FEA6-4A30-873E-A541DCEA5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56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C61B2D-9EEE-46EE-A23D-A94FD2260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E8E5C1-7E6B-4C0A-B7C7-3A599CD7D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change</a:t>
            </a:r>
            <a:r>
              <a:rPr lang="en-GB" b="1" dirty="0"/>
              <a:t> of corporate form </a:t>
            </a:r>
            <a:endParaRPr lang="cs-CZ" b="1" dirty="0"/>
          </a:p>
          <a:p>
            <a:pPr lvl="1"/>
            <a:r>
              <a:rPr lang="en-GB" dirty="0"/>
              <a:t>the business company</a:t>
            </a:r>
            <a:endParaRPr lang="cs-CZ" dirty="0"/>
          </a:p>
          <a:p>
            <a:pPr lvl="2"/>
            <a:r>
              <a:rPr lang="en-US" dirty="0"/>
              <a:t>does</a:t>
            </a:r>
            <a:r>
              <a:rPr lang="cs-CZ" dirty="0"/>
              <a:t> not</a:t>
            </a:r>
            <a:r>
              <a:rPr lang="en-GB" dirty="0"/>
              <a:t> wind up</a:t>
            </a:r>
            <a:endParaRPr lang="cs-CZ" dirty="0"/>
          </a:p>
          <a:p>
            <a:pPr lvl="2"/>
            <a:r>
              <a:rPr lang="en-GB" dirty="0"/>
              <a:t>its assets and liabilities </a:t>
            </a:r>
            <a:r>
              <a:rPr lang="cs-CZ" dirty="0"/>
              <a:t>are not </a:t>
            </a:r>
            <a:r>
              <a:rPr lang="en-US" dirty="0"/>
              <a:t>transferred</a:t>
            </a:r>
            <a:r>
              <a:rPr lang="en-GB" dirty="0"/>
              <a:t> to </a:t>
            </a:r>
            <a:r>
              <a:rPr lang="en-US" dirty="0"/>
              <a:t>another</a:t>
            </a:r>
            <a:r>
              <a:rPr lang="en-GB" dirty="0"/>
              <a:t> legal successor</a:t>
            </a:r>
            <a:endParaRPr lang="cs-CZ" dirty="0"/>
          </a:p>
          <a:p>
            <a:pPr lvl="1"/>
            <a:r>
              <a:rPr lang="en-GB" b="1" dirty="0"/>
              <a:t>only the internal legal situation and legal status of the members</a:t>
            </a:r>
            <a:r>
              <a:rPr lang="cs-CZ" b="1" dirty="0"/>
              <a:t> </a:t>
            </a:r>
            <a:r>
              <a:rPr lang="en-GB" b="1" dirty="0"/>
              <a:t>that change</a:t>
            </a:r>
            <a:endParaRPr lang="cs-CZ" b="1" dirty="0"/>
          </a:p>
          <a:p>
            <a:pPr lvl="1"/>
            <a:r>
              <a:rPr lang="cs-CZ" dirty="0"/>
              <a:t>is </a:t>
            </a:r>
            <a:r>
              <a:rPr lang="en-GB" dirty="0"/>
              <a:t>characterised by the continuity of the business company being transformed</a:t>
            </a:r>
            <a:endParaRPr lang="en-US" dirty="0"/>
          </a:p>
          <a:p>
            <a:pPr marL="0" indent="0">
              <a:buNone/>
            </a:pPr>
            <a:r>
              <a:rPr lang="en-GB" dirty="0"/>
              <a:t> 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179ED5-09B7-4F45-BFA6-D3F21A469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BAAFBE-F8D4-41F2-A362-0AF93254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3248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5E18B-E159-48E7-8A59-C81941BA2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Transformation of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F329A4-BD39-4C41-8437-B395C5E37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cross</a:t>
            </a:r>
            <a:r>
              <a:rPr lang="en-GB" b="1" dirty="0"/>
              <a:t> border migration </a:t>
            </a:r>
            <a:endParaRPr lang="cs-CZ" b="1" dirty="0"/>
          </a:p>
          <a:p>
            <a:pPr lvl="1"/>
            <a:r>
              <a:rPr lang="en-GB" dirty="0"/>
              <a:t>the business company</a:t>
            </a:r>
            <a:endParaRPr lang="cs-CZ" dirty="0"/>
          </a:p>
          <a:p>
            <a:pPr lvl="2"/>
            <a:r>
              <a:rPr lang="en-GB" dirty="0"/>
              <a:t>does not wind up</a:t>
            </a:r>
            <a:endParaRPr lang="cs-CZ" dirty="0"/>
          </a:p>
          <a:p>
            <a:pPr lvl="2"/>
            <a:r>
              <a:rPr lang="en-GB" dirty="0"/>
              <a:t>its assets and liabilities are not transferred to another legal successor</a:t>
            </a:r>
            <a:endParaRPr lang="cs-CZ" dirty="0"/>
          </a:p>
          <a:p>
            <a:pPr lvl="1"/>
            <a:r>
              <a:rPr lang="en-GB" dirty="0"/>
              <a:t>only involves transferring </a:t>
            </a:r>
            <a:r>
              <a:rPr lang="en-GB" b="1" dirty="0"/>
              <a:t>the company’s registered office to another country along with any associated changes to its corporate form</a:t>
            </a:r>
            <a:endParaRPr lang="en-US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0795FF7-6325-4B52-990E-E2332D331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6D17BFA-BF6C-4F40-B947-5476D7E96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784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established</a:t>
            </a:r>
            <a:r>
              <a:rPr lang="en-GB" dirty="0"/>
              <a:t> through a legal act of their founders</a:t>
            </a:r>
            <a:endParaRPr lang="cs-CZ" dirty="0"/>
          </a:p>
          <a:p>
            <a:pPr lvl="1"/>
            <a:r>
              <a:rPr lang="cs-CZ" dirty="0"/>
              <a:t>the </a:t>
            </a:r>
            <a:r>
              <a:rPr lang="en-US" dirty="0"/>
              <a:t>legal</a:t>
            </a:r>
            <a:r>
              <a:rPr lang="cs-CZ" dirty="0"/>
              <a:t> acts</a:t>
            </a:r>
          </a:p>
          <a:p>
            <a:pPr lvl="2"/>
            <a:r>
              <a:rPr lang="en-GB" b="1" dirty="0"/>
              <a:t>the conclusion of a memorandum of association</a:t>
            </a:r>
            <a:r>
              <a:rPr lang="en-GB" dirty="0"/>
              <a:t> by all founding members</a:t>
            </a:r>
            <a:endParaRPr lang="cs-CZ" dirty="0"/>
          </a:p>
          <a:p>
            <a:pPr lvl="3"/>
            <a:r>
              <a:rPr lang="en-GB" sz="2400" dirty="0"/>
              <a:t>a bilateral or a multilateral legal</a:t>
            </a:r>
            <a:r>
              <a:rPr lang="cs-CZ" sz="2400" dirty="0"/>
              <a:t> </a:t>
            </a:r>
            <a:r>
              <a:rPr lang="en-US" sz="2400" dirty="0"/>
              <a:t>act</a:t>
            </a:r>
          </a:p>
          <a:p>
            <a:pPr lvl="2"/>
            <a:r>
              <a:rPr lang="en-GB" b="1" dirty="0"/>
              <a:t>the adoption of articles of association </a:t>
            </a:r>
            <a:endParaRPr lang="cs-CZ" b="1" dirty="0"/>
          </a:p>
          <a:p>
            <a:pPr lvl="3"/>
            <a:r>
              <a:rPr lang="en-US" dirty="0"/>
              <a:t>for</a:t>
            </a:r>
            <a:r>
              <a:rPr lang="en-GB" dirty="0"/>
              <a:t> joint-stock companies</a:t>
            </a:r>
            <a:endParaRPr lang="cs-CZ" dirty="0"/>
          </a:p>
          <a:p>
            <a:pPr lvl="2"/>
            <a:r>
              <a:rPr lang="en-GB" b="1" dirty="0"/>
              <a:t>the signing of a deed of foundation </a:t>
            </a:r>
            <a:endParaRPr lang="cs-CZ" b="1" dirty="0"/>
          </a:p>
          <a:p>
            <a:pPr lvl="3"/>
            <a:r>
              <a:rPr lang="en-GB" sz="2400" dirty="0"/>
              <a:t>a unilateral legal act </a:t>
            </a:r>
            <a:endParaRPr lang="cs-CZ" dirty="0"/>
          </a:p>
          <a:p>
            <a:pPr lvl="3"/>
            <a:r>
              <a:rPr lang="en-GB" sz="2400" dirty="0"/>
              <a:t>where the company is being founded by a sole founder</a:t>
            </a:r>
            <a:endParaRPr lang="cs-CZ" sz="2400" dirty="0"/>
          </a:p>
          <a:p>
            <a:pPr lvl="3"/>
            <a:r>
              <a:rPr lang="cs-CZ" sz="2400" b="1" dirty="0"/>
              <a:t>a</a:t>
            </a:r>
            <a:r>
              <a:rPr lang="en-GB" sz="2400" b="1" dirty="0"/>
              <a:t> sole founder may establish a capital company</a:t>
            </a:r>
            <a:endParaRPr lang="cs-CZ" sz="2400" b="1" dirty="0"/>
          </a:p>
          <a:p>
            <a:pPr lvl="4"/>
            <a:r>
              <a:rPr lang="en-GB" sz="2400" dirty="0"/>
              <a:t> i.e. a limited liability company or a joint-stock company</a:t>
            </a:r>
            <a:endParaRPr lang="cs-CZ" sz="2400" dirty="0"/>
          </a:p>
          <a:p>
            <a:pPr marL="1828800" lvl="4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t</a:t>
            </a:r>
            <a:r>
              <a:rPr lang="en-GB" sz="2800" dirty="0"/>
              <a:t>he law requires that all foundational legal acts of business corporations </a:t>
            </a:r>
            <a:endParaRPr lang="cs-CZ" sz="2800" dirty="0"/>
          </a:p>
          <a:p>
            <a:pPr lvl="1"/>
            <a:r>
              <a:rPr lang="en-GB" sz="2400" dirty="0"/>
              <a:t>be furnished in writing </a:t>
            </a:r>
            <a:endParaRPr lang="cs-CZ" sz="2400" dirty="0"/>
          </a:p>
          <a:p>
            <a:pPr lvl="1"/>
            <a:r>
              <a:rPr lang="en-GB" sz="2400" dirty="0"/>
              <a:t>with certified signatures</a:t>
            </a:r>
            <a:endParaRPr lang="cs-CZ" sz="2400" dirty="0"/>
          </a:p>
          <a:p>
            <a:pPr lvl="1"/>
            <a:r>
              <a:rPr lang="en-GB" sz="2400" dirty="0"/>
              <a:t>be furnished in the form of an authentic instrument, namely a notarial deed</a:t>
            </a:r>
            <a:r>
              <a:rPr lang="cs-CZ" sz="2400" dirty="0"/>
              <a:t> (</a:t>
            </a:r>
            <a:r>
              <a:rPr lang="en-GB" sz="2400" dirty="0"/>
              <a:t>for memoranda of association of capital companies</a:t>
            </a:r>
            <a:r>
              <a:rPr lang="cs-CZ" sz="2400" dirty="0"/>
              <a:t>)</a:t>
            </a:r>
            <a:endParaRPr lang="en-US" sz="2400" dirty="0"/>
          </a:p>
          <a:p>
            <a:r>
              <a:rPr lang="cs-CZ" sz="2800" dirty="0"/>
              <a:t>a</a:t>
            </a:r>
            <a:r>
              <a:rPr lang="en-GB" sz="2800" dirty="0"/>
              <a:t> foundational legal act must indicate</a:t>
            </a:r>
            <a:endParaRPr lang="cs-CZ" sz="2800" dirty="0"/>
          </a:p>
          <a:p>
            <a:pPr lvl="1"/>
            <a:r>
              <a:rPr lang="en-GB" sz="2400" dirty="0"/>
              <a:t>the trade name </a:t>
            </a:r>
            <a:endParaRPr lang="cs-CZ" sz="2400" dirty="0"/>
          </a:p>
          <a:p>
            <a:pPr lvl="1"/>
            <a:r>
              <a:rPr lang="en-GB" sz="2400" dirty="0"/>
              <a:t>registered office of the legal entity </a:t>
            </a:r>
            <a:endParaRPr lang="cs-CZ" sz="2400" dirty="0"/>
          </a:p>
          <a:p>
            <a:pPr lvl="1"/>
            <a:r>
              <a:rPr lang="en-GB" sz="2400" dirty="0"/>
              <a:t>the object </a:t>
            </a:r>
            <a:endParaRPr lang="cs-CZ" sz="2400" dirty="0"/>
          </a:p>
          <a:p>
            <a:pPr lvl="1"/>
            <a:r>
              <a:rPr lang="en-GB" sz="2400" dirty="0"/>
              <a:t>statutory body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Establishing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once established business corporation </a:t>
            </a:r>
            <a:endParaRPr lang="cs-CZ" dirty="0"/>
          </a:p>
          <a:p>
            <a:pPr lvl="1"/>
            <a:r>
              <a:rPr lang="en-GB" b="1" dirty="0"/>
              <a:t>does not yet become a subject of rights </a:t>
            </a:r>
            <a:endParaRPr lang="cs-CZ" b="1" dirty="0"/>
          </a:p>
          <a:p>
            <a:pPr lvl="1"/>
            <a:r>
              <a:rPr lang="en-GB" b="1" dirty="0"/>
              <a:t>does not assume legal capacity </a:t>
            </a:r>
            <a:endParaRPr lang="cs-CZ" b="1" dirty="0"/>
          </a:p>
          <a:p>
            <a:pPr lvl="1"/>
            <a:r>
              <a:rPr lang="en-GB" dirty="0"/>
              <a:t>therefore </a:t>
            </a:r>
            <a:r>
              <a:rPr lang="en-GB" b="1" dirty="0"/>
              <a:t>does not possess legal personality</a:t>
            </a:r>
            <a:endParaRPr lang="cs-CZ" b="1" dirty="0"/>
          </a:p>
          <a:p>
            <a:pPr lvl="2"/>
            <a:r>
              <a:rPr lang="cs-CZ" b="1" dirty="0"/>
              <a:t>i</a:t>
            </a:r>
            <a:r>
              <a:rPr lang="en-GB" b="1" dirty="0"/>
              <a:t>t only assumes legal personality once the company is incorporated</a:t>
            </a:r>
            <a:endParaRPr lang="cs-CZ" b="1" dirty="0"/>
          </a:p>
          <a:p>
            <a:pPr lvl="3"/>
            <a:r>
              <a:rPr lang="en-GB" sz="2400" dirty="0"/>
              <a:t> i.e., registered in the Commercial Register </a:t>
            </a:r>
            <a:r>
              <a:rPr lang="cs-CZ" sz="2400" dirty="0"/>
              <a:t>(</a:t>
            </a:r>
            <a:r>
              <a:rPr lang="en-GB" i="1" dirty="0"/>
              <a:t>ex </a:t>
            </a:r>
            <a:r>
              <a:rPr lang="en-GB" i="1" dirty="0" err="1"/>
              <a:t>nunc</a:t>
            </a:r>
            <a:r>
              <a:rPr lang="en-GB" i="1" dirty="0"/>
              <a:t> </a:t>
            </a:r>
            <a:r>
              <a:rPr lang="en-GB" dirty="0"/>
              <a:t>effect</a:t>
            </a:r>
            <a:r>
              <a:rPr lang="cs-CZ" dirty="0"/>
              <a:t>)</a:t>
            </a:r>
            <a:r>
              <a:rPr lang="en-GB" dirty="0"/>
              <a:t> </a:t>
            </a:r>
            <a:endParaRPr lang="cs-CZ" dirty="0"/>
          </a:p>
          <a:p>
            <a:pPr lvl="2"/>
            <a:r>
              <a:rPr lang="en-US" dirty="0"/>
              <a:t>during</a:t>
            </a:r>
            <a:r>
              <a:rPr lang="cs-CZ" dirty="0"/>
              <a:t> </a:t>
            </a:r>
            <a:r>
              <a:rPr lang="en-GB" dirty="0"/>
              <a:t>the period between the establishment and incorporation, the business corporation is referred to as a so-called preliminary company</a:t>
            </a:r>
            <a:endParaRPr lang="cs-CZ" dirty="0"/>
          </a:p>
          <a:p>
            <a:pPr lvl="2"/>
            <a:r>
              <a:rPr lang="en-US" dirty="0"/>
              <a:t>whoever</a:t>
            </a:r>
            <a:r>
              <a:rPr lang="en-GB" dirty="0"/>
              <a:t> acts on behalf of the company during this time is the entitled and obliged person under the very legal act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he company may then assume the effects of such legal act within three months of being incorporated </a:t>
            </a: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incorporation</a:t>
            </a:r>
          </a:p>
          <a:p>
            <a:pPr lvl="1"/>
            <a:r>
              <a:rPr lang="cs-CZ" b="1" dirty="0"/>
              <a:t>by registration</a:t>
            </a:r>
            <a:r>
              <a:rPr lang="cs-CZ" dirty="0"/>
              <a:t> of</a:t>
            </a:r>
            <a:r>
              <a:rPr lang="en-GB" dirty="0"/>
              <a:t> the business corporation </a:t>
            </a:r>
            <a:r>
              <a:rPr lang="en-GB" b="1" dirty="0"/>
              <a:t>in the Commercial Register</a:t>
            </a:r>
            <a:endParaRPr lang="en-US" b="1" dirty="0"/>
          </a:p>
          <a:p>
            <a:r>
              <a:rPr lang="cs-CZ" dirty="0"/>
              <a:t>a</a:t>
            </a:r>
            <a:r>
              <a:rPr lang="en-GB" dirty="0"/>
              <a:t>n application to register a business company must be</a:t>
            </a:r>
            <a:endParaRPr lang="cs-CZ" dirty="0"/>
          </a:p>
          <a:p>
            <a:pPr lvl="1"/>
            <a:r>
              <a:rPr lang="en-GB" dirty="0"/>
              <a:t>filed within 6 months of its establishment</a:t>
            </a:r>
            <a:endParaRPr lang="cs-CZ" dirty="0"/>
          </a:p>
          <a:p>
            <a:pPr lvl="1"/>
            <a:r>
              <a:rPr lang="cs-CZ" dirty="0"/>
              <a:t>t</a:t>
            </a:r>
            <a:r>
              <a:rPr lang="en-GB" dirty="0"/>
              <a:t>he founders may set a different time limit for filing an application </a:t>
            </a:r>
            <a:endParaRPr lang="cs-CZ" dirty="0"/>
          </a:p>
          <a:p>
            <a:pPr lvl="1"/>
            <a:r>
              <a:rPr lang="en-US" dirty="0"/>
              <a:t>with</a:t>
            </a:r>
            <a:r>
              <a:rPr lang="en-GB" dirty="0"/>
              <a:t> the lapse, in vain, of the time limit, the founders are presumed to have rescinded the memorandum of association</a:t>
            </a:r>
            <a:endParaRPr lang="cs-CZ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Incorporation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Registration Act implies the obligation </a:t>
            </a:r>
            <a:endParaRPr lang="cs-CZ" dirty="0"/>
          </a:p>
          <a:p>
            <a:pPr lvl="1"/>
            <a:r>
              <a:rPr lang="en-US" dirty="0"/>
              <a:t>using</a:t>
            </a:r>
            <a:r>
              <a:rPr lang="cs-CZ" dirty="0"/>
              <a:t> </a:t>
            </a:r>
            <a:r>
              <a:rPr lang="en-GB" dirty="0"/>
              <a:t>the form available at the Ministry of Justice website</a:t>
            </a:r>
            <a:endParaRPr lang="cs-CZ" dirty="0"/>
          </a:p>
          <a:p>
            <a:pPr lvl="1"/>
            <a:r>
              <a:rPr lang="en-GB" dirty="0"/>
              <a:t>may be filed both</a:t>
            </a:r>
            <a:endParaRPr lang="cs-CZ" dirty="0"/>
          </a:p>
          <a:p>
            <a:pPr lvl="2"/>
            <a:r>
              <a:rPr lang="en-GB" dirty="0"/>
              <a:t> in paper format </a:t>
            </a:r>
            <a:endParaRPr lang="cs-CZ" dirty="0"/>
          </a:p>
          <a:p>
            <a:pPr lvl="3"/>
            <a:r>
              <a:rPr lang="en-GB" dirty="0"/>
              <a:t>which requires certified signatures</a:t>
            </a:r>
            <a:endParaRPr lang="cs-CZ" dirty="0"/>
          </a:p>
          <a:p>
            <a:pPr lvl="2"/>
            <a:r>
              <a:rPr lang="en-GB" dirty="0"/>
              <a:t>and in electronic format</a:t>
            </a:r>
            <a:endParaRPr lang="cs-CZ" dirty="0"/>
          </a:p>
          <a:p>
            <a:pPr lvl="3"/>
            <a:r>
              <a:rPr lang="en-GB" dirty="0"/>
              <a:t> which must be electronically signed or sent via a data box</a:t>
            </a:r>
            <a:endParaRPr lang="en-US" dirty="0"/>
          </a:p>
          <a:p>
            <a:pPr lvl="1"/>
            <a:r>
              <a:rPr lang="en-GB" dirty="0"/>
              <a:t>must be filed with the competent registration court</a:t>
            </a:r>
            <a:endParaRPr lang="cs-CZ" dirty="0"/>
          </a:p>
          <a:p>
            <a:pPr lvl="2"/>
            <a:r>
              <a:rPr lang="en-GB" dirty="0"/>
              <a:t>the Regional Court in the district where the business corporation plans on having its registered office</a:t>
            </a:r>
            <a:endParaRPr lang="cs-CZ" dirty="0"/>
          </a:p>
          <a:p>
            <a:pPr lvl="2"/>
            <a:r>
              <a:rPr lang="cs-CZ" dirty="0"/>
              <a:t>t</a:t>
            </a:r>
            <a:r>
              <a:rPr lang="en-GB" dirty="0"/>
              <a:t>he Regional Court shall register the established company in the Commercial Register or resolve to reject the submitted application within five business days at the latest</a:t>
            </a:r>
            <a:endParaRPr lang="cs-CZ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7E5D36-CD56-47BA-B6A8-CA78E695D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FF685-52D9-4760-8992-C46D4F4CA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</a:t>
            </a:r>
            <a:r>
              <a:rPr lang="en-GB" dirty="0"/>
              <a:t>he court will reject an application that</a:t>
            </a:r>
            <a:endParaRPr lang="cs-CZ" dirty="0"/>
          </a:p>
          <a:p>
            <a:pPr lvl="1"/>
            <a:r>
              <a:rPr lang="en-GB" dirty="0"/>
              <a:t>has been filed by a person not authorised to do so</a:t>
            </a:r>
            <a:endParaRPr lang="cs-CZ" dirty="0"/>
          </a:p>
          <a:p>
            <a:pPr lvl="1"/>
            <a:r>
              <a:rPr lang="en-GB" dirty="0"/>
              <a:t>has not been filed as specified</a:t>
            </a:r>
            <a:endParaRPr lang="cs-CZ" dirty="0"/>
          </a:p>
          <a:p>
            <a:pPr lvl="1"/>
            <a:r>
              <a:rPr lang="en-GB" dirty="0"/>
              <a:t>does not contain all the specified essentials</a:t>
            </a:r>
            <a:endParaRPr lang="cs-CZ" dirty="0"/>
          </a:p>
          <a:p>
            <a:pPr lvl="1"/>
            <a:r>
              <a:rPr lang="en-GB" dirty="0"/>
              <a:t>is incomprehensible or vague</a:t>
            </a:r>
            <a:endParaRPr lang="cs-CZ" dirty="0"/>
          </a:p>
          <a:p>
            <a:pPr lvl="1"/>
            <a:r>
              <a:rPr lang="en-GB" dirty="0"/>
              <a:t>or does not include documents supporting the data to be registered</a:t>
            </a:r>
            <a:endParaRPr lang="cs-CZ" dirty="0"/>
          </a:p>
          <a:p>
            <a:r>
              <a:rPr lang="cs-CZ" dirty="0"/>
              <a:t>t</a:t>
            </a:r>
            <a:r>
              <a:rPr lang="en-GB" dirty="0"/>
              <a:t>he court shall call on the filing party to remove the defects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BCAF8-87F8-4204-8C6F-EC6C62C7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BE476C-4AFE-45CF-AC2B-98545ABA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42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7AF1A7-D8DE-458E-82BB-C9F839E0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Incorporation of a Business Corporation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E004C-AD1C-4198-8C6D-BE7BC8672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court may also pronounce a business corporation null</a:t>
            </a:r>
            <a:r>
              <a:rPr lang="cs-CZ" dirty="0"/>
              <a:t> (</a:t>
            </a:r>
            <a:r>
              <a:rPr lang="en-GB" dirty="0"/>
              <a:t>even </a:t>
            </a:r>
            <a:r>
              <a:rPr lang="en-GB" i="1" dirty="0"/>
              <a:t>ex officio</a:t>
            </a:r>
            <a:r>
              <a:rPr lang="cs-CZ" i="1" dirty="0"/>
              <a:t>) </a:t>
            </a:r>
            <a:r>
              <a:rPr lang="en-US" dirty="0"/>
              <a:t>if</a:t>
            </a:r>
            <a:endParaRPr lang="en-US" i="1" dirty="0"/>
          </a:p>
          <a:p>
            <a:pPr lvl="1"/>
            <a:r>
              <a:rPr lang="en-GB" dirty="0"/>
              <a:t>the foundational legal act is missing</a:t>
            </a:r>
            <a:endParaRPr lang="cs-CZ" dirty="0"/>
          </a:p>
          <a:p>
            <a:pPr lvl="1"/>
            <a:r>
              <a:rPr lang="en-GB" dirty="0"/>
              <a:t>the business corporation has been established by fewer people than the law requires</a:t>
            </a:r>
            <a:endParaRPr lang="cs-CZ" dirty="0"/>
          </a:p>
          <a:p>
            <a:pPr lvl="1"/>
            <a:r>
              <a:rPr lang="en-GB" dirty="0"/>
              <a:t>the court establishes that all of the founding members lack legal capacity</a:t>
            </a:r>
            <a:endParaRPr lang="cs-CZ" dirty="0"/>
          </a:p>
          <a:p>
            <a:r>
              <a:rPr lang="en-GB" dirty="0"/>
              <a:t>the court shall set a time to remove the identified shortcomings, if possible</a:t>
            </a:r>
            <a:endParaRPr lang="cs-CZ" dirty="0"/>
          </a:p>
          <a:p>
            <a:r>
              <a:rPr lang="en-US" dirty="0"/>
              <a:t>all</a:t>
            </a:r>
            <a:r>
              <a:rPr lang="en-GB" dirty="0"/>
              <a:t> legal actions a business corporation took before it was pronounced null by the court apply</a:t>
            </a:r>
            <a:endParaRPr lang="cs-CZ" dirty="0"/>
          </a:p>
          <a:p>
            <a:pPr lvl="1"/>
            <a:r>
              <a:rPr lang="en-US" dirty="0"/>
              <a:t>third</a:t>
            </a:r>
            <a:r>
              <a:rPr lang="en-GB" dirty="0"/>
              <a:t> party protection is therefore ensured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FED87-7F6C-4EEF-9A94-4A5EBF768E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4988" y="7008813"/>
            <a:ext cx="2495550" cy="401637"/>
          </a:xfrm>
        </p:spPr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04.04.2020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B19EF0A-F5E6-408D-8678-8B62293A3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93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254</TotalTime>
  <Words>1878</Words>
  <Application>Microsoft Office PowerPoint</Application>
  <PresentationFormat>Vlastní</PresentationFormat>
  <Paragraphs>255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9" baseType="lpstr">
      <vt:lpstr>Arial</vt:lpstr>
      <vt:lpstr>Calibri</vt:lpstr>
      <vt:lpstr>Clara Sans</vt:lpstr>
      <vt:lpstr>JU_OPVVV</vt:lpstr>
      <vt:lpstr>Incorporation, Winding up and Transformation od Business Corporations</vt:lpstr>
      <vt:lpstr>Forming and Winding up</vt:lpstr>
      <vt:lpstr>Establishing of a Business Corporation</vt:lpstr>
      <vt:lpstr>Establishing of a Business Corporation</vt:lpstr>
      <vt:lpstr>Establishing of a Business Corporation</vt:lpstr>
      <vt:lpstr>Incorporation of a Business Corporation</vt:lpstr>
      <vt:lpstr>Incorporation of a Business Corporation</vt:lpstr>
      <vt:lpstr>Incorporation of a Business Corporation</vt:lpstr>
      <vt:lpstr>Incorporation of a Business Corporation</vt:lpstr>
      <vt:lpstr>Dissolution and Winding of Business Corporation </vt:lpstr>
      <vt:lpstr>Dissolution of Business Corporation</vt:lpstr>
      <vt:lpstr>Dissolution of Business Corporation</vt:lpstr>
      <vt:lpstr>Winding up a Business Corporation</vt:lpstr>
      <vt:lpstr>Liquidation of a Business Corporation</vt:lpstr>
      <vt:lpstr>Liquidation of a Business Corporation</vt:lpstr>
      <vt:lpstr>Liquidation of a Business Corporation</vt:lpstr>
      <vt:lpstr>Liquidation of a Business Corporation</vt:lpstr>
      <vt:lpstr>Liquidation of a Business Corporation</vt:lpstr>
      <vt:lpstr>Transformation of Business Corporation</vt:lpstr>
      <vt:lpstr>Transformation of Business Corporation</vt:lpstr>
      <vt:lpstr>Transformation of Business Corporation</vt:lpstr>
      <vt:lpstr>Transformation of Business Corporation</vt:lpstr>
      <vt:lpstr>Transformation of Business Corporation</vt:lpstr>
      <vt:lpstr>Transformation of Business Corporation</vt:lpstr>
      <vt:lpstr>Transformation of Business Corporation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28</cp:revision>
  <dcterms:created xsi:type="dcterms:W3CDTF">2017-07-17T18:52:59Z</dcterms:created>
  <dcterms:modified xsi:type="dcterms:W3CDTF">2020-04-04T07:14:12Z</dcterms:modified>
</cp:coreProperties>
</file>