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10693400" cy="756126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0" autoAdjust="0"/>
    <p:restoredTop sz="94660"/>
  </p:normalViewPr>
  <p:slideViewPr>
    <p:cSldViewPr snapToGrid="0">
      <p:cViewPr varScale="1">
        <p:scale>
          <a:sx n="62" d="100"/>
          <a:sy n="62" d="100"/>
        </p:scale>
        <p:origin x="1350" y="66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81D14C-5566-445D-BD74-763B41037513}" type="datetimeFigureOut">
              <a:rPr lang="cs-CZ" smtClean="0"/>
              <a:t>04.04.2020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DD68CE-66E3-4B61-B1C6-4A829A6259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0625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12246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/>
          <p:nvPr/>
        </p:nvSpPr>
        <p:spPr>
          <a:xfrm>
            <a:off x="0" y="0"/>
            <a:ext cx="10693400" cy="7561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0" y="1887568"/>
            <a:ext cx="10693400" cy="1890000"/>
          </a:xfrm>
          <a:prstGeom prst="rect">
            <a:avLst/>
          </a:prstGeom>
          <a:solidFill>
            <a:srgbClr val="E000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1165225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800" dirty="0">
              <a:latin typeface="Clara Sans" pitchFamily="50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602284" y="2024330"/>
            <a:ext cx="8289110" cy="1503745"/>
          </a:xfrm>
        </p:spPr>
        <p:txBody>
          <a:bodyPr/>
          <a:lstStyle>
            <a:lvl1pPr marL="0" indent="0" algn="l">
              <a:defRPr sz="4400">
                <a:solidFill>
                  <a:schemeClr val="bg1"/>
                </a:solidFill>
                <a:latin typeface="Clara Sans" pitchFamily="50" charset="0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02284" y="3957618"/>
            <a:ext cx="8640960" cy="72008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  <a:endParaRPr lang="cs-CZ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861E5E6D-9964-443D-8A1A-2F174139E214}" type="datetime1">
              <a:rPr lang="cs-CZ" smtClean="0"/>
              <a:t>04.04.2020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9251B02E-AEA4-4A25-B995-7FBC9F8D11D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0" y="0"/>
            <a:ext cx="3030538" cy="1260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40" y="212887"/>
            <a:ext cx="3973746" cy="101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ázek 9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0913" y="6228903"/>
            <a:ext cx="4610100" cy="638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042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A390B-2DF6-4A98-8CD3-57C620926EC6}" type="datetime1">
              <a:rPr lang="cs-CZ" smtClean="0"/>
              <a:t>04.04.2020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80E49-5BFC-4E79-BF4D-A767D26BC07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3362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752716" y="1044327"/>
            <a:ext cx="2406015" cy="5710054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34670" y="1044327"/>
            <a:ext cx="7039822" cy="5710054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E73E3-272C-49D3-A172-02F9E4E9562B}" type="datetime1">
              <a:rPr lang="cs-CZ" smtClean="0"/>
              <a:t>04.04.2020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54864-5606-4A31-B3E2-746352118BF3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2746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5567281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3D660-356F-4B7B-9477-B5CEBBE7ED6F}" type="datetime1">
              <a:rPr lang="cs-CZ" smtClean="0"/>
              <a:t>04.04.2020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91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4705" y="4858813"/>
            <a:ext cx="9089390" cy="1501751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E90E3-EF82-41EA-9CBB-69D0C1CE9A68}" type="datetime1">
              <a:rPr lang="cs-CZ" smtClean="0"/>
              <a:t>04.04.2020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60EE9-DB36-4AC0-93AC-EAF55A4D2F9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298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34670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435812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EF439-A903-4BAB-BE0E-D1DEB9C70BCB}" type="datetime1">
              <a:rPr lang="cs-CZ" smtClean="0"/>
              <a:t>04.04.2020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5203F-6002-47B2-BA6E-0944EEA5321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887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22164" y="1188343"/>
            <a:ext cx="4724775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34671" y="1980431"/>
            <a:ext cx="4724775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444605" y="1188343"/>
            <a:ext cx="4726631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432100" y="1980431"/>
            <a:ext cx="4726631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A1EA3-E2BC-48E8-A352-50577628A881}" type="datetime1">
              <a:rPr lang="cs-CZ" smtClean="0"/>
              <a:t>04.04.2020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44537-99EA-4D2E-83BE-317CA3E7C59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668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DF245D-D6AC-44C9-87B3-4C6EEA36FB51}" type="datetime1">
              <a:rPr lang="cs-CZ" smtClean="0"/>
              <a:t>04.04.2020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53024-765D-4A8F-A60F-9D142B3F1564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094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81568-6828-4203-9B7C-12AC327FE14E}" type="datetime1">
              <a:rPr lang="cs-CZ" smtClean="0"/>
              <a:t>04.04.2020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4965D-B6FC-48F4-BDEB-A25D835DCF7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46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4672" y="972318"/>
            <a:ext cx="3518055" cy="60994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180822" y="301052"/>
            <a:ext cx="5977908" cy="645332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34672" y="1582266"/>
            <a:ext cx="3518055" cy="517211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8B92B-E7FC-4C9D-A25B-8D733F1B7F04}" type="datetime1">
              <a:rPr lang="cs-CZ" smtClean="0"/>
              <a:t>04.04.2020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35B1B-A23A-4D82-B975-BDB1401989B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36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095981" y="972319"/>
            <a:ext cx="6416040" cy="424005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06EB7-D81F-404B-ACAE-5954E4C5B005}" type="datetime1">
              <a:rPr lang="cs-CZ" smtClean="0"/>
              <a:t>04.04.2020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0E438-300D-426D-956D-FF05AA67C7E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050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996333"/>
            <a:ext cx="10693400" cy="656493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3030538" y="145125"/>
            <a:ext cx="7488312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cs-CZ" dirty="0"/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534988" y="1260475"/>
            <a:ext cx="9623425" cy="549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34988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B5044EDA-262F-488C-9A1C-4884F878AF7B}" type="datetime1">
              <a:rPr lang="cs-CZ" smtClean="0"/>
              <a:t>04.04.2020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652838" y="7008813"/>
            <a:ext cx="338772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7662863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C0EA4A2D-1AC4-4A39-9436-83225DB5FE6C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pic>
        <p:nvPicPr>
          <p:cNvPr id="1031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24" y="216823"/>
            <a:ext cx="2376264" cy="608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1233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hf hdr="0" ftr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2800" kern="1200">
          <a:solidFill>
            <a:schemeClr val="tx2"/>
          </a:solidFill>
          <a:latin typeface="Clara Sans" pitchFamily="50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Incorporation</a:t>
            </a:r>
            <a:r>
              <a:rPr lang="cs-CZ" dirty="0"/>
              <a:t>, </a:t>
            </a:r>
            <a:r>
              <a:rPr lang="en-GB" dirty="0"/>
              <a:t>Winding</a:t>
            </a:r>
            <a:r>
              <a:rPr lang="cs-CZ" dirty="0"/>
              <a:t> up and </a:t>
            </a:r>
            <a:r>
              <a:rPr lang="en-US" dirty="0"/>
              <a:t>Transformation</a:t>
            </a:r>
            <a:r>
              <a:rPr lang="cs-CZ" dirty="0"/>
              <a:t> od Business </a:t>
            </a:r>
            <a:r>
              <a:rPr lang="en-US" dirty="0"/>
              <a:t>Corporations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27215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53981B5-AA07-451B-8783-5ED938011B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Dissolution and Winding of Business Corporation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6C6FA58-CD99-437B-A461-3C650D18FD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The dissolution and winding up of a business corporation is governed by </a:t>
            </a:r>
            <a:endParaRPr lang="cs-CZ" dirty="0"/>
          </a:p>
          <a:p>
            <a:pPr lvl="1"/>
            <a:r>
              <a:rPr lang="en-GB" dirty="0"/>
              <a:t>general civil law regulating the dissolution and winding up of legal entities and the liquidation thereof</a:t>
            </a:r>
            <a:endParaRPr lang="cs-CZ" dirty="0"/>
          </a:p>
          <a:p>
            <a:pPr lvl="1"/>
            <a:r>
              <a:rPr lang="cs-CZ" dirty="0"/>
              <a:t>p</a:t>
            </a:r>
            <a:r>
              <a:rPr lang="en-GB" dirty="0"/>
              <a:t>art I of the Business Corporations Act only regulates supplementary issues</a:t>
            </a:r>
            <a:endParaRPr lang="en-US" dirty="0"/>
          </a:p>
          <a:p>
            <a:endParaRPr lang="en-US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2CB2AA9-8454-4CE0-BE54-70ED231DB2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04.04.2020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74030ECC-A54E-40FF-ACEF-3D24755A70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6040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3CF0AC1-EF51-40B3-9FB1-F93AD973CE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1974" y="180231"/>
            <a:ext cx="7636439" cy="662917"/>
          </a:xfrm>
        </p:spPr>
        <p:txBody>
          <a:bodyPr/>
          <a:lstStyle/>
          <a:p>
            <a:r>
              <a:rPr lang="en-US" dirty="0"/>
              <a:t>Dissolution of Business Corporation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01A3FBC-0F8F-4F80-9DC8-A92499381F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business corporations are dissolved </a:t>
            </a:r>
            <a:endParaRPr lang="cs-CZ" dirty="0"/>
          </a:p>
          <a:p>
            <a:pPr lvl="1"/>
            <a:r>
              <a:rPr lang="en-GB" b="1" dirty="0"/>
              <a:t>by</a:t>
            </a:r>
            <a:r>
              <a:rPr lang="en-GB" dirty="0"/>
              <a:t> </a:t>
            </a:r>
            <a:r>
              <a:rPr lang="en-GB" b="1" dirty="0"/>
              <a:t>decision of the members or the competent body of the business corporation</a:t>
            </a:r>
            <a:r>
              <a:rPr lang="cs-CZ" b="1" dirty="0"/>
              <a:t> </a:t>
            </a:r>
          </a:p>
          <a:p>
            <a:pPr lvl="2"/>
            <a:r>
              <a:rPr lang="cs-CZ" dirty="0"/>
              <a:t>most </a:t>
            </a:r>
            <a:r>
              <a:rPr lang="en-US" dirty="0"/>
              <a:t>common</a:t>
            </a:r>
          </a:p>
          <a:p>
            <a:pPr lvl="1"/>
            <a:r>
              <a:rPr lang="en-GB" b="1" dirty="0"/>
              <a:t>on expiry of the period for which they were established</a:t>
            </a:r>
            <a:endParaRPr lang="cs-CZ" b="1" dirty="0"/>
          </a:p>
          <a:p>
            <a:pPr lvl="1"/>
            <a:r>
              <a:rPr lang="en-GB" b="1" dirty="0"/>
              <a:t>by public authority (court) decision</a:t>
            </a:r>
            <a:endParaRPr lang="cs-CZ" b="1" dirty="0"/>
          </a:p>
          <a:p>
            <a:pPr lvl="1"/>
            <a:r>
              <a:rPr lang="en-GB" dirty="0"/>
              <a:t>or upon attaining the purpose for which they were established</a:t>
            </a:r>
            <a:endParaRPr lang="cs-CZ" dirty="0"/>
          </a:p>
          <a:p>
            <a:endParaRPr lang="en-US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4BF69D6-4567-406D-8F77-2F5E39D69B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04.04.2020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0D2D99B5-531A-4987-924A-5EB3ECD514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46078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1853C9E-FE61-4FC6-BFE5-B20F79E145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Dissolution of Business Corporation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636BC9B-6F42-430D-8962-33D1393284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voluntary dissolution </a:t>
            </a:r>
            <a:r>
              <a:rPr lang="cs-CZ" dirty="0"/>
              <a:t>(</a:t>
            </a:r>
            <a:r>
              <a:rPr lang="en-US" dirty="0"/>
              <a:t>decision</a:t>
            </a:r>
            <a:r>
              <a:rPr lang="cs-CZ" dirty="0"/>
              <a:t> of the </a:t>
            </a:r>
            <a:r>
              <a:rPr lang="en-US" dirty="0"/>
              <a:t>members</a:t>
            </a:r>
            <a:r>
              <a:rPr lang="cs-CZ" dirty="0"/>
              <a:t>)</a:t>
            </a:r>
          </a:p>
          <a:p>
            <a:pPr lvl="1"/>
            <a:r>
              <a:rPr lang="en-US" dirty="0"/>
              <a:t>depends</a:t>
            </a:r>
            <a:r>
              <a:rPr lang="en-GB" dirty="0"/>
              <a:t> on the legal form of the business corporation</a:t>
            </a:r>
            <a:endParaRPr lang="en-US" dirty="0"/>
          </a:p>
          <a:p>
            <a:r>
              <a:rPr lang="en-GB" dirty="0"/>
              <a:t>involuntary dissolution</a:t>
            </a:r>
            <a:r>
              <a:rPr lang="cs-CZ" dirty="0"/>
              <a:t> (</a:t>
            </a:r>
            <a:r>
              <a:rPr lang="en-US" dirty="0"/>
              <a:t>decision</a:t>
            </a:r>
            <a:r>
              <a:rPr lang="cs-CZ" dirty="0"/>
              <a:t> of </a:t>
            </a:r>
            <a:r>
              <a:rPr lang="en-GB" dirty="0"/>
              <a:t>a court</a:t>
            </a:r>
            <a:r>
              <a:rPr lang="cs-CZ" dirty="0"/>
              <a:t>)</a:t>
            </a:r>
            <a:r>
              <a:rPr lang="en-GB" dirty="0"/>
              <a:t> </a:t>
            </a:r>
            <a:endParaRPr lang="cs-CZ" dirty="0"/>
          </a:p>
          <a:p>
            <a:pPr lvl="1"/>
            <a:r>
              <a:rPr lang="en-US" dirty="0"/>
              <a:t>only</a:t>
            </a:r>
            <a:r>
              <a:rPr lang="cs-CZ" dirty="0"/>
              <a:t> </a:t>
            </a:r>
            <a:r>
              <a:rPr lang="en-GB" dirty="0"/>
              <a:t>statutory reasons </a:t>
            </a:r>
            <a:endParaRPr lang="en-US" dirty="0"/>
          </a:p>
          <a:p>
            <a:pPr lvl="1"/>
            <a:r>
              <a:rPr lang="en-GB" dirty="0"/>
              <a:t>only initiate the proceedings to dissolve the company on the basis of a petition</a:t>
            </a:r>
            <a:endParaRPr lang="cs-CZ" dirty="0"/>
          </a:p>
          <a:p>
            <a:pPr lvl="2"/>
            <a:r>
              <a:rPr lang="en-GB" sz="2800" dirty="0"/>
              <a:t> </a:t>
            </a:r>
            <a:r>
              <a:rPr lang="cs-CZ" sz="2800" dirty="0"/>
              <a:t>t</a:t>
            </a:r>
            <a:r>
              <a:rPr lang="en-GB" sz="2800" dirty="0"/>
              <a:t>he petition</a:t>
            </a:r>
            <a:r>
              <a:rPr lang="cs-CZ" sz="2800" dirty="0"/>
              <a:t> </a:t>
            </a:r>
            <a:r>
              <a:rPr lang="en-GB" sz="2800" dirty="0"/>
              <a:t>may be filed </a:t>
            </a:r>
            <a:endParaRPr lang="cs-CZ" sz="2800" dirty="0"/>
          </a:p>
          <a:p>
            <a:pPr lvl="3"/>
            <a:r>
              <a:rPr lang="en-GB" sz="2400" dirty="0"/>
              <a:t>either by persons having a legal interest in the dissolution of the company</a:t>
            </a:r>
            <a:endParaRPr lang="cs-CZ" sz="2400" dirty="0"/>
          </a:p>
          <a:p>
            <a:pPr lvl="3"/>
            <a:r>
              <a:rPr lang="en-GB" sz="2400" dirty="0"/>
              <a:t>or by the prosecution office on the basis of the evidence presented, if this is in the public interest</a:t>
            </a:r>
            <a:endParaRPr lang="cs-CZ" sz="2400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D8C88F3-370A-4B35-9DBC-2A8385AD17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04.04.2020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20B36257-ADD1-4358-B29B-864F8A1B23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76257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30E9E25-5840-4C07-8ADC-8A9AE5C1C5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</a:t>
            </a:r>
            <a:r>
              <a:rPr lang="cs-CZ" dirty="0"/>
              <a:t>in</a:t>
            </a:r>
            <a:r>
              <a:rPr lang="en-US" dirty="0"/>
              <a:t>ding up a Business Corporation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2B04565-AC73-4662-92DF-9595A875B9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business corporation is wound up on the day it is </a:t>
            </a:r>
            <a:r>
              <a:rPr lang="en-GB" b="1" dirty="0"/>
              <a:t>erased from the Commercial Register</a:t>
            </a:r>
            <a:endParaRPr lang="en-US" b="1" dirty="0"/>
          </a:p>
          <a:p>
            <a:r>
              <a:rPr lang="en-GB" dirty="0"/>
              <a:t>winding up is preceded by </a:t>
            </a:r>
            <a:endParaRPr lang="cs-CZ" dirty="0"/>
          </a:p>
          <a:p>
            <a:pPr lvl="1"/>
            <a:r>
              <a:rPr lang="en-GB" dirty="0"/>
              <a:t>dissolution </a:t>
            </a:r>
            <a:endParaRPr lang="cs-CZ" dirty="0"/>
          </a:p>
          <a:p>
            <a:pPr lvl="1"/>
            <a:r>
              <a:rPr lang="en-GB" dirty="0"/>
              <a:t>subsequent liquidation</a:t>
            </a:r>
            <a:endParaRPr lang="cs-CZ" dirty="0"/>
          </a:p>
          <a:p>
            <a:pPr lvl="1"/>
            <a:r>
              <a:rPr lang="cs-CZ" dirty="0"/>
              <a:t>or </a:t>
            </a:r>
            <a:r>
              <a:rPr lang="en-GB" dirty="0"/>
              <a:t>insolvency proceedings</a:t>
            </a:r>
            <a:endParaRPr lang="cs-CZ" dirty="0"/>
          </a:p>
          <a:p>
            <a:pPr lvl="2"/>
            <a:r>
              <a:rPr lang="en-GB" dirty="0"/>
              <a:t>where the company has more creditors and is insolvent or over-indebted</a:t>
            </a:r>
            <a:endParaRPr lang="cs-CZ" dirty="0"/>
          </a:p>
          <a:p>
            <a:endParaRPr lang="en-US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87A8C73-EDB9-4D1A-9EBA-D834FE8906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04.04.2020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FC4623D2-EFCC-4D3A-AD94-2F06FF9FCE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84805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188D0F0-4577-42B2-995B-EC7E986D56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Liquidation of a Business Corporation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29CFEC8-C7D3-463F-9BFE-0ABDBB609C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is a process that takes place </a:t>
            </a:r>
            <a:endParaRPr lang="cs-CZ" dirty="0"/>
          </a:p>
          <a:p>
            <a:pPr lvl="1"/>
            <a:r>
              <a:rPr lang="en-GB" b="1" dirty="0"/>
              <a:t>after a business corporation is dissolved </a:t>
            </a:r>
            <a:endParaRPr lang="cs-CZ" b="1" dirty="0"/>
          </a:p>
          <a:p>
            <a:pPr lvl="1"/>
            <a:r>
              <a:rPr lang="en-GB" b="1" dirty="0"/>
              <a:t>and before it is erased from the Commercial Register </a:t>
            </a:r>
            <a:endParaRPr lang="cs-CZ" b="1" dirty="0"/>
          </a:p>
          <a:p>
            <a:r>
              <a:rPr lang="cs-CZ" dirty="0"/>
              <a:t>t</a:t>
            </a:r>
            <a:r>
              <a:rPr lang="en-GB" dirty="0"/>
              <a:t>he aim is to</a:t>
            </a:r>
            <a:endParaRPr lang="cs-CZ" dirty="0"/>
          </a:p>
          <a:p>
            <a:pPr lvl="1"/>
            <a:r>
              <a:rPr lang="en-GB" b="1" dirty="0"/>
              <a:t>settle any liabilities</a:t>
            </a:r>
            <a:endParaRPr lang="cs-CZ" b="1" dirty="0"/>
          </a:p>
          <a:p>
            <a:pPr lvl="1"/>
            <a:r>
              <a:rPr lang="en-GB" b="1" dirty="0"/>
              <a:t>monetise the assets </a:t>
            </a:r>
            <a:endParaRPr lang="cs-CZ" b="1" dirty="0"/>
          </a:p>
          <a:p>
            <a:pPr lvl="1"/>
            <a:r>
              <a:rPr lang="en-GB" b="1" dirty="0"/>
              <a:t>distribute the liquidation balance, if any, among members or shareholders</a:t>
            </a:r>
            <a:endParaRPr lang="en-US" b="1" dirty="0"/>
          </a:p>
          <a:p>
            <a:r>
              <a:rPr lang="cs-CZ" dirty="0"/>
              <a:t>a</a:t>
            </a:r>
            <a:r>
              <a:rPr lang="en-GB" dirty="0"/>
              <a:t> business corporation enters into liquidation </a:t>
            </a:r>
            <a:endParaRPr lang="cs-CZ" dirty="0"/>
          </a:p>
          <a:p>
            <a:pPr lvl="1"/>
            <a:r>
              <a:rPr lang="en-GB" dirty="0"/>
              <a:t>on the day it is wound up</a:t>
            </a:r>
            <a:endParaRPr lang="cs-CZ" dirty="0"/>
          </a:p>
          <a:p>
            <a:pPr lvl="1"/>
            <a:r>
              <a:rPr lang="en-GB" dirty="0"/>
              <a:t>or on the day it is pronounced null</a:t>
            </a:r>
            <a:endParaRPr lang="cs-CZ" dirty="0"/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1FB6C09-E3A2-48DF-8AC8-5897D6C40A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04.04.2020</a:t>
            </a:fld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827816FA-26AB-4442-8EA7-33942C9CCA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0350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81D1A11-D789-454E-93EC-6B71E59963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Liquidation of a Business Corporation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235EE42-A7BC-4FDF-9743-C7FE44D3B9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cs-CZ" dirty="0"/>
              <a:t>f</a:t>
            </a:r>
            <a:r>
              <a:rPr lang="en-GB" dirty="0"/>
              <a:t>rom </a:t>
            </a:r>
            <a:r>
              <a:rPr lang="cs-CZ" dirty="0"/>
              <a:t>the point of </a:t>
            </a:r>
            <a:r>
              <a:rPr lang="en-US" dirty="0"/>
              <a:t>entering</a:t>
            </a:r>
            <a:r>
              <a:rPr lang="cs-CZ" dirty="0"/>
              <a:t> to </a:t>
            </a:r>
            <a:r>
              <a:rPr lang="en-US" dirty="0"/>
              <a:t>liquidation</a:t>
            </a:r>
            <a:r>
              <a:rPr lang="en-GB" dirty="0"/>
              <a:t> a business corporation </a:t>
            </a:r>
            <a:endParaRPr lang="cs-CZ" dirty="0"/>
          </a:p>
          <a:p>
            <a:pPr lvl="2"/>
            <a:r>
              <a:rPr lang="en-GB" sz="2800" dirty="0"/>
              <a:t>is obliged to attach “in liquidation” to its trade name</a:t>
            </a:r>
            <a:endParaRPr lang="cs-CZ" sz="2800" dirty="0"/>
          </a:p>
          <a:p>
            <a:pPr lvl="3"/>
            <a:r>
              <a:rPr lang="en-GB" sz="2400" dirty="0"/>
              <a:t> to make it clear to third parties that it is now a liquidator who acts on behalf of the business corporation</a:t>
            </a:r>
            <a:endParaRPr lang="cs-CZ" sz="2400" dirty="0"/>
          </a:p>
          <a:p>
            <a:pPr lvl="2"/>
            <a:r>
              <a:rPr lang="en-GB" sz="2800" dirty="0"/>
              <a:t>no one may legally act on behalf of the business corporation for any purpose other than the liquidation </a:t>
            </a:r>
            <a:endParaRPr lang="cs-CZ" sz="2800" dirty="0"/>
          </a:p>
          <a:p>
            <a:pPr lvl="2"/>
            <a:r>
              <a:rPr lang="en-GB" sz="2800" dirty="0"/>
              <a:t>a petition must be filed without undue delay to register the business corporation’s entry into liquidation in the Commercial Register</a:t>
            </a:r>
            <a:endParaRPr lang="cs-CZ" sz="2800" dirty="0"/>
          </a:p>
          <a:p>
            <a:pPr lvl="3"/>
            <a:r>
              <a:rPr lang="en-GB" sz="2400" dirty="0"/>
              <a:t> </a:t>
            </a:r>
            <a:r>
              <a:rPr lang="cs-CZ" sz="2400" dirty="0"/>
              <a:t>t</a:t>
            </a:r>
            <a:r>
              <a:rPr lang="en-GB" sz="2400" dirty="0"/>
              <a:t>he petition is filed by the liquidator who acts on behalf of the company</a:t>
            </a:r>
            <a:endParaRPr lang="cs-CZ" sz="2400" dirty="0"/>
          </a:p>
          <a:p>
            <a:endParaRPr lang="en-US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83058F5-F712-40F2-BFA4-5A70B2A8E1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04.04.2020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370EB7A5-4C85-4098-8FC5-40A30C39C2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41970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BB39878-EF45-49C2-8D99-055FCECA54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Liquidation of a Business Corporation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6517D98-057A-46F1-B179-B320492007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71500" indent="-457200"/>
            <a:r>
              <a:rPr lang="en-GB" dirty="0"/>
              <a:t>The liquidator </a:t>
            </a:r>
            <a:endParaRPr lang="cs-CZ" dirty="0"/>
          </a:p>
          <a:p>
            <a:pPr marL="971550" lvl="1" indent="-457200"/>
            <a:r>
              <a:rPr lang="en-GB" sz="2400" dirty="0"/>
              <a:t>is summoned by the competent body of the business corporation as soon as the latter enters into liquidation</a:t>
            </a:r>
            <a:endParaRPr lang="cs-CZ" sz="2400" dirty="0"/>
          </a:p>
          <a:p>
            <a:pPr marL="971550" lvl="1" indent="-457200"/>
            <a:r>
              <a:rPr lang="cs-CZ" sz="2400" dirty="0"/>
              <a:t>i</a:t>
            </a:r>
            <a:r>
              <a:rPr lang="en-GB" sz="2400" dirty="0"/>
              <a:t>f a business corporation enters into liquidation without appointing a liquidator, the liquidator shall be appointed by the court</a:t>
            </a:r>
            <a:endParaRPr lang="cs-CZ" sz="2400" dirty="0"/>
          </a:p>
          <a:p>
            <a:pPr marL="971550" lvl="1" indent="-457200"/>
            <a:r>
              <a:rPr lang="en-GB" sz="2400" dirty="0"/>
              <a:t>shall communicate the business corporation’s entry into liquidation to all its creditors they are aware of</a:t>
            </a:r>
            <a:endParaRPr lang="cs-CZ" sz="2400" dirty="0"/>
          </a:p>
          <a:p>
            <a:pPr marL="971550" lvl="1" indent="-457200"/>
            <a:r>
              <a:rPr lang="en-GB" sz="2400" dirty="0"/>
              <a:t>oversees book-keeping</a:t>
            </a:r>
            <a:endParaRPr lang="cs-CZ" sz="2400" dirty="0"/>
          </a:p>
          <a:p>
            <a:pPr marL="971550" lvl="1" indent="-457200"/>
            <a:r>
              <a:rPr lang="cs-CZ" sz="2400" dirty="0"/>
              <a:t>i</a:t>
            </a:r>
            <a:r>
              <a:rPr lang="en-GB" sz="2400" dirty="0"/>
              <a:t>f </a:t>
            </a:r>
            <a:r>
              <a:rPr lang="cs-CZ" sz="2400" dirty="0"/>
              <a:t>he</a:t>
            </a:r>
            <a:r>
              <a:rPr lang="en-GB" sz="2400" dirty="0"/>
              <a:t> does not succeed in monetising the entire estate, the latter shall be offered to the creditors as means of settling their receivables</a:t>
            </a:r>
            <a:endParaRPr lang="cs-CZ" sz="2400" dirty="0"/>
          </a:p>
          <a:p>
            <a:pPr marL="971550" lvl="1" indent="-457200"/>
            <a:r>
              <a:rPr lang="en-GB" sz="2400" dirty="0"/>
              <a:t>should also settle receivables while respecting the order in which they fall due</a:t>
            </a:r>
            <a:endParaRPr lang="cs-CZ" sz="2400" dirty="0"/>
          </a:p>
          <a:p>
            <a:pPr marL="971550" lvl="1" indent="-457200"/>
            <a:r>
              <a:rPr lang="en-GB" sz="2400" dirty="0"/>
              <a:t>shall prepare a final liquidation report, a  proposal on the use of the liquidation balance and financial statements</a:t>
            </a:r>
            <a:endParaRPr lang="en-US" sz="2400" dirty="0"/>
          </a:p>
          <a:p>
            <a:endParaRPr lang="en-US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F0A9ED1-F0DF-4477-B9D4-6BC537E0E1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04.04.2020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5AE8DDB1-28C1-441D-906F-711CB5286A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71340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A7DA3EC-26D4-4294-80A8-49B26803E0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Liquidation of a Business Corporation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3FBDEA2-C31D-4C0B-BE52-6FFB7C20FB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the liquidation balance</a:t>
            </a:r>
            <a:endParaRPr lang="cs-CZ" dirty="0"/>
          </a:p>
          <a:p>
            <a:pPr lvl="1"/>
            <a:r>
              <a:rPr lang="cs-CZ" dirty="0"/>
              <a:t>e</a:t>
            </a:r>
            <a:r>
              <a:rPr lang="en-GB" dirty="0"/>
              <a:t>ach member has the right to a share </a:t>
            </a:r>
            <a:endParaRPr lang="cs-CZ" dirty="0"/>
          </a:p>
          <a:p>
            <a:pPr lvl="1"/>
            <a:r>
              <a:rPr lang="en-GB" dirty="0"/>
              <a:t>is determined using the balance sheet compiled </a:t>
            </a:r>
            <a:endParaRPr lang="cs-CZ" dirty="0"/>
          </a:p>
          <a:p>
            <a:r>
              <a:rPr lang="en-US" dirty="0"/>
              <a:t>upon</a:t>
            </a:r>
            <a:r>
              <a:rPr lang="en-GB" dirty="0"/>
              <a:t> a business corporation’s winding up with liquidation</a:t>
            </a:r>
            <a:endParaRPr lang="cs-CZ" dirty="0"/>
          </a:p>
          <a:p>
            <a:pPr lvl="1"/>
            <a:r>
              <a:rPr lang="en-GB" dirty="0"/>
              <a:t> the members shall be liable for its debts </a:t>
            </a:r>
            <a:endParaRPr lang="cs-CZ" dirty="0"/>
          </a:p>
          <a:p>
            <a:pPr lvl="2"/>
            <a:r>
              <a:rPr lang="en-GB" dirty="0"/>
              <a:t>up to the amount of their share of the liquidation balance </a:t>
            </a:r>
            <a:endParaRPr lang="cs-CZ" dirty="0"/>
          </a:p>
          <a:p>
            <a:pPr lvl="2"/>
            <a:r>
              <a:rPr lang="en-GB" dirty="0"/>
              <a:t>at least to the extent in which they were liable during its existence </a:t>
            </a:r>
            <a:endParaRPr lang="cs-CZ" dirty="0"/>
          </a:p>
          <a:p>
            <a:pPr lvl="1"/>
            <a:r>
              <a:rPr lang="cs-CZ" dirty="0"/>
              <a:t>w</a:t>
            </a:r>
            <a:r>
              <a:rPr lang="en-GB" dirty="0"/>
              <a:t>here the members were not liable for the company’s debts during its existence</a:t>
            </a:r>
            <a:endParaRPr lang="cs-CZ" dirty="0"/>
          </a:p>
          <a:p>
            <a:pPr lvl="2"/>
            <a:r>
              <a:rPr lang="en-GB" dirty="0"/>
              <a:t>the settlement amongst them shall be carried out according to the proportion of their contributions as at the date of winding-up of the company</a:t>
            </a:r>
            <a:endParaRPr lang="cs-CZ" dirty="0"/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B0BE63F-6FB5-492B-9078-F2536CD8E3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04.04.2020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B8A92D6F-5319-4C40-9B94-1510027166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02293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E09BD59-07C6-438D-9400-691350407F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Liquidation of a Business Corporation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EA0C38C-3112-43CF-95E5-52BD31A0D8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t</a:t>
            </a:r>
            <a:r>
              <a:rPr lang="en-GB" dirty="0"/>
              <a:t>he liquidation is completed </a:t>
            </a:r>
            <a:endParaRPr lang="cs-CZ" dirty="0"/>
          </a:p>
          <a:p>
            <a:pPr lvl="1"/>
            <a:r>
              <a:rPr lang="en-GB" dirty="0"/>
              <a:t>with the distribution of the liquidation balance</a:t>
            </a:r>
            <a:endParaRPr lang="cs-CZ" dirty="0"/>
          </a:p>
          <a:p>
            <a:r>
              <a:rPr lang="en-GB" dirty="0"/>
              <a:t>the liquidator must file </a:t>
            </a:r>
            <a:endParaRPr lang="cs-CZ" dirty="0"/>
          </a:p>
          <a:p>
            <a:pPr lvl="1"/>
            <a:r>
              <a:rPr lang="en-GB" dirty="0"/>
              <a:t>a proposal to erase the business corporation from the Commercial Register </a:t>
            </a:r>
            <a:endParaRPr lang="cs-CZ" dirty="0"/>
          </a:p>
          <a:p>
            <a:pPr lvl="2"/>
            <a:r>
              <a:rPr lang="en-GB" dirty="0"/>
              <a:t>within thirty days of the end of the liquidation</a:t>
            </a:r>
            <a:endParaRPr lang="en-US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2591506-FACE-4931-9304-49017B8B68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04.04.2020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B445F887-DBB3-440A-9584-8A2EE85A3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55483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119F606-A323-4648-A142-DEA1CA816C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Transformation of Business Corporation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56D9D4D-0BCC-4181-8595-FF6E6EC0B1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4988" y="1187532"/>
            <a:ext cx="9901099" cy="5567281"/>
          </a:xfrm>
        </p:spPr>
        <p:txBody>
          <a:bodyPr/>
          <a:lstStyle/>
          <a:p>
            <a:r>
              <a:rPr lang="en-GB" dirty="0"/>
              <a:t>the result of a </a:t>
            </a:r>
            <a:r>
              <a:rPr lang="en-US" dirty="0"/>
              <a:t>transformation</a:t>
            </a:r>
            <a:r>
              <a:rPr lang="cs-CZ" dirty="0"/>
              <a:t> may be</a:t>
            </a:r>
          </a:p>
          <a:p>
            <a:pPr lvl="1"/>
            <a:r>
              <a:rPr lang="en-GB" dirty="0"/>
              <a:t>winding up</a:t>
            </a:r>
            <a:endParaRPr lang="cs-CZ" dirty="0"/>
          </a:p>
          <a:p>
            <a:pPr lvl="1"/>
            <a:r>
              <a:rPr lang="en-GB" dirty="0"/>
              <a:t>modification </a:t>
            </a:r>
            <a:endParaRPr lang="cs-CZ" dirty="0"/>
          </a:p>
          <a:p>
            <a:pPr lvl="1"/>
            <a:r>
              <a:rPr lang="en-GB" dirty="0"/>
              <a:t>or incorporation of a business corporation </a:t>
            </a:r>
            <a:endParaRPr lang="cs-CZ" dirty="0"/>
          </a:p>
          <a:p>
            <a:r>
              <a:rPr lang="cs-CZ" dirty="0"/>
              <a:t>a</a:t>
            </a:r>
            <a:r>
              <a:rPr lang="en-GB" dirty="0"/>
              <a:t> business corporation may decide to transform at any point of its existence</a:t>
            </a:r>
            <a:endParaRPr lang="cs-CZ" dirty="0"/>
          </a:p>
          <a:p>
            <a:pPr lvl="1"/>
            <a:r>
              <a:rPr lang="en-GB" dirty="0"/>
              <a:t>even if the company has already entered into liquidation or if its insolvency proceedings are already in progress</a:t>
            </a:r>
            <a:endParaRPr lang="en-US" dirty="0"/>
          </a:p>
          <a:p>
            <a:r>
              <a:rPr lang="cs-CZ" dirty="0"/>
              <a:t>d</a:t>
            </a:r>
            <a:r>
              <a:rPr lang="en-GB" dirty="0"/>
              <a:t>raft terms of conversion </a:t>
            </a:r>
            <a:endParaRPr lang="cs-CZ" dirty="0"/>
          </a:p>
          <a:p>
            <a:pPr lvl="1"/>
            <a:r>
              <a:rPr lang="en-GB" dirty="0"/>
              <a:t>the underlying document of the entire transformation process </a:t>
            </a:r>
            <a:endParaRPr lang="cs-CZ" dirty="0"/>
          </a:p>
          <a:p>
            <a:pPr lvl="1"/>
            <a:r>
              <a:rPr lang="en-GB" dirty="0"/>
              <a:t>are drawn up by persons involved in the transformation or by the management board</a:t>
            </a:r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EFCE063-225C-4158-9C2C-2DDEE10C47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04.04.2020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76837B97-35D6-4A1B-9DEF-E792D2B832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99253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Forming and Winding up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t</a:t>
            </a:r>
            <a:r>
              <a:rPr lang="en-GB" dirty="0"/>
              <a:t>he law divides the process forming and winding up business corporations into two stages</a:t>
            </a:r>
            <a:endParaRPr lang="cs-CZ" dirty="0"/>
          </a:p>
          <a:p>
            <a:r>
              <a:rPr lang="en-GB" dirty="0"/>
              <a:t>the former case</a:t>
            </a:r>
            <a:endParaRPr lang="cs-CZ" dirty="0"/>
          </a:p>
          <a:p>
            <a:pPr lvl="1"/>
            <a:r>
              <a:rPr lang="en-GB" dirty="0"/>
              <a:t>establishing </a:t>
            </a:r>
            <a:endParaRPr lang="cs-CZ" dirty="0"/>
          </a:p>
          <a:p>
            <a:pPr lvl="1"/>
            <a:r>
              <a:rPr lang="en-GB" dirty="0"/>
              <a:t>incorporation </a:t>
            </a:r>
            <a:endParaRPr lang="cs-CZ" dirty="0"/>
          </a:p>
          <a:p>
            <a:r>
              <a:rPr lang="cs-CZ" dirty="0"/>
              <a:t>t</a:t>
            </a:r>
            <a:r>
              <a:rPr lang="en-GB" dirty="0"/>
              <a:t>he latter case </a:t>
            </a:r>
            <a:endParaRPr lang="cs-CZ" dirty="0"/>
          </a:p>
          <a:p>
            <a:pPr lvl="1"/>
            <a:r>
              <a:rPr lang="en-GB" dirty="0"/>
              <a:t>dissolving </a:t>
            </a:r>
            <a:endParaRPr lang="cs-CZ" dirty="0"/>
          </a:p>
          <a:p>
            <a:pPr lvl="1"/>
            <a:r>
              <a:rPr lang="en-GB" dirty="0"/>
              <a:t>winding up</a:t>
            </a:r>
            <a:endParaRPr lang="cs-CZ" dirty="0"/>
          </a:p>
          <a:p>
            <a:pPr lvl="1"/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6CC4F1-5057-4CD5-A5C6-D728C577C984}" type="datetime1">
              <a:rPr lang="cs-CZ" smtClean="0"/>
              <a:t>04.04.2020</a:t>
            </a:fld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5186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B2E2499-2069-41D8-AC4D-BDDE604C65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Transformation of Business Corporation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8CABF14-A8B5-43AB-9AC8-CA0B529D7D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types of transformations are </a:t>
            </a:r>
            <a:r>
              <a:rPr lang="cs-CZ" dirty="0"/>
              <a:t>in </a:t>
            </a:r>
            <a:r>
              <a:rPr lang="en-GB" dirty="0"/>
              <a:t>the Transformations of Business Companies and Cooperatives Act</a:t>
            </a:r>
            <a:endParaRPr lang="cs-CZ" dirty="0"/>
          </a:p>
          <a:p>
            <a:pPr lvl="1"/>
            <a:r>
              <a:rPr lang="en-GB" dirty="0"/>
              <a:t>merger of a company or a cooperative</a:t>
            </a:r>
            <a:endParaRPr lang="cs-CZ" dirty="0"/>
          </a:p>
          <a:p>
            <a:pPr lvl="1"/>
            <a:r>
              <a:rPr lang="en-GB" dirty="0"/>
              <a:t>division of a company or a cooperative</a:t>
            </a:r>
            <a:endParaRPr lang="cs-CZ" dirty="0"/>
          </a:p>
          <a:p>
            <a:pPr lvl="1"/>
            <a:r>
              <a:rPr lang="en-GB" dirty="0"/>
              <a:t>transfer of assets and liabilities to a member</a:t>
            </a:r>
            <a:endParaRPr lang="cs-CZ" dirty="0"/>
          </a:p>
          <a:p>
            <a:pPr lvl="1"/>
            <a:r>
              <a:rPr lang="en-GB" dirty="0"/>
              <a:t>change of the corporate form </a:t>
            </a:r>
            <a:endParaRPr lang="cs-CZ" dirty="0"/>
          </a:p>
          <a:p>
            <a:pPr lvl="1"/>
            <a:r>
              <a:rPr lang="en-GB" dirty="0"/>
              <a:t>cross-border migration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01BA6CF-5016-4DC2-9150-AD8DD7C732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04.04.2020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4227FFA2-2DD9-4F68-B80C-DC5A2FE492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351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2A33B93-C55D-412E-9102-07B2CAF654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Transformation of Business Corporation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C20B096-1BA0-4B2B-A6F4-1A80F34A77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merger</a:t>
            </a:r>
          </a:p>
          <a:p>
            <a:pPr lvl="1"/>
            <a:r>
              <a:rPr lang="en-GB" dirty="0"/>
              <a:t>is one of the most commonly used methods of transformation</a:t>
            </a:r>
            <a:endParaRPr lang="cs-CZ" dirty="0"/>
          </a:p>
          <a:p>
            <a:pPr lvl="1"/>
            <a:r>
              <a:rPr lang="en-GB" b="1" dirty="0"/>
              <a:t>one or more entities are wound up without liquidation with their assets and liabilities passing to the acquiring company</a:t>
            </a:r>
            <a:endParaRPr lang="cs-CZ" b="1" dirty="0"/>
          </a:p>
          <a:p>
            <a:pPr lvl="1"/>
            <a:r>
              <a:rPr lang="en-GB" dirty="0"/>
              <a:t>two forms of merger</a:t>
            </a:r>
            <a:endParaRPr lang="cs-CZ" dirty="0"/>
          </a:p>
          <a:p>
            <a:pPr lvl="2"/>
            <a:r>
              <a:rPr lang="en-GB" dirty="0"/>
              <a:t>merger by acquisition </a:t>
            </a:r>
            <a:endParaRPr lang="cs-CZ" dirty="0"/>
          </a:p>
          <a:p>
            <a:pPr lvl="3"/>
            <a:r>
              <a:rPr lang="en-GB" sz="2400" dirty="0"/>
              <a:t>involves one or more companies winding up and their assets and liabilities passing to an existing successor company</a:t>
            </a:r>
            <a:endParaRPr lang="cs-CZ" sz="2400" dirty="0"/>
          </a:p>
          <a:p>
            <a:pPr lvl="2"/>
            <a:r>
              <a:rPr lang="en-GB" dirty="0"/>
              <a:t>merger by the establishment of a new company </a:t>
            </a:r>
            <a:endParaRPr lang="cs-CZ" dirty="0"/>
          </a:p>
          <a:p>
            <a:pPr lvl="3"/>
            <a:r>
              <a:rPr lang="en-GB" sz="2400" dirty="0"/>
              <a:t>involves one or more companies winding up and their assets and liabilities passing to a newly incorporated successor company</a:t>
            </a:r>
            <a:endParaRPr lang="en-US" sz="2400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DEECF37-A2B1-4E59-96D1-E346CCDB82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04.04.2020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DD57A581-F6DC-42E6-8A36-98A2BC9A2B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83792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14B2664-9AA3-452E-A241-4A3E49A36E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Transformation of Business Corporation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54183BD-BC88-45D8-A0D6-EF54C88E48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division</a:t>
            </a:r>
          </a:p>
          <a:p>
            <a:pPr lvl="1"/>
            <a:r>
              <a:rPr lang="en-GB" sz="2400" b="1" dirty="0"/>
              <a:t>the assets and liabilities of a business company are split up and transferred to a successor company</a:t>
            </a:r>
            <a:endParaRPr lang="cs-CZ" sz="2400" b="1" dirty="0"/>
          </a:p>
          <a:p>
            <a:pPr lvl="1"/>
            <a:r>
              <a:rPr lang="en-GB" sz="2400" dirty="0"/>
              <a:t>two forms of division</a:t>
            </a:r>
            <a:endParaRPr lang="cs-CZ" sz="2400" dirty="0"/>
          </a:p>
          <a:p>
            <a:pPr lvl="2"/>
            <a:r>
              <a:rPr lang="en-GB" dirty="0"/>
              <a:t>partial </a:t>
            </a:r>
            <a:endParaRPr lang="cs-CZ" dirty="0"/>
          </a:p>
          <a:p>
            <a:pPr lvl="3"/>
            <a:r>
              <a:rPr lang="en-GB" dirty="0"/>
              <a:t>the company being divided does not wind up </a:t>
            </a:r>
            <a:endParaRPr lang="cs-CZ" dirty="0"/>
          </a:p>
          <a:p>
            <a:pPr lvl="3"/>
            <a:r>
              <a:rPr lang="en-GB" dirty="0"/>
              <a:t>only a portion of its assets and liabilities passes to one or more newly formed companies </a:t>
            </a:r>
            <a:r>
              <a:rPr lang="cs-CZ" dirty="0"/>
              <a:t>(</a:t>
            </a:r>
            <a:r>
              <a:rPr lang="en-GB" dirty="0"/>
              <a:t>partial division by the formation of new companies</a:t>
            </a:r>
            <a:r>
              <a:rPr lang="cs-CZ" dirty="0"/>
              <a:t>) </a:t>
            </a:r>
            <a:r>
              <a:rPr lang="en-GB" dirty="0"/>
              <a:t>or to one or more already existing companies </a:t>
            </a:r>
            <a:r>
              <a:rPr lang="cs-CZ" dirty="0"/>
              <a:t>(</a:t>
            </a:r>
            <a:r>
              <a:rPr lang="en-GB" dirty="0"/>
              <a:t>partial division by acquisition</a:t>
            </a:r>
            <a:r>
              <a:rPr lang="cs-CZ" dirty="0"/>
              <a:t>)</a:t>
            </a:r>
          </a:p>
          <a:p>
            <a:pPr lvl="2"/>
            <a:r>
              <a:rPr lang="cs-CZ" dirty="0"/>
              <a:t>full</a:t>
            </a:r>
          </a:p>
          <a:p>
            <a:pPr lvl="3"/>
            <a:r>
              <a:rPr lang="en-GB" dirty="0"/>
              <a:t>the company being divided winds up</a:t>
            </a:r>
            <a:endParaRPr lang="cs-CZ" dirty="0"/>
          </a:p>
          <a:p>
            <a:pPr lvl="3"/>
            <a:r>
              <a:rPr lang="cs-CZ" dirty="0"/>
              <a:t>i</a:t>
            </a:r>
            <a:r>
              <a:rPr lang="en-GB" dirty="0"/>
              <a:t>ts assets and liabilities pass to two or more newly incorporated companies</a:t>
            </a:r>
            <a:r>
              <a:rPr lang="cs-CZ" dirty="0"/>
              <a:t> (</a:t>
            </a:r>
            <a:r>
              <a:rPr lang="en-GB" dirty="0"/>
              <a:t>full division by the formation of new companies</a:t>
            </a:r>
            <a:r>
              <a:rPr lang="cs-CZ" dirty="0"/>
              <a:t>) </a:t>
            </a:r>
            <a:r>
              <a:rPr lang="en-GB" dirty="0"/>
              <a:t>or to existing companies </a:t>
            </a:r>
            <a:r>
              <a:rPr lang="cs-CZ" dirty="0"/>
              <a:t>(</a:t>
            </a:r>
            <a:r>
              <a:rPr lang="en-GB" dirty="0"/>
              <a:t>full division by acquisition</a:t>
            </a:r>
            <a:r>
              <a:rPr lang="cs-CZ" dirty="0"/>
              <a:t>)</a:t>
            </a:r>
          </a:p>
          <a:p>
            <a:pPr lvl="2"/>
            <a:r>
              <a:rPr lang="cs-CZ" dirty="0"/>
              <a:t>both</a:t>
            </a:r>
            <a:r>
              <a:rPr lang="en-GB" dirty="0"/>
              <a:t> full and partial division may combine the two subordinate modes</a:t>
            </a:r>
            <a:endParaRPr lang="en-US" dirty="0"/>
          </a:p>
          <a:p>
            <a:endParaRPr lang="en-US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037175E-4250-4042-A55C-E84AC76571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04.04.2020</a:t>
            </a:fld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1799A0B3-BF43-40CF-B0E8-3A8E8C2510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96438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A0C1EC7-D29E-4670-BFD9-B7255E58D3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Transformation of Business Corporation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56D03A7-A76B-4F2F-B9F3-1BDF42280F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5567281"/>
          </a:xfrm>
        </p:spPr>
        <p:txBody>
          <a:bodyPr/>
          <a:lstStyle/>
          <a:p>
            <a:r>
              <a:rPr lang="cs-CZ" b="1" dirty="0"/>
              <a:t>transfer</a:t>
            </a:r>
            <a:r>
              <a:rPr lang="en-GB" b="1" dirty="0"/>
              <a:t> of assets and liabilities to a member </a:t>
            </a:r>
            <a:endParaRPr lang="cs-CZ" b="1" dirty="0"/>
          </a:p>
          <a:p>
            <a:pPr lvl="1"/>
            <a:r>
              <a:rPr lang="en-GB" sz="2400" dirty="0"/>
              <a:t>members or the competent corporate body decide that a single receiving member will take over the assets and liabilities of the company</a:t>
            </a:r>
            <a:endParaRPr lang="cs-CZ" sz="2400" dirty="0"/>
          </a:p>
          <a:p>
            <a:pPr lvl="1"/>
            <a:r>
              <a:rPr lang="en-GB" sz="2400" dirty="0"/>
              <a:t>the business corporation being dissolved without liquidation and wound up</a:t>
            </a:r>
            <a:endParaRPr lang="cs-CZ" sz="2400" dirty="0"/>
          </a:p>
          <a:p>
            <a:pPr lvl="1"/>
            <a:r>
              <a:rPr lang="cs-CZ" dirty="0"/>
              <a:t>t</a:t>
            </a:r>
            <a:r>
              <a:rPr lang="en-GB" dirty="0"/>
              <a:t>he member to whom the assets and liabilities are transferred </a:t>
            </a:r>
            <a:endParaRPr lang="cs-CZ" dirty="0"/>
          </a:p>
          <a:p>
            <a:pPr lvl="2"/>
            <a:r>
              <a:rPr lang="en-GB" sz="2000" dirty="0"/>
              <a:t>becomes the full legal successor of the company winding up </a:t>
            </a:r>
            <a:endParaRPr lang="cs-CZ" sz="2000" dirty="0"/>
          </a:p>
          <a:p>
            <a:pPr lvl="2"/>
            <a:r>
              <a:rPr lang="en-GB" sz="2000" dirty="0"/>
              <a:t>and therefore assumes all its assets and liabilities</a:t>
            </a:r>
            <a:endParaRPr lang="cs-CZ" sz="2000" dirty="0"/>
          </a:p>
          <a:p>
            <a:pPr lvl="1"/>
            <a:r>
              <a:rPr lang="cs-CZ" dirty="0"/>
              <a:t>t</a:t>
            </a:r>
            <a:r>
              <a:rPr lang="en-GB" dirty="0"/>
              <a:t>he other members of the company winding up</a:t>
            </a:r>
            <a:endParaRPr lang="cs-CZ" dirty="0"/>
          </a:p>
          <a:p>
            <a:pPr lvl="2"/>
            <a:r>
              <a:rPr lang="en-GB" sz="2000" dirty="0"/>
              <a:t>lose their membership, do not become members of the legal successor</a:t>
            </a:r>
            <a:endParaRPr lang="cs-CZ" sz="2000" dirty="0"/>
          </a:p>
          <a:p>
            <a:pPr lvl="2"/>
            <a:r>
              <a:rPr lang="en-GB" sz="2000" dirty="0"/>
              <a:t>but are entitled to reasonable monetary compensation from the receiving member</a:t>
            </a:r>
            <a:endParaRPr lang="en-US" sz="2000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C0864C0-BEF4-495A-8283-DC20F78242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04.04.2020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8020B829-FEA6-4A30-873E-A541DCEA5A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5563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BC61B2D-9EEE-46EE-A23D-A94FD22608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Transformation of Business Corporation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1E8E5C1-7E6B-4C0A-B7C7-3A599CD7DD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change</a:t>
            </a:r>
            <a:r>
              <a:rPr lang="en-GB" b="1" dirty="0"/>
              <a:t> of corporate form </a:t>
            </a:r>
            <a:endParaRPr lang="cs-CZ" b="1" dirty="0"/>
          </a:p>
          <a:p>
            <a:pPr lvl="1"/>
            <a:r>
              <a:rPr lang="en-GB" dirty="0"/>
              <a:t>the business company</a:t>
            </a:r>
            <a:endParaRPr lang="cs-CZ" dirty="0"/>
          </a:p>
          <a:p>
            <a:pPr lvl="2"/>
            <a:r>
              <a:rPr lang="en-US" dirty="0"/>
              <a:t>does</a:t>
            </a:r>
            <a:r>
              <a:rPr lang="cs-CZ" dirty="0"/>
              <a:t> not</a:t>
            </a:r>
            <a:r>
              <a:rPr lang="en-GB" dirty="0"/>
              <a:t> wind up</a:t>
            </a:r>
            <a:endParaRPr lang="cs-CZ" dirty="0"/>
          </a:p>
          <a:p>
            <a:pPr lvl="2"/>
            <a:r>
              <a:rPr lang="en-GB" dirty="0"/>
              <a:t>its assets and liabilities </a:t>
            </a:r>
            <a:r>
              <a:rPr lang="cs-CZ" dirty="0"/>
              <a:t>are not </a:t>
            </a:r>
            <a:r>
              <a:rPr lang="en-US" dirty="0"/>
              <a:t>transferred</a:t>
            </a:r>
            <a:r>
              <a:rPr lang="en-GB" dirty="0"/>
              <a:t> to </a:t>
            </a:r>
            <a:r>
              <a:rPr lang="en-US" dirty="0"/>
              <a:t>another</a:t>
            </a:r>
            <a:r>
              <a:rPr lang="en-GB" dirty="0"/>
              <a:t> legal successor</a:t>
            </a:r>
            <a:endParaRPr lang="cs-CZ" dirty="0"/>
          </a:p>
          <a:p>
            <a:pPr lvl="1"/>
            <a:r>
              <a:rPr lang="en-GB" b="1" dirty="0"/>
              <a:t>only the internal legal situation and legal status of the members</a:t>
            </a:r>
            <a:r>
              <a:rPr lang="cs-CZ" b="1" dirty="0"/>
              <a:t> </a:t>
            </a:r>
            <a:r>
              <a:rPr lang="en-GB" b="1" dirty="0"/>
              <a:t>that change</a:t>
            </a:r>
            <a:endParaRPr lang="cs-CZ" b="1" dirty="0"/>
          </a:p>
          <a:p>
            <a:pPr lvl="1"/>
            <a:r>
              <a:rPr lang="cs-CZ" dirty="0"/>
              <a:t>is </a:t>
            </a:r>
            <a:r>
              <a:rPr lang="en-GB" dirty="0"/>
              <a:t>characterised by the continuity of the business company being transformed</a:t>
            </a:r>
            <a:endParaRPr lang="en-US" dirty="0"/>
          </a:p>
          <a:p>
            <a:pPr marL="0" indent="0">
              <a:buNone/>
            </a:pPr>
            <a:r>
              <a:rPr lang="en-GB" dirty="0"/>
              <a:t> 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4179ED5-09B7-4F45-BFA6-D3F21A469D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04.04.2020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77BAAFBE-F8D4-41F2-A362-0AF9325431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13248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625E18B-E159-48E7-8A59-C81941BA2A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Transformation of Business Corporation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F329A4-BD39-4C41-8437-B395C5E377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cross</a:t>
            </a:r>
            <a:r>
              <a:rPr lang="en-GB" b="1" dirty="0"/>
              <a:t> border migration </a:t>
            </a:r>
            <a:endParaRPr lang="cs-CZ" b="1" dirty="0"/>
          </a:p>
          <a:p>
            <a:pPr lvl="1"/>
            <a:r>
              <a:rPr lang="en-GB" dirty="0"/>
              <a:t>the business company</a:t>
            </a:r>
            <a:endParaRPr lang="cs-CZ" dirty="0"/>
          </a:p>
          <a:p>
            <a:pPr lvl="2"/>
            <a:r>
              <a:rPr lang="en-GB" dirty="0"/>
              <a:t>does not wind up</a:t>
            </a:r>
            <a:endParaRPr lang="cs-CZ" dirty="0"/>
          </a:p>
          <a:p>
            <a:pPr lvl="2"/>
            <a:r>
              <a:rPr lang="en-GB" dirty="0"/>
              <a:t>its assets and liabilities are not transferred to another legal successor</a:t>
            </a:r>
            <a:endParaRPr lang="cs-CZ" dirty="0"/>
          </a:p>
          <a:p>
            <a:pPr lvl="1"/>
            <a:r>
              <a:rPr lang="en-GB" dirty="0"/>
              <a:t>only involves transferring </a:t>
            </a:r>
            <a:r>
              <a:rPr lang="en-GB" b="1" dirty="0"/>
              <a:t>the company’s registered office to another country along with any associated changes to its corporate form</a:t>
            </a:r>
            <a:endParaRPr lang="en-US" b="1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0795FF7-6325-4B52-990E-E2332D331B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04.04.2020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76D17BFA-BF6C-4F40-B947-5476D7E96F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77847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331604B-CC8B-4007-B2B1-24FB026643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Establishing of a Business Corporation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8F36E47-2617-4873-8DEE-5491D72A57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 dirty="0"/>
              <a:t>established</a:t>
            </a:r>
            <a:r>
              <a:rPr lang="en-GB" dirty="0"/>
              <a:t> through a legal act of their founders</a:t>
            </a:r>
            <a:endParaRPr lang="cs-CZ" dirty="0"/>
          </a:p>
          <a:p>
            <a:pPr lvl="1"/>
            <a:r>
              <a:rPr lang="cs-CZ" dirty="0"/>
              <a:t>the </a:t>
            </a:r>
            <a:r>
              <a:rPr lang="en-US" dirty="0"/>
              <a:t>legal</a:t>
            </a:r>
            <a:r>
              <a:rPr lang="cs-CZ" dirty="0"/>
              <a:t> acts</a:t>
            </a:r>
          </a:p>
          <a:p>
            <a:pPr lvl="2"/>
            <a:r>
              <a:rPr lang="en-GB" b="1" dirty="0"/>
              <a:t>the conclusion of a memorandum of association</a:t>
            </a:r>
            <a:r>
              <a:rPr lang="en-GB" dirty="0"/>
              <a:t> by all founding members</a:t>
            </a:r>
            <a:endParaRPr lang="cs-CZ" dirty="0"/>
          </a:p>
          <a:p>
            <a:pPr lvl="3"/>
            <a:r>
              <a:rPr lang="en-GB" sz="2400" dirty="0"/>
              <a:t>a bilateral or a multilateral legal</a:t>
            </a:r>
            <a:r>
              <a:rPr lang="cs-CZ" sz="2400" dirty="0"/>
              <a:t> </a:t>
            </a:r>
            <a:r>
              <a:rPr lang="en-US" sz="2400" dirty="0"/>
              <a:t>act</a:t>
            </a:r>
          </a:p>
          <a:p>
            <a:pPr lvl="2"/>
            <a:r>
              <a:rPr lang="en-GB" b="1" dirty="0"/>
              <a:t>the adoption of articles of association </a:t>
            </a:r>
            <a:endParaRPr lang="cs-CZ" b="1" dirty="0"/>
          </a:p>
          <a:p>
            <a:pPr lvl="3"/>
            <a:r>
              <a:rPr lang="en-US" dirty="0"/>
              <a:t>for</a:t>
            </a:r>
            <a:r>
              <a:rPr lang="en-GB" dirty="0"/>
              <a:t> joint-stock companies</a:t>
            </a:r>
            <a:endParaRPr lang="cs-CZ" dirty="0"/>
          </a:p>
          <a:p>
            <a:pPr lvl="2"/>
            <a:r>
              <a:rPr lang="en-GB" b="1" dirty="0"/>
              <a:t>the signing of a deed of foundation </a:t>
            </a:r>
            <a:endParaRPr lang="cs-CZ" b="1" dirty="0"/>
          </a:p>
          <a:p>
            <a:pPr lvl="3"/>
            <a:r>
              <a:rPr lang="en-GB" sz="2400" dirty="0"/>
              <a:t>a unilateral legal act </a:t>
            </a:r>
            <a:endParaRPr lang="cs-CZ" dirty="0"/>
          </a:p>
          <a:p>
            <a:pPr lvl="3"/>
            <a:r>
              <a:rPr lang="en-GB" sz="2400" dirty="0"/>
              <a:t>where the company is being founded by a sole founder</a:t>
            </a:r>
            <a:endParaRPr lang="cs-CZ" sz="2400" dirty="0"/>
          </a:p>
          <a:p>
            <a:pPr lvl="3"/>
            <a:r>
              <a:rPr lang="cs-CZ" sz="2400" b="1" dirty="0"/>
              <a:t>a</a:t>
            </a:r>
            <a:r>
              <a:rPr lang="en-GB" sz="2400" b="1" dirty="0"/>
              <a:t> sole founder may establish a capital company</a:t>
            </a:r>
            <a:endParaRPr lang="cs-CZ" sz="2400" b="1" dirty="0"/>
          </a:p>
          <a:p>
            <a:pPr lvl="4"/>
            <a:r>
              <a:rPr lang="en-GB" sz="2400" dirty="0"/>
              <a:t> i.e. a limited liability company or a joint-stock company</a:t>
            </a:r>
            <a:endParaRPr lang="cs-CZ" sz="2400" dirty="0"/>
          </a:p>
          <a:p>
            <a:pPr marL="1828800" lvl="4" indent="0">
              <a:buNone/>
            </a:pPr>
            <a:endParaRPr lang="de-DE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02DB269-C85C-4FCD-B1C8-44CB799C44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04.04.2020</a:t>
            </a:fld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84255979-5CB6-4688-A142-11D0BE1583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88717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D565C83-0F2A-4C86-8078-BB9E9ABF1E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Establishing of a Business Corporation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508D918-26C8-4567-A535-88B1D9D8D2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800" dirty="0"/>
              <a:t>t</a:t>
            </a:r>
            <a:r>
              <a:rPr lang="en-GB" sz="2800" dirty="0"/>
              <a:t>he law requires that all foundational legal acts of business corporations </a:t>
            </a:r>
            <a:endParaRPr lang="cs-CZ" sz="2800" dirty="0"/>
          </a:p>
          <a:p>
            <a:pPr lvl="1"/>
            <a:r>
              <a:rPr lang="en-GB" sz="2400" dirty="0"/>
              <a:t>be furnished in writing </a:t>
            </a:r>
            <a:endParaRPr lang="cs-CZ" sz="2400" dirty="0"/>
          </a:p>
          <a:p>
            <a:pPr lvl="1"/>
            <a:r>
              <a:rPr lang="en-GB" sz="2400" dirty="0"/>
              <a:t>with certified signatures</a:t>
            </a:r>
            <a:endParaRPr lang="cs-CZ" sz="2400" dirty="0"/>
          </a:p>
          <a:p>
            <a:pPr lvl="1"/>
            <a:r>
              <a:rPr lang="en-GB" sz="2400" dirty="0"/>
              <a:t>be furnished in the form of an authentic instrument, namely a notarial deed</a:t>
            </a:r>
            <a:r>
              <a:rPr lang="cs-CZ" sz="2400" dirty="0"/>
              <a:t> (</a:t>
            </a:r>
            <a:r>
              <a:rPr lang="en-GB" sz="2400" dirty="0"/>
              <a:t>for memoranda of association of capital companies</a:t>
            </a:r>
            <a:r>
              <a:rPr lang="cs-CZ" sz="2400" dirty="0"/>
              <a:t>)</a:t>
            </a:r>
            <a:endParaRPr lang="en-US" sz="2400" dirty="0"/>
          </a:p>
          <a:p>
            <a:r>
              <a:rPr lang="cs-CZ" sz="2800" dirty="0"/>
              <a:t>a</a:t>
            </a:r>
            <a:r>
              <a:rPr lang="en-GB" sz="2800" dirty="0"/>
              <a:t> foundational legal act must indicate</a:t>
            </a:r>
            <a:endParaRPr lang="cs-CZ" sz="2800" dirty="0"/>
          </a:p>
          <a:p>
            <a:pPr lvl="1"/>
            <a:r>
              <a:rPr lang="en-GB" sz="2400" dirty="0"/>
              <a:t>the trade name </a:t>
            </a:r>
            <a:endParaRPr lang="cs-CZ" sz="2400" dirty="0"/>
          </a:p>
          <a:p>
            <a:pPr lvl="1"/>
            <a:r>
              <a:rPr lang="en-GB" sz="2400" dirty="0"/>
              <a:t>registered office of the legal entity </a:t>
            </a:r>
            <a:endParaRPr lang="cs-CZ" sz="2400" dirty="0"/>
          </a:p>
          <a:p>
            <a:pPr lvl="1"/>
            <a:r>
              <a:rPr lang="en-GB" sz="2400" dirty="0"/>
              <a:t>the object </a:t>
            </a:r>
            <a:endParaRPr lang="cs-CZ" sz="2400" dirty="0"/>
          </a:p>
          <a:p>
            <a:pPr lvl="1"/>
            <a:r>
              <a:rPr lang="en-GB" sz="2400" dirty="0"/>
              <a:t>statutory body</a:t>
            </a:r>
            <a:endParaRPr lang="cs-CZ" sz="2400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A91AD05-54B5-4391-A1B3-75555526CD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04.04.2020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B2AB92A3-8A31-4062-95B9-390E2295F9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15569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B6399C4-7AC8-4038-839E-64F8FDAB33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Establishing of a Business Corporation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B2DE7A2-5598-42C4-A25E-671C59423D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once established business corporation </a:t>
            </a:r>
            <a:endParaRPr lang="cs-CZ" dirty="0"/>
          </a:p>
          <a:p>
            <a:pPr lvl="1"/>
            <a:r>
              <a:rPr lang="en-GB" b="1" dirty="0"/>
              <a:t>does not yet become a subject of rights </a:t>
            </a:r>
            <a:endParaRPr lang="cs-CZ" b="1" dirty="0"/>
          </a:p>
          <a:p>
            <a:pPr lvl="1"/>
            <a:r>
              <a:rPr lang="en-GB" b="1" dirty="0"/>
              <a:t>does not assume legal capacity </a:t>
            </a:r>
            <a:endParaRPr lang="cs-CZ" b="1" dirty="0"/>
          </a:p>
          <a:p>
            <a:pPr lvl="1"/>
            <a:r>
              <a:rPr lang="en-GB" dirty="0"/>
              <a:t>therefore </a:t>
            </a:r>
            <a:r>
              <a:rPr lang="en-GB" b="1" dirty="0"/>
              <a:t>does not possess legal personality</a:t>
            </a:r>
            <a:endParaRPr lang="cs-CZ" b="1" dirty="0"/>
          </a:p>
          <a:p>
            <a:pPr lvl="2"/>
            <a:r>
              <a:rPr lang="cs-CZ" b="1" dirty="0"/>
              <a:t>i</a:t>
            </a:r>
            <a:r>
              <a:rPr lang="en-GB" b="1" dirty="0"/>
              <a:t>t only assumes legal personality once the company is incorporated</a:t>
            </a:r>
            <a:endParaRPr lang="cs-CZ" b="1" dirty="0"/>
          </a:p>
          <a:p>
            <a:pPr lvl="3"/>
            <a:r>
              <a:rPr lang="en-GB" sz="2400" dirty="0"/>
              <a:t> i.e., registered in the Commercial Register </a:t>
            </a:r>
            <a:r>
              <a:rPr lang="cs-CZ" sz="2400" dirty="0"/>
              <a:t>(</a:t>
            </a:r>
            <a:r>
              <a:rPr lang="en-GB" i="1" dirty="0"/>
              <a:t>ex </a:t>
            </a:r>
            <a:r>
              <a:rPr lang="en-GB" i="1" dirty="0" err="1"/>
              <a:t>nunc</a:t>
            </a:r>
            <a:r>
              <a:rPr lang="en-GB" i="1" dirty="0"/>
              <a:t> </a:t>
            </a:r>
            <a:r>
              <a:rPr lang="en-GB" dirty="0"/>
              <a:t>effect</a:t>
            </a:r>
            <a:r>
              <a:rPr lang="cs-CZ" dirty="0"/>
              <a:t>)</a:t>
            </a:r>
            <a:r>
              <a:rPr lang="en-GB" dirty="0"/>
              <a:t> </a:t>
            </a:r>
            <a:endParaRPr lang="cs-CZ" dirty="0"/>
          </a:p>
          <a:p>
            <a:pPr lvl="2"/>
            <a:r>
              <a:rPr lang="en-US" dirty="0"/>
              <a:t>during</a:t>
            </a:r>
            <a:r>
              <a:rPr lang="cs-CZ" dirty="0"/>
              <a:t> </a:t>
            </a:r>
            <a:r>
              <a:rPr lang="en-GB" dirty="0"/>
              <a:t>the period between the establishment and incorporation, the business corporation is referred to as a so-called preliminary company</a:t>
            </a:r>
            <a:endParaRPr lang="cs-CZ" dirty="0"/>
          </a:p>
          <a:p>
            <a:pPr lvl="2"/>
            <a:r>
              <a:rPr lang="en-US" dirty="0"/>
              <a:t>whoever</a:t>
            </a:r>
            <a:r>
              <a:rPr lang="en-GB" dirty="0"/>
              <a:t> acts on behalf of the company during this time is the entitled and obliged person under the very legal act</a:t>
            </a:r>
            <a:endParaRPr lang="cs-CZ" dirty="0"/>
          </a:p>
          <a:p>
            <a:pPr lvl="2"/>
            <a:r>
              <a:rPr lang="cs-CZ" dirty="0"/>
              <a:t>t</a:t>
            </a:r>
            <a:r>
              <a:rPr lang="en-GB" dirty="0"/>
              <a:t>he company may then assume the effects of such legal act within three months of being incorporated </a:t>
            </a:r>
            <a:endParaRPr lang="en-US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29AA796-0A52-4573-9AC7-734CAF76D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04.04.2020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0581A56C-D082-4531-887C-1E3E247D8D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82200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53B2F6E-B974-400F-A1A2-1EDC350627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Incorporation of a Business Corporation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3C54C5B-02A2-46C6-90CD-6AC8239057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incorporation</a:t>
            </a:r>
          </a:p>
          <a:p>
            <a:pPr lvl="1"/>
            <a:r>
              <a:rPr lang="cs-CZ" b="1" dirty="0"/>
              <a:t>by registration</a:t>
            </a:r>
            <a:r>
              <a:rPr lang="cs-CZ" dirty="0"/>
              <a:t> of</a:t>
            </a:r>
            <a:r>
              <a:rPr lang="en-GB" dirty="0"/>
              <a:t> the business corporation </a:t>
            </a:r>
            <a:r>
              <a:rPr lang="en-GB" b="1" dirty="0"/>
              <a:t>in the Commercial Register</a:t>
            </a:r>
            <a:endParaRPr lang="en-US" b="1" dirty="0"/>
          </a:p>
          <a:p>
            <a:r>
              <a:rPr lang="cs-CZ" dirty="0"/>
              <a:t>a</a:t>
            </a:r>
            <a:r>
              <a:rPr lang="en-GB" dirty="0"/>
              <a:t>n application to register a business company must be</a:t>
            </a:r>
            <a:endParaRPr lang="cs-CZ" dirty="0"/>
          </a:p>
          <a:p>
            <a:pPr lvl="1"/>
            <a:r>
              <a:rPr lang="en-GB" dirty="0"/>
              <a:t>filed within 6 months of its establishment</a:t>
            </a:r>
            <a:endParaRPr lang="cs-CZ" dirty="0"/>
          </a:p>
          <a:p>
            <a:pPr lvl="1"/>
            <a:r>
              <a:rPr lang="cs-CZ" dirty="0"/>
              <a:t>t</a:t>
            </a:r>
            <a:r>
              <a:rPr lang="en-GB" dirty="0"/>
              <a:t>he founders may set a different time limit for filing an application </a:t>
            </a:r>
            <a:endParaRPr lang="cs-CZ" dirty="0"/>
          </a:p>
          <a:p>
            <a:pPr lvl="1"/>
            <a:r>
              <a:rPr lang="en-US" dirty="0"/>
              <a:t>with</a:t>
            </a:r>
            <a:r>
              <a:rPr lang="en-GB" dirty="0"/>
              <a:t> the lapse, in vain, of the time limit, the founders are presumed to have rescinded the memorandum of association</a:t>
            </a:r>
            <a:endParaRPr lang="cs-CZ" dirty="0"/>
          </a:p>
          <a:p>
            <a:endParaRPr lang="de-DE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8E391F4-9695-4C83-A9AA-91B124035E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04.04.2020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3C6966B5-9228-4102-BB8C-1673BBA25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4760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0C20BC5-E6D3-4555-BFFC-B6988D02DA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/>
          <a:p>
            <a:r>
              <a:rPr lang="en-US" dirty="0"/>
              <a:t>Incorporation of a Business Corporation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16C4738-CD69-4FB2-A3D7-796F2A1CE0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t</a:t>
            </a:r>
            <a:r>
              <a:rPr lang="en-GB" dirty="0"/>
              <a:t>he Registration Act implies the obligation </a:t>
            </a:r>
            <a:endParaRPr lang="cs-CZ" dirty="0"/>
          </a:p>
          <a:p>
            <a:pPr lvl="1"/>
            <a:r>
              <a:rPr lang="en-US" dirty="0"/>
              <a:t>using</a:t>
            </a:r>
            <a:r>
              <a:rPr lang="cs-CZ" dirty="0"/>
              <a:t> </a:t>
            </a:r>
            <a:r>
              <a:rPr lang="en-GB" dirty="0"/>
              <a:t>the form available at the Ministry of Justice website</a:t>
            </a:r>
            <a:endParaRPr lang="cs-CZ" dirty="0"/>
          </a:p>
          <a:p>
            <a:pPr lvl="1"/>
            <a:r>
              <a:rPr lang="en-GB" dirty="0"/>
              <a:t>may be filed both</a:t>
            </a:r>
            <a:endParaRPr lang="cs-CZ" dirty="0"/>
          </a:p>
          <a:p>
            <a:pPr lvl="2"/>
            <a:r>
              <a:rPr lang="en-GB" dirty="0"/>
              <a:t> in paper format </a:t>
            </a:r>
            <a:endParaRPr lang="cs-CZ" dirty="0"/>
          </a:p>
          <a:p>
            <a:pPr lvl="3"/>
            <a:r>
              <a:rPr lang="en-GB" dirty="0"/>
              <a:t>which requires certified signatures</a:t>
            </a:r>
            <a:endParaRPr lang="cs-CZ" dirty="0"/>
          </a:p>
          <a:p>
            <a:pPr lvl="2"/>
            <a:r>
              <a:rPr lang="en-GB" dirty="0"/>
              <a:t>and in electronic format</a:t>
            </a:r>
            <a:endParaRPr lang="cs-CZ" dirty="0"/>
          </a:p>
          <a:p>
            <a:pPr lvl="3"/>
            <a:r>
              <a:rPr lang="en-GB" dirty="0"/>
              <a:t> which must be electronically signed or sent via a data box</a:t>
            </a:r>
            <a:endParaRPr lang="en-US" dirty="0"/>
          </a:p>
          <a:p>
            <a:pPr lvl="1"/>
            <a:r>
              <a:rPr lang="en-GB" dirty="0"/>
              <a:t>must be filed with the competent registration court</a:t>
            </a:r>
            <a:endParaRPr lang="cs-CZ" dirty="0"/>
          </a:p>
          <a:p>
            <a:pPr lvl="2"/>
            <a:r>
              <a:rPr lang="en-GB" dirty="0"/>
              <a:t>the Regional Court in the district where the business corporation plans on having its registered office</a:t>
            </a:r>
            <a:endParaRPr lang="cs-CZ" dirty="0"/>
          </a:p>
          <a:p>
            <a:pPr lvl="2"/>
            <a:r>
              <a:rPr lang="cs-CZ" dirty="0"/>
              <a:t>t</a:t>
            </a:r>
            <a:r>
              <a:rPr lang="en-GB" dirty="0"/>
              <a:t>he Regional Court shall register the established company in the Commercial Register or resolve to reject the submitted application within five business days at the latest</a:t>
            </a:r>
            <a:endParaRPr lang="cs-CZ" dirty="0"/>
          </a:p>
          <a:p>
            <a:endParaRPr lang="de-DE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0429712-301E-4EE4-9BDA-4090C6A6BE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04.04.2020</a:t>
            </a:fld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82E4B5A7-7F60-40FE-A655-C516E72BA3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12206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E7E5D36-CD56-47BA-B6A8-CA78E695D4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Incorporation of a Business Corporation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77FF685-52D9-4760-8992-C46D4F4CA4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t</a:t>
            </a:r>
            <a:r>
              <a:rPr lang="en-GB" dirty="0"/>
              <a:t>he court will reject an application that</a:t>
            </a:r>
            <a:endParaRPr lang="cs-CZ" dirty="0"/>
          </a:p>
          <a:p>
            <a:pPr lvl="1"/>
            <a:r>
              <a:rPr lang="en-GB" dirty="0"/>
              <a:t>has been filed by a person not authorised to do so</a:t>
            </a:r>
            <a:endParaRPr lang="cs-CZ" dirty="0"/>
          </a:p>
          <a:p>
            <a:pPr lvl="1"/>
            <a:r>
              <a:rPr lang="en-GB" dirty="0"/>
              <a:t>has not been filed as specified</a:t>
            </a:r>
            <a:endParaRPr lang="cs-CZ" dirty="0"/>
          </a:p>
          <a:p>
            <a:pPr lvl="1"/>
            <a:r>
              <a:rPr lang="en-GB" dirty="0"/>
              <a:t>does not contain all the specified essentials</a:t>
            </a:r>
            <a:endParaRPr lang="cs-CZ" dirty="0"/>
          </a:p>
          <a:p>
            <a:pPr lvl="1"/>
            <a:r>
              <a:rPr lang="en-GB" dirty="0"/>
              <a:t>is incomprehensible or vague</a:t>
            </a:r>
            <a:endParaRPr lang="cs-CZ" dirty="0"/>
          </a:p>
          <a:p>
            <a:pPr lvl="1"/>
            <a:r>
              <a:rPr lang="en-GB" dirty="0"/>
              <a:t>or does not include documents supporting the data to be registered</a:t>
            </a:r>
            <a:endParaRPr lang="cs-CZ" dirty="0"/>
          </a:p>
          <a:p>
            <a:r>
              <a:rPr lang="cs-CZ" dirty="0"/>
              <a:t>t</a:t>
            </a:r>
            <a:r>
              <a:rPr lang="en-GB" dirty="0"/>
              <a:t>he court shall call on the filing party to remove the defects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17BCAF8-87F8-4204-8C6F-EC6C62C771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04.04.2020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C5BE476C-4AFE-45CF-AC2B-98545ABAFA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87428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F7AF1A7-D8DE-458E-82BB-C9F839E06A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Incorporation of a Business Corporation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71E004C-AD1C-4198-8C6D-BE7BC86727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the court may also pronounce a business corporation null</a:t>
            </a:r>
            <a:r>
              <a:rPr lang="cs-CZ" dirty="0"/>
              <a:t> (</a:t>
            </a:r>
            <a:r>
              <a:rPr lang="en-GB" dirty="0"/>
              <a:t>even </a:t>
            </a:r>
            <a:r>
              <a:rPr lang="en-GB" i="1" dirty="0"/>
              <a:t>ex officio</a:t>
            </a:r>
            <a:r>
              <a:rPr lang="cs-CZ" i="1" dirty="0"/>
              <a:t>) </a:t>
            </a:r>
            <a:r>
              <a:rPr lang="en-US" dirty="0"/>
              <a:t>if</a:t>
            </a:r>
            <a:endParaRPr lang="en-US" i="1" dirty="0"/>
          </a:p>
          <a:p>
            <a:pPr lvl="1"/>
            <a:r>
              <a:rPr lang="en-GB" dirty="0"/>
              <a:t>the foundational legal act is missing</a:t>
            </a:r>
            <a:endParaRPr lang="cs-CZ" dirty="0"/>
          </a:p>
          <a:p>
            <a:pPr lvl="1"/>
            <a:r>
              <a:rPr lang="en-GB" dirty="0"/>
              <a:t>the business corporation has been established by fewer people than the law requires</a:t>
            </a:r>
            <a:endParaRPr lang="cs-CZ" dirty="0"/>
          </a:p>
          <a:p>
            <a:pPr lvl="1"/>
            <a:r>
              <a:rPr lang="en-GB" dirty="0"/>
              <a:t>the court establishes that all of the founding members lack legal capacity</a:t>
            </a:r>
            <a:endParaRPr lang="cs-CZ" dirty="0"/>
          </a:p>
          <a:p>
            <a:r>
              <a:rPr lang="en-GB" dirty="0"/>
              <a:t>the court shall set a time to remove the identified shortcomings, if possible</a:t>
            </a:r>
            <a:endParaRPr lang="cs-CZ" dirty="0"/>
          </a:p>
          <a:p>
            <a:r>
              <a:rPr lang="en-US" dirty="0"/>
              <a:t>all</a:t>
            </a:r>
            <a:r>
              <a:rPr lang="en-GB" dirty="0"/>
              <a:t> legal actions a business corporation took before it was pronounced null by the court apply</a:t>
            </a:r>
            <a:endParaRPr lang="cs-CZ" dirty="0"/>
          </a:p>
          <a:p>
            <a:pPr lvl="1"/>
            <a:r>
              <a:rPr lang="en-US" dirty="0"/>
              <a:t>third</a:t>
            </a:r>
            <a:r>
              <a:rPr lang="en-GB" dirty="0"/>
              <a:t> party protection is therefore ensured</a:t>
            </a:r>
            <a:endParaRPr lang="en-US" dirty="0"/>
          </a:p>
          <a:p>
            <a:pPr lvl="0"/>
            <a:endParaRPr lang="en-US" dirty="0"/>
          </a:p>
          <a:p>
            <a:endParaRPr lang="en-US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83FED87-7F6C-4EEF-9A94-4A5EBF768E9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34988" y="7008813"/>
            <a:ext cx="2495550" cy="401637"/>
          </a:xfrm>
        </p:spPr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04.04.2020</a:t>
            </a:fld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5B19EF0A-F5E6-408D-8678-8B62293A3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59935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JU_OPVVV">
  <a:themeElements>
    <a:clrScheme name="JU">
      <a:dk1>
        <a:srgbClr val="151515"/>
      </a:dk1>
      <a:lt1>
        <a:sysClr val="window" lastClr="FFFFFF"/>
      </a:lt1>
      <a:dk2>
        <a:srgbClr val="E00034"/>
      </a:dk2>
      <a:lt2>
        <a:srgbClr val="D8D8D8"/>
      </a:lt2>
      <a:accent1>
        <a:srgbClr val="E00034"/>
      </a:accent1>
      <a:accent2>
        <a:srgbClr val="E98300"/>
      </a:accent2>
      <a:accent3>
        <a:srgbClr val="007D57"/>
      </a:accent3>
      <a:accent4>
        <a:srgbClr val="9C5FB5"/>
      </a:accent4>
      <a:accent5>
        <a:srgbClr val="5BBBB7"/>
      </a:accent5>
      <a:accent6>
        <a:srgbClr val="D10074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U_OPVVV" id="{308B95AC-FC2F-4F17-80AD-0B8665254CCB}" vid="{353A2476-A1C0-4E71-97AE-34FA5EB80CF7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254</TotalTime>
  <Words>1878</Words>
  <Application>Microsoft Office PowerPoint</Application>
  <PresentationFormat>Vlastní</PresentationFormat>
  <Paragraphs>255</Paragraphs>
  <Slides>25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25</vt:i4>
      </vt:variant>
    </vt:vector>
  </HeadingPairs>
  <TitlesOfParts>
    <vt:vector size="29" baseType="lpstr">
      <vt:lpstr>Arial</vt:lpstr>
      <vt:lpstr>Calibri</vt:lpstr>
      <vt:lpstr>Clara Sans</vt:lpstr>
      <vt:lpstr>JU_OPVVV</vt:lpstr>
      <vt:lpstr>Incorporation, Winding up and Transformation od Business Corporations</vt:lpstr>
      <vt:lpstr>Forming and Winding up</vt:lpstr>
      <vt:lpstr>Establishing of a Business Corporation</vt:lpstr>
      <vt:lpstr>Establishing of a Business Corporation</vt:lpstr>
      <vt:lpstr>Establishing of a Business Corporation</vt:lpstr>
      <vt:lpstr>Incorporation of a Business Corporation</vt:lpstr>
      <vt:lpstr>Incorporation of a Business Corporation</vt:lpstr>
      <vt:lpstr>Incorporation of a Business Corporation</vt:lpstr>
      <vt:lpstr>Incorporation of a Business Corporation</vt:lpstr>
      <vt:lpstr>Dissolution and Winding of Business Corporation </vt:lpstr>
      <vt:lpstr>Dissolution of Business Corporation</vt:lpstr>
      <vt:lpstr>Dissolution of Business Corporation</vt:lpstr>
      <vt:lpstr>Winding up a Business Corporation</vt:lpstr>
      <vt:lpstr>Liquidation of a Business Corporation</vt:lpstr>
      <vt:lpstr>Liquidation of a Business Corporation</vt:lpstr>
      <vt:lpstr>Liquidation of a Business Corporation</vt:lpstr>
      <vt:lpstr>Liquidation of a Business Corporation</vt:lpstr>
      <vt:lpstr>Liquidation of a Business Corporation</vt:lpstr>
      <vt:lpstr>Transformation of Business Corporation</vt:lpstr>
      <vt:lpstr>Transformation of Business Corporation</vt:lpstr>
      <vt:lpstr>Transformation of Business Corporation</vt:lpstr>
      <vt:lpstr>Transformation of Business Corporation</vt:lpstr>
      <vt:lpstr>Transformation of Business Corporation</vt:lpstr>
      <vt:lpstr>Transformation of Business Corporation</vt:lpstr>
      <vt:lpstr>Transformation of Business Corporation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Ing. Tomáš Lysenko-Chvíla</dc:creator>
  <cp:lastModifiedBy>Kateřina Navrátilová</cp:lastModifiedBy>
  <cp:revision>28</cp:revision>
  <dcterms:created xsi:type="dcterms:W3CDTF">2017-07-17T18:52:59Z</dcterms:created>
  <dcterms:modified xsi:type="dcterms:W3CDTF">2020-04-04T07:14:12Z</dcterms:modified>
</cp:coreProperties>
</file>