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8">
  <p:sldMasterIdLst>
    <p:sldMasterId id="2147483756" r:id="rId1"/>
  </p:sldMasterIdLst>
  <p:notesMasterIdLst>
    <p:notesMasterId r:id="rId14"/>
  </p:notesMasterIdLst>
  <p:sldIdLst>
    <p:sldId id="256" r:id="rId2"/>
    <p:sldId id="257" r:id="rId3"/>
    <p:sldId id="258" r:id="rId4"/>
    <p:sldId id="259" r:id="rId5"/>
    <p:sldId id="260" r:id="rId6"/>
    <p:sldId id="261" r:id="rId7"/>
    <p:sldId id="263" r:id="rId8"/>
    <p:sldId id="264" r:id="rId9"/>
    <p:sldId id="265" r:id="rId10"/>
    <p:sldId id="262" r:id="rId11"/>
    <p:sldId id="266" r:id="rId12"/>
    <p:sldId id="267" r:id="rId13"/>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0" d="100"/>
          <a:sy n="60" d="100"/>
        </p:scale>
        <p:origin x="28" y="5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04.02.2021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04.02.2021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04.02.2021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04.02.2021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04.02.2021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04.02.2021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04.02.2021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04.02.2021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04.02.2021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04.02.2021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04.02.2021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04.02.2021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04.02.2021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2.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3.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oleObject3.bin"/><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US" dirty="0" smtClean="0"/>
              <a:t>Systemization of economic indicators</a:t>
            </a: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n-lt"/>
              </a:rPr>
              <a:t>Examples</a:t>
            </a:r>
            <a:r>
              <a:rPr lang="cs-CZ" dirty="0" smtClean="0">
                <a:latin typeface="+mn-lt"/>
              </a:rPr>
              <a:t> </a:t>
            </a:r>
            <a:r>
              <a:rPr lang="cs-CZ" dirty="0" err="1" smtClean="0">
                <a:latin typeface="+mn-lt"/>
              </a:rPr>
              <a:t>of</a:t>
            </a:r>
            <a:r>
              <a:rPr lang="cs-CZ" dirty="0" smtClean="0">
                <a:latin typeface="+mn-lt"/>
              </a:rPr>
              <a:t> </a:t>
            </a:r>
            <a:r>
              <a:rPr lang="cs-CZ" dirty="0" err="1" smtClean="0">
                <a:latin typeface="+mn-lt"/>
              </a:rPr>
              <a:t>pyramidal</a:t>
            </a:r>
            <a:r>
              <a:rPr lang="cs-CZ" dirty="0" smtClean="0">
                <a:latin typeface="+mn-lt"/>
              </a:rPr>
              <a:t> </a:t>
            </a:r>
            <a:r>
              <a:rPr lang="cs-CZ" dirty="0" err="1" smtClean="0">
                <a:latin typeface="+mn-lt"/>
              </a:rPr>
              <a:t>systems</a:t>
            </a:r>
            <a:endParaRPr lang="cs-CZ" dirty="0">
              <a:latin typeface="+mn-lt"/>
            </a:endParaRPr>
          </a:p>
        </p:txBody>
      </p:sp>
      <p:sp>
        <p:nvSpPr>
          <p:cNvPr id="3" name="Zástupný symbol pro obsah 2"/>
          <p:cNvSpPr>
            <a:spLocks noGrp="1"/>
          </p:cNvSpPr>
          <p:nvPr>
            <p:ph idx="1"/>
          </p:nvPr>
        </p:nvSpPr>
        <p:spPr>
          <a:xfrm>
            <a:off x="534988" y="1187533"/>
            <a:ext cx="9623425" cy="877574"/>
          </a:xfrm>
        </p:spPr>
        <p:txBody>
          <a:bodyPr/>
          <a:lstStyle/>
          <a:p>
            <a:r>
              <a:rPr lang="cs-CZ" dirty="0" smtClean="0">
                <a:latin typeface="+mn-lt"/>
              </a:rPr>
              <a:t>INFA </a:t>
            </a:r>
            <a:r>
              <a:rPr lang="cs-CZ" dirty="0" err="1" smtClean="0">
                <a:latin typeface="+mn-lt"/>
              </a:rPr>
              <a:t>system</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
        <p:nvSpPr>
          <p:cNvPr id="4" name="Rectangle 2"/>
          <p:cNvSpPr>
            <a:spLocks noChangeArrowheads="1"/>
          </p:cNvSpPr>
          <p:nvPr/>
        </p:nvSpPr>
        <p:spPr bwMode="auto">
          <a:xfrm>
            <a:off x="934948" y="2065106"/>
            <a:ext cx="1921882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6" name="Objekt 5"/>
          <p:cNvGraphicFramePr>
            <a:graphicFrameLocks noChangeAspect="1"/>
          </p:cNvGraphicFramePr>
          <p:nvPr>
            <p:extLst>
              <p:ext uri="{D42A27DB-BD31-4B8C-83A1-F6EECF244321}">
                <p14:modId xmlns:p14="http://schemas.microsoft.com/office/powerpoint/2010/main" val="347252319"/>
              </p:ext>
            </p:extLst>
          </p:nvPr>
        </p:nvGraphicFramePr>
        <p:xfrm>
          <a:off x="934948" y="2065106"/>
          <a:ext cx="8342615" cy="4804707"/>
        </p:xfrm>
        <a:graphic>
          <a:graphicData uri="http://schemas.openxmlformats.org/presentationml/2006/ole">
            <mc:AlternateContent xmlns:mc="http://schemas.openxmlformats.org/markup-compatibility/2006">
              <mc:Choice xmlns:v="urn:schemas-microsoft-com:vml" Requires="v">
                <p:oleObj spid="_x0000_s7173" name="Acrobat Document" r:id="rId3" imgW="2895304" imgH="1669962" progId="Acrobat.Document.DC">
                  <p:embed/>
                </p:oleObj>
              </mc:Choice>
              <mc:Fallback>
                <p:oleObj name="Acrobat Document" r:id="rId3" imgW="2895304" imgH="1669962" progId="Acrobat.Document.DC">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4948" y="2065106"/>
                        <a:ext cx="8342615" cy="4804707"/>
                      </a:xfrm>
                      <a:prstGeom prst="rect">
                        <a:avLst/>
                      </a:prstGeom>
                      <a:noFill/>
                    </p:spPr>
                  </p:pic>
                </p:oleObj>
              </mc:Fallback>
            </mc:AlternateContent>
          </a:graphicData>
        </a:graphic>
      </p:graphicFrame>
    </p:spTree>
    <p:extLst>
      <p:ext uri="{BB962C8B-B14F-4D97-AF65-F5344CB8AC3E}">
        <p14:creationId xmlns:p14="http://schemas.microsoft.com/office/powerpoint/2010/main" val="17859639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n-lt"/>
              </a:rPr>
              <a:t>Examples</a:t>
            </a:r>
            <a:r>
              <a:rPr lang="cs-CZ" dirty="0" smtClean="0">
                <a:latin typeface="+mn-lt"/>
              </a:rPr>
              <a:t> </a:t>
            </a:r>
            <a:r>
              <a:rPr lang="cs-CZ" dirty="0" err="1" smtClean="0">
                <a:latin typeface="+mn-lt"/>
              </a:rPr>
              <a:t>of</a:t>
            </a:r>
            <a:r>
              <a:rPr lang="cs-CZ" dirty="0" smtClean="0">
                <a:latin typeface="+mn-lt"/>
              </a:rPr>
              <a:t> </a:t>
            </a:r>
            <a:r>
              <a:rPr lang="cs-CZ" dirty="0" err="1" smtClean="0">
                <a:latin typeface="+mn-lt"/>
              </a:rPr>
              <a:t>pyramidal</a:t>
            </a:r>
            <a:r>
              <a:rPr lang="cs-CZ" dirty="0" smtClean="0">
                <a:latin typeface="+mn-lt"/>
              </a:rPr>
              <a:t> </a:t>
            </a:r>
            <a:r>
              <a:rPr lang="cs-CZ" dirty="0" err="1" smtClean="0">
                <a:latin typeface="+mn-lt"/>
              </a:rPr>
              <a:t>systems</a:t>
            </a:r>
            <a:endParaRPr lang="cs-CZ" dirty="0">
              <a:latin typeface="+mn-lt"/>
            </a:endParaRPr>
          </a:p>
        </p:txBody>
      </p:sp>
      <p:sp>
        <p:nvSpPr>
          <p:cNvPr id="3" name="Zástupný symbol pro obsah 2"/>
          <p:cNvSpPr>
            <a:spLocks noGrp="1"/>
          </p:cNvSpPr>
          <p:nvPr>
            <p:ph idx="1"/>
          </p:nvPr>
        </p:nvSpPr>
        <p:spPr>
          <a:xfrm>
            <a:off x="534988" y="1187533"/>
            <a:ext cx="9623425" cy="877574"/>
          </a:xfrm>
        </p:spPr>
        <p:txBody>
          <a:bodyPr/>
          <a:lstStyle/>
          <a:p>
            <a:r>
              <a:rPr lang="cs-CZ" dirty="0" err="1" smtClean="0">
                <a:latin typeface="+mn-lt"/>
              </a:rPr>
              <a:t>Groll</a:t>
            </a:r>
            <a:r>
              <a:rPr lang="cs-CZ" dirty="0" smtClean="0">
                <a:latin typeface="+mn-lt"/>
              </a:rPr>
              <a:t> </a:t>
            </a:r>
            <a:r>
              <a:rPr lang="cs-CZ" dirty="0" err="1" smtClean="0">
                <a:latin typeface="+mn-lt"/>
              </a:rPr>
              <a:t>system</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
        <p:nvSpPr>
          <p:cNvPr id="4" name="Rectangle 2"/>
          <p:cNvSpPr>
            <a:spLocks noChangeArrowheads="1"/>
          </p:cNvSpPr>
          <p:nvPr/>
        </p:nvSpPr>
        <p:spPr bwMode="auto">
          <a:xfrm>
            <a:off x="934948" y="2065106"/>
            <a:ext cx="1921882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7" name="Rectangle 2"/>
          <p:cNvSpPr>
            <a:spLocks noChangeArrowheads="1"/>
          </p:cNvSpPr>
          <p:nvPr/>
        </p:nvSpPr>
        <p:spPr bwMode="auto">
          <a:xfrm>
            <a:off x="934948" y="1977655"/>
            <a:ext cx="179855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8" name="Objekt 7"/>
          <p:cNvGraphicFramePr>
            <a:graphicFrameLocks noChangeAspect="1"/>
          </p:cNvGraphicFramePr>
          <p:nvPr>
            <p:extLst>
              <p:ext uri="{D42A27DB-BD31-4B8C-83A1-F6EECF244321}">
                <p14:modId xmlns:p14="http://schemas.microsoft.com/office/powerpoint/2010/main" val="1853189880"/>
              </p:ext>
            </p:extLst>
          </p:nvPr>
        </p:nvGraphicFramePr>
        <p:xfrm>
          <a:off x="934947" y="1977656"/>
          <a:ext cx="7305285" cy="5308080"/>
        </p:xfrm>
        <a:graphic>
          <a:graphicData uri="http://schemas.openxmlformats.org/presentationml/2006/ole">
            <mc:AlternateContent xmlns:mc="http://schemas.openxmlformats.org/markup-compatibility/2006">
              <mc:Choice xmlns:v="urn:schemas-microsoft-com:vml" Requires="v">
                <p:oleObj spid="_x0000_s8197" name="Acrobat Document" r:id="rId3" imgW="3238179" imgH="2349456" progId="Acrobat.Document.DC">
                  <p:embed/>
                </p:oleObj>
              </mc:Choice>
              <mc:Fallback>
                <p:oleObj name="Acrobat Document" r:id="rId3" imgW="3238179" imgH="2349456" progId="Acrobat.Document.DC">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4947" y="1977656"/>
                        <a:ext cx="7305285" cy="5308080"/>
                      </a:xfrm>
                      <a:prstGeom prst="rect">
                        <a:avLst/>
                      </a:prstGeom>
                      <a:noFill/>
                    </p:spPr>
                  </p:pic>
                </p:oleObj>
              </mc:Fallback>
            </mc:AlternateContent>
          </a:graphicData>
        </a:graphic>
      </p:graphicFrame>
    </p:spTree>
    <p:extLst>
      <p:ext uri="{BB962C8B-B14F-4D97-AF65-F5344CB8AC3E}">
        <p14:creationId xmlns:p14="http://schemas.microsoft.com/office/powerpoint/2010/main" val="908412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n-lt"/>
              </a:rPr>
              <a:t>Examples</a:t>
            </a:r>
            <a:r>
              <a:rPr lang="cs-CZ" dirty="0" smtClean="0">
                <a:latin typeface="+mn-lt"/>
              </a:rPr>
              <a:t> </a:t>
            </a:r>
            <a:r>
              <a:rPr lang="cs-CZ" dirty="0" err="1" smtClean="0">
                <a:latin typeface="+mn-lt"/>
              </a:rPr>
              <a:t>of</a:t>
            </a:r>
            <a:r>
              <a:rPr lang="cs-CZ" dirty="0" smtClean="0">
                <a:latin typeface="+mn-lt"/>
              </a:rPr>
              <a:t> </a:t>
            </a:r>
            <a:r>
              <a:rPr lang="cs-CZ" dirty="0" err="1" smtClean="0">
                <a:latin typeface="+mn-lt"/>
              </a:rPr>
              <a:t>pyramidal</a:t>
            </a:r>
            <a:r>
              <a:rPr lang="cs-CZ" dirty="0" smtClean="0">
                <a:latin typeface="+mn-lt"/>
              </a:rPr>
              <a:t> </a:t>
            </a:r>
            <a:r>
              <a:rPr lang="cs-CZ" dirty="0" err="1" smtClean="0">
                <a:latin typeface="+mn-lt"/>
              </a:rPr>
              <a:t>systems</a:t>
            </a:r>
            <a:endParaRPr lang="cs-CZ" dirty="0">
              <a:latin typeface="+mn-lt"/>
            </a:endParaRPr>
          </a:p>
        </p:txBody>
      </p:sp>
      <p:sp>
        <p:nvSpPr>
          <p:cNvPr id="3" name="Zástupný symbol pro obsah 2"/>
          <p:cNvSpPr>
            <a:spLocks noGrp="1"/>
          </p:cNvSpPr>
          <p:nvPr>
            <p:ph idx="1"/>
          </p:nvPr>
        </p:nvSpPr>
        <p:spPr>
          <a:xfrm>
            <a:off x="534988" y="1187533"/>
            <a:ext cx="9623425" cy="877574"/>
          </a:xfrm>
        </p:spPr>
        <p:txBody>
          <a:bodyPr/>
          <a:lstStyle/>
          <a:p>
            <a:r>
              <a:rPr lang="cs-CZ" dirty="0" err="1" smtClean="0">
                <a:latin typeface="+mn-lt"/>
              </a:rPr>
              <a:t>Coenenberg</a:t>
            </a:r>
            <a:r>
              <a:rPr lang="cs-CZ" dirty="0" smtClean="0">
                <a:latin typeface="+mn-lt"/>
              </a:rPr>
              <a:t> </a:t>
            </a:r>
            <a:r>
              <a:rPr lang="cs-CZ" dirty="0" err="1" smtClean="0">
                <a:latin typeface="+mn-lt"/>
              </a:rPr>
              <a:t>system</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
        <p:nvSpPr>
          <p:cNvPr id="4" name="Rectangle 2"/>
          <p:cNvSpPr>
            <a:spLocks noChangeArrowheads="1"/>
          </p:cNvSpPr>
          <p:nvPr/>
        </p:nvSpPr>
        <p:spPr bwMode="auto">
          <a:xfrm>
            <a:off x="934948" y="2065106"/>
            <a:ext cx="1921882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7" name="Rectangle 2"/>
          <p:cNvSpPr>
            <a:spLocks noChangeArrowheads="1"/>
          </p:cNvSpPr>
          <p:nvPr/>
        </p:nvSpPr>
        <p:spPr bwMode="auto">
          <a:xfrm>
            <a:off x="934948" y="1977655"/>
            <a:ext cx="179855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6" name="Rectangle 2"/>
          <p:cNvSpPr>
            <a:spLocks noChangeArrowheads="1"/>
          </p:cNvSpPr>
          <p:nvPr/>
        </p:nvSpPr>
        <p:spPr bwMode="auto">
          <a:xfrm>
            <a:off x="934948" y="205116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9" name="Objekt 8"/>
          <p:cNvGraphicFramePr>
            <a:graphicFrameLocks noChangeAspect="1"/>
          </p:cNvGraphicFramePr>
          <p:nvPr>
            <p:extLst>
              <p:ext uri="{D42A27DB-BD31-4B8C-83A1-F6EECF244321}">
                <p14:modId xmlns:p14="http://schemas.microsoft.com/office/powerpoint/2010/main" val="633319417"/>
              </p:ext>
            </p:extLst>
          </p:nvPr>
        </p:nvGraphicFramePr>
        <p:xfrm>
          <a:off x="934948" y="2051160"/>
          <a:ext cx="9086010" cy="4870202"/>
        </p:xfrm>
        <a:graphic>
          <a:graphicData uri="http://schemas.openxmlformats.org/presentationml/2006/ole">
            <mc:AlternateContent xmlns:mc="http://schemas.openxmlformats.org/markup-compatibility/2006">
              <mc:Choice xmlns:v="urn:schemas-microsoft-com:vml" Requires="v">
                <p:oleObj spid="_x0000_s9220" name="Acrobat Document" r:id="rId3" imgW="3682852" imgH="1974631" progId="Acrobat.Document.DC">
                  <p:embed/>
                </p:oleObj>
              </mc:Choice>
              <mc:Fallback>
                <p:oleObj name="Acrobat Document" r:id="rId3" imgW="3682852" imgH="1974631" progId="Acrobat.Document.DC">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4948" y="2051160"/>
                        <a:ext cx="9086010" cy="4870202"/>
                      </a:xfrm>
                      <a:prstGeom prst="rect">
                        <a:avLst/>
                      </a:prstGeom>
                      <a:noFill/>
                    </p:spPr>
                  </p:pic>
                </p:oleObj>
              </mc:Fallback>
            </mc:AlternateContent>
          </a:graphicData>
        </a:graphic>
      </p:graphicFrame>
    </p:spTree>
    <p:extLst>
      <p:ext uri="{BB962C8B-B14F-4D97-AF65-F5344CB8AC3E}">
        <p14:creationId xmlns:p14="http://schemas.microsoft.com/office/powerpoint/2010/main" val="1533035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latin typeface="+mn-lt"/>
              </a:rPr>
              <a:t>Systemization of economic indicators</a:t>
            </a:r>
            <a:endParaRPr lang="cs-CZ" dirty="0">
              <a:latin typeface="+mn-lt"/>
            </a:endParaRPr>
          </a:p>
        </p:txBody>
      </p:sp>
      <p:sp>
        <p:nvSpPr>
          <p:cNvPr id="3" name="Zástupný symbol pro obsah 2"/>
          <p:cNvSpPr>
            <a:spLocks noGrp="1"/>
          </p:cNvSpPr>
          <p:nvPr>
            <p:ph idx="1"/>
          </p:nvPr>
        </p:nvSpPr>
        <p:spPr/>
        <p:txBody>
          <a:bodyPr/>
          <a:lstStyle/>
          <a:p>
            <a:r>
              <a:rPr lang="en-US" dirty="0">
                <a:latin typeface="+mn-lt"/>
              </a:rPr>
              <a:t>It is possible to speak of a system of indicators if the indicators are built in a meaningful mutual relationship, complement each other and clarify each other, and as a whole they describe the analyzed object in a balanced and clear manner.</a:t>
            </a:r>
            <a:endParaRPr lang="cs-CZ" dirty="0" smtClean="0">
              <a:latin typeface="+mn-lt"/>
            </a:endParaRPr>
          </a:p>
          <a:p>
            <a:r>
              <a:rPr lang="en-GB" dirty="0" smtClean="0">
                <a:latin typeface="+mn-lt"/>
              </a:rPr>
              <a:t>The </a:t>
            </a:r>
            <a:r>
              <a:rPr lang="en-GB" dirty="0">
                <a:latin typeface="+mn-lt"/>
              </a:rPr>
              <a:t>systematic arrangement of indicators is given by:</a:t>
            </a:r>
            <a:endParaRPr lang="cs-CZ" dirty="0">
              <a:latin typeface="+mn-lt"/>
            </a:endParaRPr>
          </a:p>
          <a:p>
            <a:pPr lvl="1"/>
            <a:r>
              <a:rPr lang="en-GB" dirty="0">
                <a:latin typeface="+mn-lt"/>
              </a:rPr>
              <a:t>determining the content of individual indicators,</a:t>
            </a:r>
            <a:endParaRPr lang="cs-CZ" dirty="0">
              <a:latin typeface="+mn-lt"/>
            </a:endParaRPr>
          </a:p>
          <a:p>
            <a:pPr lvl="1"/>
            <a:r>
              <a:rPr lang="en-GB" dirty="0">
                <a:latin typeface="+mn-lt"/>
              </a:rPr>
              <a:t>hierarchical arrangement of individual indicators,</a:t>
            </a:r>
            <a:endParaRPr lang="cs-CZ" dirty="0">
              <a:latin typeface="+mn-lt"/>
            </a:endParaRPr>
          </a:p>
          <a:p>
            <a:pPr lvl="1"/>
            <a:r>
              <a:rPr lang="en-GB" dirty="0">
                <a:latin typeface="+mn-lt"/>
              </a:rPr>
              <a:t>establishing the interrelationships between the indicators.</a:t>
            </a:r>
            <a:endParaRPr lang="cs-CZ" dirty="0">
              <a:latin typeface="+mn-lt"/>
            </a:endParaRPr>
          </a:p>
          <a:p>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mn-lt"/>
              </a:rPr>
              <a:t>Členění systémů ukazatelů</a:t>
            </a:r>
          </a:p>
        </p:txBody>
      </p:sp>
      <p:sp>
        <p:nvSpPr>
          <p:cNvPr id="3" name="Zástupný symbol pro obsah 2"/>
          <p:cNvSpPr>
            <a:spLocks noGrp="1"/>
          </p:cNvSpPr>
          <p:nvPr>
            <p:ph idx="1"/>
          </p:nvPr>
        </p:nvSpPr>
        <p:spPr/>
        <p:txBody>
          <a:bodyPr/>
          <a:lstStyle/>
          <a:p>
            <a:pPr lvl="0"/>
            <a:r>
              <a:rPr lang="en-US" dirty="0" smtClean="0">
                <a:latin typeface="+mn-lt"/>
              </a:rPr>
              <a:t>Pyramidal </a:t>
            </a:r>
            <a:r>
              <a:rPr lang="en-US" dirty="0">
                <a:latin typeface="+mn-lt"/>
              </a:rPr>
              <a:t>systems of </a:t>
            </a:r>
            <a:r>
              <a:rPr lang="en-US" dirty="0" smtClean="0">
                <a:latin typeface="+mn-lt"/>
              </a:rPr>
              <a:t>indicators</a:t>
            </a:r>
            <a:endParaRPr lang="cs-CZ" dirty="0" smtClean="0">
              <a:latin typeface="+mn-lt"/>
            </a:endParaRPr>
          </a:p>
          <a:p>
            <a:pPr lvl="0"/>
            <a:endParaRPr lang="cs-CZ" dirty="0">
              <a:latin typeface="+mn-lt"/>
            </a:endParaRPr>
          </a:p>
          <a:p>
            <a:pPr lvl="0"/>
            <a:endParaRPr lang="cs-CZ" dirty="0" smtClean="0">
              <a:latin typeface="+mn-lt"/>
            </a:endParaRPr>
          </a:p>
          <a:p>
            <a:pPr lvl="0"/>
            <a:endParaRPr lang="cs-CZ" dirty="0" smtClean="0">
              <a:latin typeface="+mn-lt"/>
            </a:endParaRPr>
          </a:p>
          <a:p>
            <a:pPr lvl="0"/>
            <a:endParaRPr lang="cs-CZ" dirty="0" smtClean="0">
              <a:latin typeface="+mn-lt"/>
            </a:endParaRPr>
          </a:p>
          <a:p>
            <a:pPr lvl="0"/>
            <a:endParaRPr lang="cs-CZ" dirty="0" smtClean="0">
              <a:latin typeface="+mn-lt"/>
            </a:endParaRPr>
          </a:p>
          <a:p>
            <a:pPr lvl="0"/>
            <a:r>
              <a:rPr lang="en-US" dirty="0" smtClean="0">
                <a:latin typeface="+mn-lt"/>
              </a:rPr>
              <a:t>Parallel </a:t>
            </a:r>
            <a:r>
              <a:rPr lang="en-US" dirty="0">
                <a:latin typeface="+mn-lt"/>
              </a:rPr>
              <a:t>systems of </a:t>
            </a:r>
            <a:r>
              <a:rPr lang="en-US" dirty="0" smtClean="0">
                <a:latin typeface="+mn-lt"/>
              </a:rPr>
              <a:t>indicators</a:t>
            </a:r>
            <a:endParaRPr lang="cs-CZ" dirty="0" smtClean="0">
              <a:latin typeface="+mn-lt"/>
            </a:endParaRPr>
          </a:p>
          <a:p>
            <a:pPr lvl="0"/>
            <a:r>
              <a:rPr lang="en-US" dirty="0" smtClean="0">
                <a:latin typeface="+mn-lt"/>
              </a:rPr>
              <a:t>Matrix </a:t>
            </a:r>
            <a:r>
              <a:rPr lang="en-US" dirty="0">
                <a:latin typeface="+mn-lt"/>
              </a:rPr>
              <a:t>systems of </a:t>
            </a:r>
            <a:r>
              <a:rPr lang="en-US" dirty="0" smtClean="0">
                <a:latin typeface="+mn-lt"/>
              </a:rPr>
              <a:t>indicators</a:t>
            </a:r>
            <a:endParaRPr lang="cs-CZ" dirty="0" smtClean="0">
              <a:latin typeface="+mn-lt"/>
            </a:endParaRPr>
          </a:p>
          <a:p>
            <a:pPr lvl="0"/>
            <a:r>
              <a:rPr lang="cs-CZ" dirty="0" err="1" smtClean="0">
                <a:latin typeface="+mn-lt"/>
              </a:rPr>
              <a:t>Bancruptcy</a:t>
            </a:r>
            <a:r>
              <a:rPr lang="cs-CZ" dirty="0" smtClean="0">
                <a:latin typeface="+mn-lt"/>
              </a:rPr>
              <a:t> </a:t>
            </a:r>
            <a:r>
              <a:rPr lang="cs-CZ" dirty="0" err="1" smtClean="0">
                <a:latin typeface="+mn-lt"/>
              </a:rPr>
              <a:t>models</a:t>
            </a:r>
            <a:r>
              <a:rPr lang="cs-CZ" dirty="0" smtClean="0">
                <a:latin typeface="+mn-lt"/>
              </a:rPr>
              <a:t>, </a:t>
            </a:r>
            <a:r>
              <a:rPr lang="cs-CZ" dirty="0" err="1" smtClean="0">
                <a:latin typeface="+mn-lt"/>
              </a:rPr>
              <a:t>models</a:t>
            </a:r>
            <a:r>
              <a:rPr lang="cs-CZ" dirty="0" smtClean="0">
                <a:latin typeface="+mn-lt"/>
              </a:rPr>
              <a:t> </a:t>
            </a:r>
            <a:r>
              <a:rPr lang="cs-CZ" dirty="0" err="1" smtClean="0">
                <a:latin typeface="+mn-lt"/>
              </a:rPr>
              <a:t>of</a:t>
            </a:r>
            <a:r>
              <a:rPr lang="cs-CZ" dirty="0" smtClean="0">
                <a:latin typeface="+mn-lt"/>
              </a:rPr>
              <a:t> </a:t>
            </a:r>
            <a:r>
              <a:rPr lang="cs-CZ" dirty="0" err="1" smtClean="0">
                <a:latin typeface="+mn-lt"/>
              </a:rPr>
              <a:t>financial</a:t>
            </a:r>
            <a:r>
              <a:rPr lang="cs-CZ" dirty="0" smtClean="0">
                <a:latin typeface="+mn-lt"/>
              </a:rPr>
              <a:t> </a:t>
            </a:r>
            <a:r>
              <a:rPr lang="cs-CZ" dirty="0" err="1" smtClean="0">
                <a:latin typeface="+mn-lt"/>
              </a:rPr>
              <a:t>health</a:t>
            </a:r>
            <a:endParaRPr lang="cs-CZ" b="1" dirty="0">
              <a:latin typeface="+mn-lt"/>
            </a:endParaRPr>
          </a:p>
          <a:p>
            <a:pPr lvl="0"/>
            <a:endParaRPr lang="cs-CZ" b="1"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
        <p:nvSpPr>
          <p:cNvPr id="9" name="Rectangle 5"/>
          <p:cNvSpPr>
            <a:spLocks noChangeArrowheads="1"/>
          </p:cNvSpPr>
          <p:nvPr/>
        </p:nvSpPr>
        <p:spPr bwMode="auto">
          <a:xfrm>
            <a:off x="1592494" y="1684961"/>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10" name="Objekt 9"/>
          <p:cNvGraphicFramePr>
            <a:graphicFrameLocks noChangeAspect="1"/>
          </p:cNvGraphicFramePr>
          <p:nvPr>
            <p:extLst>
              <p:ext uri="{D42A27DB-BD31-4B8C-83A1-F6EECF244321}">
                <p14:modId xmlns:p14="http://schemas.microsoft.com/office/powerpoint/2010/main" val="3751410890"/>
              </p:ext>
            </p:extLst>
          </p:nvPr>
        </p:nvGraphicFramePr>
        <p:xfrm>
          <a:off x="1592493" y="1684960"/>
          <a:ext cx="6688477" cy="2844617"/>
        </p:xfrm>
        <a:graphic>
          <a:graphicData uri="http://schemas.openxmlformats.org/presentationml/2006/ole">
            <mc:AlternateContent xmlns:mc="http://schemas.openxmlformats.org/markup-compatibility/2006">
              <mc:Choice xmlns:v="urn:schemas-microsoft-com:vml" Requires="v">
                <p:oleObj spid="_x0000_s1038" name="Document" r:id="rId3" imgW="5274860" imgH="2238406" progId="Word.Document.8">
                  <p:embed/>
                </p:oleObj>
              </mc:Choice>
              <mc:Fallback>
                <p:oleObj name="Document" r:id="rId3" imgW="5274860" imgH="2238406"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2493" y="1684960"/>
                        <a:ext cx="6688477" cy="2844617"/>
                      </a:xfrm>
                      <a:prstGeom prst="rect">
                        <a:avLst/>
                      </a:prstGeom>
                      <a:noFill/>
                    </p:spPr>
                  </p:pic>
                </p:oleObj>
              </mc:Fallback>
            </mc:AlternateContent>
          </a:graphicData>
        </a:graphic>
      </p:graphicFrame>
    </p:spTree>
    <p:extLst>
      <p:ext uri="{BB962C8B-B14F-4D97-AF65-F5344CB8AC3E}">
        <p14:creationId xmlns:p14="http://schemas.microsoft.com/office/powerpoint/2010/main" val="39225169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US" sz="4000" dirty="0">
                <a:latin typeface="+mn-lt"/>
              </a:rPr>
              <a:t>Pyramidal systems of indicators</a:t>
            </a:r>
            <a:endParaRPr lang="cs-CZ" sz="4000" dirty="0">
              <a:latin typeface="+mn-lt"/>
            </a:endParaRPr>
          </a:p>
        </p:txBody>
      </p:sp>
      <p:sp>
        <p:nvSpPr>
          <p:cNvPr id="3" name="Zástupný symbol pro obsah 2"/>
          <p:cNvSpPr>
            <a:spLocks noGrp="1"/>
          </p:cNvSpPr>
          <p:nvPr>
            <p:ph idx="1"/>
          </p:nvPr>
        </p:nvSpPr>
        <p:spPr/>
        <p:txBody>
          <a:bodyPr/>
          <a:lstStyle/>
          <a:p>
            <a:r>
              <a:rPr lang="en-US" dirty="0" smtClean="0">
                <a:latin typeface="+mn-lt"/>
              </a:rPr>
              <a:t>Types </a:t>
            </a:r>
            <a:r>
              <a:rPr lang="en-US" dirty="0">
                <a:latin typeface="+mn-lt"/>
              </a:rPr>
              <a:t>of </a:t>
            </a:r>
            <a:r>
              <a:rPr lang="en-US" dirty="0" smtClean="0">
                <a:latin typeface="+mn-lt"/>
              </a:rPr>
              <a:t>pyramid</a:t>
            </a:r>
            <a:r>
              <a:rPr lang="cs-CZ" dirty="0" smtClean="0">
                <a:latin typeface="+mn-lt"/>
              </a:rPr>
              <a:t>al</a:t>
            </a:r>
            <a:r>
              <a:rPr lang="en-US" dirty="0" smtClean="0">
                <a:latin typeface="+mn-lt"/>
              </a:rPr>
              <a:t> systems</a:t>
            </a:r>
            <a:endParaRPr lang="en-US" dirty="0">
              <a:latin typeface="+mn-lt"/>
            </a:endParaRPr>
          </a:p>
          <a:p>
            <a:r>
              <a:rPr lang="en-US" dirty="0" smtClean="0">
                <a:latin typeface="+mn-lt"/>
              </a:rPr>
              <a:t>Construction </a:t>
            </a:r>
            <a:r>
              <a:rPr lang="en-US" dirty="0">
                <a:latin typeface="+mn-lt"/>
              </a:rPr>
              <a:t>of </a:t>
            </a:r>
            <a:r>
              <a:rPr lang="cs-CZ" dirty="0" err="1" smtClean="0">
                <a:latin typeface="+mn-lt"/>
              </a:rPr>
              <a:t>pyramidal</a:t>
            </a:r>
            <a:r>
              <a:rPr lang="cs-CZ" dirty="0" smtClean="0">
                <a:latin typeface="+mn-lt"/>
              </a:rPr>
              <a:t> </a:t>
            </a:r>
            <a:r>
              <a:rPr lang="en-US" dirty="0" smtClean="0">
                <a:latin typeface="+mn-lt"/>
              </a:rPr>
              <a:t>system</a:t>
            </a:r>
            <a:r>
              <a:rPr lang="cs-CZ" dirty="0" smtClean="0">
                <a:latin typeface="+mn-lt"/>
              </a:rPr>
              <a:t>s</a:t>
            </a:r>
            <a:endParaRPr lang="cs-CZ" dirty="0">
              <a:latin typeface="+mn-lt"/>
            </a:endParaRPr>
          </a:p>
          <a:p>
            <a:r>
              <a:rPr lang="cs-CZ" dirty="0" err="1" smtClean="0">
                <a:latin typeface="+mn-lt"/>
              </a:rPr>
              <a:t>Numerical</a:t>
            </a:r>
            <a:r>
              <a:rPr lang="cs-CZ" dirty="0" smtClean="0">
                <a:latin typeface="+mn-lt"/>
              </a:rPr>
              <a:t> </a:t>
            </a:r>
            <a:r>
              <a:rPr lang="cs-CZ" dirty="0" err="1" smtClean="0">
                <a:latin typeface="+mn-lt"/>
              </a:rPr>
              <a:t>system</a:t>
            </a:r>
            <a:r>
              <a:rPr lang="cs-CZ" dirty="0" smtClean="0">
                <a:latin typeface="+mn-lt"/>
              </a:rPr>
              <a:t>		    </a:t>
            </a:r>
            <a:r>
              <a:rPr lang="cs-CZ" dirty="0" err="1" smtClean="0">
                <a:latin typeface="+mn-lt"/>
              </a:rPr>
              <a:t>Organizing</a:t>
            </a:r>
            <a:r>
              <a:rPr lang="cs-CZ" dirty="0" smtClean="0">
                <a:latin typeface="+mn-lt"/>
              </a:rPr>
              <a:t> </a:t>
            </a:r>
            <a:r>
              <a:rPr lang="cs-CZ" dirty="0" err="1" smtClean="0">
                <a:latin typeface="+mn-lt"/>
              </a:rPr>
              <a:t>system</a:t>
            </a:r>
            <a:endParaRPr lang="cs-CZ" dirty="0" smtClean="0">
              <a:latin typeface="+mn-lt"/>
            </a:endParaRPr>
          </a:p>
          <a:p>
            <a:endParaRPr lang="cs-CZ" dirty="0">
              <a:latin typeface="+mn-lt"/>
            </a:endParaRPr>
          </a:p>
          <a:p>
            <a:endParaRPr lang="cs-CZ" dirty="0" smtClean="0">
              <a:latin typeface="+mn-lt"/>
            </a:endParaRPr>
          </a:p>
          <a:p>
            <a:endParaRPr lang="cs-CZ" dirty="0">
              <a:latin typeface="+mn-lt"/>
            </a:endParaRPr>
          </a:p>
          <a:p>
            <a:endParaRPr lang="cs-CZ" dirty="0" smtClean="0">
              <a:latin typeface="+mn-lt"/>
            </a:endParaRPr>
          </a:p>
          <a:p>
            <a:endParaRPr lang="cs-CZ" dirty="0">
              <a:latin typeface="+mn-lt"/>
            </a:endParaRPr>
          </a:p>
          <a:p>
            <a:r>
              <a:rPr lang="cs-CZ" dirty="0" err="1" smtClean="0">
                <a:latin typeface="+mn-lt"/>
              </a:rPr>
              <a:t>Combined</a:t>
            </a:r>
            <a:r>
              <a:rPr lang="cs-CZ" dirty="0" smtClean="0">
                <a:latin typeface="+mn-lt"/>
              </a:rPr>
              <a:t> </a:t>
            </a:r>
            <a:r>
              <a:rPr lang="cs-CZ" dirty="0" err="1" smtClean="0">
                <a:latin typeface="+mn-lt"/>
              </a:rPr>
              <a:t>system</a:t>
            </a:r>
            <a:endParaRPr lang="cs-CZ" dirty="0" smtClean="0">
              <a:latin typeface="+mn-lt"/>
            </a:endParaRPr>
          </a:p>
          <a:p>
            <a:endParaRPr lang="cs-CZ" dirty="0" smtClean="0">
              <a:latin typeface="+mn-lt"/>
            </a:endParaRPr>
          </a:p>
          <a:p>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
        <p:nvSpPr>
          <p:cNvPr id="6" name="Rectangle 2"/>
          <p:cNvSpPr>
            <a:spLocks noChangeArrowheads="1"/>
          </p:cNvSpPr>
          <p:nvPr/>
        </p:nvSpPr>
        <p:spPr bwMode="auto">
          <a:xfrm>
            <a:off x="0" y="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684986541"/>
              </p:ext>
            </p:extLst>
          </p:nvPr>
        </p:nvGraphicFramePr>
        <p:xfrm>
          <a:off x="904126" y="2989780"/>
          <a:ext cx="4121150" cy="2336800"/>
        </p:xfrm>
        <a:graphic>
          <a:graphicData uri="http://schemas.openxmlformats.org/presentationml/2006/ole">
            <mc:AlternateContent xmlns:mc="http://schemas.openxmlformats.org/markup-compatibility/2006">
              <mc:Choice xmlns:v="urn:schemas-microsoft-com:vml" Requires="v">
                <p:oleObj spid="_x0000_s2067" name="Dokument" r:id="rId3" imgW="4124158" imgH="2339235" progId="Word.Document.12">
                  <p:embed/>
                </p:oleObj>
              </mc:Choice>
              <mc:Fallback>
                <p:oleObj name="Dokument" r:id="rId3" imgW="4124158" imgH="2339235" progId="Word.Document.12">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4126" y="2989780"/>
                        <a:ext cx="4121150" cy="233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4"/>
          <p:cNvSpPr>
            <a:spLocks noChangeArrowheads="1"/>
          </p:cNvSpPr>
          <p:nvPr/>
        </p:nvSpPr>
        <p:spPr bwMode="auto">
          <a:xfrm>
            <a:off x="5394414" y="298978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9" name="Objekt 8"/>
          <p:cNvGraphicFramePr>
            <a:graphicFrameLocks noChangeAspect="1"/>
          </p:cNvGraphicFramePr>
          <p:nvPr>
            <p:extLst>
              <p:ext uri="{D42A27DB-BD31-4B8C-83A1-F6EECF244321}">
                <p14:modId xmlns:p14="http://schemas.microsoft.com/office/powerpoint/2010/main" val="2101719300"/>
              </p:ext>
            </p:extLst>
          </p:nvPr>
        </p:nvGraphicFramePr>
        <p:xfrm>
          <a:off x="5394414" y="2989780"/>
          <a:ext cx="4019550" cy="2959100"/>
        </p:xfrm>
        <a:graphic>
          <a:graphicData uri="http://schemas.openxmlformats.org/presentationml/2006/ole">
            <mc:AlternateContent xmlns:mc="http://schemas.openxmlformats.org/markup-compatibility/2006">
              <mc:Choice xmlns:v="urn:schemas-microsoft-com:vml" Requires="v">
                <p:oleObj spid="_x0000_s2068" name="Dokument" r:id="rId5" imgW="4023315" imgH="2958614" progId="Word.Document.12">
                  <p:embed/>
                </p:oleObj>
              </mc:Choice>
              <mc:Fallback>
                <p:oleObj name="Dokument" r:id="rId5" imgW="4023315" imgH="2958614" progId="Word.Document.12">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4414" y="2989780"/>
                        <a:ext cx="4019550" cy="295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1202893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4000" dirty="0">
                <a:latin typeface="+mn-lt"/>
              </a:rPr>
              <a:t>Evaluation of hierarchical systems</a:t>
            </a:r>
          </a:p>
        </p:txBody>
      </p:sp>
      <p:sp>
        <p:nvSpPr>
          <p:cNvPr id="3" name="Zástupný symbol pro obsah 2"/>
          <p:cNvSpPr>
            <a:spLocks noGrp="1"/>
          </p:cNvSpPr>
          <p:nvPr>
            <p:ph idx="1"/>
          </p:nvPr>
        </p:nvSpPr>
        <p:spPr/>
        <p:txBody>
          <a:bodyPr/>
          <a:lstStyle/>
          <a:p>
            <a:r>
              <a:rPr lang="en-US" dirty="0" smtClean="0">
                <a:latin typeface="+mn-lt"/>
              </a:rPr>
              <a:t>Synthetic </a:t>
            </a:r>
            <a:r>
              <a:rPr lang="cs-CZ" dirty="0" err="1" smtClean="0">
                <a:latin typeface="+mn-lt"/>
              </a:rPr>
              <a:t>approach</a:t>
            </a:r>
            <a:endParaRPr lang="en-US" dirty="0">
              <a:latin typeface="+mn-lt"/>
            </a:endParaRPr>
          </a:p>
          <a:p>
            <a:pPr lvl="1"/>
            <a:r>
              <a:rPr lang="en-US" dirty="0" smtClean="0">
                <a:latin typeface="+mn-lt"/>
              </a:rPr>
              <a:t>explanation </a:t>
            </a:r>
            <a:r>
              <a:rPr lang="en-US" dirty="0">
                <a:latin typeface="+mn-lt"/>
              </a:rPr>
              <a:t>and prediction of the effects of changes in individual analytical indicators on the change in the peak indicator</a:t>
            </a:r>
          </a:p>
          <a:p>
            <a:pPr lvl="1"/>
            <a:r>
              <a:rPr lang="en-US" dirty="0" smtClean="0">
                <a:latin typeface="+mn-lt"/>
              </a:rPr>
              <a:t>proceed </a:t>
            </a:r>
            <a:r>
              <a:rPr lang="en-US" dirty="0">
                <a:latin typeface="+mn-lt"/>
              </a:rPr>
              <a:t>from the bottom up and examine the effects on the </a:t>
            </a:r>
            <a:r>
              <a:rPr lang="cs-CZ" dirty="0" smtClean="0">
                <a:latin typeface="+mn-lt"/>
              </a:rPr>
              <a:t>superior</a:t>
            </a:r>
            <a:r>
              <a:rPr lang="en-US" dirty="0" smtClean="0">
                <a:latin typeface="+mn-lt"/>
              </a:rPr>
              <a:t> </a:t>
            </a:r>
            <a:r>
              <a:rPr lang="en-US" dirty="0">
                <a:latin typeface="+mn-lt"/>
              </a:rPr>
              <a:t>indicators</a:t>
            </a:r>
          </a:p>
          <a:p>
            <a:r>
              <a:rPr lang="en-US" dirty="0">
                <a:latin typeface="+mn-lt"/>
              </a:rPr>
              <a:t>Analytical </a:t>
            </a:r>
            <a:r>
              <a:rPr lang="cs-CZ" dirty="0" err="1" smtClean="0">
                <a:latin typeface="+mn-lt"/>
              </a:rPr>
              <a:t>approach</a:t>
            </a:r>
            <a:endParaRPr lang="en-US" dirty="0">
              <a:latin typeface="+mn-lt"/>
            </a:endParaRPr>
          </a:p>
          <a:p>
            <a:pPr lvl="1"/>
            <a:r>
              <a:rPr lang="en-US" dirty="0" smtClean="0">
                <a:latin typeface="+mn-lt"/>
              </a:rPr>
              <a:t>enables </a:t>
            </a:r>
            <a:r>
              <a:rPr lang="en-US" dirty="0">
                <a:latin typeface="+mn-lt"/>
              </a:rPr>
              <a:t>the analysis of the causes of changes (or deviations from the planned value) of the peak indicator</a:t>
            </a:r>
          </a:p>
          <a:p>
            <a:pPr lvl="1"/>
            <a:r>
              <a:rPr lang="en-US" dirty="0" smtClean="0">
                <a:latin typeface="+mn-lt"/>
              </a:rPr>
              <a:t>the </a:t>
            </a:r>
            <a:r>
              <a:rPr lang="en-US" dirty="0">
                <a:latin typeface="+mn-lt"/>
              </a:rPr>
              <a:t>whole hierarchy of indicators is proceeded from top to bottom and the change or deviation of the peak indicator is monitored up to the changes or deviations of individual analytical indicators</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40167754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n-lt"/>
              </a:rPr>
              <a:t>Examples</a:t>
            </a:r>
            <a:r>
              <a:rPr lang="cs-CZ" dirty="0" smtClean="0">
                <a:latin typeface="+mn-lt"/>
              </a:rPr>
              <a:t> </a:t>
            </a:r>
            <a:r>
              <a:rPr lang="cs-CZ" dirty="0" err="1" smtClean="0">
                <a:latin typeface="+mn-lt"/>
              </a:rPr>
              <a:t>of</a:t>
            </a:r>
            <a:r>
              <a:rPr lang="cs-CZ" dirty="0" smtClean="0">
                <a:latin typeface="+mn-lt"/>
              </a:rPr>
              <a:t> </a:t>
            </a:r>
            <a:r>
              <a:rPr lang="cs-CZ" dirty="0" err="1" smtClean="0">
                <a:latin typeface="+mn-lt"/>
              </a:rPr>
              <a:t>pyramidal</a:t>
            </a:r>
            <a:r>
              <a:rPr lang="cs-CZ" dirty="0" smtClean="0">
                <a:latin typeface="+mn-lt"/>
              </a:rPr>
              <a:t> </a:t>
            </a:r>
            <a:r>
              <a:rPr lang="cs-CZ" dirty="0" err="1" smtClean="0">
                <a:latin typeface="+mn-lt"/>
              </a:rPr>
              <a:t>systems</a:t>
            </a:r>
            <a:endParaRPr lang="cs-CZ" dirty="0">
              <a:latin typeface="+mn-lt"/>
            </a:endParaRPr>
          </a:p>
        </p:txBody>
      </p:sp>
      <p:sp>
        <p:nvSpPr>
          <p:cNvPr id="3" name="Zástupný symbol pro obsah 2"/>
          <p:cNvSpPr>
            <a:spLocks noGrp="1"/>
          </p:cNvSpPr>
          <p:nvPr>
            <p:ph idx="1"/>
          </p:nvPr>
        </p:nvSpPr>
        <p:spPr>
          <a:xfrm>
            <a:off x="534988" y="1187533"/>
            <a:ext cx="9623425" cy="877574"/>
          </a:xfrm>
        </p:spPr>
        <p:txBody>
          <a:bodyPr/>
          <a:lstStyle/>
          <a:p>
            <a:r>
              <a:rPr lang="cs-CZ" dirty="0" smtClean="0">
                <a:latin typeface="+mn-lt"/>
              </a:rPr>
              <a:t>DuPont </a:t>
            </a:r>
            <a:r>
              <a:rPr lang="cs-CZ" dirty="0" err="1" smtClean="0">
                <a:latin typeface="+mn-lt"/>
              </a:rPr>
              <a:t>system</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
        <p:nvSpPr>
          <p:cNvPr id="6" name="Rectangle 2"/>
          <p:cNvSpPr>
            <a:spLocks noChangeArrowheads="1"/>
          </p:cNvSpPr>
          <p:nvPr/>
        </p:nvSpPr>
        <p:spPr bwMode="auto">
          <a:xfrm>
            <a:off x="976044" y="2065106"/>
            <a:ext cx="2134734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1067445937"/>
              </p:ext>
            </p:extLst>
          </p:nvPr>
        </p:nvGraphicFramePr>
        <p:xfrm>
          <a:off x="976044" y="2065106"/>
          <a:ext cx="7643973" cy="5019923"/>
        </p:xfrm>
        <a:graphic>
          <a:graphicData uri="http://schemas.openxmlformats.org/presentationml/2006/ole">
            <mc:AlternateContent xmlns:mc="http://schemas.openxmlformats.org/markup-compatibility/2006">
              <mc:Choice xmlns:v="urn:schemas-microsoft-com:vml" Requires="v">
                <p:oleObj spid="_x0000_s3080" name="Acrobat Document" r:id="rId3" imgW="2552429" imgH="1676269" progId="Acrobat.Document.DC">
                  <p:embed/>
                </p:oleObj>
              </mc:Choice>
              <mc:Fallback>
                <p:oleObj name="Acrobat Document" r:id="rId3" imgW="2552429" imgH="1676269" progId="Acrobat.Document.DC">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044" y="2065106"/>
                        <a:ext cx="7643973" cy="5019923"/>
                      </a:xfrm>
                      <a:prstGeom prst="rect">
                        <a:avLst/>
                      </a:prstGeom>
                      <a:noFill/>
                    </p:spPr>
                  </p:pic>
                </p:oleObj>
              </mc:Fallback>
            </mc:AlternateContent>
          </a:graphicData>
        </a:graphic>
      </p:graphicFrame>
    </p:spTree>
    <p:extLst>
      <p:ext uri="{BB962C8B-B14F-4D97-AF65-F5344CB8AC3E}">
        <p14:creationId xmlns:p14="http://schemas.microsoft.com/office/powerpoint/2010/main" val="36986248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n-lt"/>
              </a:rPr>
              <a:t>Examples</a:t>
            </a:r>
            <a:r>
              <a:rPr lang="cs-CZ" dirty="0" smtClean="0">
                <a:latin typeface="+mn-lt"/>
              </a:rPr>
              <a:t> </a:t>
            </a:r>
            <a:r>
              <a:rPr lang="cs-CZ" dirty="0" err="1" smtClean="0">
                <a:latin typeface="+mn-lt"/>
              </a:rPr>
              <a:t>of</a:t>
            </a:r>
            <a:r>
              <a:rPr lang="cs-CZ" dirty="0" smtClean="0">
                <a:latin typeface="+mn-lt"/>
              </a:rPr>
              <a:t> </a:t>
            </a:r>
            <a:r>
              <a:rPr lang="cs-CZ" dirty="0" err="1" smtClean="0">
                <a:latin typeface="+mn-lt"/>
              </a:rPr>
              <a:t>pyramidal</a:t>
            </a:r>
            <a:r>
              <a:rPr lang="cs-CZ" dirty="0" smtClean="0">
                <a:latin typeface="+mn-lt"/>
              </a:rPr>
              <a:t> </a:t>
            </a:r>
            <a:r>
              <a:rPr lang="cs-CZ" dirty="0" err="1" smtClean="0">
                <a:latin typeface="+mn-lt"/>
              </a:rPr>
              <a:t>systems</a:t>
            </a:r>
            <a:endParaRPr lang="cs-CZ" dirty="0">
              <a:latin typeface="+mn-lt"/>
            </a:endParaRPr>
          </a:p>
        </p:txBody>
      </p:sp>
      <p:sp>
        <p:nvSpPr>
          <p:cNvPr id="3" name="Zástupný symbol pro obsah 2"/>
          <p:cNvSpPr>
            <a:spLocks noGrp="1"/>
          </p:cNvSpPr>
          <p:nvPr>
            <p:ph idx="1"/>
          </p:nvPr>
        </p:nvSpPr>
        <p:spPr>
          <a:xfrm>
            <a:off x="534988" y="1187533"/>
            <a:ext cx="9623425" cy="877574"/>
          </a:xfrm>
        </p:spPr>
        <p:txBody>
          <a:bodyPr/>
          <a:lstStyle/>
          <a:p>
            <a:r>
              <a:rPr lang="cs-CZ" dirty="0" smtClean="0">
                <a:latin typeface="+mn-lt"/>
              </a:rPr>
              <a:t>DuPont </a:t>
            </a:r>
            <a:r>
              <a:rPr lang="cs-CZ" dirty="0" err="1" smtClean="0">
                <a:latin typeface="+mn-lt"/>
              </a:rPr>
              <a:t>system</a:t>
            </a:r>
            <a:r>
              <a:rPr lang="cs-CZ" dirty="0" smtClean="0">
                <a:latin typeface="+mn-lt"/>
              </a:rPr>
              <a:t> </a:t>
            </a:r>
            <a:r>
              <a:rPr lang="cs-CZ" dirty="0" err="1">
                <a:latin typeface="+mn-lt"/>
              </a:rPr>
              <a:t>with</a:t>
            </a:r>
            <a:r>
              <a:rPr lang="cs-CZ" dirty="0">
                <a:latin typeface="+mn-lt"/>
              </a:rPr>
              <a:t> ROE as a top </a:t>
            </a:r>
            <a:r>
              <a:rPr lang="cs-CZ" dirty="0" err="1">
                <a:latin typeface="+mn-lt"/>
              </a:rPr>
              <a:t>indicator</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
        <p:nvSpPr>
          <p:cNvPr id="6" name="Rectangle 2"/>
          <p:cNvSpPr>
            <a:spLocks noChangeArrowheads="1"/>
          </p:cNvSpPr>
          <p:nvPr/>
        </p:nvSpPr>
        <p:spPr bwMode="auto">
          <a:xfrm>
            <a:off x="976044" y="2065106"/>
            <a:ext cx="2134734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4" name="Rectangle 2"/>
          <p:cNvSpPr>
            <a:spLocks noChangeArrowheads="1"/>
          </p:cNvSpPr>
          <p:nvPr/>
        </p:nvSpPr>
        <p:spPr bwMode="auto">
          <a:xfrm>
            <a:off x="976044" y="2110824"/>
            <a:ext cx="2551758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8" name="Objekt 7"/>
          <p:cNvGraphicFramePr>
            <a:graphicFrameLocks noChangeAspect="1"/>
          </p:cNvGraphicFramePr>
          <p:nvPr>
            <p:extLst>
              <p:ext uri="{D42A27DB-BD31-4B8C-83A1-F6EECF244321}">
                <p14:modId xmlns:p14="http://schemas.microsoft.com/office/powerpoint/2010/main" val="3976382448"/>
              </p:ext>
            </p:extLst>
          </p:nvPr>
        </p:nvGraphicFramePr>
        <p:xfrm>
          <a:off x="976044" y="2280946"/>
          <a:ext cx="7955305" cy="3242734"/>
        </p:xfrm>
        <a:graphic>
          <a:graphicData uri="http://schemas.openxmlformats.org/presentationml/2006/ole">
            <mc:AlternateContent xmlns:mc="http://schemas.openxmlformats.org/markup-compatibility/2006">
              <mc:Choice xmlns:v="urn:schemas-microsoft-com:vml" Requires="v">
                <p:oleObj spid="_x0000_s4103" name="Acrobat Document" r:id="rId3" imgW="2222179" imgH="907700" progId="Acrobat.Document.DC">
                  <p:embed/>
                </p:oleObj>
              </mc:Choice>
              <mc:Fallback>
                <p:oleObj name="Acrobat Document" r:id="rId3" imgW="2222179" imgH="907700" progId="Acrobat.Document.DC">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044" y="2280946"/>
                        <a:ext cx="7955305" cy="3242734"/>
                      </a:xfrm>
                      <a:prstGeom prst="rect">
                        <a:avLst/>
                      </a:prstGeom>
                      <a:noFill/>
                    </p:spPr>
                  </p:pic>
                </p:oleObj>
              </mc:Fallback>
            </mc:AlternateContent>
          </a:graphicData>
        </a:graphic>
      </p:graphicFrame>
    </p:spTree>
    <p:extLst>
      <p:ext uri="{BB962C8B-B14F-4D97-AF65-F5344CB8AC3E}">
        <p14:creationId xmlns:p14="http://schemas.microsoft.com/office/powerpoint/2010/main" val="38163117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n-lt"/>
              </a:rPr>
              <a:t>Examples</a:t>
            </a:r>
            <a:r>
              <a:rPr lang="cs-CZ" dirty="0" smtClean="0">
                <a:latin typeface="+mn-lt"/>
              </a:rPr>
              <a:t> </a:t>
            </a:r>
            <a:r>
              <a:rPr lang="cs-CZ" dirty="0" err="1" smtClean="0">
                <a:latin typeface="+mn-lt"/>
              </a:rPr>
              <a:t>of</a:t>
            </a:r>
            <a:r>
              <a:rPr lang="cs-CZ" dirty="0" smtClean="0">
                <a:latin typeface="+mn-lt"/>
              </a:rPr>
              <a:t> </a:t>
            </a:r>
            <a:r>
              <a:rPr lang="cs-CZ" dirty="0" err="1" smtClean="0">
                <a:latin typeface="+mn-lt"/>
              </a:rPr>
              <a:t>pyramidal</a:t>
            </a:r>
            <a:r>
              <a:rPr lang="cs-CZ" dirty="0" smtClean="0">
                <a:latin typeface="+mn-lt"/>
              </a:rPr>
              <a:t> </a:t>
            </a:r>
            <a:r>
              <a:rPr lang="cs-CZ" dirty="0" err="1" smtClean="0">
                <a:latin typeface="+mn-lt"/>
              </a:rPr>
              <a:t>systems</a:t>
            </a:r>
            <a:endParaRPr lang="cs-CZ" dirty="0">
              <a:latin typeface="+mn-lt"/>
            </a:endParaRPr>
          </a:p>
        </p:txBody>
      </p:sp>
      <p:sp>
        <p:nvSpPr>
          <p:cNvPr id="3" name="Zástupný symbol pro obsah 2"/>
          <p:cNvSpPr>
            <a:spLocks noGrp="1"/>
          </p:cNvSpPr>
          <p:nvPr>
            <p:ph idx="1"/>
          </p:nvPr>
        </p:nvSpPr>
        <p:spPr>
          <a:xfrm>
            <a:off x="534988" y="1187533"/>
            <a:ext cx="9623425" cy="877574"/>
          </a:xfrm>
        </p:spPr>
        <p:txBody>
          <a:bodyPr/>
          <a:lstStyle/>
          <a:p>
            <a:r>
              <a:rPr lang="cs-CZ" dirty="0" smtClean="0">
                <a:latin typeface="+mn-lt"/>
              </a:rPr>
              <a:t>DuPont </a:t>
            </a:r>
            <a:r>
              <a:rPr lang="cs-CZ" dirty="0" err="1" smtClean="0">
                <a:latin typeface="+mn-lt"/>
              </a:rPr>
              <a:t>system</a:t>
            </a:r>
            <a:r>
              <a:rPr lang="cs-CZ" dirty="0" smtClean="0">
                <a:latin typeface="+mn-lt"/>
              </a:rPr>
              <a:t> </a:t>
            </a:r>
            <a:r>
              <a:rPr lang="cs-CZ" dirty="0" err="1">
                <a:latin typeface="+mn-lt"/>
              </a:rPr>
              <a:t>decomposing</a:t>
            </a:r>
            <a:r>
              <a:rPr lang="cs-CZ" dirty="0">
                <a:latin typeface="+mn-lt"/>
              </a:rPr>
              <a:t> ROE </a:t>
            </a:r>
            <a:r>
              <a:rPr lang="cs-CZ" dirty="0" err="1">
                <a:latin typeface="+mn-lt"/>
              </a:rPr>
              <a:t>into</a:t>
            </a:r>
            <a:r>
              <a:rPr lang="cs-CZ" dirty="0">
                <a:latin typeface="+mn-lt"/>
              </a:rPr>
              <a:t> 5 </a:t>
            </a:r>
            <a:r>
              <a:rPr lang="cs-CZ" dirty="0" err="1">
                <a:latin typeface="+mn-lt"/>
              </a:rPr>
              <a:t>ratios</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
        <p:nvSpPr>
          <p:cNvPr id="6" name="Rectangle 2"/>
          <p:cNvSpPr>
            <a:spLocks noChangeArrowheads="1"/>
          </p:cNvSpPr>
          <p:nvPr/>
        </p:nvSpPr>
        <p:spPr bwMode="auto">
          <a:xfrm>
            <a:off x="976044" y="2065106"/>
            <a:ext cx="2134734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4" name="Rectangle 2"/>
          <p:cNvSpPr>
            <a:spLocks noChangeArrowheads="1"/>
          </p:cNvSpPr>
          <p:nvPr/>
        </p:nvSpPr>
        <p:spPr bwMode="auto">
          <a:xfrm>
            <a:off x="976044" y="2110824"/>
            <a:ext cx="2551758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7" name="Rectangle 2"/>
          <p:cNvSpPr>
            <a:spLocks noChangeArrowheads="1"/>
          </p:cNvSpPr>
          <p:nvPr/>
        </p:nvSpPr>
        <p:spPr bwMode="auto">
          <a:xfrm>
            <a:off x="534988" y="2287152"/>
            <a:ext cx="2081505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9" name="Objekt 8"/>
          <p:cNvGraphicFramePr>
            <a:graphicFrameLocks noChangeAspect="1"/>
          </p:cNvGraphicFramePr>
          <p:nvPr>
            <p:extLst>
              <p:ext uri="{D42A27DB-BD31-4B8C-83A1-F6EECF244321}">
                <p14:modId xmlns:p14="http://schemas.microsoft.com/office/powerpoint/2010/main" val="36771909"/>
              </p:ext>
            </p:extLst>
          </p:nvPr>
        </p:nvGraphicFramePr>
        <p:xfrm>
          <a:off x="534987" y="2287152"/>
          <a:ext cx="9277951" cy="3114187"/>
        </p:xfrm>
        <a:graphic>
          <a:graphicData uri="http://schemas.openxmlformats.org/presentationml/2006/ole">
            <mc:AlternateContent xmlns:mc="http://schemas.openxmlformats.org/markup-compatibility/2006">
              <mc:Choice xmlns:v="urn:schemas-microsoft-com:vml" Requires="v">
                <p:oleObj spid="_x0000_s5126" name="Acrobat Document" r:id="rId3" imgW="3048000" imgH="1022000" progId="Acrobat.Document.DC">
                  <p:embed/>
                </p:oleObj>
              </mc:Choice>
              <mc:Fallback>
                <p:oleObj name="Acrobat Document" r:id="rId3" imgW="3048000" imgH="1022000" progId="Acrobat.Document.DC">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987" y="2287152"/>
                        <a:ext cx="9277951" cy="3114187"/>
                      </a:xfrm>
                      <a:prstGeom prst="rect">
                        <a:avLst/>
                      </a:prstGeom>
                      <a:noFill/>
                    </p:spPr>
                  </p:pic>
                </p:oleObj>
              </mc:Fallback>
            </mc:AlternateContent>
          </a:graphicData>
        </a:graphic>
      </p:graphicFrame>
    </p:spTree>
    <p:extLst>
      <p:ext uri="{BB962C8B-B14F-4D97-AF65-F5344CB8AC3E}">
        <p14:creationId xmlns:p14="http://schemas.microsoft.com/office/powerpoint/2010/main" val="30889343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n-lt"/>
              </a:rPr>
              <a:t>Examples</a:t>
            </a:r>
            <a:r>
              <a:rPr lang="cs-CZ" dirty="0" smtClean="0">
                <a:latin typeface="+mn-lt"/>
              </a:rPr>
              <a:t> </a:t>
            </a:r>
            <a:r>
              <a:rPr lang="cs-CZ" dirty="0" err="1" smtClean="0">
                <a:latin typeface="+mn-lt"/>
              </a:rPr>
              <a:t>of</a:t>
            </a:r>
            <a:r>
              <a:rPr lang="cs-CZ" dirty="0" smtClean="0">
                <a:latin typeface="+mn-lt"/>
              </a:rPr>
              <a:t> </a:t>
            </a:r>
            <a:r>
              <a:rPr lang="cs-CZ" dirty="0" err="1" smtClean="0">
                <a:latin typeface="+mn-lt"/>
              </a:rPr>
              <a:t>pyramidal</a:t>
            </a:r>
            <a:r>
              <a:rPr lang="cs-CZ" dirty="0" smtClean="0">
                <a:latin typeface="+mn-lt"/>
              </a:rPr>
              <a:t> </a:t>
            </a:r>
            <a:r>
              <a:rPr lang="cs-CZ" dirty="0" err="1" smtClean="0">
                <a:latin typeface="+mn-lt"/>
              </a:rPr>
              <a:t>systems</a:t>
            </a:r>
            <a:endParaRPr lang="cs-CZ" dirty="0">
              <a:latin typeface="+mn-lt"/>
            </a:endParaRPr>
          </a:p>
        </p:txBody>
      </p:sp>
      <p:sp>
        <p:nvSpPr>
          <p:cNvPr id="3" name="Zástupný symbol pro obsah 2"/>
          <p:cNvSpPr>
            <a:spLocks noGrp="1"/>
          </p:cNvSpPr>
          <p:nvPr>
            <p:ph idx="1"/>
          </p:nvPr>
        </p:nvSpPr>
        <p:spPr>
          <a:xfrm>
            <a:off x="534988" y="1187533"/>
            <a:ext cx="9623425" cy="877574"/>
          </a:xfrm>
        </p:spPr>
        <p:txBody>
          <a:bodyPr/>
          <a:lstStyle/>
          <a:p>
            <a:r>
              <a:rPr lang="cs-CZ" dirty="0" smtClean="0">
                <a:latin typeface="+mn-lt"/>
              </a:rPr>
              <a:t>DuPont </a:t>
            </a:r>
            <a:r>
              <a:rPr lang="cs-CZ" dirty="0" err="1" smtClean="0">
                <a:latin typeface="+mn-lt"/>
              </a:rPr>
              <a:t>system</a:t>
            </a:r>
            <a:r>
              <a:rPr lang="cs-CZ" dirty="0" smtClean="0">
                <a:latin typeface="+mn-lt"/>
              </a:rPr>
              <a:t> </a:t>
            </a:r>
            <a:r>
              <a:rPr lang="cs-CZ" dirty="0" err="1" smtClean="0">
                <a:latin typeface="+mn-lt"/>
              </a:rPr>
              <a:t>using</a:t>
            </a:r>
            <a:r>
              <a:rPr lang="cs-CZ" dirty="0" smtClean="0">
                <a:latin typeface="+mn-lt"/>
              </a:rPr>
              <a:t> </a:t>
            </a:r>
            <a:r>
              <a:rPr lang="cs-CZ" dirty="0" err="1" smtClean="0">
                <a:latin typeface="+mn-lt"/>
              </a:rPr>
              <a:t>cost-revenues</a:t>
            </a:r>
            <a:r>
              <a:rPr lang="cs-CZ" dirty="0" smtClean="0">
                <a:latin typeface="+mn-lt"/>
              </a:rPr>
              <a:t> </a:t>
            </a:r>
            <a:r>
              <a:rPr lang="cs-CZ" dirty="0" err="1" smtClean="0">
                <a:latin typeface="+mn-lt"/>
              </a:rPr>
              <a:t>ratios</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
        <p:nvSpPr>
          <p:cNvPr id="6" name="Rectangle 2"/>
          <p:cNvSpPr>
            <a:spLocks noChangeArrowheads="1"/>
          </p:cNvSpPr>
          <p:nvPr/>
        </p:nvSpPr>
        <p:spPr bwMode="auto">
          <a:xfrm>
            <a:off x="976044" y="2065106"/>
            <a:ext cx="2134734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4" name="Rectangle 2"/>
          <p:cNvSpPr>
            <a:spLocks noChangeArrowheads="1"/>
          </p:cNvSpPr>
          <p:nvPr/>
        </p:nvSpPr>
        <p:spPr bwMode="auto">
          <a:xfrm>
            <a:off x="976044" y="2110824"/>
            <a:ext cx="2551758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7" name="Rectangle 2"/>
          <p:cNvSpPr>
            <a:spLocks noChangeArrowheads="1"/>
          </p:cNvSpPr>
          <p:nvPr/>
        </p:nvSpPr>
        <p:spPr bwMode="auto">
          <a:xfrm>
            <a:off x="534988" y="2287152"/>
            <a:ext cx="2081505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8" name="Rectangle 2"/>
          <p:cNvSpPr>
            <a:spLocks noChangeArrowheads="1"/>
          </p:cNvSpPr>
          <p:nvPr/>
        </p:nvSpPr>
        <p:spPr bwMode="auto">
          <a:xfrm>
            <a:off x="691116" y="2156542"/>
            <a:ext cx="1820258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10" name="Objekt 9"/>
          <p:cNvGraphicFramePr>
            <a:graphicFrameLocks noChangeAspect="1"/>
          </p:cNvGraphicFramePr>
          <p:nvPr>
            <p:extLst>
              <p:ext uri="{D42A27DB-BD31-4B8C-83A1-F6EECF244321}">
                <p14:modId xmlns:p14="http://schemas.microsoft.com/office/powerpoint/2010/main" val="644406452"/>
              </p:ext>
            </p:extLst>
          </p:nvPr>
        </p:nvGraphicFramePr>
        <p:xfrm>
          <a:off x="691115" y="2156543"/>
          <a:ext cx="9318721" cy="4675942"/>
        </p:xfrm>
        <a:graphic>
          <a:graphicData uri="http://schemas.openxmlformats.org/presentationml/2006/ole">
            <mc:AlternateContent xmlns:mc="http://schemas.openxmlformats.org/markup-compatibility/2006">
              <mc:Choice xmlns:v="urn:schemas-microsoft-com:vml" Requires="v">
                <p:oleObj spid="_x0000_s6150" name="Acrobat Document" r:id="rId3" imgW="3574742" imgH="1790569" progId="Acrobat.Document.DC">
                  <p:embed/>
                </p:oleObj>
              </mc:Choice>
              <mc:Fallback>
                <p:oleObj name="Acrobat Document" r:id="rId3" imgW="3574742" imgH="1790569" progId="Acrobat.Document.DC">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115" y="2156543"/>
                        <a:ext cx="9318721" cy="4675942"/>
                      </a:xfrm>
                      <a:prstGeom prst="rect">
                        <a:avLst/>
                      </a:prstGeom>
                      <a:noFill/>
                    </p:spPr>
                  </p:pic>
                </p:oleObj>
              </mc:Fallback>
            </mc:AlternateContent>
          </a:graphicData>
        </a:graphic>
      </p:graphicFrame>
    </p:spTree>
    <p:extLst>
      <p:ext uri="{BB962C8B-B14F-4D97-AF65-F5344CB8AC3E}">
        <p14:creationId xmlns:p14="http://schemas.microsoft.com/office/powerpoint/2010/main" val="19488219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19</TotalTime>
  <Words>280</Words>
  <Application>Microsoft Office PowerPoint</Application>
  <PresentationFormat>Vlastní</PresentationFormat>
  <Paragraphs>60</Paragraphs>
  <Slides>12</Slides>
  <Notes>1</Notes>
  <HiddenSlides>0</HiddenSlides>
  <MMClips>0</MMClips>
  <ScaleCrop>false</ScaleCrop>
  <HeadingPairs>
    <vt:vector size="8" baseType="variant">
      <vt:variant>
        <vt:lpstr>Použitá písma</vt:lpstr>
      </vt:variant>
      <vt:variant>
        <vt:i4>3</vt:i4>
      </vt:variant>
      <vt:variant>
        <vt:lpstr>Motiv</vt:lpstr>
      </vt:variant>
      <vt:variant>
        <vt:i4>1</vt:i4>
      </vt:variant>
      <vt:variant>
        <vt:lpstr>Vložené servery OLE</vt:lpstr>
      </vt:variant>
      <vt:variant>
        <vt:i4>3</vt:i4>
      </vt:variant>
      <vt:variant>
        <vt:lpstr>Nadpisy snímků</vt:lpstr>
      </vt:variant>
      <vt:variant>
        <vt:i4>12</vt:i4>
      </vt:variant>
    </vt:vector>
  </HeadingPairs>
  <TitlesOfParts>
    <vt:vector size="19" baseType="lpstr">
      <vt:lpstr>Arial</vt:lpstr>
      <vt:lpstr>Calibri</vt:lpstr>
      <vt:lpstr>Clara Sans</vt:lpstr>
      <vt:lpstr>JU_OPVVV</vt:lpstr>
      <vt:lpstr>Dokument Microsoft Wordu 97–2003</vt:lpstr>
      <vt:lpstr>Dokument Microsoft Wordu</vt:lpstr>
      <vt:lpstr>Adobe Acrobat Document</vt:lpstr>
      <vt:lpstr>Systemization of economic indicators</vt:lpstr>
      <vt:lpstr>Systemization of economic indicators</vt:lpstr>
      <vt:lpstr>Členění systémů ukazatelů</vt:lpstr>
      <vt:lpstr>Pyramidal systems of indicators</vt:lpstr>
      <vt:lpstr>Evaluation of hierarchical systems</vt:lpstr>
      <vt:lpstr>Examples of pyramidal systems</vt:lpstr>
      <vt:lpstr>Examples of pyramidal systems</vt:lpstr>
      <vt:lpstr>Examples of pyramidal systems</vt:lpstr>
      <vt:lpstr>Examples of pyramidal systems</vt:lpstr>
      <vt:lpstr>Examples of pyramidal systems</vt:lpstr>
      <vt:lpstr>Examples of pyramidal systems</vt:lpstr>
      <vt:lpstr>Examples of pyramidal systems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Zdeněk Radek Ing. Ph.D.</cp:lastModifiedBy>
  <cp:revision>10</cp:revision>
  <dcterms:created xsi:type="dcterms:W3CDTF">2017-07-17T18:52:59Z</dcterms:created>
  <dcterms:modified xsi:type="dcterms:W3CDTF">2021-02-04T16:03:23Z</dcterms:modified>
</cp:coreProperties>
</file>