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390" r:id="rId3"/>
    <p:sldId id="317" r:id="rId4"/>
    <p:sldId id="364" r:id="rId5"/>
    <p:sldId id="374" r:id="rId6"/>
    <p:sldId id="375" r:id="rId7"/>
    <p:sldId id="376" r:id="rId8"/>
    <p:sldId id="377" r:id="rId9"/>
    <p:sldId id="372" r:id="rId10"/>
    <p:sldId id="336" r:id="rId11"/>
    <p:sldId id="337" r:id="rId12"/>
    <p:sldId id="345" r:id="rId13"/>
    <p:sldId id="330" r:id="rId14"/>
    <p:sldId id="360" r:id="rId15"/>
    <p:sldId id="361" r:id="rId16"/>
    <p:sldId id="362" r:id="rId17"/>
    <p:sldId id="338" r:id="rId18"/>
    <p:sldId id="363" r:id="rId1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Helle Formatvorlage 1 - Akz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EC20E35-A176-4012-BC5E-935CFFF8708E}" styleName="Mittlere Formatvorlag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105" d="100"/>
          <a:sy n="105" d="100"/>
        </p:scale>
        <p:origin x="120"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0BC6F9-1C3D-4E43-A0E7-CF4124842B2C}" type="datetimeFigureOut">
              <a:rPr lang="de-DE" smtClean="0"/>
              <a:t>18.03.2020</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E40252-AACC-49EE-B89D-78639710054B}" type="slidenum">
              <a:rPr lang="de-DE" smtClean="0"/>
              <a:t>‹Nr.›</a:t>
            </a:fld>
            <a:endParaRPr lang="de-DE"/>
          </a:p>
        </p:txBody>
      </p:sp>
    </p:spTree>
    <p:extLst>
      <p:ext uri="{BB962C8B-B14F-4D97-AF65-F5344CB8AC3E}">
        <p14:creationId xmlns:p14="http://schemas.microsoft.com/office/powerpoint/2010/main" val="1425232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D5BD62-4D3D-4A5C-9E01-7318C3BD623D}"/>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07241A5A-7F87-4158-B708-E8EF1AC1EB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B181A213-AE6E-4048-AFF6-7D920D3D3EF8}"/>
              </a:ext>
            </a:extLst>
          </p:cNvPr>
          <p:cNvSpPr>
            <a:spLocks noGrp="1"/>
          </p:cNvSpPr>
          <p:nvPr>
            <p:ph type="dt" sz="half" idx="10"/>
          </p:nvPr>
        </p:nvSpPr>
        <p:spPr/>
        <p:txBody>
          <a:bodyPr/>
          <a:lstStyle/>
          <a:p>
            <a:fld id="{332E91AD-A566-409B-A76F-59E2F50CBAD4}" type="datetimeFigureOut">
              <a:rPr lang="de-DE" smtClean="0"/>
              <a:t>18.03.2020</a:t>
            </a:fld>
            <a:endParaRPr lang="de-DE"/>
          </a:p>
        </p:txBody>
      </p:sp>
      <p:sp>
        <p:nvSpPr>
          <p:cNvPr id="5" name="Fußzeilenplatzhalter 4">
            <a:extLst>
              <a:ext uri="{FF2B5EF4-FFF2-40B4-BE49-F238E27FC236}">
                <a16:creationId xmlns:a16="http://schemas.microsoft.com/office/drawing/2014/main" id="{BC45972F-C3C5-4ACB-B038-E440822EA1C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CB3F958-FC89-4377-9DB6-D30324F783A3}"/>
              </a:ext>
            </a:extLst>
          </p:cNvPr>
          <p:cNvSpPr>
            <a:spLocks noGrp="1"/>
          </p:cNvSpPr>
          <p:nvPr>
            <p:ph type="sldNum" sz="quarter" idx="12"/>
          </p:nvPr>
        </p:nvSpPr>
        <p:spPr/>
        <p:txBody>
          <a:bodyPr/>
          <a:lstStyle/>
          <a:p>
            <a:fld id="{1B6E55B7-F85F-4C01-972E-4FC2606E78CC}" type="slidenum">
              <a:rPr lang="de-DE" smtClean="0"/>
              <a:t>‹Nr.›</a:t>
            </a:fld>
            <a:endParaRPr lang="de-DE"/>
          </a:p>
        </p:txBody>
      </p:sp>
    </p:spTree>
    <p:extLst>
      <p:ext uri="{BB962C8B-B14F-4D97-AF65-F5344CB8AC3E}">
        <p14:creationId xmlns:p14="http://schemas.microsoft.com/office/powerpoint/2010/main" val="336964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CDF541-6261-44D9-92C2-DF5AD1C9F4FB}"/>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0A4FDD20-BA1C-4725-85D7-B2459C2FF72F}"/>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0483FB5-155F-4F69-BA36-A2AC4BD5F559}"/>
              </a:ext>
            </a:extLst>
          </p:cNvPr>
          <p:cNvSpPr>
            <a:spLocks noGrp="1"/>
          </p:cNvSpPr>
          <p:nvPr>
            <p:ph type="dt" sz="half" idx="10"/>
          </p:nvPr>
        </p:nvSpPr>
        <p:spPr/>
        <p:txBody>
          <a:bodyPr/>
          <a:lstStyle/>
          <a:p>
            <a:fld id="{332E91AD-A566-409B-A76F-59E2F50CBAD4}" type="datetimeFigureOut">
              <a:rPr lang="de-DE" smtClean="0"/>
              <a:t>18.03.2020</a:t>
            </a:fld>
            <a:endParaRPr lang="de-DE"/>
          </a:p>
        </p:txBody>
      </p:sp>
      <p:sp>
        <p:nvSpPr>
          <p:cNvPr id="5" name="Fußzeilenplatzhalter 4">
            <a:extLst>
              <a:ext uri="{FF2B5EF4-FFF2-40B4-BE49-F238E27FC236}">
                <a16:creationId xmlns:a16="http://schemas.microsoft.com/office/drawing/2014/main" id="{B3AF63C1-A743-43CD-BC77-C094CD1F23D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E9628B82-AC73-4E27-952E-4B3EEAEF43A3}"/>
              </a:ext>
            </a:extLst>
          </p:cNvPr>
          <p:cNvSpPr>
            <a:spLocks noGrp="1"/>
          </p:cNvSpPr>
          <p:nvPr>
            <p:ph type="sldNum" sz="quarter" idx="12"/>
          </p:nvPr>
        </p:nvSpPr>
        <p:spPr/>
        <p:txBody>
          <a:bodyPr/>
          <a:lstStyle/>
          <a:p>
            <a:fld id="{1B6E55B7-F85F-4C01-972E-4FC2606E78CC}" type="slidenum">
              <a:rPr lang="de-DE" smtClean="0"/>
              <a:t>‹Nr.›</a:t>
            </a:fld>
            <a:endParaRPr lang="de-DE"/>
          </a:p>
        </p:txBody>
      </p:sp>
    </p:spTree>
    <p:extLst>
      <p:ext uri="{BB962C8B-B14F-4D97-AF65-F5344CB8AC3E}">
        <p14:creationId xmlns:p14="http://schemas.microsoft.com/office/powerpoint/2010/main" val="439710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C29A8B2B-A328-438F-84EF-FBB35B0483D3}"/>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E3F74482-666D-4D44-8915-436A25F6D950}"/>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5167D59-E43E-409C-84F0-CF7A35DAB1EB}"/>
              </a:ext>
            </a:extLst>
          </p:cNvPr>
          <p:cNvSpPr>
            <a:spLocks noGrp="1"/>
          </p:cNvSpPr>
          <p:nvPr>
            <p:ph type="dt" sz="half" idx="10"/>
          </p:nvPr>
        </p:nvSpPr>
        <p:spPr/>
        <p:txBody>
          <a:bodyPr/>
          <a:lstStyle/>
          <a:p>
            <a:fld id="{332E91AD-A566-409B-A76F-59E2F50CBAD4}" type="datetimeFigureOut">
              <a:rPr lang="de-DE" smtClean="0"/>
              <a:t>18.03.2020</a:t>
            </a:fld>
            <a:endParaRPr lang="de-DE"/>
          </a:p>
        </p:txBody>
      </p:sp>
      <p:sp>
        <p:nvSpPr>
          <p:cNvPr id="5" name="Fußzeilenplatzhalter 4">
            <a:extLst>
              <a:ext uri="{FF2B5EF4-FFF2-40B4-BE49-F238E27FC236}">
                <a16:creationId xmlns:a16="http://schemas.microsoft.com/office/drawing/2014/main" id="{ADAE7178-08AD-4511-9621-64B90DEA266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0A0EFA8-BB69-4B05-B11E-1D776276514B}"/>
              </a:ext>
            </a:extLst>
          </p:cNvPr>
          <p:cNvSpPr>
            <a:spLocks noGrp="1"/>
          </p:cNvSpPr>
          <p:nvPr>
            <p:ph type="sldNum" sz="quarter" idx="12"/>
          </p:nvPr>
        </p:nvSpPr>
        <p:spPr/>
        <p:txBody>
          <a:bodyPr/>
          <a:lstStyle/>
          <a:p>
            <a:fld id="{1B6E55B7-F85F-4C01-972E-4FC2606E78CC}" type="slidenum">
              <a:rPr lang="de-DE" smtClean="0"/>
              <a:t>‹Nr.›</a:t>
            </a:fld>
            <a:endParaRPr lang="de-DE"/>
          </a:p>
        </p:txBody>
      </p:sp>
    </p:spTree>
    <p:extLst>
      <p:ext uri="{BB962C8B-B14F-4D97-AF65-F5344CB8AC3E}">
        <p14:creationId xmlns:p14="http://schemas.microsoft.com/office/powerpoint/2010/main" val="117699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F761C1-3B5C-49F8-9016-E539F5427E13}"/>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FE3E9214-8CE3-4AF4-A2D1-45DFD7903A21}"/>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7AE04BB-E0D4-4D16-BEA1-26867D95E2AA}"/>
              </a:ext>
            </a:extLst>
          </p:cNvPr>
          <p:cNvSpPr>
            <a:spLocks noGrp="1"/>
          </p:cNvSpPr>
          <p:nvPr>
            <p:ph type="dt" sz="half" idx="10"/>
          </p:nvPr>
        </p:nvSpPr>
        <p:spPr/>
        <p:txBody>
          <a:bodyPr/>
          <a:lstStyle/>
          <a:p>
            <a:fld id="{332E91AD-A566-409B-A76F-59E2F50CBAD4}" type="datetimeFigureOut">
              <a:rPr lang="de-DE" smtClean="0"/>
              <a:t>18.03.2020</a:t>
            </a:fld>
            <a:endParaRPr lang="de-DE"/>
          </a:p>
        </p:txBody>
      </p:sp>
      <p:sp>
        <p:nvSpPr>
          <p:cNvPr id="5" name="Fußzeilenplatzhalter 4">
            <a:extLst>
              <a:ext uri="{FF2B5EF4-FFF2-40B4-BE49-F238E27FC236}">
                <a16:creationId xmlns:a16="http://schemas.microsoft.com/office/drawing/2014/main" id="{6AB4CBEB-A53D-44E9-835F-798600DE1F4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A533366-AF64-49C4-8E81-277552A782B0}"/>
              </a:ext>
            </a:extLst>
          </p:cNvPr>
          <p:cNvSpPr>
            <a:spLocks noGrp="1"/>
          </p:cNvSpPr>
          <p:nvPr>
            <p:ph type="sldNum" sz="quarter" idx="12"/>
          </p:nvPr>
        </p:nvSpPr>
        <p:spPr/>
        <p:txBody>
          <a:bodyPr/>
          <a:lstStyle/>
          <a:p>
            <a:fld id="{1B6E55B7-F85F-4C01-972E-4FC2606E78CC}" type="slidenum">
              <a:rPr lang="de-DE" smtClean="0"/>
              <a:t>‹Nr.›</a:t>
            </a:fld>
            <a:endParaRPr lang="de-DE"/>
          </a:p>
        </p:txBody>
      </p:sp>
    </p:spTree>
    <p:extLst>
      <p:ext uri="{BB962C8B-B14F-4D97-AF65-F5344CB8AC3E}">
        <p14:creationId xmlns:p14="http://schemas.microsoft.com/office/powerpoint/2010/main" val="2435924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685006-A26E-456C-ACB6-B964D4150D2B}"/>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79EF6E9A-CC09-45B4-884A-E71968A609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83761AF7-0CDD-4714-857D-79893D4936B9}"/>
              </a:ext>
            </a:extLst>
          </p:cNvPr>
          <p:cNvSpPr>
            <a:spLocks noGrp="1"/>
          </p:cNvSpPr>
          <p:nvPr>
            <p:ph type="dt" sz="half" idx="10"/>
          </p:nvPr>
        </p:nvSpPr>
        <p:spPr/>
        <p:txBody>
          <a:bodyPr/>
          <a:lstStyle/>
          <a:p>
            <a:fld id="{332E91AD-A566-409B-A76F-59E2F50CBAD4}" type="datetimeFigureOut">
              <a:rPr lang="de-DE" smtClean="0"/>
              <a:t>18.03.2020</a:t>
            </a:fld>
            <a:endParaRPr lang="de-DE"/>
          </a:p>
        </p:txBody>
      </p:sp>
      <p:sp>
        <p:nvSpPr>
          <p:cNvPr id="5" name="Fußzeilenplatzhalter 4">
            <a:extLst>
              <a:ext uri="{FF2B5EF4-FFF2-40B4-BE49-F238E27FC236}">
                <a16:creationId xmlns:a16="http://schemas.microsoft.com/office/drawing/2014/main" id="{B2E22B8A-D2A6-4097-A040-DEA1521CBA8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E4A580E9-4E1A-4FEC-A710-713869F15E00}"/>
              </a:ext>
            </a:extLst>
          </p:cNvPr>
          <p:cNvSpPr>
            <a:spLocks noGrp="1"/>
          </p:cNvSpPr>
          <p:nvPr>
            <p:ph type="sldNum" sz="quarter" idx="12"/>
          </p:nvPr>
        </p:nvSpPr>
        <p:spPr/>
        <p:txBody>
          <a:bodyPr/>
          <a:lstStyle/>
          <a:p>
            <a:fld id="{1B6E55B7-F85F-4C01-972E-4FC2606E78CC}" type="slidenum">
              <a:rPr lang="de-DE" smtClean="0"/>
              <a:t>‹Nr.›</a:t>
            </a:fld>
            <a:endParaRPr lang="de-DE"/>
          </a:p>
        </p:txBody>
      </p:sp>
    </p:spTree>
    <p:extLst>
      <p:ext uri="{BB962C8B-B14F-4D97-AF65-F5344CB8AC3E}">
        <p14:creationId xmlns:p14="http://schemas.microsoft.com/office/powerpoint/2010/main" val="1484894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56537B-9E08-4738-ABAA-81DC9843A16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B22D2061-A82B-4F4A-9D03-C8D90F819994}"/>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A42282AB-4B4B-44D7-A9AC-718582B8DC50}"/>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EAB41891-E4DD-47BB-82EC-AB8A1E18AA13}"/>
              </a:ext>
            </a:extLst>
          </p:cNvPr>
          <p:cNvSpPr>
            <a:spLocks noGrp="1"/>
          </p:cNvSpPr>
          <p:nvPr>
            <p:ph type="dt" sz="half" idx="10"/>
          </p:nvPr>
        </p:nvSpPr>
        <p:spPr/>
        <p:txBody>
          <a:bodyPr/>
          <a:lstStyle/>
          <a:p>
            <a:fld id="{332E91AD-A566-409B-A76F-59E2F50CBAD4}" type="datetimeFigureOut">
              <a:rPr lang="de-DE" smtClean="0"/>
              <a:t>18.03.2020</a:t>
            </a:fld>
            <a:endParaRPr lang="de-DE"/>
          </a:p>
        </p:txBody>
      </p:sp>
      <p:sp>
        <p:nvSpPr>
          <p:cNvPr id="6" name="Fußzeilenplatzhalter 5">
            <a:extLst>
              <a:ext uri="{FF2B5EF4-FFF2-40B4-BE49-F238E27FC236}">
                <a16:creationId xmlns:a16="http://schemas.microsoft.com/office/drawing/2014/main" id="{A88EE168-B2F1-4192-9E0B-244690A8CDB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67C97D8A-2490-42BE-80A1-8F63B1318634}"/>
              </a:ext>
            </a:extLst>
          </p:cNvPr>
          <p:cNvSpPr>
            <a:spLocks noGrp="1"/>
          </p:cNvSpPr>
          <p:nvPr>
            <p:ph type="sldNum" sz="quarter" idx="12"/>
          </p:nvPr>
        </p:nvSpPr>
        <p:spPr/>
        <p:txBody>
          <a:bodyPr/>
          <a:lstStyle/>
          <a:p>
            <a:fld id="{1B6E55B7-F85F-4C01-972E-4FC2606E78CC}" type="slidenum">
              <a:rPr lang="de-DE" smtClean="0"/>
              <a:t>‹Nr.›</a:t>
            </a:fld>
            <a:endParaRPr lang="de-DE"/>
          </a:p>
        </p:txBody>
      </p:sp>
    </p:spTree>
    <p:extLst>
      <p:ext uri="{BB962C8B-B14F-4D97-AF65-F5344CB8AC3E}">
        <p14:creationId xmlns:p14="http://schemas.microsoft.com/office/powerpoint/2010/main" val="3356819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61379A-58C4-4677-BA2E-DC387C5A9138}"/>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BDE977ED-3FCD-4F1C-B84F-4B87E1281A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CB033803-9C31-4B99-AF60-5627088E5898}"/>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693C922E-33BB-4B9F-A322-2BB4EB80EC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93A56649-0563-4646-BB25-4F73BEE79B03}"/>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8A60EE75-F7B0-454E-BF2B-FA6DE1551317}"/>
              </a:ext>
            </a:extLst>
          </p:cNvPr>
          <p:cNvSpPr>
            <a:spLocks noGrp="1"/>
          </p:cNvSpPr>
          <p:nvPr>
            <p:ph type="dt" sz="half" idx="10"/>
          </p:nvPr>
        </p:nvSpPr>
        <p:spPr/>
        <p:txBody>
          <a:bodyPr/>
          <a:lstStyle/>
          <a:p>
            <a:fld id="{332E91AD-A566-409B-A76F-59E2F50CBAD4}" type="datetimeFigureOut">
              <a:rPr lang="de-DE" smtClean="0"/>
              <a:t>18.03.2020</a:t>
            </a:fld>
            <a:endParaRPr lang="de-DE"/>
          </a:p>
        </p:txBody>
      </p:sp>
      <p:sp>
        <p:nvSpPr>
          <p:cNvPr id="8" name="Fußzeilenplatzhalter 7">
            <a:extLst>
              <a:ext uri="{FF2B5EF4-FFF2-40B4-BE49-F238E27FC236}">
                <a16:creationId xmlns:a16="http://schemas.microsoft.com/office/drawing/2014/main" id="{91125F3E-5629-47B5-BDFA-8C2B78C608BB}"/>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A19D916F-5A91-4763-9E45-9EE9DA933944}"/>
              </a:ext>
            </a:extLst>
          </p:cNvPr>
          <p:cNvSpPr>
            <a:spLocks noGrp="1"/>
          </p:cNvSpPr>
          <p:nvPr>
            <p:ph type="sldNum" sz="quarter" idx="12"/>
          </p:nvPr>
        </p:nvSpPr>
        <p:spPr/>
        <p:txBody>
          <a:bodyPr/>
          <a:lstStyle/>
          <a:p>
            <a:fld id="{1B6E55B7-F85F-4C01-972E-4FC2606E78CC}" type="slidenum">
              <a:rPr lang="de-DE" smtClean="0"/>
              <a:t>‹Nr.›</a:t>
            </a:fld>
            <a:endParaRPr lang="de-DE"/>
          </a:p>
        </p:txBody>
      </p:sp>
    </p:spTree>
    <p:extLst>
      <p:ext uri="{BB962C8B-B14F-4D97-AF65-F5344CB8AC3E}">
        <p14:creationId xmlns:p14="http://schemas.microsoft.com/office/powerpoint/2010/main" val="623024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C5034A4-47FA-4BDD-84AC-9F591ED444FC}"/>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78A1CA36-C42D-434B-9BEF-DFED1836FC75}"/>
              </a:ext>
            </a:extLst>
          </p:cNvPr>
          <p:cNvSpPr>
            <a:spLocks noGrp="1"/>
          </p:cNvSpPr>
          <p:nvPr>
            <p:ph type="dt" sz="half" idx="10"/>
          </p:nvPr>
        </p:nvSpPr>
        <p:spPr/>
        <p:txBody>
          <a:bodyPr/>
          <a:lstStyle/>
          <a:p>
            <a:fld id="{332E91AD-A566-409B-A76F-59E2F50CBAD4}" type="datetimeFigureOut">
              <a:rPr lang="de-DE" smtClean="0"/>
              <a:t>18.03.2020</a:t>
            </a:fld>
            <a:endParaRPr lang="de-DE"/>
          </a:p>
        </p:txBody>
      </p:sp>
      <p:sp>
        <p:nvSpPr>
          <p:cNvPr id="4" name="Fußzeilenplatzhalter 3">
            <a:extLst>
              <a:ext uri="{FF2B5EF4-FFF2-40B4-BE49-F238E27FC236}">
                <a16:creationId xmlns:a16="http://schemas.microsoft.com/office/drawing/2014/main" id="{1F6A5142-3EEF-45D2-8A4D-5F7263414BF2}"/>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81AEC1DE-E2FE-4B46-88BF-AFDDBAA285C1}"/>
              </a:ext>
            </a:extLst>
          </p:cNvPr>
          <p:cNvSpPr>
            <a:spLocks noGrp="1"/>
          </p:cNvSpPr>
          <p:nvPr>
            <p:ph type="sldNum" sz="quarter" idx="12"/>
          </p:nvPr>
        </p:nvSpPr>
        <p:spPr/>
        <p:txBody>
          <a:bodyPr/>
          <a:lstStyle/>
          <a:p>
            <a:fld id="{1B6E55B7-F85F-4C01-972E-4FC2606E78CC}" type="slidenum">
              <a:rPr lang="de-DE" smtClean="0"/>
              <a:t>‹Nr.›</a:t>
            </a:fld>
            <a:endParaRPr lang="de-DE"/>
          </a:p>
        </p:txBody>
      </p:sp>
    </p:spTree>
    <p:extLst>
      <p:ext uri="{BB962C8B-B14F-4D97-AF65-F5344CB8AC3E}">
        <p14:creationId xmlns:p14="http://schemas.microsoft.com/office/powerpoint/2010/main" val="1209934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1703F21A-C47E-4464-8C0C-78E63ABBFFC4}"/>
              </a:ext>
            </a:extLst>
          </p:cNvPr>
          <p:cNvSpPr>
            <a:spLocks noGrp="1"/>
          </p:cNvSpPr>
          <p:nvPr>
            <p:ph type="dt" sz="half" idx="10"/>
          </p:nvPr>
        </p:nvSpPr>
        <p:spPr/>
        <p:txBody>
          <a:bodyPr/>
          <a:lstStyle/>
          <a:p>
            <a:fld id="{332E91AD-A566-409B-A76F-59E2F50CBAD4}" type="datetimeFigureOut">
              <a:rPr lang="de-DE" smtClean="0"/>
              <a:t>18.03.2020</a:t>
            </a:fld>
            <a:endParaRPr lang="de-DE"/>
          </a:p>
        </p:txBody>
      </p:sp>
      <p:sp>
        <p:nvSpPr>
          <p:cNvPr id="3" name="Fußzeilenplatzhalter 2">
            <a:extLst>
              <a:ext uri="{FF2B5EF4-FFF2-40B4-BE49-F238E27FC236}">
                <a16:creationId xmlns:a16="http://schemas.microsoft.com/office/drawing/2014/main" id="{F1C9DB59-5C92-4204-A132-28B5A543B7B0}"/>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05717C69-E283-4FE3-9B37-B948D0238256}"/>
              </a:ext>
            </a:extLst>
          </p:cNvPr>
          <p:cNvSpPr>
            <a:spLocks noGrp="1"/>
          </p:cNvSpPr>
          <p:nvPr>
            <p:ph type="sldNum" sz="quarter" idx="12"/>
          </p:nvPr>
        </p:nvSpPr>
        <p:spPr/>
        <p:txBody>
          <a:bodyPr/>
          <a:lstStyle/>
          <a:p>
            <a:fld id="{1B6E55B7-F85F-4C01-972E-4FC2606E78CC}" type="slidenum">
              <a:rPr lang="de-DE" smtClean="0"/>
              <a:t>‹Nr.›</a:t>
            </a:fld>
            <a:endParaRPr lang="de-DE"/>
          </a:p>
        </p:txBody>
      </p:sp>
    </p:spTree>
    <p:extLst>
      <p:ext uri="{BB962C8B-B14F-4D97-AF65-F5344CB8AC3E}">
        <p14:creationId xmlns:p14="http://schemas.microsoft.com/office/powerpoint/2010/main" val="4009502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9838652-9F47-4BDC-A9DA-15A6D7E509F8}"/>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71A6D2BA-8BCC-4DC4-B59D-7C63706AE6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51213585-84CB-4C97-B3F4-F6CD379F85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01A29705-0EDA-477C-BF4C-E50F228EF5CE}"/>
              </a:ext>
            </a:extLst>
          </p:cNvPr>
          <p:cNvSpPr>
            <a:spLocks noGrp="1"/>
          </p:cNvSpPr>
          <p:nvPr>
            <p:ph type="dt" sz="half" idx="10"/>
          </p:nvPr>
        </p:nvSpPr>
        <p:spPr/>
        <p:txBody>
          <a:bodyPr/>
          <a:lstStyle/>
          <a:p>
            <a:fld id="{332E91AD-A566-409B-A76F-59E2F50CBAD4}" type="datetimeFigureOut">
              <a:rPr lang="de-DE" smtClean="0"/>
              <a:t>18.03.2020</a:t>
            </a:fld>
            <a:endParaRPr lang="de-DE"/>
          </a:p>
        </p:txBody>
      </p:sp>
      <p:sp>
        <p:nvSpPr>
          <p:cNvPr id="6" name="Fußzeilenplatzhalter 5">
            <a:extLst>
              <a:ext uri="{FF2B5EF4-FFF2-40B4-BE49-F238E27FC236}">
                <a16:creationId xmlns:a16="http://schemas.microsoft.com/office/drawing/2014/main" id="{BEFEDD99-1A86-4176-93E7-F31E05550DF6}"/>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05D0A7FA-7185-4C8D-90FE-4079E90BB128}"/>
              </a:ext>
            </a:extLst>
          </p:cNvPr>
          <p:cNvSpPr>
            <a:spLocks noGrp="1"/>
          </p:cNvSpPr>
          <p:nvPr>
            <p:ph type="sldNum" sz="quarter" idx="12"/>
          </p:nvPr>
        </p:nvSpPr>
        <p:spPr/>
        <p:txBody>
          <a:bodyPr/>
          <a:lstStyle/>
          <a:p>
            <a:fld id="{1B6E55B7-F85F-4C01-972E-4FC2606E78CC}" type="slidenum">
              <a:rPr lang="de-DE" smtClean="0"/>
              <a:t>‹Nr.›</a:t>
            </a:fld>
            <a:endParaRPr lang="de-DE"/>
          </a:p>
        </p:txBody>
      </p:sp>
    </p:spTree>
    <p:extLst>
      <p:ext uri="{BB962C8B-B14F-4D97-AF65-F5344CB8AC3E}">
        <p14:creationId xmlns:p14="http://schemas.microsoft.com/office/powerpoint/2010/main" val="37097121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E298DC-30BA-4A07-8ABB-3DE067CE2560}"/>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55D43954-4E95-4EF1-986F-974836361F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347C0222-3705-494A-AC7E-C1538D5F66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7F0139A-7F8D-4132-AD35-0D0BA4F598DA}"/>
              </a:ext>
            </a:extLst>
          </p:cNvPr>
          <p:cNvSpPr>
            <a:spLocks noGrp="1"/>
          </p:cNvSpPr>
          <p:nvPr>
            <p:ph type="dt" sz="half" idx="10"/>
          </p:nvPr>
        </p:nvSpPr>
        <p:spPr/>
        <p:txBody>
          <a:bodyPr/>
          <a:lstStyle/>
          <a:p>
            <a:fld id="{332E91AD-A566-409B-A76F-59E2F50CBAD4}" type="datetimeFigureOut">
              <a:rPr lang="de-DE" smtClean="0"/>
              <a:t>18.03.2020</a:t>
            </a:fld>
            <a:endParaRPr lang="de-DE"/>
          </a:p>
        </p:txBody>
      </p:sp>
      <p:sp>
        <p:nvSpPr>
          <p:cNvPr id="6" name="Fußzeilenplatzhalter 5">
            <a:extLst>
              <a:ext uri="{FF2B5EF4-FFF2-40B4-BE49-F238E27FC236}">
                <a16:creationId xmlns:a16="http://schemas.microsoft.com/office/drawing/2014/main" id="{7873CD16-82D6-4AC4-91EF-5E146F25722E}"/>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AF50380-FD23-4B69-8D6D-7A4B69AD192C}"/>
              </a:ext>
            </a:extLst>
          </p:cNvPr>
          <p:cNvSpPr>
            <a:spLocks noGrp="1"/>
          </p:cNvSpPr>
          <p:nvPr>
            <p:ph type="sldNum" sz="quarter" idx="12"/>
          </p:nvPr>
        </p:nvSpPr>
        <p:spPr/>
        <p:txBody>
          <a:bodyPr/>
          <a:lstStyle/>
          <a:p>
            <a:fld id="{1B6E55B7-F85F-4C01-972E-4FC2606E78CC}" type="slidenum">
              <a:rPr lang="de-DE" smtClean="0"/>
              <a:t>‹Nr.›</a:t>
            </a:fld>
            <a:endParaRPr lang="de-DE"/>
          </a:p>
        </p:txBody>
      </p:sp>
    </p:spTree>
    <p:extLst>
      <p:ext uri="{BB962C8B-B14F-4D97-AF65-F5344CB8AC3E}">
        <p14:creationId xmlns:p14="http://schemas.microsoft.com/office/powerpoint/2010/main" val="2631898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F391741F-B441-4D2E-95CB-1C22B9723E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70408378-AE58-444D-A2F3-B5D96B2E01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D2481E5-95D1-4058-B8BD-FF0E438ACF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2E91AD-A566-409B-A76F-59E2F50CBAD4}" type="datetimeFigureOut">
              <a:rPr lang="de-DE" smtClean="0"/>
              <a:t>18.03.2020</a:t>
            </a:fld>
            <a:endParaRPr lang="de-DE"/>
          </a:p>
        </p:txBody>
      </p:sp>
      <p:sp>
        <p:nvSpPr>
          <p:cNvPr id="5" name="Fußzeilenplatzhalter 4">
            <a:extLst>
              <a:ext uri="{FF2B5EF4-FFF2-40B4-BE49-F238E27FC236}">
                <a16:creationId xmlns:a16="http://schemas.microsoft.com/office/drawing/2014/main" id="{8E7BA905-2824-4AC2-83C0-378F4D9112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84B04804-E0D7-42D1-948F-E3240E0449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6E55B7-F85F-4C01-972E-4FC2606E78CC}" type="slidenum">
              <a:rPr lang="de-DE" smtClean="0"/>
              <a:t>‹Nr.›</a:t>
            </a:fld>
            <a:endParaRPr lang="de-DE"/>
          </a:p>
        </p:txBody>
      </p:sp>
    </p:spTree>
    <p:extLst>
      <p:ext uri="{BB962C8B-B14F-4D97-AF65-F5344CB8AC3E}">
        <p14:creationId xmlns:p14="http://schemas.microsoft.com/office/powerpoint/2010/main" val="29884839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hyperlink" Target="https://www.3sat.de/gesellschaft/laendermagazin/laendermagazin-vom-15-februar-2020-100.html"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D6A279-D769-4A13-8BA5-624B1F9CAAD8}"/>
              </a:ext>
            </a:extLst>
          </p:cNvPr>
          <p:cNvSpPr>
            <a:spLocks noGrp="1"/>
          </p:cNvSpPr>
          <p:nvPr>
            <p:ph type="ctrTitle"/>
          </p:nvPr>
        </p:nvSpPr>
        <p:spPr>
          <a:xfrm>
            <a:off x="1240536" y="528003"/>
            <a:ext cx="9144000" cy="1730565"/>
          </a:xfrm>
        </p:spPr>
        <p:txBody>
          <a:bodyPr>
            <a:normAutofit/>
          </a:bodyPr>
          <a:lstStyle/>
          <a:p>
            <a:r>
              <a:rPr lang="de-DE" sz="3600" b="1" dirty="0"/>
              <a:t>Die deutschen Standardvarietäten</a:t>
            </a:r>
            <a:endParaRPr lang="de-DE" sz="3600" dirty="0"/>
          </a:p>
        </p:txBody>
      </p:sp>
      <p:sp>
        <p:nvSpPr>
          <p:cNvPr id="3" name="Untertitel 2">
            <a:extLst>
              <a:ext uri="{FF2B5EF4-FFF2-40B4-BE49-F238E27FC236}">
                <a16:creationId xmlns:a16="http://schemas.microsoft.com/office/drawing/2014/main" id="{0338D298-6AAF-4FC9-8FD6-89CDEE67D86D}"/>
              </a:ext>
            </a:extLst>
          </p:cNvPr>
          <p:cNvSpPr>
            <a:spLocks noGrp="1"/>
          </p:cNvSpPr>
          <p:nvPr>
            <p:ph type="subTitle" idx="1"/>
          </p:nvPr>
        </p:nvSpPr>
        <p:spPr>
          <a:xfrm>
            <a:off x="1487424" y="3089974"/>
            <a:ext cx="9512808" cy="1655762"/>
          </a:xfrm>
        </p:spPr>
        <p:txBody>
          <a:bodyPr/>
          <a:lstStyle/>
          <a:p>
            <a:r>
              <a:rPr lang="de-DE" b="1" cap="small" dirty="0"/>
              <a:t>Block II:</a:t>
            </a:r>
          </a:p>
          <a:p>
            <a:pPr lvl="0"/>
            <a:r>
              <a:rPr lang="de-DE" b="1" dirty="0"/>
              <a:t>Die Standardvarietäten in Deutschland, Österreich und der Schweiz</a:t>
            </a:r>
            <a:endParaRPr lang="de-DE" dirty="0"/>
          </a:p>
          <a:p>
            <a:endParaRPr lang="de-DE" b="1" dirty="0"/>
          </a:p>
          <a:p>
            <a:endParaRPr lang="de-DE" b="1" dirty="0"/>
          </a:p>
          <a:p>
            <a:endParaRPr lang="de-DE" b="1" dirty="0"/>
          </a:p>
          <a:p>
            <a:endParaRPr lang="de-DE" dirty="0"/>
          </a:p>
        </p:txBody>
      </p:sp>
      <p:sp>
        <p:nvSpPr>
          <p:cNvPr id="4" name="Textfeld 3">
            <a:extLst>
              <a:ext uri="{FF2B5EF4-FFF2-40B4-BE49-F238E27FC236}">
                <a16:creationId xmlns:a16="http://schemas.microsoft.com/office/drawing/2014/main" id="{C9847D07-2656-4F27-8438-AACB9A443B47}"/>
              </a:ext>
            </a:extLst>
          </p:cNvPr>
          <p:cNvSpPr txBox="1"/>
          <p:nvPr/>
        </p:nvSpPr>
        <p:spPr>
          <a:xfrm>
            <a:off x="1609344" y="5257800"/>
            <a:ext cx="3104824" cy="830997"/>
          </a:xfrm>
          <a:prstGeom prst="rect">
            <a:avLst/>
          </a:prstGeom>
          <a:noFill/>
        </p:spPr>
        <p:txBody>
          <a:bodyPr wrap="none" rtlCol="0">
            <a:spAutoFit/>
          </a:bodyPr>
          <a:lstStyle/>
          <a:p>
            <a:r>
              <a:rPr lang="de-DE" sz="1600" dirty="0"/>
              <a:t>Dr. Christine Pretzl</a:t>
            </a:r>
          </a:p>
          <a:p>
            <a:r>
              <a:rPr lang="de-DE" sz="1600" dirty="0"/>
              <a:t>Südböhmische Universität Budweis</a:t>
            </a:r>
          </a:p>
          <a:p>
            <a:r>
              <a:rPr lang="de-DE" sz="1600" dirty="0"/>
              <a:t>Sommersemester 2020</a:t>
            </a:r>
          </a:p>
        </p:txBody>
      </p:sp>
    </p:spTree>
    <p:extLst>
      <p:ext uri="{BB962C8B-B14F-4D97-AF65-F5344CB8AC3E}">
        <p14:creationId xmlns:p14="http://schemas.microsoft.com/office/powerpoint/2010/main" val="33440068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a:extLst>
              <a:ext uri="{FF2B5EF4-FFF2-40B4-BE49-F238E27FC236}">
                <a16:creationId xmlns:a16="http://schemas.microsoft.com/office/drawing/2014/main" id="{2163886A-4736-4B3F-B689-064FD4EC8565}"/>
              </a:ext>
            </a:extLst>
          </p:cNvPr>
          <p:cNvSpPr txBox="1"/>
          <p:nvPr/>
        </p:nvSpPr>
        <p:spPr>
          <a:xfrm>
            <a:off x="950976" y="749808"/>
            <a:ext cx="10161628" cy="6709529"/>
          </a:xfrm>
          <a:prstGeom prst="rect">
            <a:avLst/>
          </a:prstGeom>
          <a:noFill/>
        </p:spPr>
        <p:txBody>
          <a:bodyPr wrap="none" rtlCol="0">
            <a:spAutoFit/>
          </a:bodyPr>
          <a:lstStyle/>
          <a:p>
            <a:pPr marL="342900" indent="-342900">
              <a:buAutoNum type="arabicPeriod"/>
            </a:pPr>
            <a:r>
              <a:rPr lang="de-DE" sz="2000" b="1" dirty="0"/>
              <a:t>Klärung wichtiger Begriffe</a:t>
            </a:r>
          </a:p>
          <a:p>
            <a:endParaRPr lang="de-DE" sz="2000" b="1" dirty="0"/>
          </a:p>
          <a:p>
            <a:pPr marL="342900" indent="-342900">
              <a:buFont typeface="Wingdings" panose="05000000000000000000" pitchFamily="2" charset="2"/>
              <a:buChar char="à"/>
            </a:pPr>
            <a:r>
              <a:rPr lang="de-DE" b="1" dirty="0">
                <a:sym typeface="Wingdings" panose="05000000000000000000" pitchFamily="2" charset="2"/>
              </a:rPr>
              <a:t>Standardsprache:</a:t>
            </a:r>
          </a:p>
          <a:p>
            <a:endParaRPr lang="de-DE" b="1" dirty="0">
              <a:sym typeface="Wingdings" panose="05000000000000000000" pitchFamily="2" charset="2"/>
            </a:endParaRPr>
          </a:p>
          <a:p>
            <a:pPr marL="285750" indent="-285750">
              <a:buFontTx/>
              <a:buChar char="-"/>
            </a:pPr>
            <a:r>
              <a:rPr lang="de-DE" sz="1600" dirty="0">
                <a:sym typeface="Wingdings" panose="05000000000000000000" pitchFamily="2" charset="2"/>
              </a:rPr>
              <a:t>„oder Hochsprache ist die überregionale, schriftnahe Sprache, die in der Regel nicht die primäre Sprache im</a:t>
            </a:r>
          </a:p>
          <a:p>
            <a:r>
              <a:rPr lang="de-DE" sz="1600" dirty="0">
                <a:sym typeface="Wingdings" panose="05000000000000000000" pitchFamily="2" charset="2"/>
              </a:rPr>
              <a:t>       Spracherwerb darstellt. </a:t>
            </a:r>
          </a:p>
          <a:p>
            <a:r>
              <a:rPr lang="de-DE" sz="1600" dirty="0">
                <a:sym typeface="Wingdings" panose="05000000000000000000" pitchFamily="2" charset="2"/>
              </a:rPr>
              <a:t>       Sie ist besonders stark normiert/kodifiziert und […] wird vor allem in der Schriftsprache verwendet, </a:t>
            </a:r>
          </a:p>
          <a:p>
            <a:r>
              <a:rPr lang="de-DE" sz="1600" dirty="0">
                <a:sym typeface="Wingdings" panose="05000000000000000000" pitchFamily="2" charset="2"/>
              </a:rPr>
              <a:t>       in den Medien auch in der gesprochenen Sprache (z. B. Nachrichtensprecher). </a:t>
            </a:r>
          </a:p>
          <a:p>
            <a:r>
              <a:rPr lang="de-DE" sz="1600" dirty="0">
                <a:sym typeface="Wingdings" panose="05000000000000000000" pitchFamily="2" charset="2"/>
              </a:rPr>
              <a:t>       Sie ist die Sprachnorm des öffentlichen Sprachgebrauchs.“  </a:t>
            </a:r>
            <a:r>
              <a:rPr lang="de-DE" sz="1400" dirty="0">
                <a:sym typeface="Wingdings" panose="05000000000000000000" pitchFamily="2" charset="2"/>
              </a:rPr>
              <a:t>(Kessel/Reimann, Deutsche Gegenwartssprache 2012, 140)</a:t>
            </a:r>
          </a:p>
          <a:p>
            <a:endParaRPr lang="de-DE" sz="1400" dirty="0">
              <a:sym typeface="Wingdings" panose="05000000000000000000" pitchFamily="2" charset="2"/>
            </a:endParaRPr>
          </a:p>
          <a:p>
            <a:pPr marL="285750" indent="-285750">
              <a:buFontTx/>
              <a:buChar char="-"/>
            </a:pPr>
            <a:r>
              <a:rPr lang="de-DE" sz="1600" dirty="0">
                <a:sym typeface="Wingdings" panose="05000000000000000000" pitchFamily="2" charset="2"/>
              </a:rPr>
              <a:t>„ Entsprechend ihrer Funktion als öffentliches Verständigungsmittel unterliegt sie (besonders in den Bereichen </a:t>
            </a:r>
          </a:p>
          <a:p>
            <a:r>
              <a:rPr lang="de-DE" sz="1600" dirty="0">
                <a:sym typeface="Wingdings" panose="05000000000000000000" pitchFamily="2" charset="2"/>
              </a:rPr>
              <a:t>       Grammatik, Aussprache und Rechtschreibung) weit gehender Normierung, die über öffentliche Medien </a:t>
            </a:r>
          </a:p>
          <a:p>
            <a:r>
              <a:rPr lang="de-DE" sz="1600" dirty="0">
                <a:sym typeface="Wingdings" panose="05000000000000000000" pitchFamily="2" charset="2"/>
              </a:rPr>
              <a:t>       und Institutionen, vor allem aber durch das Bildungssystem kontrolliert und vermittelt werden.</a:t>
            </a:r>
          </a:p>
          <a:p>
            <a:r>
              <a:rPr lang="de-DE" sz="1600" dirty="0">
                <a:sym typeface="Wingdings" panose="05000000000000000000" pitchFamily="2" charset="2"/>
              </a:rPr>
              <a:t>       die Beherrschung der Standardsprache gilt als Ziel aller sprachdidaktischen Bemühungen. </a:t>
            </a:r>
            <a:r>
              <a:rPr lang="de-DE" sz="1400" dirty="0">
                <a:sym typeface="Wingdings" panose="05000000000000000000" pitchFamily="2" charset="2"/>
              </a:rPr>
              <a:t>(Bußmann 2002, 648)</a:t>
            </a:r>
          </a:p>
          <a:p>
            <a:r>
              <a:rPr lang="de-DE" sz="1600" dirty="0">
                <a:sym typeface="Wingdings" panose="05000000000000000000" pitchFamily="2" charset="2"/>
              </a:rPr>
              <a:t>   </a:t>
            </a:r>
          </a:p>
          <a:p>
            <a:pPr marL="285750" indent="-285750">
              <a:buFontTx/>
              <a:buChar char="-"/>
            </a:pPr>
            <a:r>
              <a:rPr lang="de-DE" sz="1600" dirty="0">
                <a:sym typeface="Wingdings" panose="05000000000000000000" pitchFamily="2" charset="2"/>
              </a:rPr>
              <a:t>„normgebundene und überregional geltende Erscheinungsform einer Sprache. </a:t>
            </a:r>
          </a:p>
          <a:p>
            <a:r>
              <a:rPr lang="de-DE" sz="1600" dirty="0">
                <a:sym typeface="Wingdings" panose="05000000000000000000" pitchFamily="2" charset="2"/>
              </a:rPr>
              <a:t>       Die Standardsprache ist in Wörterbüchern und Grammatiken dokumentiert und geregelt.</a:t>
            </a:r>
          </a:p>
          <a:p>
            <a:r>
              <a:rPr lang="de-DE" sz="1600" dirty="0">
                <a:sym typeface="Wingdings" panose="05000000000000000000" pitchFamily="2" charset="2"/>
              </a:rPr>
              <a:t>       Auch wenn sie mehr oder weniger festgeschriebenen Normen unterliegt, verändert sie sich im Laufe der Zeit.</a:t>
            </a:r>
          </a:p>
          <a:p>
            <a:r>
              <a:rPr lang="de-DE" sz="1600" dirty="0">
                <a:sym typeface="Wingdings" panose="05000000000000000000" pitchFamily="2" charset="2"/>
              </a:rPr>
              <a:t>       Auch das, was wir als deutsche Standardsprache ansehen, ist in sich nicht völlig einheitlich.</a:t>
            </a:r>
          </a:p>
          <a:p>
            <a:r>
              <a:rPr lang="de-DE" sz="1600" dirty="0">
                <a:sym typeface="Wingdings" panose="05000000000000000000" pitchFamily="2" charset="2"/>
              </a:rPr>
              <a:t>       Sie zeichnet sich dadurch aus, dass sie zu bestimmten sprachlichen Erscheinungen </a:t>
            </a:r>
            <a:r>
              <a:rPr lang="de-DE" sz="1600" b="1" u="sng" dirty="0">
                <a:sym typeface="Wingdings" panose="05000000000000000000" pitchFamily="2" charset="2"/>
              </a:rPr>
              <a:t>Varianten</a:t>
            </a:r>
            <a:r>
              <a:rPr lang="de-DE" sz="1600" dirty="0">
                <a:sym typeface="Wingdings" panose="05000000000000000000" pitchFamily="2" charset="2"/>
              </a:rPr>
              <a:t> aufweist.“ </a:t>
            </a:r>
            <a:r>
              <a:rPr lang="de-DE" sz="1400" dirty="0">
                <a:sym typeface="Wingdings" panose="05000000000000000000" pitchFamily="2" charset="2"/>
              </a:rPr>
              <a:t>(Ebner 2008, 7)</a:t>
            </a:r>
          </a:p>
          <a:p>
            <a:pPr marL="285750" indent="-285750">
              <a:buFontTx/>
              <a:buChar char="-"/>
            </a:pPr>
            <a:endParaRPr lang="de-DE" sz="1400" dirty="0">
              <a:sym typeface="Wingdings" panose="05000000000000000000" pitchFamily="2" charset="2"/>
            </a:endParaRPr>
          </a:p>
          <a:p>
            <a:pPr marL="285750" indent="-285750">
              <a:buFontTx/>
              <a:buChar char="-"/>
            </a:pPr>
            <a:endParaRPr lang="de-DE" sz="1400" dirty="0">
              <a:sym typeface="Wingdings" panose="05000000000000000000" pitchFamily="2" charset="2"/>
            </a:endParaRPr>
          </a:p>
          <a:p>
            <a:pPr marL="285750" indent="-285750">
              <a:buFontTx/>
              <a:buChar char="-"/>
            </a:pPr>
            <a:endParaRPr lang="de-DE" sz="1600" dirty="0">
              <a:sym typeface="Wingdings" panose="05000000000000000000" pitchFamily="2" charset="2"/>
            </a:endParaRPr>
          </a:p>
          <a:p>
            <a:pPr marL="342900" indent="-342900">
              <a:buFont typeface="Wingdings" panose="05000000000000000000" pitchFamily="2" charset="2"/>
              <a:buChar char="à"/>
            </a:pPr>
            <a:endParaRPr lang="de-DE" sz="2000" b="1" dirty="0"/>
          </a:p>
          <a:p>
            <a:pPr marL="342900" indent="-342900">
              <a:buAutoNum type="arabicPeriod"/>
            </a:pPr>
            <a:endParaRPr lang="de-DE" dirty="0"/>
          </a:p>
          <a:p>
            <a:pPr marL="342900" indent="-342900">
              <a:buAutoNum type="arabicPeriod"/>
            </a:pPr>
            <a:endParaRPr lang="de-DE" dirty="0"/>
          </a:p>
        </p:txBody>
      </p:sp>
    </p:spTree>
    <p:extLst>
      <p:ext uri="{BB962C8B-B14F-4D97-AF65-F5344CB8AC3E}">
        <p14:creationId xmlns:p14="http://schemas.microsoft.com/office/powerpoint/2010/main" val="2301138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2" end="12"/>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15" end="15"/>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6" end="16"/>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7" end="17"/>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8" end="18"/>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
                                            <p:txEl>
                                              <p:pRg st="19" end="1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A6DE3973-DC9B-4DA9-9201-FA864ABF8CDA}"/>
              </a:ext>
            </a:extLst>
          </p:cNvPr>
          <p:cNvSpPr/>
          <p:nvPr/>
        </p:nvSpPr>
        <p:spPr>
          <a:xfrm>
            <a:off x="948960" y="412789"/>
            <a:ext cx="9970230" cy="6032421"/>
          </a:xfrm>
          <a:prstGeom prst="rect">
            <a:avLst/>
          </a:prstGeom>
        </p:spPr>
        <p:txBody>
          <a:bodyPr wrap="none">
            <a:spAutoFit/>
          </a:bodyPr>
          <a:lstStyle/>
          <a:p>
            <a:pPr marL="342900" indent="-342900">
              <a:buFont typeface="Wingdings" panose="05000000000000000000" pitchFamily="2" charset="2"/>
              <a:buChar char="à"/>
            </a:pPr>
            <a:r>
              <a:rPr lang="de-DE" b="1" dirty="0">
                <a:sym typeface="Wingdings" panose="05000000000000000000" pitchFamily="2" charset="2"/>
              </a:rPr>
              <a:t>Varietät:</a:t>
            </a:r>
          </a:p>
          <a:p>
            <a:r>
              <a:rPr lang="de-DE" dirty="0">
                <a:sym typeface="Wingdings" panose="05000000000000000000" pitchFamily="2" charset="2"/>
              </a:rPr>
              <a:t>       </a:t>
            </a:r>
            <a:r>
              <a:rPr lang="de-DE" sz="1200" dirty="0">
                <a:sym typeface="Wingdings" panose="05000000000000000000" pitchFamily="2" charset="2"/>
              </a:rPr>
              <a:t>[vgl. Ebner 2008, 7 f.]</a:t>
            </a:r>
          </a:p>
          <a:p>
            <a:endParaRPr lang="de-DE" b="1" dirty="0">
              <a:sym typeface="Wingdings" panose="05000000000000000000" pitchFamily="2" charset="2"/>
            </a:endParaRPr>
          </a:p>
          <a:p>
            <a:endParaRPr lang="de-DE" b="1" dirty="0">
              <a:sym typeface="Wingdings" panose="05000000000000000000" pitchFamily="2" charset="2"/>
            </a:endParaRPr>
          </a:p>
          <a:p>
            <a:pPr marL="285750" indent="-285750">
              <a:buFontTx/>
              <a:buChar char="-"/>
            </a:pPr>
            <a:r>
              <a:rPr lang="de-DE" sz="1600" dirty="0">
                <a:sym typeface="Wingdings" panose="05000000000000000000" pitchFamily="2" charset="2"/>
              </a:rPr>
              <a:t>„Erscheinungsform der Standardsprache, die durch solche einzelnen Varianten </a:t>
            </a:r>
            <a:r>
              <a:rPr lang="de-DE" sz="1400" dirty="0">
                <a:sym typeface="Wingdings" panose="05000000000000000000" pitchFamily="2" charset="2"/>
              </a:rPr>
              <a:t>[wie in der Aussprache, der Wortbildung</a:t>
            </a:r>
          </a:p>
          <a:p>
            <a:r>
              <a:rPr lang="de-DE" sz="1400" dirty="0">
                <a:sym typeface="Wingdings" panose="05000000000000000000" pitchFamily="2" charset="2"/>
              </a:rPr>
              <a:t>       oder der Lexik beispielsweise] </a:t>
            </a:r>
            <a:r>
              <a:rPr lang="de-DE" sz="1600" dirty="0">
                <a:sym typeface="Wingdings" panose="05000000000000000000" pitchFamily="2" charset="2"/>
              </a:rPr>
              <a:t>besonders charakterisiert ist.</a:t>
            </a:r>
          </a:p>
          <a:p>
            <a:endParaRPr lang="de-DE" sz="1600" dirty="0">
              <a:sym typeface="Wingdings" panose="05000000000000000000" pitchFamily="2" charset="2"/>
            </a:endParaRPr>
          </a:p>
          <a:p>
            <a:pPr marL="285750" indent="-285750">
              <a:buFontTx/>
              <a:buChar char="-"/>
            </a:pPr>
            <a:r>
              <a:rPr lang="de-DE" sz="1600" dirty="0">
                <a:sym typeface="Wingdings" panose="05000000000000000000" pitchFamily="2" charset="2"/>
              </a:rPr>
              <a:t>Eine </a:t>
            </a:r>
            <a:r>
              <a:rPr lang="de-DE" sz="1600" b="1" u="sng" dirty="0">
                <a:sym typeface="Wingdings" panose="05000000000000000000" pitchFamily="2" charset="2"/>
              </a:rPr>
              <a:t>nationale Varietät </a:t>
            </a:r>
            <a:r>
              <a:rPr lang="de-DE" sz="1600" dirty="0">
                <a:sym typeface="Wingdings" panose="05000000000000000000" pitchFamily="2" charset="2"/>
              </a:rPr>
              <a:t>ist […] die in einem politischen Staat gültige Form einer Sprache </a:t>
            </a:r>
          </a:p>
          <a:p>
            <a:r>
              <a:rPr lang="de-DE" sz="1400" dirty="0">
                <a:sym typeface="Wingdings" panose="05000000000000000000" pitchFamily="2" charset="2"/>
              </a:rPr>
              <a:t>       [vgl. nationale Varietäten des Englischen].</a:t>
            </a:r>
          </a:p>
          <a:p>
            <a:pPr marL="285750" indent="-285750">
              <a:buFontTx/>
              <a:buChar char="-"/>
            </a:pPr>
            <a:endParaRPr lang="de-DE" sz="1400" dirty="0">
              <a:sym typeface="Wingdings" panose="05000000000000000000" pitchFamily="2" charset="2"/>
            </a:endParaRPr>
          </a:p>
          <a:p>
            <a:pPr marL="285750" indent="-285750">
              <a:buFontTx/>
              <a:buChar char="-"/>
            </a:pPr>
            <a:r>
              <a:rPr lang="de-DE" sz="1600" dirty="0">
                <a:sym typeface="Wingdings" panose="05000000000000000000" pitchFamily="2" charset="2"/>
              </a:rPr>
              <a:t>Nationale Varietäten des Deutschen sind entsprechend das </a:t>
            </a:r>
            <a:r>
              <a:rPr lang="de-DE" sz="1600" b="1" u="sng" dirty="0">
                <a:sym typeface="Wingdings" panose="05000000000000000000" pitchFamily="2" charset="2"/>
              </a:rPr>
              <a:t>österreichische Deutsch </a:t>
            </a:r>
            <a:r>
              <a:rPr lang="de-DE" sz="1600" dirty="0">
                <a:sym typeface="Wingdings" panose="05000000000000000000" pitchFamily="2" charset="2"/>
              </a:rPr>
              <a:t>[…] und die hochsprachliche</a:t>
            </a:r>
          </a:p>
          <a:p>
            <a:r>
              <a:rPr lang="de-DE" sz="1600" dirty="0">
                <a:sym typeface="Wingdings" panose="05000000000000000000" pitchFamily="2" charset="2"/>
              </a:rPr>
              <a:t>      Ausprägung des </a:t>
            </a:r>
            <a:r>
              <a:rPr lang="de-DE" sz="1600" b="1" u="sng" dirty="0">
                <a:sym typeface="Wingdings" panose="05000000000000000000" pitchFamily="2" charset="2"/>
              </a:rPr>
              <a:t>Schweizerdeutschen</a:t>
            </a:r>
            <a:r>
              <a:rPr lang="de-DE" sz="1600" dirty="0">
                <a:sym typeface="Wingdings" panose="05000000000000000000" pitchFamily="2" charset="2"/>
              </a:rPr>
              <a:t>.</a:t>
            </a:r>
          </a:p>
          <a:p>
            <a:pPr marL="285750" indent="-285750">
              <a:buFontTx/>
              <a:buChar char="-"/>
            </a:pPr>
            <a:endParaRPr lang="de-DE" sz="1600" dirty="0">
              <a:sym typeface="Wingdings" panose="05000000000000000000" pitchFamily="2" charset="2"/>
            </a:endParaRPr>
          </a:p>
          <a:p>
            <a:pPr marL="285750" indent="-285750">
              <a:buFontTx/>
              <a:buChar char="-"/>
            </a:pPr>
            <a:r>
              <a:rPr lang="de-DE" sz="1600" dirty="0">
                <a:sym typeface="Wingdings" panose="05000000000000000000" pitchFamily="2" charset="2"/>
              </a:rPr>
              <a:t>Neben den nationalen Varietäten gibt es </a:t>
            </a:r>
            <a:r>
              <a:rPr lang="de-DE" sz="1600" b="1" u="sng" dirty="0">
                <a:sym typeface="Wingdings" panose="05000000000000000000" pitchFamily="2" charset="2"/>
              </a:rPr>
              <a:t>regionale Varietäten</a:t>
            </a:r>
            <a:r>
              <a:rPr lang="de-DE" sz="1600" dirty="0">
                <a:sym typeface="Wingdings" panose="05000000000000000000" pitchFamily="2" charset="2"/>
              </a:rPr>
              <a:t>.</a:t>
            </a:r>
          </a:p>
          <a:p>
            <a:r>
              <a:rPr lang="de-DE" sz="1600" dirty="0">
                <a:sym typeface="Wingdings" panose="05000000000000000000" pitchFamily="2" charset="2"/>
              </a:rPr>
              <a:t>      Diese sind in Teilgebieten innerhalb eines Staates oder auch grenzübergreifend in benachbarten Teilgebieten </a:t>
            </a:r>
          </a:p>
          <a:p>
            <a:r>
              <a:rPr lang="de-DE" sz="1600" dirty="0">
                <a:sym typeface="Wingdings" panose="05000000000000000000" pitchFamily="2" charset="2"/>
              </a:rPr>
              <a:t>      zweier Staaten gültig. </a:t>
            </a:r>
            <a:endParaRPr lang="de-DE" sz="1400" dirty="0">
              <a:sym typeface="Wingdings" panose="05000000000000000000" pitchFamily="2" charset="2"/>
            </a:endParaRPr>
          </a:p>
          <a:p>
            <a:endParaRPr lang="de-DE" sz="1600" dirty="0">
              <a:sym typeface="Wingdings" panose="05000000000000000000" pitchFamily="2" charset="2"/>
            </a:endParaRPr>
          </a:p>
          <a:p>
            <a:pPr marL="285750" indent="-285750">
              <a:buFont typeface="Wingdings" panose="05000000000000000000" pitchFamily="2" charset="2"/>
              <a:buChar char="à"/>
            </a:pPr>
            <a:r>
              <a:rPr lang="de-DE" sz="1600" b="1" dirty="0">
                <a:sym typeface="Wingdings" panose="05000000000000000000" pitchFamily="2" charset="2"/>
              </a:rPr>
              <a:t> Dialekt:</a:t>
            </a:r>
          </a:p>
          <a:p>
            <a:r>
              <a:rPr lang="de-DE" sz="1600" dirty="0">
                <a:sym typeface="Wingdings" panose="05000000000000000000" pitchFamily="2" charset="2"/>
              </a:rPr>
              <a:t>      „ist die sprachgeschichtlich ursprüngliche, kleinräumige Erscheinungsform einer Sprache,</a:t>
            </a:r>
          </a:p>
          <a:p>
            <a:r>
              <a:rPr lang="de-DE" sz="1600" dirty="0">
                <a:sym typeface="Wingdings" panose="05000000000000000000" pitchFamily="2" charset="2"/>
              </a:rPr>
              <a:t>       die meist auf Themen des Alltags beschränkt ist und ein eigenes grammatisches System aufweist.“ </a:t>
            </a:r>
            <a:r>
              <a:rPr lang="de-DE" sz="1400" dirty="0">
                <a:sym typeface="Wingdings" panose="05000000000000000000" pitchFamily="2" charset="2"/>
              </a:rPr>
              <a:t>(8)</a:t>
            </a:r>
          </a:p>
          <a:p>
            <a:pPr marL="285750" indent="-285750">
              <a:buFont typeface="Wingdings" panose="05000000000000000000" pitchFamily="2" charset="2"/>
              <a:buChar char="à"/>
            </a:pPr>
            <a:endParaRPr lang="de-DE" sz="1600" dirty="0">
              <a:sym typeface="Wingdings" panose="05000000000000000000" pitchFamily="2" charset="2"/>
            </a:endParaRPr>
          </a:p>
          <a:p>
            <a:pPr marL="285750" indent="-285750">
              <a:buFont typeface="Wingdings" panose="05000000000000000000" pitchFamily="2" charset="2"/>
              <a:buChar char="à"/>
            </a:pPr>
            <a:r>
              <a:rPr lang="de-DE" sz="1600" dirty="0">
                <a:sym typeface="Wingdings" panose="05000000000000000000" pitchFamily="2" charset="2"/>
              </a:rPr>
              <a:t> </a:t>
            </a:r>
            <a:r>
              <a:rPr lang="de-DE" sz="1600" b="1" dirty="0">
                <a:sym typeface="Wingdings" panose="05000000000000000000" pitchFamily="2" charset="2"/>
              </a:rPr>
              <a:t>Umgangssprache:</a:t>
            </a:r>
          </a:p>
          <a:p>
            <a:r>
              <a:rPr lang="de-DE" sz="1600" dirty="0">
                <a:sym typeface="Wingdings" panose="05000000000000000000" pitchFamily="2" charset="2"/>
              </a:rPr>
              <a:t>      „ist großräumiger als der Dialekt und kann entweder der Standardsprache näher sein […] oder dialektnäher“. </a:t>
            </a:r>
          </a:p>
          <a:p>
            <a:r>
              <a:rPr lang="de-DE" sz="1400" dirty="0">
                <a:sym typeface="Wingdings" panose="05000000000000000000" pitchFamily="2" charset="2"/>
              </a:rPr>
              <a:t>        (8)</a:t>
            </a:r>
          </a:p>
        </p:txBody>
      </p:sp>
    </p:spTree>
    <p:extLst>
      <p:ext uri="{BB962C8B-B14F-4D97-AF65-F5344CB8AC3E}">
        <p14:creationId xmlns:p14="http://schemas.microsoft.com/office/powerpoint/2010/main" val="2871269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xEl>
                                              <p:pRg st="10" end="1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13" end="13"/>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
                                            <p:txEl>
                                              <p:pRg st="14" end="14"/>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
                                            <p:txEl>
                                              <p:pRg st="15" end="15"/>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17" end="17"/>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
                                            <p:txEl>
                                              <p:pRg st="18" end="18"/>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
                                            <p:txEl>
                                              <p:pRg st="19" end="1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
                                            <p:txEl>
                                              <p:pRg st="21" end="21"/>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
                                            <p:txEl>
                                              <p:pRg st="22" end="22"/>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
                                            <p:txEl>
                                              <p:pRg st="23" end="2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41FF69CA-E1B9-4678-A64C-153510BDBF1C}"/>
              </a:ext>
            </a:extLst>
          </p:cNvPr>
          <p:cNvSpPr/>
          <p:nvPr/>
        </p:nvSpPr>
        <p:spPr>
          <a:xfrm>
            <a:off x="1347216" y="1331899"/>
            <a:ext cx="9049512" cy="1908215"/>
          </a:xfrm>
          <a:prstGeom prst="rect">
            <a:avLst/>
          </a:prstGeom>
        </p:spPr>
        <p:txBody>
          <a:bodyPr wrap="square">
            <a:spAutoFit/>
          </a:bodyPr>
          <a:lstStyle/>
          <a:p>
            <a:r>
              <a:rPr lang="de-DE" sz="1600" dirty="0">
                <a:hlinkClick r:id="rId2"/>
              </a:rPr>
              <a:t>https://www.3sat.de/gesellschaft/laendermagazin/laendermagazin-vom-15-februar-2020-100.html</a:t>
            </a:r>
            <a:endParaRPr lang="de-DE" sz="1600" dirty="0"/>
          </a:p>
          <a:p>
            <a:endParaRPr lang="de-DE" dirty="0"/>
          </a:p>
          <a:p>
            <a:endParaRPr lang="de-DE" dirty="0"/>
          </a:p>
          <a:p>
            <a:r>
              <a:rPr lang="de-DE" dirty="0"/>
              <a:t>Interview mit Prof. Dr. Rupert Hochholzer (Universität Regensburg)</a:t>
            </a:r>
          </a:p>
          <a:p>
            <a:r>
              <a:rPr lang="de-DE" sz="1600" dirty="0"/>
              <a:t>Zur „Inneren Mehrsprachigkeit“</a:t>
            </a:r>
          </a:p>
          <a:p>
            <a:endParaRPr lang="de-DE" sz="1600" dirty="0"/>
          </a:p>
          <a:p>
            <a:r>
              <a:rPr lang="de-DE" sz="1400" dirty="0"/>
              <a:t>[von Minute 19:50 bis Minute 22:30]</a:t>
            </a:r>
          </a:p>
        </p:txBody>
      </p:sp>
    </p:spTree>
    <p:extLst>
      <p:ext uri="{BB962C8B-B14F-4D97-AF65-F5344CB8AC3E}">
        <p14:creationId xmlns:p14="http://schemas.microsoft.com/office/powerpoint/2010/main" val="8969432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a:extLst>
              <a:ext uri="{FF2B5EF4-FFF2-40B4-BE49-F238E27FC236}">
                <a16:creationId xmlns:a16="http://schemas.microsoft.com/office/drawing/2014/main" id="{2163886A-4736-4B3F-B689-064FD4EC8565}"/>
              </a:ext>
            </a:extLst>
          </p:cNvPr>
          <p:cNvSpPr txBox="1"/>
          <p:nvPr/>
        </p:nvSpPr>
        <p:spPr>
          <a:xfrm>
            <a:off x="682752" y="356616"/>
            <a:ext cx="10826496" cy="6524863"/>
          </a:xfrm>
          <a:prstGeom prst="rect">
            <a:avLst/>
          </a:prstGeom>
          <a:noFill/>
        </p:spPr>
        <p:txBody>
          <a:bodyPr wrap="square" rtlCol="0">
            <a:spAutoFit/>
          </a:bodyPr>
          <a:lstStyle/>
          <a:p>
            <a:r>
              <a:rPr lang="de-DE" sz="2000" b="1" dirty="0"/>
              <a:t>2. Sprachgeschichtliche Ursachen für die Entstehung der deutschen Standardvarietäten </a:t>
            </a:r>
          </a:p>
          <a:p>
            <a:r>
              <a:rPr lang="de-DE" sz="2000" b="1" dirty="0"/>
              <a:t>    in Österreich und in der Schweiz</a:t>
            </a:r>
          </a:p>
          <a:p>
            <a:endParaRPr lang="de-DE" sz="2000" b="1" dirty="0"/>
          </a:p>
          <a:p>
            <a:endParaRPr lang="de-DE" sz="2000" b="1" dirty="0"/>
          </a:p>
          <a:p>
            <a:pPr marL="342900" indent="-342900">
              <a:buAutoNum type="alphaLcParenR"/>
            </a:pPr>
            <a:r>
              <a:rPr lang="de-DE" u="sng" dirty="0"/>
              <a:t>Der Dialektraum</a:t>
            </a:r>
            <a:r>
              <a:rPr lang="de-DE" dirty="0"/>
              <a:t>:</a:t>
            </a:r>
          </a:p>
          <a:p>
            <a:r>
              <a:rPr lang="de-DE" dirty="0"/>
              <a:t> </a:t>
            </a:r>
          </a:p>
          <a:p>
            <a:endParaRPr lang="de-DE" sz="1600" dirty="0"/>
          </a:p>
          <a:p>
            <a:pPr marL="285750" indent="-285750">
              <a:buFont typeface="Wingdings" panose="05000000000000000000" pitchFamily="2" charset="2"/>
              <a:buChar char="à"/>
            </a:pPr>
            <a:r>
              <a:rPr lang="de-DE" sz="1600" dirty="0"/>
              <a:t>Ursprüngliche Dialektwörter sind in den (regionalen) Standard aufgestiegen.</a:t>
            </a:r>
          </a:p>
          <a:p>
            <a:endParaRPr lang="de-DE" sz="1600" dirty="0"/>
          </a:p>
          <a:p>
            <a:r>
              <a:rPr lang="de-DE" sz="1400" dirty="0"/>
              <a:t>Bairisch: </a:t>
            </a:r>
            <a:r>
              <a:rPr lang="de-DE" sz="1400" i="1" dirty="0"/>
              <a:t>Nudelwalker, Schmankerl, zwicken</a:t>
            </a:r>
          </a:p>
          <a:p>
            <a:r>
              <a:rPr lang="de-DE" sz="1400" dirty="0"/>
              <a:t>Alemannisch: </a:t>
            </a:r>
            <a:r>
              <a:rPr lang="de-DE" sz="1400" i="1" dirty="0"/>
              <a:t>Flädle, Beiz, Alp</a:t>
            </a:r>
          </a:p>
          <a:p>
            <a:r>
              <a:rPr lang="de-DE" sz="1400" dirty="0"/>
              <a:t>Wienerisch: </a:t>
            </a:r>
            <a:r>
              <a:rPr lang="de-DE" sz="1400" i="1" dirty="0"/>
              <a:t>Schmäh, Haberer</a:t>
            </a:r>
          </a:p>
          <a:p>
            <a:endParaRPr lang="de-DE" sz="1600" dirty="0"/>
          </a:p>
          <a:p>
            <a:pPr marL="342900" indent="-342900">
              <a:buAutoNum type="arabicPeriod"/>
            </a:pPr>
            <a:endParaRPr lang="de-DE" sz="1600" dirty="0"/>
          </a:p>
          <a:p>
            <a:endParaRPr lang="de-DE" sz="1600" dirty="0"/>
          </a:p>
          <a:p>
            <a:pPr marL="285750" indent="-285750">
              <a:buFont typeface="Wingdings" panose="05000000000000000000" pitchFamily="2" charset="2"/>
              <a:buChar char="à"/>
            </a:pPr>
            <a:r>
              <a:rPr lang="de-DE" sz="1600" b="1" dirty="0">
                <a:sym typeface="Wingdings" panose="05000000000000000000" pitchFamily="2" charset="2"/>
              </a:rPr>
              <a:t>Benrather Linie</a:t>
            </a:r>
            <a:r>
              <a:rPr lang="de-DE" sz="1600" dirty="0">
                <a:sym typeface="Wingdings" panose="05000000000000000000" pitchFamily="2" charset="2"/>
              </a:rPr>
              <a:t>:</a:t>
            </a:r>
          </a:p>
          <a:p>
            <a:endParaRPr lang="de-DE" sz="1600" dirty="0">
              <a:sym typeface="Wingdings" panose="05000000000000000000" pitchFamily="2" charset="2"/>
            </a:endParaRPr>
          </a:p>
          <a:p>
            <a:r>
              <a:rPr lang="de-DE" sz="1600" dirty="0">
                <a:sym typeface="Wingdings" panose="05000000000000000000" pitchFamily="2" charset="2"/>
              </a:rPr>
              <a:t>     Österreich gehört zum bairischen Dialektgebiet.</a:t>
            </a:r>
          </a:p>
          <a:p>
            <a:r>
              <a:rPr lang="de-DE" sz="1600" dirty="0">
                <a:sym typeface="Wingdings" panose="05000000000000000000" pitchFamily="2" charset="2"/>
              </a:rPr>
              <a:t>  </a:t>
            </a:r>
          </a:p>
          <a:p>
            <a:r>
              <a:rPr lang="de-DE" sz="1600" dirty="0">
                <a:sym typeface="Wingdings" panose="05000000000000000000" pitchFamily="2" charset="2"/>
              </a:rPr>
              <a:t>	</a:t>
            </a:r>
            <a:r>
              <a:rPr lang="de-DE" sz="1400" dirty="0">
                <a:sym typeface="Wingdings" panose="05000000000000000000" pitchFamily="2" charset="2"/>
              </a:rPr>
              <a:t>(abgesehen von den alemannischen Gebieten in Vorarlberg (= Grenze zur Schweiz!) </a:t>
            </a:r>
          </a:p>
          <a:p>
            <a:r>
              <a:rPr lang="de-DE" sz="1400" dirty="0">
                <a:sym typeface="Wingdings" panose="05000000000000000000" pitchFamily="2" charset="2"/>
              </a:rPr>
              <a:t>	 und einem Teil von Tirol)</a:t>
            </a:r>
          </a:p>
          <a:p>
            <a:endParaRPr lang="de-DE" sz="1600" dirty="0">
              <a:sym typeface="Wingdings" panose="05000000000000000000" pitchFamily="2" charset="2"/>
            </a:endParaRPr>
          </a:p>
          <a:p>
            <a:pPr marL="285750" indent="-285750">
              <a:buFont typeface="Wingdings" panose="05000000000000000000" pitchFamily="2" charset="2"/>
              <a:buChar char="à"/>
            </a:pPr>
            <a:endParaRPr lang="de-DE" dirty="0">
              <a:sym typeface="Wingdings" panose="05000000000000000000" pitchFamily="2" charset="2"/>
            </a:endParaRPr>
          </a:p>
          <a:p>
            <a:pPr marL="285750" indent="-285750">
              <a:buFont typeface="Wingdings" panose="05000000000000000000" pitchFamily="2" charset="2"/>
              <a:buChar char="à"/>
            </a:pPr>
            <a:endParaRPr lang="de-DE" dirty="0">
              <a:sym typeface="Wingdings" panose="05000000000000000000" pitchFamily="2" charset="2"/>
            </a:endParaRPr>
          </a:p>
          <a:p>
            <a:pPr marL="285750" indent="-285750">
              <a:buFont typeface="Wingdings" panose="05000000000000000000" pitchFamily="2" charset="2"/>
              <a:buChar char="à"/>
            </a:pPr>
            <a:endParaRPr lang="de-DE" dirty="0">
              <a:sym typeface="Wingdings" panose="05000000000000000000" pitchFamily="2" charset="2"/>
            </a:endParaRPr>
          </a:p>
        </p:txBody>
      </p:sp>
    </p:spTree>
    <p:extLst>
      <p:ext uri="{BB962C8B-B14F-4D97-AF65-F5344CB8AC3E}">
        <p14:creationId xmlns:p14="http://schemas.microsoft.com/office/powerpoint/2010/main" val="2839535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5" end="1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7" end="1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8" end="18"/>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9" end="19"/>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20" end="2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653A27EB-B304-4C28-AD81-C46F186DE193}"/>
              </a:ext>
            </a:extLst>
          </p:cNvPr>
          <p:cNvSpPr/>
          <p:nvPr/>
        </p:nvSpPr>
        <p:spPr>
          <a:xfrm>
            <a:off x="871728" y="827407"/>
            <a:ext cx="9323832" cy="4893647"/>
          </a:xfrm>
          <a:prstGeom prst="rect">
            <a:avLst/>
          </a:prstGeom>
        </p:spPr>
        <p:txBody>
          <a:bodyPr wrap="square">
            <a:spAutoFit/>
          </a:bodyPr>
          <a:lstStyle/>
          <a:p>
            <a:endParaRPr lang="de-DE" dirty="0">
              <a:sym typeface="Wingdings" panose="05000000000000000000" pitchFamily="2" charset="2"/>
            </a:endParaRPr>
          </a:p>
          <a:p>
            <a:pPr marL="285750" indent="-285750">
              <a:buFont typeface="Wingdings" panose="05000000000000000000" pitchFamily="2" charset="2"/>
              <a:buChar char="à"/>
            </a:pPr>
            <a:r>
              <a:rPr lang="de-DE" sz="1600" b="1" dirty="0">
                <a:sym typeface="Wingdings" panose="05000000000000000000" pitchFamily="2" charset="2"/>
              </a:rPr>
              <a:t>Neuhochdeutsche Monophthongierung / Diphthongierung:</a:t>
            </a:r>
          </a:p>
          <a:p>
            <a:r>
              <a:rPr lang="de-DE" sz="1600" dirty="0">
                <a:sym typeface="Wingdings" panose="05000000000000000000" pitchFamily="2" charset="2"/>
              </a:rPr>
              <a:t> </a:t>
            </a:r>
          </a:p>
          <a:p>
            <a:r>
              <a:rPr lang="de-DE" sz="1600" dirty="0">
                <a:sym typeface="Wingdings" panose="05000000000000000000" pitchFamily="2" charset="2"/>
              </a:rPr>
              <a:t>      Entstehung des Schweizerdeutschen (</a:t>
            </a:r>
            <a:r>
              <a:rPr lang="de-DE" sz="1600" b="1" dirty="0" err="1"/>
              <a:t>Schwizerdütsch</a:t>
            </a:r>
            <a:r>
              <a:rPr lang="de-DE" sz="1600" dirty="0"/>
              <a:t>) = </a:t>
            </a:r>
          </a:p>
          <a:p>
            <a:r>
              <a:rPr lang="de-DE" sz="1600" b="1" dirty="0"/>
              <a:t>	</a:t>
            </a:r>
            <a:r>
              <a:rPr lang="de-DE" sz="1600" dirty="0"/>
              <a:t>Sammelbezeichnung für die in der Deutschschweiz von allen Gesellschaftsschichten 	gesprochenen alemannischen Dialekte. </a:t>
            </a:r>
          </a:p>
          <a:p>
            <a:endParaRPr lang="de-DE" sz="1600" dirty="0"/>
          </a:p>
          <a:p>
            <a:r>
              <a:rPr lang="de-DE" sz="1600" dirty="0"/>
              <a:t>      Die meisten Schweizer Dialekte weisen die Merkmale der neuhochdeutschen Monophthongierung </a:t>
            </a:r>
          </a:p>
          <a:p>
            <a:r>
              <a:rPr lang="de-DE" sz="1600" dirty="0"/>
              <a:t>      und Diphthongierung nicht auf. Sie gleichen diesbezüglich dem Mittelhochdeutschen.</a:t>
            </a:r>
          </a:p>
          <a:p>
            <a:endParaRPr lang="de-DE" sz="1600" dirty="0">
              <a:sym typeface="Wingdings" panose="05000000000000000000" pitchFamily="2" charset="2"/>
            </a:endParaRPr>
          </a:p>
          <a:p>
            <a:endParaRPr lang="de-DE" sz="1600" dirty="0">
              <a:sym typeface="Wingdings" panose="05000000000000000000" pitchFamily="2" charset="2"/>
            </a:endParaRPr>
          </a:p>
          <a:p>
            <a:pPr marL="285750" indent="-285750">
              <a:buFont typeface="Wingdings" panose="05000000000000000000" pitchFamily="2" charset="2"/>
              <a:buChar char="à"/>
            </a:pPr>
            <a:endParaRPr lang="de-DE" sz="1600" dirty="0">
              <a:sym typeface="Wingdings" panose="05000000000000000000" pitchFamily="2" charset="2"/>
            </a:endParaRPr>
          </a:p>
          <a:p>
            <a:r>
              <a:rPr lang="de-DE" sz="1600" b="1" dirty="0">
                <a:sym typeface="Wingdings" panose="05000000000000000000" pitchFamily="2" charset="2"/>
              </a:rPr>
              <a:t>BEACHTE:</a:t>
            </a:r>
          </a:p>
          <a:p>
            <a:r>
              <a:rPr lang="de-DE" sz="1600" dirty="0"/>
              <a:t>     Die schweizerische Variante des Standarddeutschen wird „Schweizer Hochdeutsch“</a:t>
            </a:r>
          </a:p>
          <a:p>
            <a:r>
              <a:rPr lang="de-DE" sz="1600" dirty="0"/>
              <a:t>     (in der Schweiz: „Hochdeutsch“ oder „Schriftdeutsch“) genannt und ist </a:t>
            </a:r>
          </a:p>
          <a:p>
            <a:r>
              <a:rPr lang="de-DE" sz="1600" dirty="0"/>
              <a:t>     nicht mit dem „Schweizerdeutsch“ gleichzusetzen. </a:t>
            </a:r>
          </a:p>
          <a:p>
            <a:pPr marL="285750" indent="-285750">
              <a:buFont typeface="Wingdings" panose="05000000000000000000" pitchFamily="2" charset="2"/>
              <a:buChar char="à"/>
            </a:pPr>
            <a:endParaRPr lang="de-DE" dirty="0">
              <a:sym typeface="Wingdings" panose="05000000000000000000" pitchFamily="2" charset="2"/>
            </a:endParaRPr>
          </a:p>
          <a:p>
            <a:endParaRPr lang="de-DE" dirty="0"/>
          </a:p>
          <a:p>
            <a:endParaRPr lang="de-DE" dirty="0"/>
          </a:p>
        </p:txBody>
      </p:sp>
    </p:spTree>
    <p:extLst>
      <p:ext uri="{BB962C8B-B14F-4D97-AF65-F5344CB8AC3E}">
        <p14:creationId xmlns:p14="http://schemas.microsoft.com/office/powerpoint/2010/main" val="3459650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11" end="11"/>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12" end="12"/>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13" end="1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B8BD31CD-A119-4AE8-BAAD-A98ABF96BF9F}"/>
              </a:ext>
            </a:extLst>
          </p:cNvPr>
          <p:cNvSpPr txBox="1"/>
          <p:nvPr/>
        </p:nvSpPr>
        <p:spPr>
          <a:xfrm>
            <a:off x="923544" y="832104"/>
            <a:ext cx="9991838" cy="4647426"/>
          </a:xfrm>
          <a:prstGeom prst="rect">
            <a:avLst/>
          </a:prstGeom>
          <a:noFill/>
        </p:spPr>
        <p:txBody>
          <a:bodyPr wrap="none" rtlCol="0">
            <a:spAutoFit/>
          </a:bodyPr>
          <a:lstStyle/>
          <a:p>
            <a:r>
              <a:rPr lang="de-DE" dirty="0"/>
              <a:t>b) </a:t>
            </a:r>
            <a:r>
              <a:rPr lang="de-DE" u="sng" dirty="0"/>
              <a:t>Entwicklungen der gesamtdeutschen Standardsprache</a:t>
            </a:r>
          </a:p>
          <a:p>
            <a:endParaRPr lang="de-DE" dirty="0"/>
          </a:p>
          <a:p>
            <a:endParaRPr lang="de-DE" dirty="0"/>
          </a:p>
          <a:p>
            <a:pPr marL="285750" indent="-285750">
              <a:buFont typeface="Wingdings" panose="05000000000000000000" pitchFamily="2" charset="2"/>
              <a:buChar char="à"/>
            </a:pPr>
            <a:r>
              <a:rPr lang="de-DE" sz="1600" dirty="0">
                <a:sym typeface="Wingdings" panose="05000000000000000000" pitchFamily="2" charset="2"/>
              </a:rPr>
              <a:t>Wurden in Österreich zum Teil nicht mitvollzogen, zum Beispiel:</a:t>
            </a:r>
          </a:p>
          <a:p>
            <a:r>
              <a:rPr lang="de-DE" sz="1600" dirty="0">
                <a:sym typeface="Wingdings" panose="05000000000000000000" pitchFamily="2" charset="2"/>
              </a:rPr>
              <a:t>	</a:t>
            </a:r>
          </a:p>
          <a:p>
            <a:endParaRPr lang="de-DE" sz="1600" dirty="0">
              <a:sym typeface="Wingdings" panose="05000000000000000000" pitchFamily="2" charset="2"/>
            </a:endParaRPr>
          </a:p>
          <a:p>
            <a:pPr marL="285750" indent="-285750">
              <a:buFont typeface="Arial" panose="020B0604020202020204" pitchFamily="34" charset="0"/>
              <a:buChar char="•"/>
            </a:pPr>
            <a:r>
              <a:rPr lang="de-DE" sz="1400" b="1" dirty="0">
                <a:sym typeface="Wingdings" panose="05000000000000000000" pitchFamily="2" charset="2"/>
              </a:rPr>
              <a:t>Monatsbezeichnungen</a:t>
            </a:r>
            <a:r>
              <a:rPr lang="de-DE" sz="1400" dirty="0">
                <a:sym typeface="Wingdings" panose="05000000000000000000" pitchFamily="2" charset="2"/>
              </a:rPr>
              <a:t>:</a:t>
            </a:r>
          </a:p>
          <a:p>
            <a:endParaRPr lang="de-DE" sz="1400" dirty="0">
              <a:sym typeface="Wingdings" panose="05000000000000000000" pitchFamily="2" charset="2"/>
            </a:endParaRPr>
          </a:p>
          <a:p>
            <a:r>
              <a:rPr lang="de-DE" sz="1400" dirty="0">
                <a:sym typeface="Wingdings" panose="05000000000000000000" pitchFamily="2" charset="2"/>
              </a:rPr>
              <a:t>	Die eingedeutschte Form </a:t>
            </a:r>
            <a:r>
              <a:rPr lang="de-DE" sz="1400" i="1" u="sng" dirty="0">
                <a:sym typeface="Wingdings" panose="05000000000000000000" pitchFamily="2" charset="2"/>
              </a:rPr>
              <a:t>Jänner</a:t>
            </a:r>
            <a:r>
              <a:rPr lang="de-DE" sz="1400" i="1" dirty="0">
                <a:sym typeface="Wingdings" panose="05000000000000000000" pitchFamily="2" charset="2"/>
              </a:rPr>
              <a:t> </a:t>
            </a:r>
            <a:r>
              <a:rPr lang="de-DE" sz="1400" dirty="0">
                <a:sym typeface="Wingdings" panose="05000000000000000000" pitchFamily="2" charset="2"/>
              </a:rPr>
              <a:t>wurde vom Mittelalter bis zur Zeit der Klassik bevorzugt.</a:t>
            </a:r>
          </a:p>
          <a:p>
            <a:r>
              <a:rPr lang="de-DE" sz="1400" dirty="0">
                <a:sym typeface="Wingdings" panose="05000000000000000000" pitchFamily="2" charset="2"/>
              </a:rPr>
              <a:t>	Erst im 19. Jahrhundert setzte sich in Deutschland die latinisierte Form </a:t>
            </a:r>
            <a:r>
              <a:rPr lang="de-DE" sz="1400" i="1" u="sng" dirty="0">
                <a:sym typeface="Wingdings" panose="05000000000000000000" pitchFamily="2" charset="2"/>
              </a:rPr>
              <a:t>Januar</a:t>
            </a:r>
            <a:r>
              <a:rPr lang="de-DE" sz="1400" dirty="0">
                <a:sym typeface="Wingdings" panose="05000000000000000000" pitchFamily="2" charset="2"/>
              </a:rPr>
              <a:t> durch, </a:t>
            </a:r>
          </a:p>
          <a:p>
            <a:r>
              <a:rPr lang="de-DE" sz="1400" dirty="0">
                <a:sym typeface="Wingdings" panose="05000000000000000000" pitchFamily="2" charset="2"/>
              </a:rPr>
              <a:t>	während man in Österreich meist bei </a:t>
            </a:r>
            <a:r>
              <a:rPr lang="de-DE" sz="1400" i="1" u="sng" dirty="0">
                <a:sym typeface="Wingdings" panose="05000000000000000000" pitchFamily="2" charset="2"/>
              </a:rPr>
              <a:t>Jänner</a:t>
            </a:r>
            <a:r>
              <a:rPr lang="de-DE" sz="1400" dirty="0">
                <a:sym typeface="Wingdings" panose="05000000000000000000" pitchFamily="2" charset="2"/>
              </a:rPr>
              <a:t> blieb.</a:t>
            </a:r>
          </a:p>
          <a:p>
            <a:pPr marL="285750" indent="-285750">
              <a:buFont typeface="Arial" panose="020B0604020202020204" pitchFamily="34" charset="0"/>
              <a:buChar char="•"/>
            </a:pPr>
            <a:endParaRPr lang="de-DE" dirty="0">
              <a:sym typeface="Wingdings" panose="05000000000000000000" pitchFamily="2" charset="2"/>
            </a:endParaRPr>
          </a:p>
          <a:p>
            <a:pPr marL="285750" indent="-285750">
              <a:buFont typeface="Arial" panose="020B0604020202020204" pitchFamily="34" charset="0"/>
              <a:buChar char="•"/>
            </a:pPr>
            <a:endParaRPr lang="de-DE" dirty="0">
              <a:sym typeface="Wingdings" panose="05000000000000000000" pitchFamily="2" charset="2"/>
            </a:endParaRPr>
          </a:p>
          <a:p>
            <a:pPr marL="285750" indent="-285750">
              <a:buFont typeface="Arial" panose="020B0604020202020204" pitchFamily="34" charset="0"/>
              <a:buChar char="•"/>
            </a:pPr>
            <a:r>
              <a:rPr lang="de-DE" sz="1400" b="1" dirty="0" err="1">
                <a:sym typeface="Wingdings" panose="05000000000000000000" pitchFamily="2" charset="2"/>
              </a:rPr>
              <a:t>Perfektbildung</a:t>
            </a:r>
            <a:r>
              <a:rPr lang="de-DE" sz="1400" dirty="0">
                <a:sym typeface="Wingdings" panose="05000000000000000000" pitchFamily="2" charset="2"/>
              </a:rPr>
              <a:t>:</a:t>
            </a:r>
          </a:p>
          <a:p>
            <a:endParaRPr lang="de-DE" sz="1400" dirty="0">
              <a:sym typeface="Wingdings" panose="05000000000000000000" pitchFamily="2" charset="2"/>
            </a:endParaRPr>
          </a:p>
          <a:p>
            <a:r>
              <a:rPr lang="de-DE" sz="1400" dirty="0">
                <a:sym typeface="Wingdings" panose="05000000000000000000" pitchFamily="2" charset="2"/>
              </a:rPr>
              <a:t>	Bei den Verben </a:t>
            </a:r>
            <a:r>
              <a:rPr lang="de-DE" sz="1400" i="1" dirty="0">
                <a:sym typeface="Wingdings" panose="05000000000000000000" pitchFamily="2" charset="2"/>
              </a:rPr>
              <a:t>liegen, sitzen, stehen </a:t>
            </a:r>
            <a:r>
              <a:rPr lang="de-DE" sz="1400" dirty="0">
                <a:sym typeface="Wingdings" panose="05000000000000000000" pitchFamily="2" charset="2"/>
              </a:rPr>
              <a:t>usw. war bis Ende des 18. Jahrhunderts die </a:t>
            </a:r>
            <a:r>
              <a:rPr lang="de-DE" sz="1400" dirty="0" err="1">
                <a:sym typeface="Wingdings" panose="05000000000000000000" pitchFamily="2" charset="2"/>
              </a:rPr>
              <a:t>Perfektbildung</a:t>
            </a:r>
            <a:r>
              <a:rPr lang="de-DE" sz="1400" dirty="0">
                <a:sym typeface="Wingdings" panose="05000000000000000000" pitchFamily="2" charset="2"/>
              </a:rPr>
              <a:t> mit </a:t>
            </a:r>
            <a:r>
              <a:rPr lang="de-DE" sz="1400" i="1" dirty="0">
                <a:sym typeface="Wingdings" panose="05000000000000000000" pitchFamily="2" charset="2"/>
              </a:rPr>
              <a:t>sein</a:t>
            </a:r>
            <a:r>
              <a:rPr lang="de-DE" sz="1400" dirty="0">
                <a:sym typeface="Wingdings" panose="05000000000000000000" pitchFamily="2" charset="2"/>
              </a:rPr>
              <a:t> allgemein üblich.</a:t>
            </a:r>
          </a:p>
          <a:p>
            <a:r>
              <a:rPr lang="de-DE" sz="1400" dirty="0">
                <a:sym typeface="Wingdings" panose="05000000000000000000" pitchFamily="2" charset="2"/>
              </a:rPr>
              <a:t>	Dann ging man in Mittel- und Norddeutschland zur </a:t>
            </a:r>
            <a:r>
              <a:rPr lang="de-DE" sz="1400" dirty="0" err="1">
                <a:sym typeface="Wingdings" panose="05000000000000000000" pitchFamily="2" charset="2"/>
              </a:rPr>
              <a:t>Perfektbildung</a:t>
            </a:r>
            <a:r>
              <a:rPr lang="de-DE" sz="1400" dirty="0">
                <a:sym typeface="Wingdings" panose="05000000000000000000" pitchFamily="2" charset="2"/>
              </a:rPr>
              <a:t> mit </a:t>
            </a:r>
            <a:r>
              <a:rPr lang="de-DE" sz="1400" i="1" dirty="0">
                <a:sym typeface="Wingdings" panose="05000000000000000000" pitchFamily="2" charset="2"/>
              </a:rPr>
              <a:t>haben</a:t>
            </a:r>
            <a:r>
              <a:rPr lang="de-DE" sz="1400" dirty="0">
                <a:sym typeface="Wingdings" panose="05000000000000000000" pitchFamily="2" charset="2"/>
              </a:rPr>
              <a:t> über.</a:t>
            </a:r>
          </a:p>
          <a:p>
            <a:r>
              <a:rPr lang="de-DE" sz="1400" dirty="0">
                <a:sym typeface="Wingdings" panose="05000000000000000000" pitchFamily="2" charset="2"/>
              </a:rPr>
              <a:t>	Süddeutschland und Österreich haben diese Entwicklung nicht mitgemacht.</a:t>
            </a:r>
          </a:p>
          <a:p>
            <a:pPr marL="285750" indent="-285750">
              <a:buFont typeface="Wingdings" panose="05000000000000000000" pitchFamily="2" charset="2"/>
              <a:buChar char="à"/>
            </a:pPr>
            <a:endParaRPr lang="de-DE" dirty="0"/>
          </a:p>
        </p:txBody>
      </p:sp>
    </p:spTree>
    <p:extLst>
      <p:ext uri="{BB962C8B-B14F-4D97-AF65-F5344CB8AC3E}">
        <p14:creationId xmlns:p14="http://schemas.microsoft.com/office/powerpoint/2010/main" val="4251796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xEl>
                                              <p:pRg st="13" end="13"/>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15" end="1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
                                            <p:txEl>
                                              <p:pRg st="16" end="1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47E491FB-6BC4-4B6A-8053-968ADDF02367}"/>
              </a:ext>
            </a:extLst>
          </p:cNvPr>
          <p:cNvSpPr txBox="1"/>
          <p:nvPr/>
        </p:nvSpPr>
        <p:spPr>
          <a:xfrm>
            <a:off x="813816" y="674400"/>
            <a:ext cx="10262938" cy="5509200"/>
          </a:xfrm>
          <a:prstGeom prst="rect">
            <a:avLst/>
          </a:prstGeom>
          <a:noFill/>
        </p:spPr>
        <p:txBody>
          <a:bodyPr wrap="none" rtlCol="0">
            <a:spAutoFit/>
          </a:bodyPr>
          <a:lstStyle/>
          <a:p>
            <a:r>
              <a:rPr lang="de-DE" dirty="0"/>
              <a:t>c) </a:t>
            </a:r>
            <a:r>
              <a:rPr lang="de-DE" u="sng" dirty="0"/>
              <a:t>Die staatliche Verwaltung</a:t>
            </a:r>
          </a:p>
          <a:p>
            <a:endParaRPr lang="de-DE" u="sng" dirty="0"/>
          </a:p>
          <a:p>
            <a:endParaRPr lang="de-DE" u="sng" dirty="0"/>
          </a:p>
          <a:p>
            <a:pPr marL="285750" indent="-285750">
              <a:buFont typeface="Wingdings" panose="05000000000000000000" pitchFamily="2" charset="2"/>
              <a:buChar char="à"/>
            </a:pPr>
            <a:r>
              <a:rPr lang="de-DE" sz="1600" dirty="0">
                <a:sym typeface="Wingdings" panose="05000000000000000000" pitchFamily="2" charset="2"/>
              </a:rPr>
              <a:t>Nationale Varianten werden geschaffen,</a:t>
            </a:r>
          </a:p>
          <a:p>
            <a:r>
              <a:rPr lang="de-DE" sz="1600" dirty="0">
                <a:sym typeface="Wingdings" panose="05000000000000000000" pitchFamily="2" charset="2"/>
              </a:rPr>
              <a:t>	</a:t>
            </a:r>
          </a:p>
          <a:p>
            <a:r>
              <a:rPr lang="de-DE" sz="1600" dirty="0">
                <a:sym typeface="Wingdings" panose="05000000000000000000" pitchFamily="2" charset="2"/>
              </a:rPr>
              <a:t>	</a:t>
            </a:r>
          </a:p>
          <a:p>
            <a:r>
              <a:rPr lang="de-DE" sz="1600" dirty="0">
                <a:sym typeface="Wingdings" panose="05000000000000000000" pitchFamily="2" charset="2"/>
              </a:rPr>
              <a:t>	zum Beispiel: Lehrerbildung ist in der Schweiz kantonal organisiert.</a:t>
            </a:r>
          </a:p>
          <a:p>
            <a:r>
              <a:rPr lang="de-DE" sz="1600" dirty="0">
                <a:sym typeface="Wingdings" panose="05000000000000000000" pitchFamily="2" charset="2"/>
              </a:rPr>
              <a:t>		     </a:t>
            </a:r>
            <a:r>
              <a:rPr lang="de-DE" sz="1400" dirty="0">
                <a:sym typeface="Wingdings" panose="05000000000000000000" pitchFamily="2" charset="2"/>
              </a:rPr>
              <a:t>Damit existiert eine Schultradition, die auch das Standarddeutsche in seiner schweizerischen Varietät tradiert.</a:t>
            </a:r>
          </a:p>
          <a:p>
            <a:endParaRPr lang="de-DE" sz="1400" dirty="0">
              <a:sym typeface="Wingdings" panose="05000000000000000000" pitchFamily="2" charset="2"/>
            </a:endParaRPr>
          </a:p>
          <a:p>
            <a:endParaRPr lang="de-DE" sz="1600" dirty="0">
              <a:sym typeface="Wingdings" panose="05000000000000000000" pitchFamily="2" charset="2"/>
            </a:endParaRPr>
          </a:p>
          <a:p>
            <a:r>
              <a:rPr lang="de-DE" sz="1600" dirty="0">
                <a:sym typeface="Wingdings" panose="05000000000000000000" pitchFamily="2" charset="2"/>
              </a:rPr>
              <a:t>	zum Beispiel: Bezeichnung einer schriftlichen und benoteten Arbeit in der Schule:</a:t>
            </a:r>
          </a:p>
          <a:p>
            <a:r>
              <a:rPr lang="de-DE" sz="1600" dirty="0">
                <a:sym typeface="Wingdings" panose="05000000000000000000" pitchFamily="2" charset="2"/>
              </a:rPr>
              <a:t>	</a:t>
            </a:r>
          </a:p>
          <a:p>
            <a:r>
              <a:rPr lang="de-DE" sz="1600" dirty="0">
                <a:sym typeface="Wingdings" panose="05000000000000000000" pitchFamily="2" charset="2"/>
              </a:rPr>
              <a:t>	-    </a:t>
            </a:r>
            <a:r>
              <a:rPr lang="de-DE" sz="1400" dirty="0">
                <a:sym typeface="Wingdings" panose="05000000000000000000" pitchFamily="2" charset="2"/>
              </a:rPr>
              <a:t>in Deutschland: </a:t>
            </a:r>
            <a:r>
              <a:rPr lang="de-DE" sz="1400" i="1" dirty="0">
                <a:sym typeface="Wingdings" panose="05000000000000000000" pitchFamily="2" charset="2"/>
              </a:rPr>
              <a:t>Klassenarbeit, Schulaufgabe, Schularbeit, Probe, Klausur</a:t>
            </a:r>
          </a:p>
          <a:p>
            <a:r>
              <a:rPr lang="de-DE" sz="1400" dirty="0">
                <a:sym typeface="Wingdings" panose="05000000000000000000" pitchFamily="2" charset="2"/>
              </a:rPr>
              <a:t>	</a:t>
            </a:r>
            <a:r>
              <a:rPr lang="de-DE" sz="1400" b="1" dirty="0">
                <a:sym typeface="Wingdings" panose="05000000000000000000" pitchFamily="2" charset="2"/>
              </a:rPr>
              <a:t>-</a:t>
            </a:r>
            <a:r>
              <a:rPr lang="de-DE" sz="1400" dirty="0">
                <a:sym typeface="Wingdings" panose="05000000000000000000" pitchFamily="2" charset="2"/>
              </a:rPr>
              <a:t>    in Österreich: </a:t>
            </a:r>
            <a:r>
              <a:rPr lang="de-DE" sz="1400" i="1" dirty="0">
                <a:sym typeface="Wingdings" panose="05000000000000000000" pitchFamily="2" charset="2"/>
              </a:rPr>
              <a:t>Schularbeit </a:t>
            </a:r>
          </a:p>
          <a:p>
            <a:endParaRPr lang="de-DE" sz="1400" i="1" dirty="0">
              <a:sym typeface="Wingdings" panose="05000000000000000000" pitchFamily="2" charset="2"/>
            </a:endParaRPr>
          </a:p>
          <a:p>
            <a:endParaRPr lang="de-DE" sz="1400" i="1" dirty="0">
              <a:sym typeface="Wingdings" panose="05000000000000000000" pitchFamily="2" charset="2"/>
            </a:endParaRPr>
          </a:p>
          <a:p>
            <a:r>
              <a:rPr lang="de-DE" sz="1400" i="1" dirty="0">
                <a:sym typeface="Wingdings" panose="05000000000000000000" pitchFamily="2" charset="2"/>
              </a:rPr>
              <a:t>	</a:t>
            </a:r>
          </a:p>
          <a:p>
            <a:r>
              <a:rPr lang="de-DE" sz="1600" dirty="0">
                <a:sym typeface="Wingdings" panose="05000000000000000000" pitchFamily="2" charset="2"/>
              </a:rPr>
              <a:t> </a:t>
            </a:r>
          </a:p>
          <a:p>
            <a:endParaRPr lang="de-DE" sz="1600" dirty="0">
              <a:sym typeface="Wingdings" panose="05000000000000000000" pitchFamily="2" charset="2"/>
            </a:endParaRPr>
          </a:p>
          <a:p>
            <a:endParaRPr lang="de-DE" sz="1600" dirty="0"/>
          </a:p>
          <a:p>
            <a:endParaRPr lang="de-DE" dirty="0"/>
          </a:p>
          <a:p>
            <a:endParaRPr lang="de-DE" dirty="0"/>
          </a:p>
        </p:txBody>
      </p:sp>
    </p:spTree>
    <p:extLst>
      <p:ext uri="{BB962C8B-B14F-4D97-AF65-F5344CB8AC3E}">
        <p14:creationId xmlns:p14="http://schemas.microsoft.com/office/powerpoint/2010/main" val="2472293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10" end="1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11" end="1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12" end="12"/>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F059640B-FD01-4A16-A4F7-B552D23B7630}"/>
              </a:ext>
            </a:extLst>
          </p:cNvPr>
          <p:cNvSpPr/>
          <p:nvPr/>
        </p:nvSpPr>
        <p:spPr>
          <a:xfrm>
            <a:off x="1072896" y="458956"/>
            <a:ext cx="10457688" cy="5847755"/>
          </a:xfrm>
          <a:prstGeom prst="rect">
            <a:avLst/>
          </a:prstGeom>
        </p:spPr>
        <p:txBody>
          <a:bodyPr wrap="square">
            <a:spAutoFit/>
          </a:bodyPr>
          <a:lstStyle/>
          <a:p>
            <a:pPr marL="285750" indent="-285750">
              <a:buFont typeface="Wingdings" panose="05000000000000000000" pitchFamily="2" charset="2"/>
              <a:buChar char="à"/>
            </a:pPr>
            <a:endParaRPr lang="de-DE" dirty="0">
              <a:sym typeface="Wingdings" panose="05000000000000000000" pitchFamily="2" charset="2"/>
            </a:endParaRPr>
          </a:p>
          <a:p>
            <a:pPr marL="285750" indent="-285750">
              <a:buFont typeface="Wingdings" panose="05000000000000000000" pitchFamily="2" charset="2"/>
              <a:buChar char="à"/>
            </a:pPr>
            <a:r>
              <a:rPr lang="de-DE" dirty="0">
                <a:sym typeface="Wingdings" panose="05000000000000000000" pitchFamily="2" charset="2"/>
              </a:rPr>
              <a:t>Sprachgebiet und Staatsgebiet:</a:t>
            </a:r>
          </a:p>
          <a:p>
            <a:endParaRPr lang="de-DE" dirty="0">
              <a:sym typeface="Wingdings" panose="05000000000000000000" pitchFamily="2" charset="2"/>
            </a:endParaRPr>
          </a:p>
          <a:p>
            <a:endParaRPr lang="de-DE" dirty="0">
              <a:sym typeface="Wingdings" panose="05000000000000000000" pitchFamily="2" charset="2"/>
            </a:endParaRPr>
          </a:p>
          <a:p>
            <a:pPr marL="285750" indent="-285750">
              <a:buFontTx/>
              <a:buChar char="-"/>
            </a:pPr>
            <a:r>
              <a:rPr lang="de-DE" sz="1600" dirty="0">
                <a:sym typeface="Wingdings" panose="05000000000000000000" pitchFamily="2" charset="2"/>
              </a:rPr>
              <a:t>Das Geltungsgebiet des österreichischen Deutsch und das österreichische Staatsgebiet </a:t>
            </a:r>
          </a:p>
          <a:p>
            <a:r>
              <a:rPr lang="de-DE" sz="1600" dirty="0">
                <a:sym typeface="Wingdings" panose="05000000000000000000" pitchFamily="2" charset="2"/>
              </a:rPr>
              <a:t>      decken sich nicht unbedingt.</a:t>
            </a:r>
          </a:p>
          <a:p>
            <a:endParaRPr lang="de-DE" sz="1600" dirty="0">
              <a:sym typeface="Wingdings" panose="05000000000000000000" pitchFamily="2" charset="2"/>
            </a:endParaRPr>
          </a:p>
          <a:p>
            <a:pPr marL="285750" indent="-285750">
              <a:buFontTx/>
              <a:buChar char="-"/>
            </a:pPr>
            <a:r>
              <a:rPr lang="de-DE" sz="1600" dirty="0">
                <a:sym typeface="Wingdings" panose="05000000000000000000" pitchFamily="2" charset="2"/>
              </a:rPr>
              <a:t>Viele Merkmale des österreichischen Deutsch gelten auch in benachbarten Gebieten, </a:t>
            </a:r>
          </a:p>
          <a:p>
            <a:r>
              <a:rPr lang="de-DE" sz="1600" dirty="0">
                <a:sym typeface="Wingdings" panose="05000000000000000000" pitchFamily="2" charset="2"/>
              </a:rPr>
              <a:t>      die politisch nicht zu Österreich gehören: in Südtirol, in Bayern, in ganz Süddeutschland oder in der Schweiz.</a:t>
            </a:r>
          </a:p>
          <a:p>
            <a:endParaRPr lang="de-DE" sz="1600" dirty="0">
              <a:sym typeface="Wingdings" panose="05000000000000000000" pitchFamily="2" charset="2"/>
            </a:endParaRPr>
          </a:p>
          <a:p>
            <a:pPr marL="285750" indent="-285750">
              <a:buFontTx/>
              <a:buChar char="-"/>
            </a:pPr>
            <a:r>
              <a:rPr lang="de-DE" sz="1600" dirty="0"/>
              <a:t>Auch gibt es keine Sprachgrenzen zwischen den alemannischen Dialekten des Schweizerdeutschen und den</a:t>
            </a:r>
          </a:p>
          <a:p>
            <a:r>
              <a:rPr lang="de-DE" sz="1600" dirty="0"/>
              <a:t>      übrigen alemannischen Dialekten, wie sie im Elsass, in Baden-Württemberg, im bayerischen Schwaben, im</a:t>
            </a:r>
          </a:p>
          <a:p>
            <a:r>
              <a:rPr lang="de-DE" sz="1600" dirty="0"/>
              <a:t>      österreichischen Vorarlberg und in Liechtenstein gesprochen werden.</a:t>
            </a:r>
          </a:p>
          <a:p>
            <a:r>
              <a:rPr lang="de-DE" sz="1600" dirty="0"/>
              <a:t>   	</a:t>
            </a:r>
            <a:r>
              <a:rPr lang="de-DE" sz="1400" dirty="0"/>
              <a:t>Allerdings besteht zwischen den deutsch-alemannischen Dialekten in der Schweiz und den übrigen alemannischen Dialekten 	besteht der pragmatische Unterschied, dass die schweizerdeutschen Dialekte in fast allen Gesprächssituationen vorrangig 	benutzt werden, während im übrigen alemannischen Sprachraum die deutsche Standardsprache (bzw. im Elsass das Französische) 	die Ortsdialekte inzwischen vielfach als vorrangige Sprache verdrängt hat.</a:t>
            </a:r>
          </a:p>
          <a:p>
            <a:endParaRPr lang="de-DE" sz="1400" dirty="0"/>
          </a:p>
          <a:p>
            <a:pPr marL="285750" indent="-285750">
              <a:buFontTx/>
              <a:buChar char="-"/>
            </a:pPr>
            <a:r>
              <a:rPr lang="de-DE" sz="1600" dirty="0">
                <a:sym typeface="Wingdings" panose="05000000000000000000" pitchFamily="2" charset="2"/>
              </a:rPr>
              <a:t>Innerhalb der Schweiz können verschiedene Großlandschaften grob unterschieden werden:</a:t>
            </a:r>
          </a:p>
          <a:p>
            <a:r>
              <a:rPr lang="de-DE" sz="1400" dirty="0">
                <a:sym typeface="Wingdings" panose="05000000000000000000" pitchFamily="2" charset="2"/>
              </a:rPr>
              <a:t>	* Niederalemannisch</a:t>
            </a:r>
          </a:p>
          <a:p>
            <a:r>
              <a:rPr lang="de-DE" sz="1400" dirty="0">
                <a:sym typeface="Wingdings" panose="05000000000000000000" pitchFamily="2" charset="2"/>
              </a:rPr>
              <a:t>	* Mittelalemannisch</a:t>
            </a:r>
          </a:p>
          <a:p>
            <a:r>
              <a:rPr lang="de-DE" sz="1400" dirty="0">
                <a:sym typeface="Wingdings" panose="05000000000000000000" pitchFamily="2" charset="2"/>
              </a:rPr>
              <a:t>	* Hochalemannisch</a:t>
            </a:r>
          </a:p>
          <a:p>
            <a:r>
              <a:rPr lang="de-DE" sz="1400" dirty="0">
                <a:sym typeface="Wingdings" panose="05000000000000000000" pitchFamily="2" charset="2"/>
              </a:rPr>
              <a:t>	* Höchstalemannisch</a:t>
            </a:r>
          </a:p>
          <a:p>
            <a:endParaRPr lang="de-DE" sz="1400" dirty="0"/>
          </a:p>
        </p:txBody>
      </p:sp>
    </p:spTree>
    <p:extLst>
      <p:ext uri="{BB962C8B-B14F-4D97-AF65-F5344CB8AC3E}">
        <p14:creationId xmlns:p14="http://schemas.microsoft.com/office/powerpoint/2010/main" val="1770615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10" end="1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11" end="11"/>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
                                            <p:txEl>
                                              <p:pRg st="13" end="13"/>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
                                            <p:txEl>
                                              <p:pRg st="15" end="15"/>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
                                            <p:txEl>
                                              <p:pRg st="16" end="16"/>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
                                            <p:txEl>
                                              <p:pRg st="17" end="17"/>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
                                            <p:txEl>
                                              <p:pRg st="18" end="18"/>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
                                            <p:txEl>
                                              <p:pRg st="19" end="1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10CC990A-B9E1-417F-B5E8-C7FB05546701}"/>
              </a:ext>
            </a:extLst>
          </p:cNvPr>
          <p:cNvSpPr/>
          <p:nvPr/>
        </p:nvSpPr>
        <p:spPr>
          <a:xfrm>
            <a:off x="826008" y="910364"/>
            <a:ext cx="7842504" cy="4308872"/>
          </a:xfrm>
          <a:prstGeom prst="rect">
            <a:avLst/>
          </a:prstGeom>
        </p:spPr>
        <p:txBody>
          <a:bodyPr wrap="square">
            <a:spAutoFit/>
          </a:bodyPr>
          <a:lstStyle/>
          <a:p>
            <a:endParaRPr lang="de-DE" dirty="0">
              <a:sym typeface="Wingdings" panose="05000000000000000000" pitchFamily="2" charset="2"/>
            </a:endParaRPr>
          </a:p>
          <a:p>
            <a:pPr marL="285750" indent="-285750">
              <a:buFontTx/>
              <a:buChar char="-"/>
            </a:pPr>
            <a:r>
              <a:rPr lang="de-DE" sz="1600" dirty="0">
                <a:sym typeface="Wingdings" panose="05000000000000000000" pitchFamily="2" charset="2"/>
              </a:rPr>
              <a:t>Innerhalb Österreichs können folgende Großlandschaften grob unterschieden werden:</a:t>
            </a:r>
          </a:p>
          <a:p>
            <a:r>
              <a:rPr lang="de-DE" dirty="0">
                <a:sym typeface="Wingdings" panose="05000000000000000000" pitchFamily="2" charset="2"/>
              </a:rPr>
              <a:t>	</a:t>
            </a:r>
            <a:r>
              <a:rPr lang="de-DE" sz="1600" dirty="0">
                <a:sym typeface="Wingdings" panose="05000000000000000000" pitchFamily="2" charset="2"/>
              </a:rPr>
              <a:t>*</a:t>
            </a:r>
            <a:r>
              <a:rPr lang="de-DE" dirty="0">
                <a:sym typeface="Wingdings" panose="05000000000000000000" pitchFamily="2" charset="2"/>
              </a:rPr>
              <a:t>  </a:t>
            </a:r>
            <a:r>
              <a:rPr lang="de-DE" sz="1400" dirty="0">
                <a:sym typeface="Wingdings" panose="05000000000000000000" pitchFamily="2" charset="2"/>
              </a:rPr>
              <a:t>Ostösterreich</a:t>
            </a:r>
          </a:p>
          <a:p>
            <a:r>
              <a:rPr lang="de-DE" sz="1400" dirty="0">
                <a:sym typeface="Wingdings" panose="05000000000000000000" pitchFamily="2" charset="2"/>
              </a:rPr>
              <a:t>	*  Mittelösterreich</a:t>
            </a:r>
          </a:p>
          <a:p>
            <a:r>
              <a:rPr lang="de-DE" sz="1400" dirty="0">
                <a:sym typeface="Wingdings" panose="05000000000000000000" pitchFamily="2" charset="2"/>
              </a:rPr>
              <a:t>	*  Süd- und Südostösterreich</a:t>
            </a:r>
          </a:p>
          <a:p>
            <a:r>
              <a:rPr lang="de-DE" sz="1400" dirty="0">
                <a:sym typeface="Wingdings" panose="05000000000000000000" pitchFamily="2" charset="2"/>
              </a:rPr>
              <a:t>	*  Westösterreich</a:t>
            </a:r>
          </a:p>
          <a:p>
            <a:endParaRPr lang="de-DE" sz="1600" dirty="0">
              <a:sym typeface="Wingdings" panose="05000000000000000000" pitchFamily="2" charset="2"/>
            </a:endParaRPr>
          </a:p>
          <a:p>
            <a:endParaRPr lang="de-DE" sz="1600" dirty="0">
              <a:sym typeface="Wingdings" panose="05000000000000000000" pitchFamily="2" charset="2"/>
            </a:endParaRPr>
          </a:p>
          <a:p>
            <a:endParaRPr lang="de-DE" sz="1600" dirty="0">
              <a:sym typeface="Wingdings" panose="05000000000000000000" pitchFamily="2" charset="2"/>
            </a:endParaRPr>
          </a:p>
          <a:p>
            <a:pPr marL="285750" indent="-285750">
              <a:buFont typeface="Wingdings" panose="05000000000000000000" pitchFamily="2" charset="2"/>
              <a:buChar char="è"/>
            </a:pPr>
            <a:r>
              <a:rPr lang="de-DE" b="1" dirty="0">
                <a:sym typeface="Wingdings" panose="05000000000000000000" pitchFamily="2" charset="2"/>
              </a:rPr>
              <a:t>Österreichisches Deutsch:</a:t>
            </a:r>
          </a:p>
          <a:p>
            <a:pPr marL="285750" indent="-285750">
              <a:buFont typeface="Wingdings" panose="05000000000000000000" pitchFamily="2" charset="2"/>
              <a:buChar char="è"/>
            </a:pPr>
            <a:endParaRPr lang="de-DE" b="1" dirty="0">
              <a:sym typeface="Wingdings" panose="05000000000000000000" pitchFamily="2" charset="2"/>
            </a:endParaRPr>
          </a:p>
          <a:p>
            <a:r>
              <a:rPr lang="de-DE" b="1" dirty="0">
                <a:sym typeface="Wingdings" panose="05000000000000000000" pitchFamily="2" charset="2"/>
              </a:rPr>
              <a:t>Standardvarietät des Deutschen in Österreich</a:t>
            </a:r>
          </a:p>
          <a:p>
            <a:endParaRPr lang="de-DE" b="1" dirty="0">
              <a:sym typeface="Wingdings" panose="05000000000000000000" pitchFamily="2" charset="2"/>
            </a:endParaRPr>
          </a:p>
          <a:p>
            <a:pPr marL="285750" indent="-285750">
              <a:buFontTx/>
              <a:buChar char="-"/>
            </a:pPr>
            <a:r>
              <a:rPr lang="de-DE" dirty="0">
                <a:sym typeface="Wingdings" panose="05000000000000000000" pitchFamily="2" charset="2"/>
              </a:rPr>
              <a:t>Innerösterreichische regionale Ausprägungen</a:t>
            </a:r>
          </a:p>
          <a:p>
            <a:pPr marL="285750" indent="-285750">
              <a:buFontTx/>
              <a:buChar char="-"/>
            </a:pPr>
            <a:r>
              <a:rPr lang="de-DE" dirty="0">
                <a:sym typeface="Wingdings" panose="05000000000000000000" pitchFamily="2" charset="2"/>
              </a:rPr>
              <a:t>Ausprägungen, die mit den Nachbarlandschaften in Deutschland, der Schweiz und Südtirol übereinstimmen</a:t>
            </a:r>
          </a:p>
        </p:txBody>
      </p:sp>
    </p:spTree>
    <p:extLst>
      <p:ext uri="{BB962C8B-B14F-4D97-AF65-F5344CB8AC3E}">
        <p14:creationId xmlns:p14="http://schemas.microsoft.com/office/powerpoint/2010/main" val="3914568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11" end="1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13" end="13"/>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047937BB-510C-486E-A980-A99A1F7E3089}"/>
              </a:ext>
            </a:extLst>
          </p:cNvPr>
          <p:cNvSpPr txBox="1"/>
          <p:nvPr/>
        </p:nvSpPr>
        <p:spPr>
          <a:xfrm>
            <a:off x="1285875" y="589788"/>
            <a:ext cx="8971872" cy="6186309"/>
          </a:xfrm>
          <a:prstGeom prst="rect">
            <a:avLst/>
          </a:prstGeom>
          <a:noFill/>
        </p:spPr>
        <p:txBody>
          <a:bodyPr wrap="square" rtlCol="0">
            <a:spAutoFit/>
          </a:bodyPr>
          <a:lstStyle/>
          <a:p>
            <a:r>
              <a:rPr lang="de-DE" sz="2800" b="1" cap="small" dirty="0"/>
              <a:t>Organisatorisches</a:t>
            </a:r>
          </a:p>
          <a:p>
            <a:endParaRPr lang="de-DE" dirty="0"/>
          </a:p>
          <a:p>
            <a:endParaRPr lang="de-DE" dirty="0"/>
          </a:p>
          <a:p>
            <a:pPr>
              <a:lnSpc>
                <a:spcPct val="150000"/>
              </a:lnSpc>
            </a:pPr>
            <a:r>
              <a:rPr lang="de-DE" dirty="0"/>
              <a:t>Zur Prüfungsleistung zählen:</a:t>
            </a:r>
          </a:p>
          <a:p>
            <a:pPr>
              <a:lnSpc>
                <a:spcPct val="150000"/>
              </a:lnSpc>
            </a:pPr>
            <a:endParaRPr lang="de-DE" dirty="0"/>
          </a:p>
          <a:p>
            <a:pPr marL="285750" lvl="0" indent="-285750">
              <a:buFontTx/>
              <a:buChar char="-"/>
            </a:pPr>
            <a:r>
              <a:rPr lang="de-DE" b="1" dirty="0"/>
              <a:t>Mitarbeit </a:t>
            </a:r>
            <a:r>
              <a:rPr lang="de-DE" sz="1400" b="1" dirty="0"/>
              <a:t>[im Rahmen der Arbeitsaufträge]</a:t>
            </a:r>
          </a:p>
          <a:p>
            <a:pPr marL="285750" lvl="0" indent="-285750">
              <a:buFontTx/>
              <a:buChar char="-"/>
            </a:pPr>
            <a:endParaRPr lang="de-DE" dirty="0"/>
          </a:p>
          <a:p>
            <a:pPr marL="285750" indent="-285750">
              <a:buFontTx/>
              <a:buChar char="-"/>
            </a:pPr>
            <a:endParaRPr lang="de-DE" dirty="0"/>
          </a:p>
          <a:p>
            <a:pPr marL="285750" indent="-285750">
              <a:buFontTx/>
              <a:buChar char="-"/>
            </a:pPr>
            <a:r>
              <a:rPr lang="de-DE" b="1" dirty="0"/>
              <a:t>Zusammenfassung von drei Aufsätzen oder Texten</a:t>
            </a:r>
            <a:r>
              <a:rPr lang="de-DE" dirty="0"/>
              <a:t>:  1–2 Seiten </a:t>
            </a:r>
          </a:p>
          <a:p>
            <a:r>
              <a:rPr lang="de-DE" dirty="0"/>
              <a:t>				                     300–500 Wörter </a:t>
            </a:r>
          </a:p>
          <a:p>
            <a:r>
              <a:rPr lang="de-DE" dirty="0"/>
              <a:t>					</a:t>
            </a:r>
            <a:r>
              <a:rPr lang="de-DE" sz="1400" dirty="0"/>
              <a:t>    [Abgabetermin: wird jeweils bekannt gegeben]</a:t>
            </a:r>
          </a:p>
          <a:p>
            <a:endParaRPr lang="de-DE" sz="1400" dirty="0"/>
          </a:p>
          <a:p>
            <a:pPr marL="285750" indent="-285750">
              <a:buFontTx/>
              <a:buChar char="-"/>
            </a:pPr>
            <a:r>
              <a:rPr lang="de-DE" b="1" dirty="0"/>
              <a:t>Verfassen eines Essays </a:t>
            </a:r>
            <a:r>
              <a:rPr lang="de-DE" sz="1400" b="1" dirty="0"/>
              <a:t>[genauere Angaben folgen noch]</a:t>
            </a:r>
          </a:p>
          <a:p>
            <a:endParaRPr lang="de-DE" sz="1400" b="1" dirty="0"/>
          </a:p>
          <a:p>
            <a:endParaRPr lang="de-DE" sz="1400" dirty="0"/>
          </a:p>
          <a:p>
            <a:endParaRPr lang="de-DE" sz="1400" dirty="0"/>
          </a:p>
          <a:p>
            <a:pPr marL="285750" indent="-285750">
              <a:buFontTx/>
              <a:buChar char="-"/>
            </a:pPr>
            <a:r>
              <a:rPr lang="de-DE" b="1" dirty="0"/>
              <a:t>Schriftliche Prüfung </a:t>
            </a:r>
            <a:r>
              <a:rPr lang="de-DE" dirty="0"/>
              <a:t>am Ende des Semesters:  90 min </a:t>
            </a:r>
          </a:p>
          <a:p>
            <a:r>
              <a:rPr lang="de-DE" sz="1400" dirty="0"/>
              <a:t>	     				[Termin: voraussichtlich 29.5.]</a:t>
            </a:r>
          </a:p>
          <a:p>
            <a:pPr marL="285750" indent="-285750">
              <a:buFontTx/>
              <a:buChar char="-"/>
            </a:pPr>
            <a:endParaRPr lang="de-DE" sz="1400" dirty="0"/>
          </a:p>
          <a:p>
            <a:endParaRPr lang="de-DE" sz="1400" dirty="0"/>
          </a:p>
          <a:p>
            <a:r>
              <a:rPr lang="de-DE" dirty="0"/>
              <a:t>	</a:t>
            </a:r>
          </a:p>
          <a:p>
            <a:endParaRPr lang="de-DE" dirty="0"/>
          </a:p>
        </p:txBody>
      </p:sp>
    </p:spTree>
    <p:extLst>
      <p:ext uri="{BB962C8B-B14F-4D97-AF65-F5344CB8AC3E}">
        <p14:creationId xmlns:p14="http://schemas.microsoft.com/office/powerpoint/2010/main" val="1740529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9" end="9"/>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10" end="1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12" end="12"/>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16" end="1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17" end="1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20" end="2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A9EA7927-58D1-474F-823C-BEB394646B2B}"/>
              </a:ext>
            </a:extLst>
          </p:cNvPr>
          <p:cNvSpPr txBox="1"/>
          <p:nvPr/>
        </p:nvSpPr>
        <p:spPr>
          <a:xfrm>
            <a:off x="523875" y="411301"/>
            <a:ext cx="10687050" cy="8863965"/>
          </a:xfrm>
          <a:prstGeom prst="rect">
            <a:avLst/>
          </a:prstGeom>
          <a:noFill/>
        </p:spPr>
        <p:txBody>
          <a:bodyPr wrap="square" rtlCol="0">
            <a:spAutoFit/>
          </a:bodyPr>
          <a:lstStyle/>
          <a:p>
            <a:r>
              <a:rPr lang="de-DE" sz="2000" u="sng" dirty="0"/>
              <a:t>Als Überblick nochmals die geplanten Inhalte der Seminare</a:t>
            </a:r>
          </a:p>
          <a:p>
            <a:endParaRPr lang="de-DE" dirty="0"/>
          </a:p>
          <a:p>
            <a:endParaRPr lang="de-DE" dirty="0"/>
          </a:p>
          <a:p>
            <a:pPr marL="400050" indent="-400050">
              <a:buFontTx/>
              <a:buAutoNum type="romanUcPeriod"/>
            </a:pPr>
            <a:r>
              <a:rPr lang="de-DE" b="1" dirty="0"/>
              <a:t>Geschichte der deutschen Sprache</a:t>
            </a:r>
          </a:p>
          <a:p>
            <a:endParaRPr lang="de-DE" b="1" dirty="0"/>
          </a:p>
          <a:p>
            <a:endParaRPr lang="de-DE" sz="1600" dirty="0"/>
          </a:p>
          <a:p>
            <a:pPr marL="400050" indent="-400050">
              <a:buFontTx/>
              <a:buAutoNum type="romanUcPeriod" startAt="2"/>
            </a:pPr>
            <a:r>
              <a:rPr lang="de-DE" b="1" dirty="0"/>
              <a:t>Die Standardvarietäten in Deutschland, Österreich und der Schweiz</a:t>
            </a:r>
          </a:p>
          <a:p>
            <a:pPr lvl="1"/>
            <a:r>
              <a:rPr lang="de-DE" b="1" dirty="0"/>
              <a:t>	</a:t>
            </a:r>
            <a:r>
              <a:rPr lang="de-DE" dirty="0"/>
              <a:t>a)  Österreichisches Deutsch</a:t>
            </a:r>
          </a:p>
          <a:p>
            <a:pPr lvl="1"/>
            <a:r>
              <a:rPr lang="de-DE" dirty="0"/>
              <a:t>	b)  Schweizer(hoch)deutsch</a:t>
            </a:r>
          </a:p>
          <a:p>
            <a:pPr marL="685800">
              <a:spcAft>
                <a:spcPts val="0"/>
              </a:spcAft>
            </a:pPr>
            <a:endParaRPr lang="de-DE" sz="1600" dirty="0">
              <a:ea typeface="Calibri" panose="020F0502020204030204" pitchFamily="34" charset="0"/>
            </a:endParaRPr>
          </a:p>
          <a:p>
            <a:pPr marL="685800">
              <a:spcAft>
                <a:spcPts val="0"/>
              </a:spcAft>
            </a:pPr>
            <a:endParaRPr lang="de-DE" sz="1600" dirty="0">
              <a:ea typeface="Calibri" panose="020F0502020204030204" pitchFamily="34" charset="0"/>
            </a:endParaRPr>
          </a:p>
          <a:p>
            <a:pPr marL="400050" indent="-400050">
              <a:buFontTx/>
              <a:buAutoNum type="romanUcPeriod" startAt="3"/>
            </a:pPr>
            <a:r>
              <a:rPr lang="de-DE" b="1" dirty="0"/>
              <a:t>Varietäten der deutschen Sprache in anderen Ländern (Luxemburg, Belgien, Namibia, Südtirol)</a:t>
            </a:r>
          </a:p>
          <a:p>
            <a:pPr lvl="0"/>
            <a:r>
              <a:rPr lang="de-DE" b="1" dirty="0"/>
              <a:t>	</a:t>
            </a:r>
            <a:r>
              <a:rPr lang="de-DE" dirty="0"/>
              <a:t>a)    Überblick über deutsche Gebiete in der Vergangenheit </a:t>
            </a:r>
          </a:p>
          <a:p>
            <a:pPr lvl="0"/>
            <a:r>
              <a:rPr lang="de-DE" dirty="0"/>
              <a:t>	b)    Auswanderungsbewegungen</a:t>
            </a:r>
          </a:p>
          <a:p>
            <a:pPr lvl="0"/>
            <a:r>
              <a:rPr lang="de-DE" dirty="0"/>
              <a:t>	c)     Vergleich der Varietäten in Lexik, Morphologie und Syntax</a:t>
            </a:r>
          </a:p>
          <a:p>
            <a:endParaRPr lang="de-DE" b="1" dirty="0"/>
          </a:p>
          <a:p>
            <a:pPr marL="685800">
              <a:spcAft>
                <a:spcPts val="0"/>
              </a:spcAft>
            </a:pPr>
            <a:endParaRPr lang="de-DE" sz="1600" dirty="0">
              <a:ea typeface="Calibri" panose="020F0502020204030204" pitchFamily="34" charset="0"/>
            </a:endParaRPr>
          </a:p>
          <a:p>
            <a:pPr marL="400050" indent="-400050">
              <a:spcAft>
                <a:spcPts val="0"/>
              </a:spcAft>
              <a:buAutoNum type="romanUcPeriod" startAt="4"/>
            </a:pPr>
            <a:r>
              <a:rPr lang="de-DE" b="1" dirty="0"/>
              <a:t>Die gegenwärtige Situation der deutschen Standardvarietäten </a:t>
            </a:r>
          </a:p>
          <a:p>
            <a:pPr lvl="0"/>
            <a:r>
              <a:rPr lang="de-DE" b="1" dirty="0"/>
              <a:t>	</a:t>
            </a:r>
            <a:r>
              <a:rPr lang="de-DE" dirty="0"/>
              <a:t>a)</a:t>
            </a:r>
            <a:r>
              <a:rPr lang="de-DE" b="1" dirty="0"/>
              <a:t>    </a:t>
            </a:r>
            <a:r>
              <a:rPr lang="de-DE" dirty="0"/>
              <a:t>Akzeptanz von Dialekten</a:t>
            </a:r>
          </a:p>
          <a:p>
            <a:r>
              <a:rPr lang="de-DE" dirty="0"/>
              <a:t>	 b    Varietät von Sprachstilen (Verwaltungssprache etc.)</a:t>
            </a:r>
          </a:p>
          <a:p>
            <a:pPr>
              <a:spcAft>
                <a:spcPts val="0"/>
              </a:spcAft>
            </a:pPr>
            <a:endParaRPr lang="de-DE" b="1" dirty="0"/>
          </a:p>
          <a:p>
            <a:endParaRPr lang="de-DE" b="1" dirty="0"/>
          </a:p>
          <a:p>
            <a:pPr marL="400050" indent="-400050">
              <a:buAutoNum type="romanUcPeriod" startAt="2"/>
            </a:pPr>
            <a:endParaRPr lang="de-DE" b="1" dirty="0"/>
          </a:p>
          <a:p>
            <a:pPr marL="400050" indent="-400050">
              <a:buAutoNum type="romanUcPeriod" startAt="2"/>
            </a:pPr>
            <a:endParaRPr lang="de-DE" b="1" dirty="0"/>
          </a:p>
          <a:p>
            <a:pPr marL="400050" indent="-400050">
              <a:buAutoNum type="romanUcPeriod" startAt="2"/>
            </a:pPr>
            <a:endParaRPr lang="de-DE" b="1" dirty="0"/>
          </a:p>
          <a:p>
            <a:pPr marL="400050" indent="-400050">
              <a:buAutoNum type="romanUcPeriod" startAt="2"/>
            </a:pPr>
            <a:endParaRPr lang="de-DE" b="1" dirty="0"/>
          </a:p>
          <a:p>
            <a:endParaRPr lang="de-DE" b="1" dirty="0"/>
          </a:p>
          <a:p>
            <a:endParaRPr lang="de-DE" dirty="0"/>
          </a:p>
          <a:p>
            <a:endParaRPr lang="de-DE" dirty="0"/>
          </a:p>
          <a:p>
            <a:endParaRPr lang="de-DE" dirty="0"/>
          </a:p>
          <a:p>
            <a:endParaRPr lang="de-DE" dirty="0"/>
          </a:p>
        </p:txBody>
      </p:sp>
    </p:spTree>
    <p:extLst>
      <p:ext uri="{BB962C8B-B14F-4D97-AF65-F5344CB8AC3E}">
        <p14:creationId xmlns:p14="http://schemas.microsoft.com/office/powerpoint/2010/main" val="553570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11" end="1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12" end="12"/>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13" end="13"/>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14" end="1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17" end="17"/>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
                                            <p:txEl>
                                              <p:pRg st="18" end="18"/>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
                                            <p:txEl>
                                              <p:pRg st="19" end="1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2C96A9C4-A8E6-42C1-947E-10CE2BE6A7C8}"/>
              </a:ext>
            </a:extLst>
          </p:cNvPr>
          <p:cNvSpPr txBox="1"/>
          <p:nvPr/>
        </p:nvSpPr>
        <p:spPr>
          <a:xfrm>
            <a:off x="737802" y="448056"/>
            <a:ext cx="9736896" cy="5539978"/>
          </a:xfrm>
          <a:prstGeom prst="rect">
            <a:avLst/>
          </a:prstGeom>
          <a:noFill/>
        </p:spPr>
        <p:txBody>
          <a:bodyPr wrap="none" rtlCol="0">
            <a:spAutoFit/>
          </a:bodyPr>
          <a:lstStyle/>
          <a:p>
            <a:r>
              <a:rPr lang="de-DE" b="1" dirty="0">
                <a:latin typeface="Algerian" panose="04020705040A02060702" pitchFamily="82" charset="0"/>
              </a:rPr>
              <a:t>Rückblick auf die letzte Sitzung:</a:t>
            </a:r>
          </a:p>
          <a:p>
            <a:endParaRPr lang="de-DE" dirty="0"/>
          </a:p>
          <a:p>
            <a:endParaRPr lang="de-DE" dirty="0"/>
          </a:p>
          <a:p>
            <a:pPr marL="285750" indent="-285750">
              <a:buFontTx/>
              <a:buChar char="-"/>
            </a:pPr>
            <a:endParaRPr lang="de-DE" dirty="0"/>
          </a:p>
          <a:p>
            <a:endParaRPr lang="de-DE" dirty="0"/>
          </a:p>
          <a:p>
            <a:pPr marL="285750" indent="-285750">
              <a:buFontTx/>
              <a:buChar char="-"/>
            </a:pPr>
            <a:r>
              <a:rPr lang="de-DE" dirty="0"/>
              <a:t>Zur Leseaufgabe:</a:t>
            </a:r>
          </a:p>
          <a:p>
            <a:endParaRPr lang="de-DE" sz="1600" dirty="0"/>
          </a:p>
          <a:p>
            <a:r>
              <a:rPr lang="de-DE" sz="1600" dirty="0"/>
              <a:t>     	</a:t>
            </a:r>
            <a:r>
              <a:rPr lang="de-DE" dirty="0"/>
              <a:t>Besprechung der </a:t>
            </a:r>
            <a:r>
              <a:rPr lang="de-DE" b="1" dirty="0"/>
              <a:t>„Musterlösung“ </a:t>
            </a:r>
            <a:r>
              <a:rPr lang="de-DE" dirty="0"/>
              <a:t>der Textzusammenfassung zu:</a:t>
            </a:r>
          </a:p>
          <a:p>
            <a:r>
              <a:rPr lang="de-DE" dirty="0"/>
              <a:t>                         Ulrich Ammon: Einführung in das Thema. In: </a:t>
            </a:r>
            <a:r>
              <a:rPr lang="de-DE" dirty="0" err="1"/>
              <a:t>Ders</a:t>
            </a:r>
            <a:r>
              <a:rPr lang="de-DE" dirty="0"/>
              <a:t>.: Nationale Varietäten des Deutschen. </a:t>
            </a:r>
          </a:p>
          <a:p>
            <a:r>
              <a:rPr lang="de-DE" dirty="0"/>
              <a:t>     	        1997, S. 4–11.</a:t>
            </a:r>
          </a:p>
          <a:p>
            <a:endParaRPr lang="de-DE" sz="1600" dirty="0"/>
          </a:p>
          <a:p>
            <a:endParaRPr lang="de-DE" sz="1600" dirty="0"/>
          </a:p>
          <a:p>
            <a:r>
              <a:rPr lang="de-DE" sz="1600" b="1" dirty="0"/>
              <a:t>      	</a:t>
            </a:r>
            <a:r>
              <a:rPr lang="de-DE" sz="1600" b="1" dirty="0">
                <a:sym typeface="Wingdings" panose="05000000000000000000" pitchFamily="2" charset="2"/>
              </a:rPr>
              <a:t> </a:t>
            </a:r>
            <a:r>
              <a:rPr lang="de-DE" sz="1600" b="1" dirty="0"/>
              <a:t>FRAGEN</a:t>
            </a:r>
            <a:r>
              <a:rPr lang="de-DE" sz="1600" dirty="0"/>
              <a:t>:</a:t>
            </a:r>
          </a:p>
          <a:p>
            <a:pPr marL="285750" indent="-285750">
              <a:buFontTx/>
              <a:buChar char="-"/>
            </a:pPr>
            <a:endParaRPr lang="de-DE" sz="1600" dirty="0"/>
          </a:p>
          <a:p>
            <a:r>
              <a:rPr lang="de-DE" sz="1600" dirty="0"/>
              <a:t>		1. Was ist unter einer „</a:t>
            </a:r>
            <a:r>
              <a:rPr lang="de-DE" sz="1600" dirty="0" err="1"/>
              <a:t>plurinationalen</a:t>
            </a:r>
            <a:r>
              <a:rPr lang="de-DE" sz="1600" dirty="0"/>
              <a:t> Sprache“ zu verstehen?</a:t>
            </a:r>
          </a:p>
          <a:p>
            <a:endParaRPr lang="de-DE" sz="1600" dirty="0"/>
          </a:p>
          <a:p>
            <a:r>
              <a:rPr lang="de-DE" sz="1600" dirty="0"/>
              <a:t>		2. Was sind „nationale Varietäten“?</a:t>
            </a:r>
          </a:p>
          <a:p>
            <a:endParaRPr lang="de-DE" sz="1600" dirty="0"/>
          </a:p>
          <a:p>
            <a:r>
              <a:rPr lang="de-DE" sz="1600" dirty="0"/>
              <a:t>		3. Inwiefern ist bezüglich der deutschen Sprache von Besonderheiten </a:t>
            </a:r>
          </a:p>
          <a:p>
            <a:r>
              <a:rPr lang="de-DE" sz="1600" dirty="0"/>
              <a:t>		     hinsichtlich der </a:t>
            </a:r>
            <a:r>
              <a:rPr lang="de-DE" sz="1600" dirty="0" err="1"/>
              <a:t>Plurinationalität</a:t>
            </a:r>
            <a:r>
              <a:rPr lang="de-DE" sz="1600" dirty="0"/>
              <a:t> zu sprechen?</a:t>
            </a:r>
          </a:p>
          <a:p>
            <a:endParaRPr lang="de-DE" sz="1600" dirty="0"/>
          </a:p>
        </p:txBody>
      </p:sp>
    </p:spTree>
    <p:extLst>
      <p:ext uri="{BB962C8B-B14F-4D97-AF65-F5344CB8AC3E}">
        <p14:creationId xmlns:p14="http://schemas.microsoft.com/office/powerpoint/2010/main" val="4223333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12" end="12"/>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14" end="1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16" end="1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18" end="1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
                                            <p:txEl>
                                              <p:pRg st="19" end="1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0F391A76-FB14-4AA1-9CD5-FD600A949D66}"/>
              </a:ext>
            </a:extLst>
          </p:cNvPr>
          <p:cNvSpPr/>
          <p:nvPr/>
        </p:nvSpPr>
        <p:spPr>
          <a:xfrm>
            <a:off x="800100" y="-1930374"/>
            <a:ext cx="10353675" cy="8352351"/>
          </a:xfrm>
          <a:prstGeom prst="rect">
            <a:avLst/>
          </a:prstGeom>
        </p:spPr>
        <p:txBody>
          <a:bodyPr wrap="square">
            <a:spAutoFit/>
          </a:bodyPr>
          <a:lstStyle/>
          <a:p>
            <a:pPr>
              <a:lnSpc>
                <a:spcPct val="150000"/>
              </a:lnSpc>
              <a:spcAft>
                <a:spcPts val="0"/>
              </a:spcAft>
            </a:pPr>
            <a:r>
              <a:rPr lang="de-DE" sz="2000" b="1" dirty="0">
                <a:latin typeface="Calibri" panose="020F0502020204030204" pitchFamily="34" charset="0"/>
                <a:ea typeface="Calibri" panose="020F0502020204030204" pitchFamily="34" charset="0"/>
              </a:rPr>
              <a:t>Nationale Varietäten des Deutschen</a:t>
            </a:r>
            <a:endParaRPr lang="de-DE" sz="2000" dirty="0">
              <a:latin typeface="Times New Roman" panose="02020603050405020304" pitchFamily="18" charset="0"/>
              <a:ea typeface="Calibri" panose="020F0502020204030204" pitchFamily="34" charset="0"/>
            </a:endParaRPr>
          </a:p>
          <a:p>
            <a:pPr>
              <a:lnSpc>
                <a:spcPct val="150000"/>
              </a:lnSpc>
              <a:spcAft>
                <a:spcPts val="0"/>
              </a:spcAft>
            </a:pPr>
            <a:r>
              <a:rPr lang="de-DE" b="1" dirty="0">
                <a:latin typeface="Calibri" panose="020F0502020204030204" pitchFamily="34" charset="0"/>
                <a:ea typeface="Calibri" panose="020F0502020204030204" pitchFamily="34" charset="0"/>
              </a:rPr>
              <a:t>Einführung in das Thema</a:t>
            </a:r>
            <a:endParaRPr lang="de-DE" sz="2000" dirty="0">
              <a:latin typeface="Times New Roman" panose="02020603050405020304" pitchFamily="18" charset="0"/>
              <a:ea typeface="Calibri" panose="020F0502020204030204" pitchFamily="34" charset="0"/>
            </a:endParaRPr>
          </a:p>
          <a:p>
            <a:pPr>
              <a:lnSpc>
                <a:spcPct val="150000"/>
              </a:lnSpc>
              <a:spcAft>
                <a:spcPts val="0"/>
              </a:spcAft>
            </a:pPr>
            <a:r>
              <a:rPr lang="de-DE" sz="2000" dirty="0">
                <a:latin typeface="Calibri" panose="020F0502020204030204" pitchFamily="34" charset="0"/>
                <a:ea typeface="Calibri" panose="020F0502020204030204" pitchFamily="34" charset="0"/>
              </a:rPr>
              <a:t> </a:t>
            </a:r>
            <a:endParaRPr lang="de-DE" sz="2000" dirty="0">
              <a:latin typeface="Times New Roman" panose="02020603050405020304" pitchFamily="18" charset="0"/>
              <a:ea typeface="Calibri" panose="020F0502020204030204" pitchFamily="34" charset="0"/>
            </a:endParaRPr>
          </a:p>
          <a:p>
            <a:pPr>
              <a:spcAft>
                <a:spcPts val="0"/>
              </a:spcAft>
            </a:pPr>
            <a:r>
              <a:rPr lang="de-DE" sz="1400" dirty="0">
                <a:solidFill>
                  <a:srgbClr val="000000"/>
                </a:solidFill>
                <a:latin typeface="Calibri" panose="020F0502020204030204" pitchFamily="34" charset="0"/>
              </a:rPr>
              <a:t> [Ammon, Ulrich: Einführung in das Thema. In: </a:t>
            </a:r>
            <a:r>
              <a:rPr lang="de-DE" sz="1400" dirty="0" err="1">
                <a:solidFill>
                  <a:srgbClr val="000000"/>
                </a:solidFill>
                <a:latin typeface="Calibri" panose="020F0502020204030204" pitchFamily="34" charset="0"/>
              </a:rPr>
              <a:t>Ders</a:t>
            </a:r>
            <a:r>
              <a:rPr lang="de-DE" sz="1400" dirty="0">
                <a:solidFill>
                  <a:srgbClr val="000000"/>
                </a:solidFill>
                <a:latin typeface="Calibri" panose="020F0502020204030204" pitchFamily="34" charset="0"/>
              </a:rPr>
              <a:t>.: Nationale Varietäten des Deutschen. 1997, S. 4–11]</a:t>
            </a:r>
            <a:endParaRPr lang="de-DE" sz="2000" dirty="0">
              <a:latin typeface="Times New Roman" panose="02020603050405020304" pitchFamily="18" charset="0"/>
              <a:ea typeface="Times New Roman" panose="02020603050405020304" pitchFamily="18" charset="0"/>
            </a:endParaRPr>
          </a:p>
          <a:p>
            <a:pPr>
              <a:lnSpc>
                <a:spcPct val="150000"/>
              </a:lnSpc>
              <a:spcAft>
                <a:spcPts val="0"/>
              </a:spcAft>
            </a:pPr>
            <a:r>
              <a:rPr lang="de-DE" sz="2000" dirty="0">
                <a:latin typeface="Calibri" panose="020F0502020204030204" pitchFamily="34" charset="0"/>
                <a:ea typeface="Calibri" panose="020F0502020204030204" pitchFamily="34" charset="0"/>
              </a:rPr>
              <a:t> </a:t>
            </a:r>
            <a:endParaRPr lang="de-DE" sz="2000" dirty="0">
              <a:latin typeface="Times New Roman" panose="02020603050405020304" pitchFamily="18" charset="0"/>
              <a:ea typeface="Calibri" panose="020F0502020204030204" pitchFamily="34" charset="0"/>
            </a:endParaRPr>
          </a:p>
          <a:p>
            <a:pPr>
              <a:lnSpc>
                <a:spcPct val="150000"/>
              </a:lnSpc>
              <a:spcAft>
                <a:spcPts val="0"/>
              </a:spcAft>
            </a:pPr>
            <a:r>
              <a:rPr lang="de-DE" sz="2000" dirty="0">
                <a:latin typeface="Calibri" panose="020F0502020204030204" pitchFamily="34" charset="0"/>
                <a:ea typeface="Calibri" panose="020F0502020204030204" pitchFamily="34" charset="0"/>
              </a:rPr>
              <a:t> </a:t>
            </a:r>
            <a:endParaRPr lang="de-DE" sz="2000" dirty="0">
              <a:latin typeface="Times New Roman" panose="02020603050405020304" pitchFamily="18" charset="0"/>
              <a:ea typeface="Calibri" panose="020F0502020204030204" pitchFamily="34" charset="0"/>
            </a:endParaRPr>
          </a:p>
          <a:p>
            <a:pPr marL="342900" lvl="0" indent="-342900">
              <a:lnSpc>
                <a:spcPct val="150000"/>
              </a:lnSpc>
              <a:spcAft>
                <a:spcPts val="0"/>
              </a:spcAft>
              <a:buFont typeface="+mj-lt"/>
              <a:buAutoNum type="arabicPeriod"/>
            </a:pPr>
            <a:r>
              <a:rPr lang="de-DE" u="sng" dirty="0">
                <a:latin typeface="Calibri" panose="020F0502020204030204" pitchFamily="34" charset="0"/>
                <a:ea typeface="Calibri" panose="020F0502020204030204" pitchFamily="34" charset="0"/>
              </a:rPr>
              <a:t>Grundlegende Begriffe</a:t>
            </a:r>
            <a:endParaRPr lang="de-DE" dirty="0">
              <a:latin typeface="Times New Roman" panose="02020603050405020304" pitchFamily="18" charset="0"/>
              <a:ea typeface="Calibri" panose="020F0502020204030204" pitchFamily="34" charset="0"/>
            </a:endParaRPr>
          </a:p>
          <a:p>
            <a:pPr marL="457200">
              <a:lnSpc>
                <a:spcPct val="150000"/>
              </a:lnSpc>
              <a:spcAft>
                <a:spcPts val="0"/>
              </a:spcAft>
            </a:pPr>
            <a:r>
              <a:rPr lang="de-DE" sz="2000" dirty="0">
                <a:latin typeface="Calibri" panose="020F0502020204030204" pitchFamily="34" charset="0"/>
                <a:ea typeface="Calibri" panose="020F0502020204030204" pitchFamily="34" charset="0"/>
              </a:rPr>
              <a:t> </a:t>
            </a:r>
            <a:endParaRPr lang="de-DE" sz="2000" dirty="0">
              <a:latin typeface="Times New Roman" panose="02020603050405020304" pitchFamily="18" charset="0"/>
              <a:ea typeface="Calibri" panose="020F0502020204030204" pitchFamily="34" charset="0"/>
            </a:endParaRPr>
          </a:p>
          <a:p>
            <a:pPr>
              <a:lnSpc>
                <a:spcPct val="150000"/>
              </a:lnSpc>
              <a:spcAft>
                <a:spcPts val="0"/>
              </a:spcAft>
            </a:pPr>
            <a:r>
              <a:rPr lang="de-DE" sz="1600" dirty="0">
                <a:latin typeface="Calibri" panose="020F0502020204030204" pitchFamily="34" charset="0"/>
                <a:ea typeface="Calibri" panose="020F0502020204030204" pitchFamily="34" charset="0"/>
              </a:rPr>
              <a:t>Nationale Divergenzen existieren neben dem Englischen (USA, Großbritannien, USA, Australien, Kanada u. a.), Französischen (Frankreich, Quebec, Belgien u. a.) etc. auch im Deutschen, das ebenfalls zu den </a:t>
            </a:r>
            <a:endParaRPr lang="de-DE" sz="1600" dirty="0">
              <a:latin typeface="Times New Roman" panose="02020603050405020304" pitchFamily="18" charset="0"/>
              <a:ea typeface="Calibri" panose="020F0502020204030204" pitchFamily="34" charset="0"/>
            </a:endParaRPr>
          </a:p>
          <a:p>
            <a:pPr>
              <a:lnSpc>
                <a:spcPct val="150000"/>
              </a:lnSpc>
              <a:spcAft>
                <a:spcPts val="0"/>
              </a:spcAft>
            </a:pPr>
            <a:r>
              <a:rPr lang="de-DE" sz="1600" b="1" dirty="0" err="1">
                <a:solidFill>
                  <a:srgbClr val="C00000"/>
                </a:solidFill>
                <a:latin typeface="Calibri" panose="020F0502020204030204" pitchFamily="34" charset="0"/>
                <a:ea typeface="Calibri" panose="020F0502020204030204" pitchFamily="34" charset="0"/>
              </a:rPr>
              <a:t>plurinationalen</a:t>
            </a:r>
            <a:r>
              <a:rPr lang="de-DE" sz="1600" b="1" dirty="0">
                <a:solidFill>
                  <a:srgbClr val="C00000"/>
                </a:solidFill>
                <a:latin typeface="Calibri" panose="020F0502020204030204" pitchFamily="34" charset="0"/>
                <a:ea typeface="Calibri" panose="020F0502020204030204" pitchFamily="34" charset="0"/>
              </a:rPr>
              <a:t> Sprachen</a:t>
            </a:r>
            <a:r>
              <a:rPr lang="de-DE" sz="1600" dirty="0">
                <a:latin typeface="Calibri" panose="020F0502020204030204" pitchFamily="34" charset="0"/>
                <a:ea typeface="Calibri" panose="020F0502020204030204" pitchFamily="34" charset="0"/>
              </a:rPr>
              <a:t> gehört, welche </a:t>
            </a:r>
            <a:r>
              <a:rPr lang="de-DE" sz="1600" b="1" dirty="0">
                <a:solidFill>
                  <a:srgbClr val="0070C0"/>
                </a:solidFill>
                <a:latin typeface="Calibri" panose="020F0502020204030204" pitchFamily="34" charset="0"/>
                <a:ea typeface="Calibri" panose="020F0502020204030204" pitchFamily="34" charset="0"/>
              </a:rPr>
              <a:t>zwischen verschiedenen Nationen variieren</a:t>
            </a:r>
            <a:r>
              <a:rPr lang="de-DE" sz="1600" dirty="0">
                <a:latin typeface="Calibri" panose="020F0502020204030204" pitchFamily="34" charset="0"/>
                <a:ea typeface="Calibri" panose="020F0502020204030204" pitchFamily="34" charset="0"/>
              </a:rPr>
              <a:t> (zumindest Deutschland, Österreich und die deutschsprachige Schweiz verfügen über eine besondere Varietät des Deutschen).</a:t>
            </a:r>
            <a:endParaRPr lang="de-DE" sz="1600" dirty="0">
              <a:latin typeface="Times New Roman" panose="02020603050405020304" pitchFamily="18" charset="0"/>
              <a:ea typeface="Calibri" panose="020F0502020204030204" pitchFamily="34" charset="0"/>
            </a:endParaRPr>
          </a:p>
          <a:p>
            <a:pPr>
              <a:lnSpc>
                <a:spcPct val="150000"/>
              </a:lnSpc>
              <a:spcAft>
                <a:spcPts val="0"/>
              </a:spcAft>
            </a:pPr>
            <a:endParaRPr lang="de-DE" sz="1600" dirty="0">
              <a:latin typeface="Calibri" panose="020F0502020204030204" pitchFamily="34" charset="0"/>
              <a:ea typeface="Calibri" panose="020F0502020204030204" pitchFamily="34" charset="0"/>
            </a:endParaRPr>
          </a:p>
          <a:p>
            <a:pPr>
              <a:lnSpc>
                <a:spcPct val="150000"/>
              </a:lnSpc>
              <a:spcAft>
                <a:spcPts val="0"/>
              </a:spcAft>
            </a:pPr>
            <a:r>
              <a:rPr lang="de-DE" sz="1600" dirty="0">
                <a:latin typeface="Calibri" panose="020F0502020204030204" pitchFamily="34" charset="0"/>
                <a:ea typeface="Calibri" panose="020F0502020204030204" pitchFamily="34" charset="0"/>
              </a:rPr>
              <a:t>Sie sind </a:t>
            </a:r>
            <a:r>
              <a:rPr lang="de-DE" sz="1600" b="1" dirty="0">
                <a:solidFill>
                  <a:srgbClr val="0070C0"/>
                </a:solidFill>
                <a:latin typeface="Calibri" panose="020F0502020204030204" pitchFamily="34" charset="0"/>
                <a:ea typeface="Calibri" panose="020F0502020204030204" pitchFamily="34" charset="0"/>
              </a:rPr>
              <a:t>Teilmenge der plurizentrischen</a:t>
            </a:r>
            <a:r>
              <a:rPr lang="de-DE" sz="1600" dirty="0">
                <a:latin typeface="Calibri" panose="020F0502020204030204" pitchFamily="34" charset="0"/>
                <a:ea typeface="Calibri" panose="020F0502020204030204" pitchFamily="34" charset="0"/>
              </a:rPr>
              <a:t> – manchmal </a:t>
            </a:r>
            <a:r>
              <a:rPr lang="de-DE" sz="1600" b="1" dirty="0">
                <a:solidFill>
                  <a:srgbClr val="0070C0"/>
                </a:solidFill>
                <a:latin typeface="Calibri" panose="020F0502020204030204" pitchFamily="34" charset="0"/>
                <a:ea typeface="Calibri" panose="020F0502020204030204" pitchFamily="34" charset="0"/>
              </a:rPr>
              <a:t>auch polyzentrisch genannten</a:t>
            </a:r>
            <a:r>
              <a:rPr lang="de-DE" sz="1600" dirty="0">
                <a:latin typeface="Calibri" panose="020F0502020204030204" pitchFamily="34" charset="0"/>
                <a:ea typeface="Calibri" panose="020F0502020204030204" pitchFamily="34" charset="0"/>
              </a:rPr>
              <a:t> – </a:t>
            </a:r>
            <a:r>
              <a:rPr lang="de-DE" sz="1600" b="1" dirty="0">
                <a:solidFill>
                  <a:srgbClr val="0070C0"/>
                </a:solidFill>
                <a:latin typeface="Calibri" panose="020F0502020204030204" pitchFamily="34" charset="0"/>
                <a:ea typeface="Calibri" panose="020F0502020204030204" pitchFamily="34" charset="0"/>
              </a:rPr>
              <a:t>Sprachen</a:t>
            </a:r>
            <a:r>
              <a:rPr lang="de-DE" sz="1600" dirty="0">
                <a:latin typeface="Calibri" panose="020F0502020204030204" pitchFamily="34" charset="0"/>
                <a:ea typeface="Calibri" panose="020F0502020204030204" pitchFamily="34" charset="0"/>
              </a:rPr>
              <a:t>, die auf </a:t>
            </a:r>
            <a:r>
              <a:rPr lang="de-DE" sz="1600" b="1" dirty="0">
                <a:solidFill>
                  <a:srgbClr val="0070C0"/>
                </a:solidFill>
                <a:latin typeface="Calibri" panose="020F0502020204030204" pitchFamily="34" charset="0"/>
                <a:ea typeface="Calibri" panose="020F0502020204030204" pitchFamily="34" charset="0"/>
              </a:rPr>
              <a:t>mehrere Zentren (einer Sprache) verteilt</a:t>
            </a:r>
            <a:r>
              <a:rPr lang="de-DE" sz="1600" dirty="0">
                <a:latin typeface="Calibri" panose="020F0502020204030204" pitchFamily="34" charset="0"/>
                <a:ea typeface="Calibri" panose="020F0502020204030204" pitchFamily="34" charset="0"/>
              </a:rPr>
              <a:t> sind, die </a:t>
            </a:r>
            <a:r>
              <a:rPr lang="de-DE" sz="1600" b="1" dirty="0">
                <a:solidFill>
                  <a:srgbClr val="0070C0"/>
                </a:solidFill>
                <a:latin typeface="Calibri" panose="020F0502020204030204" pitchFamily="34" charset="0"/>
                <a:ea typeface="Calibri" panose="020F0502020204030204" pitchFamily="34" charset="0"/>
              </a:rPr>
              <a:t>unterschiedliche Formen der jeweiligen Sprache ausgebildet</a:t>
            </a:r>
            <a:r>
              <a:rPr lang="de-DE" sz="1600" dirty="0">
                <a:latin typeface="Calibri" panose="020F0502020204030204" pitchFamily="34" charset="0"/>
                <a:ea typeface="Calibri" panose="020F0502020204030204" pitchFamily="34" charset="0"/>
              </a:rPr>
              <a:t> haben.</a:t>
            </a:r>
            <a:endParaRPr lang="de-DE" sz="1600" dirty="0">
              <a:latin typeface="Times New Roman" panose="02020603050405020304" pitchFamily="18" charset="0"/>
              <a:ea typeface="Calibri" panose="020F0502020204030204" pitchFamily="34" charset="0"/>
            </a:endParaRPr>
          </a:p>
          <a:p>
            <a:pPr>
              <a:lnSpc>
                <a:spcPct val="150000"/>
              </a:lnSpc>
              <a:spcAft>
                <a:spcPts val="0"/>
              </a:spcAft>
            </a:pPr>
            <a:r>
              <a:rPr lang="de-DE" sz="1600" dirty="0">
                <a:latin typeface="Calibri" panose="020F0502020204030204" pitchFamily="34" charset="0"/>
                <a:ea typeface="Calibri" panose="020F0502020204030204" pitchFamily="34" charset="0"/>
              </a:rPr>
              <a:t>Die Zentren werden gebildet durch Gruppen von Trägern dieser Sprachen (=</a:t>
            </a:r>
            <a:r>
              <a:rPr lang="de-DE" sz="1600" b="1" dirty="0">
                <a:solidFill>
                  <a:srgbClr val="0070C0"/>
                </a:solidFill>
                <a:latin typeface="Calibri" panose="020F0502020204030204" pitchFamily="34" charset="0"/>
                <a:ea typeface="Calibri" panose="020F0502020204030204" pitchFamily="34" charset="0"/>
              </a:rPr>
              <a:t>Sprechergruppen</a:t>
            </a:r>
            <a:r>
              <a:rPr lang="de-DE" sz="1600" dirty="0">
                <a:latin typeface="Calibri" panose="020F0502020204030204" pitchFamily="34" charset="0"/>
                <a:ea typeface="Calibri" panose="020F0502020204030204" pitchFamily="34" charset="0"/>
              </a:rPr>
              <a:t>) und deren jeweiligen Wohnregionen (=</a:t>
            </a:r>
            <a:r>
              <a:rPr lang="de-DE" sz="1600" b="1" dirty="0">
                <a:solidFill>
                  <a:srgbClr val="0070C0"/>
                </a:solidFill>
                <a:latin typeface="Calibri" panose="020F0502020204030204" pitchFamily="34" charset="0"/>
                <a:ea typeface="Calibri" panose="020F0502020204030204" pitchFamily="34" charset="0"/>
              </a:rPr>
              <a:t>Sprachgebiete</a:t>
            </a:r>
            <a:r>
              <a:rPr lang="de-DE" sz="1600" dirty="0">
                <a:latin typeface="Calibri" panose="020F0502020204030204" pitchFamily="34" charset="0"/>
                <a:ea typeface="Calibri" panose="020F0502020204030204" pitchFamily="34" charset="0"/>
              </a:rPr>
              <a:t>). Nationen stellen eine wichtige Art solcher Zentren dar.</a:t>
            </a:r>
            <a:endParaRPr lang="de-DE" sz="1600" dirty="0">
              <a:latin typeface="Times New Roman" panose="02020603050405020304" pitchFamily="18" charset="0"/>
              <a:ea typeface="Calibri" panose="020F0502020204030204" pitchFamily="34" charset="0"/>
            </a:endParaRPr>
          </a:p>
          <a:p>
            <a:pPr>
              <a:lnSpc>
                <a:spcPct val="150000"/>
              </a:lnSpc>
              <a:spcAft>
                <a:spcPts val="0"/>
              </a:spcAft>
            </a:pPr>
            <a:endParaRPr lang="de-DE" sz="1400" dirty="0">
              <a:latin typeface="Calibri" panose="020F0502020204030204" pitchFamily="34" charset="0"/>
              <a:ea typeface="Calibri" panose="020F0502020204030204" pitchFamily="34" charset="0"/>
            </a:endParaRPr>
          </a:p>
          <a:p>
            <a:pPr>
              <a:lnSpc>
                <a:spcPct val="150000"/>
              </a:lnSpc>
              <a:spcAft>
                <a:spcPts val="0"/>
              </a:spcAft>
            </a:pPr>
            <a:r>
              <a:rPr lang="de-DE" sz="1400" dirty="0">
                <a:latin typeface="Calibri" panose="020F0502020204030204" pitchFamily="34" charset="0"/>
                <a:ea typeface="Calibri" panose="020F0502020204030204" pitchFamily="34" charset="0"/>
              </a:rPr>
              <a:t>{Bei staatlich geteilten Nationen können die verschiedenen Nationsteile sprachliche Besonderheiten entwickeln. Außerdem können bestimmte Regionen innerhalb von Nationen besondere Formen einer Sprache aufweisen.}</a:t>
            </a:r>
            <a:endParaRPr lang="de-DE" sz="2000" dirty="0">
              <a:latin typeface="Times New Roman" panose="02020603050405020304" pitchFamily="18" charset="0"/>
              <a:ea typeface="Calibri" panose="020F0502020204030204" pitchFamily="34" charset="0"/>
            </a:endParaRPr>
          </a:p>
          <a:p>
            <a:pPr>
              <a:lnSpc>
                <a:spcPct val="150000"/>
              </a:lnSpc>
              <a:spcAft>
                <a:spcPts val="0"/>
              </a:spcAft>
            </a:pPr>
            <a:endParaRPr lang="de-DE" sz="1400" dirty="0">
              <a:latin typeface="Calibri" panose="020F0502020204030204" pitchFamily="34" charset="0"/>
              <a:ea typeface="Calibri" panose="020F0502020204030204" pitchFamily="34" charset="0"/>
            </a:endParaRPr>
          </a:p>
          <a:p>
            <a:pPr>
              <a:lnSpc>
                <a:spcPct val="150000"/>
              </a:lnSpc>
              <a:spcAft>
                <a:spcPts val="0"/>
              </a:spcAft>
            </a:pPr>
            <a:r>
              <a:rPr lang="de-DE" sz="1400" dirty="0">
                <a:latin typeface="Calibri" panose="020F0502020204030204" pitchFamily="34" charset="0"/>
                <a:ea typeface="Calibri" panose="020F0502020204030204" pitchFamily="34" charset="0"/>
              </a:rPr>
              <a:t>{</a:t>
            </a:r>
            <a:r>
              <a:rPr lang="de-DE" sz="1400" b="1" dirty="0">
                <a:solidFill>
                  <a:srgbClr val="C00000"/>
                </a:solidFill>
                <a:latin typeface="Calibri" panose="020F0502020204030204" pitchFamily="34" charset="0"/>
                <a:ea typeface="Calibri" panose="020F0502020204030204" pitchFamily="34" charset="0"/>
              </a:rPr>
              <a:t>Nation</a:t>
            </a:r>
            <a:r>
              <a:rPr lang="de-DE" sz="1400" dirty="0">
                <a:latin typeface="Calibri" panose="020F0502020204030204" pitchFamily="34" charset="0"/>
                <a:ea typeface="Calibri" panose="020F0502020204030204" pitchFamily="34" charset="0"/>
              </a:rPr>
              <a:t>: (Relativ große) Gruppe von Menschen, die (mehrheitlich) in einem gemeinsamen Staat zusammenzuleben wünschen.}</a:t>
            </a:r>
            <a:endParaRPr lang="de-DE" sz="20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648846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11" end="1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14" end="1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elle 4">
            <a:extLst>
              <a:ext uri="{FF2B5EF4-FFF2-40B4-BE49-F238E27FC236}">
                <a16:creationId xmlns:a16="http://schemas.microsoft.com/office/drawing/2014/main" id="{9D57B3BE-5E5E-48EF-B38F-5B8BE7055B19}"/>
              </a:ext>
            </a:extLst>
          </p:cNvPr>
          <p:cNvGraphicFramePr>
            <a:graphicFrameLocks noGrp="1"/>
          </p:cNvGraphicFramePr>
          <p:nvPr>
            <p:extLst>
              <p:ext uri="{D42A27DB-BD31-4B8C-83A1-F6EECF244321}">
                <p14:modId xmlns:p14="http://schemas.microsoft.com/office/powerpoint/2010/main" val="2308431423"/>
              </p:ext>
            </p:extLst>
          </p:nvPr>
        </p:nvGraphicFramePr>
        <p:xfrm>
          <a:off x="945886" y="747235"/>
          <a:ext cx="10300227" cy="1852127"/>
        </p:xfrm>
        <a:graphic>
          <a:graphicData uri="http://schemas.openxmlformats.org/drawingml/2006/table">
            <a:tbl>
              <a:tblPr firstRow="1" firstCol="1" bandRow="1"/>
              <a:tblGrid>
                <a:gridCol w="10300227">
                  <a:extLst>
                    <a:ext uri="{9D8B030D-6E8A-4147-A177-3AD203B41FA5}">
                      <a16:colId xmlns:a16="http://schemas.microsoft.com/office/drawing/2014/main" val="1347497001"/>
                    </a:ext>
                  </a:extLst>
                </a:gridCol>
              </a:tblGrid>
              <a:tr h="1852127">
                <a:tc>
                  <a:txBody>
                    <a:bodyPr/>
                    <a:lstStyle/>
                    <a:p>
                      <a:pPr algn="l" fontAlgn="t">
                        <a:lnSpc>
                          <a:spcPct val="150000"/>
                        </a:lnSpc>
                        <a:spcBef>
                          <a:spcPts val="0"/>
                        </a:spcBef>
                        <a:spcAft>
                          <a:spcPts val="0"/>
                        </a:spcAft>
                      </a:pPr>
                      <a:r>
                        <a:rPr lang="de-DE" sz="1800" b="1" i="0" u="sng" strike="noStrike" dirty="0">
                          <a:effectLst/>
                          <a:latin typeface="+mn-lt"/>
                          <a:ea typeface="Calibri" panose="020F0502020204030204" pitchFamily="34" charset="0"/>
                          <a:cs typeface="Times New Roman" panose="02020603050405020304" pitchFamily="18" charset="0"/>
                        </a:rPr>
                        <a:t>ZUSF</a:t>
                      </a:r>
                      <a:r>
                        <a:rPr lang="de-DE" sz="1800" b="0" i="0" u="none" strike="noStrike" dirty="0">
                          <a:effectLst/>
                          <a:latin typeface="+mn-lt"/>
                          <a:ea typeface="Calibri" panose="020F0502020204030204" pitchFamily="34" charset="0"/>
                          <a:cs typeface="Times New Roman" panose="02020603050405020304" pitchFamily="18" charset="0"/>
                        </a:rPr>
                        <a:t>.: </a:t>
                      </a:r>
                      <a:r>
                        <a:rPr lang="de-DE" sz="1800" b="1" i="0" u="none" strike="noStrike" dirty="0" err="1">
                          <a:solidFill>
                            <a:srgbClr val="C00000"/>
                          </a:solidFill>
                          <a:effectLst/>
                          <a:latin typeface="+mn-lt"/>
                          <a:ea typeface="Calibri" panose="020F0502020204030204" pitchFamily="34" charset="0"/>
                          <a:cs typeface="Times New Roman" panose="02020603050405020304" pitchFamily="18" charset="0"/>
                        </a:rPr>
                        <a:t>Plurinationale</a:t>
                      </a:r>
                      <a:r>
                        <a:rPr lang="de-DE" sz="1800" b="1" i="0" u="none" strike="noStrike" dirty="0">
                          <a:solidFill>
                            <a:srgbClr val="C00000"/>
                          </a:solidFill>
                          <a:effectLst/>
                          <a:latin typeface="+mn-lt"/>
                          <a:ea typeface="Calibri" panose="020F0502020204030204" pitchFamily="34" charset="0"/>
                          <a:cs typeface="Times New Roman" panose="02020603050405020304" pitchFamily="18" charset="0"/>
                        </a:rPr>
                        <a:t> Sprachen</a:t>
                      </a:r>
                      <a:endParaRPr lang="de-DE" sz="1800" b="0" i="0" u="none" strike="noStrike" dirty="0">
                        <a:effectLst/>
                        <a:latin typeface="+mn-lt"/>
                      </a:endParaRPr>
                    </a:p>
                    <a:p>
                      <a:pPr algn="l" fontAlgn="t">
                        <a:lnSpc>
                          <a:spcPct val="150000"/>
                        </a:lnSpc>
                        <a:spcBef>
                          <a:spcPts val="0"/>
                        </a:spcBef>
                        <a:spcAft>
                          <a:spcPts val="0"/>
                        </a:spcAft>
                      </a:pPr>
                      <a:r>
                        <a:rPr lang="de-DE" sz="1600" b="0" i="0" u="none" strike="noStrike" dirty="0">
                          <a:effectLst/>
                          <a:latin typeface="+mn-lt"/>
                          <a:ea typeface="Calibri" panose="020F0502020204030204" pitchFamily="34" charset="0"/>
                          <a:cs typeface="Times New Roman" panose="02020603050405020304" pitchFamily="18" charset="0"/>
                        </a:rPr>
                        <a:t>„Sprachen, die sich über mehrere Nationen erstrecken und die zudem in diesen Nationen, zumindest in zweien von ihnen, besondere Formen ausgebildet haben. Die für eine Nation spezifischen Sprachformen nennt man </a:t>
                      </a:r>
                      <a:r>
                        <a:rPr lang="de-DE" sz="1600" b="0" i="1" u="none" strike="noStrike" dirty="0">
                          <a:effectLst/>
                          <a:latin typeface="+mn-lt"/>
                          <a:ea typeface="Calibri" panose="020F0502020204030204" pitchFamily="34" charset="0"/>
                          <a:cs typeface="Times New Roman" panose="02020603050405020304" pitchFamily="18" charset="0"/>
                        </a:rPr>
                        <a:t>nationale Varianten</a:t>
                      </a:r>
                      <a:r>
                        <a:rPr lang="de-DE" sz="1600" b="0" i="0" u="none" strike="noStrike" dirty="0">
                          <a:effectLst/>
                          <a:latin typeface="+mn-lt"/>
                          <a:ea typeface="Calibri" panose="020F0502020204030204" pitchFamily="34" charset="0"/>
                          <a:cs typeface="Times New Roman" panose="02020603050405020304" pitchFamily="18" charset="0"/>
                        </a:rPr>
                        <a:t> (auch </a:t>
                      </a:r>
                      <a:r>
                        <a:rPr lang="de-DE" sz="1600" b="0" i="1" u="none" strike="noStrike" dirty="0">
                          <a:effectLst/>
                          <a:latin typeface="+mn-lt"/>
                          <a:ea typeface="Calibri" panose="020F0502020204030204" pitchFamily="34" charset="0"/>
                          <a:cs typeface="Times New Roman" panose="02020603050405020304" pitchFamily="18" charset="0"/>
                        </a:rPr>
                        <a:t>Nationalvarianten</a:t>
                      </a:r>
                      <a:r>
                        <a:rPr lang="de-DE" sz="1600" b="0" i="0" u="none" strike="noStrike" dirty="0">
                          <a:effectLst/>
                          <a:latin typeface="+mn-lt"/>
                          <a:ea typeface="Calibri" panose="020F0502020204030204" pitchFamily="34" charset="0"/>
                          <a:cs typeface="Times New Roman" panose="02020603050405020304" pitchFamily="18" charset="0"/>
                        </a:rPr>
                        <a:t>) [kursiv im Original].“ (5)</a:t>
                      </a:r>
                      <a:endParaRPr lang="de-DE" sz="1600" b="0" i="0" u="none" strike="noStrike" dirty="0">
                        <a:effectLst/>
                        <a:latin typeface="+mn-lt"/>
                      </a:endParaRPr>
                    </a:p>
                  </a:txBody>
                  <a:tcPr marL="201638" marR="201638" marT="2800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13359296"/>
                  </a:ext>
                </a:extLst>
              </a:tr>
            </a:tbl>
          </a:graphicData>
        </a:graphic>
      </p:graphicFrame>
      <p:sp>
        <p:nvSpPr>
          <p:cNvPr id="6" name="Textfeld 5">
            <a:extLst>
              <a:ext uri="{FF2B5EF4-FFF2-40B4-BE49-F238E27FC236}">
                <a16:creationId xmlns:a16="http://schemas.microsoft.com/office/drawing/2014/main" id="{75F006CC-AE70-4272-9D02-E0952CDE29C6}"/>
              </a:ext>
            </a:extLst>
          </p:cNvPr>
          <p:cNvSpPr txBox="1"/>
          <p:nvPr/>
        </p:nvSpPr>
        <p:spPr>
          <a:xfrm flipH="1">
            <a:off x="888864" y="2828835"/>
            <a:ext cx="10300227" cy="1754326"/>
          </a:xfrm>
          <a:prstGeom prst="rect">
            <a:avLst/>
          </a:prstGeom>
          <a:noFill/>
        </p:spPr>
        <p:txBody>
          <a:bodyPr wrap="square" rtlCol="0">
            <a:spAutoFit/>
          </a:bodyPr>
          <a:lstStyle/>
          <a:p>
            <a:r>
              <a:rPr lang="de-DE" dirty="0"/>
              <a:t>Nationale Varianten können sich entweder auf verschiedene sprachliche Ausdrücke gleicher Bedeutung beziehen </a:t>
            </a:r>
          </a:p>
          <a:p>
            <a:r>
              <a:rPr lang="de-DE" dirty="0"/>
              <a:t>(z. B:: österr.: </a:t>
            </a:r>
            <a:r>
              <a:rPr lang="de-DE" i="1" dirty="0"/>
              <a:t>Karfiol</a:t>
            </a:r>
            <a:r>
              <a:rPr lang="de-DE" dirty="0"/>
              <a:t> – </a:t>
            </a:r>
            <a:r>
              <a:rPr lang="de-DE" dirty="0" err="1"/>
              <a:t>deutschl</a:t>
            </a:r>
            <a:r>
              <a:rPr lang="de-DE" dirty="0"/>
              <a:t>.: </a:t>
            </a:r>
            <a:r>
              <a:rPr lang="de-DE" i="1" dirty="0"/>
              <a:t>Blumenkohl</a:t>
            </a:r>
            <a:r>
              <a:rPr lang="de-DE" dirty="0"/>
              <a:t>: ‚Blumenkohl‘) </a:t>
            </a:r>
          </a:p>
          <a:p>
            <a:r>
              <a:rPr lang="de-DE" dirty="0"/>
              <a:t>oder um verschiedene Bedeutungen desselben sprachlichen Ausdrucks </a:t>
            </a:r>
          </a:p>
          <a:p>
            <a:r>
              <a:rPr lang="de-DE" dirty="0"/>
              <a:t>(z. B.: schweiz. ‚Versteigerung‘ – </a:t>
            </a:r>
            <a:r>
              <a:rPr lang="de-DE" dirty="0" err="1"/>
              <a:t>deutschl</a:t>
            </a:r>
            <a:r>
              <a:rPr lang="de-DE" dirty="0"/>
              <a:t>./österr.: ‚Steigerung‘: </a:t>
            </a:r>
            <a:r>
              <a:rPr lang="de-DE" i="1" dirty="0"/>
              <a:t>Steigerung</a:t>
            </a:r>
            <a:r>
              <a:rPr lang="de-DE" dirty="0"/>
              <a:t>).</a:t>
            </a:r>
          </a:p>
          <a:p>
            <a:endParaRPr lang="de-DE" dirty="0"/>
          </a:p>
        </p:txBody>
      </p:sp>
      <p:sp>
        <p:nvSpPr>
          <p:cNvPr id="13" name="Textfeld 12">
            <a:extLst>
              <a:ext uri="{FF2B5EF4-FFF2-40B4-BE49-F238E27FC236}">
                <a16:creationId xmlns:a16="http://schemas.microsoft.com/office/drawing/2014/main" id="{7CCC0478-76FA-41B8-BE63-B0A42ECA0DD5}"/>
              </a:ext>
            </a:extLst>
          </p:cNvPr>
          <p:cNvSpPr txBox="1"/>
          <p:nvPr/>
        </p:nvSpPr>
        <p:spPr>
          <a:xfrm flipH="1">
            <a:off x="1407794" y="5076825"/>
            <a:ext cx="9926956" cy="369332"/>
          </a:xfrm>
          <a:prstGeom prst="rect">
            <a:avLst/>
          </a:prstGeom>
          <a:noFill/>
        </p:spPr>
        <p:txBody>
          <a:bodyPr wrap="square" rtlCol="0">
            <a:spAutoFit/>
          </a:bodyPr>
          <a:lstStyle/>
          <a:p>
            <a:endParaRPr lang="de-DE" dirty="0"/>
          </a:p>
        </p:txBody>
      </p:sp>
      <p:graphicFrame>
        <p:nvGraphicFramePr>
          <p:cNvPr id="16" name="Tabelle 15">
            <a:extLst>
              <a:ext uri="{FF2B5EF4-FFF2-40B4-BE49-F238E27FC236}">
                <a16:creationId xmlns:a16="http://schemas.microsoft.com/office/drawing/2014/main" id="{F7651F07-63EA-4FC7-B472-D6F4A070968B}"/>
              </a:ext>
            </a:extLst>
          </p:cNvPr>
          <p:cNvGraphicFramePr>
            <a:graphicFrameLocks noGrp="1"/>
          </p:cNvGraphicFramePr>
          <p:nvPr>
            <p:extLst>
              <p:ext uri="{D42A27DB-BD31-4B8C-83A1-F6EECF244321}">
                <p14:modId xmlns:p14="http://schemas.microsoft.com/office/powerpoint/2010/main" val="4129225747"/>
              </p:ext>
            </p:extLst>
          </p:nvPr>
        </p:nvGraphicFramePr>
        <p:xfrm>
          <a:off x="945886" y="4991022"/>
          <a:ext cx="10082240" cy="1324356"/>
        </p:xfrm>
        <a:graphic>
          <a:graphicData uri="http://schemas.openxmlformats.org/drawingml/2006/table">
            <a:tbl>
              <a:tblPr firstRow="1" firstCol="1" bandRow="1">
                <a:tableStyleId>{5C22544A-7EE6-4342-B048-85BDC9FD1C3A}</a:tableStyleId>
              </a:tblPr>
              <a:tblGrid>
                <a:gridCol w="10082240">
                  <a:extLst>
                    <a:ext uri="{9D8B030D-6E8A-4147-A177-3AD203B41FA5}">
                      <a16:colId xmlns:a16="http://schemas.microsoft.com/office/drawing/2014/main" val="2175174986"/>
                    </a:ext>
                  </a:extLst>
                </a:gridCol>
              </a:tblGrid>
              <a:tr h="0">
                <a:tc>
                  <a:txBody>
                    <a:bodyPr/>
                    <a:lstStyle/>
                    <a:p>
                      <a:pPr>
                        <a:lnSpc>
                          <a:spcPct val="150000"/>
                        </a:lnSpc>
                        <a:spcAft>
                          <a:spcPts val="0"/>
                        </a:spcAft>
                      </a:pPr>
                      <a:r>
                        <a:rPr lang="de-DE" sz="2000" dirty="0">
                          <a:solidFill>
                            <a:schemeClr val="tx1"/>
                          </a:solidFill>
                          <a:effectLst/>
                          <a:highlight>
                            <a:srgbClr val="C0C0C0"/>
                          </a:highlight>
                        </a:rPr>
                        <a:t>ZUSF.: </a:t>
                      </a:r>
                      <a:r>
                        <a:rPr lang="de-DE" sz="2000" dirty="0">
                          <a:solidFill>
                            <a:srgbClr val="FF0000"/>
                          </a:solidFill>
                          <a:effectLst/>
                          <a:highlight>
                            <a:srgbClr val="C0C0C0"/>
                          </a:highlight>
                        </a:rPr>
                        <a:t>Nationale Varietäten</a:t>
                      </a:r>
                    </a:p>
                    <a:p>
                      <a:pPr>
                        <a:lnSpc>
                          <a:spcPct val="150000"/>
                        </a:lnSpc>
                        <a:spcAft>
                          <a:spcPts val="0"/>
                        </a:spcAft>
                      </a:pPr>
                      <a:r>
                        <a:rPr lang="de-DE" sz="2000" b="0" dirty="0">
                          <a:solidFill>
                            <a:schemeClr val="tx1"/>
                          </a:solidFill>
                          <a:effectLst/>
                          <a:highlight>
                            <a:srgbClr val="C0C0C0"/>
                          </a:highlight>
                        </a:rPr>
                        <a:t>„Die Gesamtheit der Formen einer Sprache, die in einer Nation gelten, ihre nationalen Teilsysteme als ganze also […] (auch </a:t>
                      </a:r>
                      <a:r>
                        <a:rPr lang="de-DE" sz="2000" b="0" i="1" dirty="0">
                          <a:solidFill>
                            <a:schemeClr val="tx1"/>
                          </a:solidFill>
                          <a:effectLst/>
                          <a:highlight>
                            <a:srgbClr val="C0C0C0"/>
                          </a:highlight>
                        </a:rPr>
                        <a:t>Nationalvarietäten</a:t>
                      </a:r>
                      <a:r>
                        <a:rPr lang="de-DE" sz="2000" b="0" dirty="0">
                          <a:solidFill>
                            <a:schemeClr val="tx1"/>
                          </a:solidFill>
                          <a:effectLst/>
                          <a:highlight>
                            <a:srgbClr val="C0C0C0"/>
                          </a:highlight>
                        </a:rPr>
                        <a:t>) </a:t>
                      </a:r>
                      <a:r>
                        <a:rPr lang="de-DE" sz="1800" b="0" dirty="0">
                          <a:solidFill>
                            <a:schemeClr val="tx1"/>
                          </a:solidFill>
                          <a:effectLst/>
                          <a:highlight>
                            <a:srgbClr val="C0C0C0"/>
                          </a:highlight>
                        </a:rPr>
                        <a:t>[kursiv im Original]. (6)</a:t>
                      </a:r>
                      <a:endParaRPr lang="de-DE" sz="1800" b="0" dirty="0">
                        <a:solidFill>
                          <a:schemeClr val="tx1"/>
                        </a:solidFill>
                        <a:effectLst/>
                        <a:highlight>
                          <a:srgbClr val="C0C0C0"/>
                        </a:highligh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4051979962"/>
                  </a:ext>
                </a:extLst>
              </a:tr>
            </a:tbl>
          </a:graphicData>
        </a:graphic>
      </p:graphicFrame>
      <p:sp>
        <p:nvSpPr>
          <p:cNvPr id="18" name="Rectangle 3">
            <a:extLst>
              <a:ext uri="{FF2B5EF4-FFF2-40B4-BE49-F238E27FC236}">
                <a16:creationId xmlns:a16="http://schemas.microsoft.com/office/drawing/2014/main" id="{55A1C2E8-7E44-497C-85EA-86B6628272B1}"/>
              </a:ext>
            </a:extLst>
          </p:cNvPr>
          <p:cNvSpPr>
            <a:spLocks noChangeArrowheads="1"/>
          </p:cNvSpPr>
          <p:nvPr/>
        </p:nvSpPr>
        <p:spPr bwMode="auto">
          <a:xfrm>
            <a:off x="1164508" y="471806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Tree>
    <p:extLst>
      <p:ext uri="{BB962C8B-B14F-4D97-AF65-F5344CB8AC3E}">
        <p14:creationId xmlns:p14="http://schemas.microsoft.com/office/powerpoint/2010/main" val="1482292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AACBCFC1-6529-4D37-9675-6ADF5A37E25C}"/>
              </a:ext>
            </a:extLst>
          </p:cNvPr>
          <p:cNvSpPr/>
          <p:nvPr/>
        </p:nvSpPr>
        <p:spPr>
          <a:xfrm>
            <a:off x="790575" y="496563"/>
            <a:ext cx="10715625" cy="3464218"/>
          </a:xfrm>
          <a:prstGeom prst="rect">
            <a:avLst/>
          </a:prstGeom>
        </p:spPr>
        <p:txBody>
          <a:bodyPr wrap="square">
            <a:spAutoFit/>
          </a:bodyPr>
          <a:lstStyle/>
          <a:p>
            <a:pPr>
              <a:lnSpc>
                <a:spcPct val="150000"/>
              </a:lnSpc>
              <a:spcAft>
                <a:spcPts val="0"/>
              </a:spcAft>
            </a:pPr>
            <a:r>
              <a:rPr lang="de-DE" b="1" dirty="0">
                <a:solidFill>
                  <a:srgbClr val="7030A0"/>
                </a:solidFill>
                <a:latin typeface="Algerian" panose="04020705040A02060702" pitchFamily="82" charset="0"/>
                <a:ea typeface="Calibri" panose="020F0502020204030204" pitchFamily="34" charset="0"/>
                <a:cs typeface="Calibri" panose="020F0502020204030204" pitchFamily="34" charset="0"/>
              </a:rPr>
              <a:t>WICHTIG:</a:t>
            </a:r>
            <a:endParaRPr lang="de-DE" sz="2000" dirty="0">
              <a:latin typeface="Times New Roman" panose="02020603050405020304" pitchFamily="18" charset="0"/>
              <a:ea typeface="Calibri" panose="020F0502020204030204" pitchFamily="34" charset="0"/>
            </a:endParaRPr>
          </a:p>
          <a:p>
            <a:pPr>
              <a:lnSpc>
                <a:spcPct val="150000"/>
              </a:lnSpc>
              <a:spcAft>
                <a:spcPts val="0"/>
              </a:spcAft>
            </a:pPr>
            <a:r>
              <a:rPr lang="de-DE" sz="1600" dirty="0">
                <a:latin typeface="Calibri" panose="020F0502020204030204" pitchFamily="34" charset="0"/>
                <a:ea typeface="Calibri" panose="020F0502020204030204" pitchFamily="34" charset="0"/>
              </a:rPr>
              <a:t>„Die nationalen Varianten bilden nur einen kleinen Teil von ihnen [der nationalen Varietäten]. Größtenteils bestehen die nationalen Varietäten aus gesamtsprachlichen Formen, die gleichermaßen in allen Nationen der betreffenden Sprache gelten. Eben wegen des dadurch bedingten hohen Grades linguistischer Ähnlichkeit zwischen den verschiedenen nationalen Varietäten gehören alle zu derselben Sprache.“ (6)</a:t>
            </a:r>
            <a:endParaRPr lang="de-DE" sz="1600" dirty="0">
              <a:latin typeface="Times New Roman" panose="02020603050405020304" pitchFamily="18" charset="0"/>
              <a:ea typeface="Calibri" panose="020F0502020204030204" pitchFamily="34" charset="0"/>
            </a:endParaRPr>
          </a:p>
          <a:p>
            <a:pPr>
              <a:lnSpc>
                <a:spcPct val="150000"/>
              </a:lnSpc>
              <a:spcAft>
                <a:spcPts val="0"/>
              </a:spcAft>
            </a:pPr>
            <a:r>
              <a:rPr lang="de-DE" sz="1600" dirty="0">
                <a:latin typeface="Calibri" panose="020F0502020204030204" pitchFamily="34" charset="0"/>
                <a:ea typeface="Calibri" panose="020F0502020204030204" pitchFamily="34" charset="0"/>
              </a:rPr>
              <a:t>„[N]</a:t>
            </a:r>
            <a:r>
              <a:rPr lang="de-DE" sz="1600" dirty="0" err="1">
                <a:latin typeface="Calibri" panose="020F0502020204030204" pitchFamily="34" charset="0"/>
                <a:ea typeface="Calibri" panose="020F0502020204030204" pitchFamily="34" charset="0"/>
              </a:rPr>
              <a:t>ationale</a:t>
            </a:r>
            <a:r>
              <a:rPr lang="de-DE" sz="1600" dirty="0">
                <a:latin typeface="Calibri" panose="020F0502020204030204" pitchFamily="34" charset="0"/>
                <a:ea typeface="Calibri" panose="020F0502020204030204" pitchFamily="34" charset="0"/>
              </a:rPr>
              <a:t> Varietäten [und damit auch einzelnen nationale Varianten] [sind] per definitionem standardsprachlich. […] In der Tat folgen </a:t>
            </a:r>
            <a:r>
              <a:rPr lang="de-DE" sz="1600" dirty="0" err="1">
                <a:latin typeface="Calibri" panose="020F0502020204030204" pitchFamily="34" charset="0"/>
                <a:ea typeface="Calibri" panose="020F0502020204030204" pitchFamily="34" charset="0"/>
              </a:rPr>
              <a:t>Nonstandardvarietäten</a:t>
            </a:r>
            <a:r>
              <a:rPr lang="de-DE" sz="1600" dirty="0">
                <a:latin typeface="Calibri" panose="020F0502020204030204" pitchFamily="34" charset="0"/>
                <a:ea typeface="Calibri" panose="020F0502020204030204" pitchFamily="34" charset="0"/>
              </a:rPr>
              <a:t>, speziell Dialekte, in viel geringerem Maße den nationalen Grenzen als Standardvarietäten.“ [vgl. bair. Dialekt!] (6)</a:t>
            </a:r>
            <a:endParaRPr lang="de-DE" sz="1600" dirty="0">
              <a:latin typeface="Times New Roman" panose="02020603050405020304" pitchFamily="18" charset="0"/>
              <a:ea typeface="Calibri" panose="020F0502020204030204" pitchFamily="34" charset="0"/>
            </a:endParaRPr>
          </a:p>
          <a:p>
            <a:pPr>
              <a:lnSpc>
                <a:spcPct val="150000"/>
              </a:lnSpc>
              <a:spcAft>
                <a:spcPts val="0"/>
              </a:spcAft>
            </a:pPr>
            <a:r>
              <a:rPr lang="de-DE" dirty="0">
                <a:latin typeface="Calibri" panose="020F0502020204030204" pitchFamily="34" charset="0"/>
                <a:ea typeface="Calibri" panose="020F0502020204030204" pitchFamily="34" charset="0"/>
              </a:rPr>
              <a:t> </a:t>
            </a:r>
            <a:endParaRPr lang="de-DE" sz="2000" dirty="0">
              <a:effectLst/>
              <a:latin typeface="Times New Roman" panose="02020603050405020304" pitchFamily="18" charset="0"/>
              <a:ea typeface="Calibri" panose="020F0502020204030204" pitchFamily="34" charset="0"/>
            </a:endParaRPr>
          </a:p>
        </p:txBody>
      </p:sp>
      <p:sp>
        <p:nvSpPr>
          <p:cNvPr id="3" name="Rechteck 2">
            <a:extLst>
              <a:ext uri="{FF2B5EF4-FFF2-40B4-BE49-F238E27FC236}">
                <a16:creationId xmlns:a16="http://schemas.microsoft.com/office/drawing/2014/main" id="{4E446E8A-B457-428B-AF66-DF29E9558EA2}"/>
              </a:ext>
            </a:extLst>
          </p:cNvPr>
          <p:cNvSpPr/>
          <p:nvPr/>
        </p:nvSpPr>
        <p:spPr>
          <a:xfrm>
            <a:off x="790575" y="3723279"/>
            <a:ext cx="9258300" cy="2638158"/>
          </a:xfrm>
          <a:prstGeom prst="rect">
            <a:avLst/>
          </a:prstGeom>
        </p:spPr>
        <p:txBody>
          <a:bodyPr wrap="square">
            <a:spAutoFit/>
          </a:bodyPr>
          <a:lstStyle/>
          <a:p>
            <a:pPr>
              <a:lnSpc>
                <a:spcPct val="150000"/>
              </a:lnSpc>
              <a:spcAft>
                <a:spcPts val="0"/>
              </a:spcAft>
            </a:pPr>
            <a:r>
              <a:rPr lang="de-DE" sz="1600" b="1" dirty="0">
                <a:solidFill>
                  <a:srgbClr val="00B050"/>
                </a:solidFill>
                <a:latin typeface="Calibri" panose="020F0502020204030204" pitchFamily="34" charset="0"/>
                <a:ea typeface="Calibri" panose="020F0502020204030204" pitchFamily="34" charset="0"/>
              </a:rPr>
              <a:t>TERMINI:</a:t>
            </a:r>
            <a:endParaRPr lang="de-DE" sz="1600" dirty="0">
              <a:latin typeface="Times New Roman" panose="02020603050405020304" pitchFamily="18" charset="0"/>
              <a:ea typeface="Calibri" panose="020F0502020204030204" pitchFamily="34" charset="0"/>
            </a:endParaRPr>
          </a:p>
          <a:p>
            <a:pPr marL="342900" lvl="0" indent="-342900">
              <a:lnSpc>
                <a:spcPct val="150000"/>
              </a:lnSpc>
              <a:spcAft>
                <a:spcPts val="0"/>
              </a:spcAft>
              <a:buFont typeface="Calibri" panose="020F0502020204030204" pitchFamily="34" charset="0"/>
              <a:buChar char="-"/>
            </a:pPr>
            <a:r>
              <a:rPr lang="de-DE" sz="1600" b="1" dirty="0">
                <a:solidFill>
                  <a:srgbClr val="00B050"/>
                </a:solidFill>
                <a:latin typeface="Calibri" panose="020F0502020204030204" pitchFamily="34" charset="0"/>
                <a:ea typeface="Calibri" panose="020F0502020204030204" pitchFamily="34" charset="0"/>
              </a:rPr>
              <a:t>Austriazismus</a:t>
            </a:r>
            <a:r>
              <a:rPr lang="de-DE" sz="1600" dirty="0">
                <a:latin typeface="Calibri" panose="020F0502020204030204" pitchFamily="34" charset="0"/>
                <a:ea typeface="Calibri" panose="020F0502020204030204" pitchFamily="34" charset="0"/>
              </a:rPr>
              <a:t>: österreichische nationale Variante</a:t>
            </a:r>
            <a:endParaRPr lang="de-DE" sz="1600" dirty="0">
              <a:latin typeface="Times New Roman" panose="02020603050405020304" pitchFamily="18" charset="0"/>
              <a:ea typeface="Calibri" panose="020F0502020204030204" pitchFamily="34" charset="0"/>
            </a:endParaRPr>
          </a:p>
          <a:p>
            <a:pPr marL="342900" lvl="0" indent="-342900">
              <a:lnSpc>
                <a:spcPct val="150000"/>
              </a:lnSpc>
              <a:spcAft>
                <a:spcPts val="0"/>
              </a:spcAft>
              <a:buFont typeface="Calibri" panose="020F0502020204030204" pitchFamily="34" charset="0"/>
              <a:buChar char="-"/>
            </a:pPr>
            <a:r>
              <a:rPr lang="de-DE" sz="1600" b="1" dirty="0">
                <a:solidFill>
                  <a:srgbClr val="00B050"/>
                </a:solidFill>
                <a:latin typeface="Calibri" panose="020F0502020204030204" pitchFamily="34" charset="0"/>
                <a:ea typeface="Calibri" panose="020F0502020204030204" pitchFamily="34" charset="0"/>
              </a:rPr>
              <a:t>Helvetismus</a:t>
            </a:r>
            <a:r>
              <a:rPr lang="de-DE" sz="1600" dirty="0">
                <a:latin typeface="Calibri" panose="020F0502020204030204" pitchFamily="34" charset="0"/>
                <a:ea typeface="Calibri" panose="020F0502020204030204" pitchFamily="34" charset="0"/>
              </a:rPr>
              <a:t>: schweizerische Variante</a:t>
            </a:r>
            <a:endParaRPr lang="de-DE" sz="1600" dirty="0">
              <a:latin typeface="Times New Roman" panose="02020603050405020304" pitchFamily="18" charset="0"/>
              <a:ea typeface="Calibri" panose="020F0502020204030204" pitchFamily="34" charset="0"/>
            </a:endParaRPr>
          </a:p>
          <a:p>
            <a:pPr marL="342900" lvl="0" indent="-342900">
              <a:lnSpc>
                <a:spcPct val="150000"/>
              </a:lnSpc>
              <a:spcAft>
                <a:spcPts val="0"/>
              </a:spcAft>
              <a:buFont typeface="Calibri" panose="020F0502020204030204" pitchFamily="34" charset="0"/>
              <a:buChar char="-"/>
            </a:pPr>
            <a:r>
              <a:rPr lang="de-DE" sz="1600" b="1" dirty="0">
                <a:solidFill>
                  <a:srgbClr val="00B050"/>
                </a:solidFill>
                <a:latin typeface="Calibri" panose="020F0502020204030204" pitchFamily="34" charset="0"/>
                <a:ea typeface="Calibri" panose="020F0502020204030204" pitchFamily="34" charset="0"/>
              </a:rPr>
              <a:t>Teutonismus</a:t>
            </a:r>
            <a:r>
              <a:rPr lang="de-DE" sz="1600" dirty="0">
                <a:latin typeface="Calibri" panose="020F0502020204030204" pitchFamily="34" charset="0"/>
                <a:ea typeface="Calibri" panose="020F0502020204030204" pitchFamily="34" charset="0"/>
              </a:rPr>
              <a:t> auch </a:t>
            </a:r>
            <a:r>
              <a:rPr lang="de-DE" sz="1600" b="1" dirty="0" err="1">
                <a:solidFill>
                  <a:srgbClr val="00B050"/>
                </a:solidFill>
                <a:latin typeface="Calibri" panose="020F0502020204030204" pitchFamily="34" charset="0"/>
                <a:ea typeface="Calibri" panose="020F0502020204030204" pitchFamily="34" charset="0"/>
              </a:rPr>
              <a:t>Deutschlandismus</a:t>
            </a:r>
            <a:r>
              <a:rPr lang="de-DE" sz="1600" dirty="0">
                <a:latin typeface="Calibri" panose="020F0502020204030204" pitchFamily="34" charset="0"/>
                <a:ea typeface="Calibri" panose="020F0502020204030204" pitchFamily="34" charset="0"/>
              </a:rPr>
              <a:t>: deutschländische Variante</a:t>
            </a:r>
            <a:endParaRPr lang="de-DE" sz="1600" dirty="0">
              <a:latin typeface="Times New Roman" panose="02020603050405020304" pitchFamily="18" charset="0"/>
              <a:ea typeface="Calibri" panose="020F0502020204030204" pitchFamily="34" charset="0"/>
            </a:endParaRPr>
          </a:p>
          <a:p>
            <a:pPr>
              <a:lnSpc>
                <a:spcPct val="150000"/>
              </a:lnSpc>
              <a:spcAft>
                <a:spcPts val="0"/>
              </a:spcAft>
            </a:pPr>
            <a:r>
              <a:rPr lang="de-DE" sz="1600" dirty="0">
                <a:latin typeface="Calibri" panose="020F0502020204030204" pitchFamily="34" charset="0"/>
                <a:ea typeface="Calibri" panose="020F0502020204030204" pitchFamily="34" charset="0"/>
              </a:rPr>
              <a:t> </a:t>
            </a:r>
            <a:endParaRPr lang="de-DE" sz="1600" dirty="0">
              <a:latin typeface="Times New Roman" panose="02020603050405020304" pitchFamily="18" charset="0"/>
              <a:ea typeface="Calibri" panose="020F0502020204030204" pitchFamily="34" charset="0"/>
            </a:endParaRPr>
          </a:p>
          <a:p>
            <a:pPr>
              <a:lnSpc>
                <a:spcPct val="150000"/>
              </a:lnSpc>
              <a:spcAft>
                <a:spcPts val="0"/>
              </a:spcAft>
            </a:pPr>
            <a:r>
              <a:rPr lang="de-DE" sz="1600" dirty="0">
                <a:latin typeface="Calibri" panose="020F0502020204030204" pitchFamily="34" charset="0"/>
                <a:ea typeface="Calibri" panose="020F0502020204030204" pitchFamily="34" charset="0"/>
              </a:rPr>
              <a:t>Außer in Österreich und Teilen der Schweiz ist Deutsch staatliche Amtssprache in Liechtenstein, Luxemburg, in der Provinz Bozen-Südtirol und in der deutschsprachigen Gemeinschaft im Osten Belgiens.</a:t>
            </a:r>
            <a:endParaRPr lang="de-DE" sz="16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021437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CF300886-C89C-4A43-8E02-6FA9D9E4E92C}"/>
              </a:ext>
            </a:extLst>
          </p:cNvPr>
          <p:cNvSpPr/>
          <p:nvPr/>
        </p:nvSpPr>
        <p:spPr>
          <a:xfrm>
            <a:off x="623887" y="-125926"/>
            <a:ext cx="10944225" cy="6511206"/>
          </a:xfrm>
          <a:prstGeom prst="rect">
            <a:avLst/>
          </a:prstGeom>
        </p:spPr>
        <p:txBody>
          <a:bodyPr wrap="square">
            <a:spAutoFit/>
          </a:bodyPr>
          <a:lstStyle/>
          <a:p>
            <a:pPr>
              <a:lnSpc>
                <a:spcPct val="150000"/>
              </a:lnSpc>
              <a:spcAft>
                <a:spcPts val="0"/>
              </a:spcAft>
            </a:pPr>
            <a:r>
              <a:rPr lang="de-DE" dirty="0">
                <a:latin typeface="Calibri" panose="020F0502020204030204" pitchFamily="34" charset="0"/>
                <a:ea typeface="Calibri" panose="020F0502020204030204" pitchFamily="34" charset="0"/>
              </a:rPr>
              <a:t> </a:t>
            </a:r>
            <a:endParaRPr lang="de-DE" sz="2000" dirty="0">
              <a:latin typeface="Times New Roman" panose="02020603050405020304" pitchFamily="18" charset="0"/>
              <a:ea typeface="Calibri" panose="020F0502020204030204" pitchFamily="34" charset="0"/>
            </a:endParaRPr>
          </a:p>
          <a:p>
            <a:pPr>
              <a:lnSpc>
                <a:spcPct val="150000"/>
              </a:lnSpc>
              <a:spcAft>
                <a:spcPts val="0"/>
              </a:spcAft>
            </a:pPr>
            <a:r>
              <a:rPr lang="de-DE" sz="1600" dirty="0">
                <a:latin typeface="Calibri" panose="020F0502020204030204" pitchFamily="34" charset="0"/>
                <a:ea typeface="Calibri" panose="020F0502020204030204" pitchFamily="34" charset="0"/>
              </a:rPr>
              <a:t> </a:t>
            </a:r>
            <a:endParaRPr lang="de-DE" sz="1600" dirty="0">
              <a:latin typeface="Times New Roman" panose="02020603050405020304" pitchFamily="18" charset="0"/>
              <a:ea typeface="Calibri" panose="020F0502020204030204" pitchFamily="34" charset="0"/>
            </a:endParaRPr>
          </a:p>
          <a:p>
            <a:pPr lvl="0">
              <a:lnSpc>
                <a:spcPct val="150000"/>
              </a:lnSpc>
              <a:spcAft>
                <a:spcPts val="0"/>
              </a:spcAft>
            </a:pPr>
            <a:r>
              <a:rPr lang="de-DE" dirty="0">
                <a:latin typeface="Calibri" panose="020F0502020204030204" pitchFamily="34" charset="0"/>
                <a:ea typeface="Calibri" panose="020F0502020204030204" pitchFamily="34" charset="0"/>
              </a:rPr>
              <a:t>2. </a:t>
            </a:r>
            <a:r>
              <a:rPr lang="de-DE" u="sng" dirty="0">
                <a:latin typeface="Calibri" panose="020F0502020204030204" pitchFamily="34" charset="0"/>
                <a:ea typeface="Calibri" panose="020F0502020204030204" pitchFamily="34" charset="0"/>
              </a:rPr>
              <a:t>Forschungsgeschichte</a:t>
            </a:r>
            <a:endParaRPr lang="de-DE" dirty="0">
              <a:latin typeface="Times New Roman" panose="02020603050405020304" pitchFamily="18" charset="0"/>
              <a:ea typeface="Calibri" panose="020F0502020204030204" pitchFamily="34" charset="0"/>
            </a:endParaRPr>
          </a:p>
          <a:p>
            <a:pPr>
              <a:lnSpc>
                <a:spcPct val="150000"/>
              </a:lnSpc>
              <a:spcAft>
                <a:spcPts val="0"/>
              </a:spcAft>
            </a:pPr>
            <a:r>
              <a:rPr lang="de-DE" sz="1600" dirty="0">
                <a:latin typeface="Calibri" panose="020F0502020204030204" pitchFamily="34" charset="0"/>
                <a:ea typeface="Calibri" panose="020F0502020204030204" pitchFamily="34" charset="0"/>
              </a:rPr>
              <a:t>Die </a:t>
            </a:r>
            <a:r>
              <a:rPr lang="de-DE" sz="1600" dirty="0" err="1">
                <a:latin typeface="Calibri" panose="020F0502020204030204" pitchFamily="34" charset="0"/>
                <a:ea typeface="Calibri" panose="020F0502020204030204" pitchFamily="34" charset="0"/>
              </a:rPr>
              <a:t>Plurinationalität</a:t>
            </a:r>
            <a:r>
              <a:rPr lang="de-DE" sz="1600" dirty="0">
                <a:latin typeface="Calibri" panose="020F0502020204030204" pitchFamily="34" charset="0"/>
                <a:ea typeface="Calibri" panose="020F0502020204030204" pitchFamily="34" charset="0"/>
              </a:rPr>
              <a:t> der deutschen Sprache ist erst seit den 70-er Jahren des 20. Jahrhunderts ein terminologisch und theoretisch eigenständiges Forschungsgebiet der Germanistik.</a:t>
            </a:r>
            <a:endParaRPr lang="de-DE" sz="1600" dirty="0">
              <a:latin typeface="Times New Roman" panose="02020603050405020304" pitchFamily="18" charset="0"/>
              <a:ea typeface="Calibri" panose="020F0502020204030204" pitchFamily="34" charset="0"/>
            </a:endParaRPr>
          </a:p>
          <a:p>
            <a:pPr>
              <a:lnSpc>
                <a:spcPct val="150000"/>
              </a:lnSpc>
              <a:spcAft>
                <a:spcPts val="0"/>
              </a:spcAft>
            </a:pPr>
            <a:r>
              <a:rPr lang="de-DE" sz="1600" dirty="0">
                <a:latin typeface="Calibri" panose="020F0502020204030204" pitchFamily="34" charset="0"/>
                <a:ea typeface="Calibri" panose="020F0502020204030204" pitchFamily="34" charset="0"/>
              </a:rPr>
              <a:t>  </a:t>
            </a:r>
            <a:endParaRPr lang="de-DE" sz="1600" dirty="0">
              <a:latin typeface="Times New Roman" panose="02020603050405020304" pitchFamily="18" charset="0"/>
              <a:ea typeface="Calibri" panose="020F0502020204030204" pitchFamily="34" charset="0"/>
            </a:endParaRPr>
          </a:p>
          <a:p>
            <a:pPr lvl="0">
              <a:lnSpc>
                <a:spcPct val="150000"/>
              </a:lnSpc>
              <a:spcAft>
                <a:spcPts val="0"/>
              </a:spcAft>
            </a:pPr>
            <a:r>
              <a:rPr lang="de-DE" dirty="0">
                <a:latin typeface="Calibri" panose="020F0502020204030204" pitchFamily="34" charset="0"/>
                <a:ea typeface="Calibri" panose="020F0502020204030204" pitchFamily="34" charset="0"/>
              </a:rPr>
              <a:t>3. </a:t>
            </a:r>
            <a:r>
              <a:rPr lang="de-DE" u="sng" dirty="0">
                <a:latin typeface="Calibri" panose="020F0502020204030204" pitchFamily="34" charset="0"/>
                <a:ea typeface="Calibri" panose="020F0502020204030204" pitchFamily="34" charset="0"/>
              </a:rPr>
              <a:t>Besonderheiten der </a:t>
            </a:r>
            <a:r>
              <a:rPr lang="de-DE" u="sng" dirty="0" err="1">
                <a:latin typeface="Calibri" panose="020F0502020204030204" pitchFamily="34" charset="0"/>
                <a:ea typeface="Calibri" panose="020F0502020204030204" pitchFamily="34" charset="0"/>
              </a:rPr>
              <a:t>Plurinationalität</a:t>
            </a:r>
            <a:r>
              <a:rPr lang="de-DE" u="sng" dirty="0">
                <a:latin typeface="Calibri" panose="020F0502020204030204" pitchFamily="34" charset="0"/>
                <a:ea typeface="Calibri" panose="020F0502020204030204" pitchFamily="34" charset="0"/>
              </a:rPr>
              <a:t> der deutschen Sprache</a:t>
            </a:r>
            <a:endParaRPr lang="de-DE" dirty="0">
              <a:latin typeface="Times New Roman" panose="02020603050405020304" pitchFamily="18" charset="0"/>
              <a:ea typeface="Calibri" panose="020F0502020204030204" pitchFamily="34" charset="0"/>
            </a:endParaRPr>
          </a:p>
          <a:p>
            <a:pPr>
              <a:lnSpc>
                <a:spcPct val="150000"/>
              </a:lnSpc>
              <a:spcAft>
                <a:spcPts val="0"/>
              </a:spcAft>
            </a:pPr>
            <a:r>
              <a:rPr lang="de-DE" sz="1600" dirty="0">
                <a:latin typeface="Calibri" panose="020F0502020204030204" pitchFamily="34" charset="0"/>
                <a:ea typeface="Calibri" panose="020F0502020204030204" pitchFamily="34" charset="0"/>
              </a:rPr>
              <a:t>Die nationalen Varianten der drei Vollzentren erstrecken sich jeweils über sämtliche sprachliche Ebenen: Orthographie, </a:t>
            </a:r>
            <a:r>
              <a:rPr lang="de-DE" sz="1600" dirty="0" err="1">
                <a:latin typeface="Calibri" panose="020F0502020204030204" pitchFamily="34" charset="0"/>
                <a:ea typeface="Calibri" panose="020F0502020204030204" pitchFamily="34" charset="0"/>
              </a:rPr>
              <a:t>Orthophonie</a:t>
            </a:r>
            <a:r>
              <a:rPr lang="de-DE" sz="1600" dirty="0">
                <a:latin typeface="Calibri" panose="020F0502020204030204" pitchFamily="34" charset="0"/>
                <a:ea typeface="Calibri" panose="020F0502020204030204" pitchFamily="34" charset="0"/>
              </a:rPr>
              <a:t>, Grammatik, Lexik und Pragmatik.</a:t>
            </a:r>
            <a:endParaRPr lang="de-DE" sz="1600" dirty="0">
              <a:latin typeface="Times New Roman" panose="02020603050405020304" pitchFamily="18" charset="0"/>
              <a:ea typeface="Calibri" panose="020F0502020204030204" pitchFamily="34" charset="0"/>
            </a:endParaRPr>
          </a:p>
          <a:p>
            <a:pPr>
              <a:lnSpc>
                <a:spcPct val="150000"/>
              </a:lnSpc>
              <a:spcAft>
                <a:spcPts val="0"/>
              </a:spcAft>
            </a:pPr>
            <a:r>
              <a:rPr lang="de-DE" sz="1600" dirty="0">
                <a:latin typeface="Calibri" panose="020F0502020204030204" pitchFamily="34" charset="0"/>
                <a:ea typeface="Calibri" panose="020F0502020204030204" pitchFamily="34" charset="0"/>
              </a:rPr>
              <a:t>Die </a:t>
            </a:r>
            <a:r>
              <a:rPr lang="de-DE" sz="1600" dirty="0" err="1">
                <a:latin typeface="Calibri" panose="020F0502020204030204" pitchFamily="34" charset="0"/>
                <a:ea typeface="Calibri" panose="020F0502020204030204" pitchFamily="34" charset="0"/>
              </a:rPr>
              <a:t>Plurinationalität</a:t>
            </a:r>
            <a:r>
              <a:rPr lang="de-DE" sz="1600" dirty="0">
                <a:latin typeface="Calibri" panose="020F0502020204030204" pitchFamily="34" charset="0"/>
                <a:ea typeface="Calibri" panose="020F0502020204030204" pitchFamily="34" charset="0"/>
              </a:rPr>
              <a:t> der deutschen Sprache ist </a:t>
            </a:r>
            <a:r>
              <a:rPr lang="de-DE" sz="1600" dirty="0" err="1">
                <a:latin typeface="Calibri" panose="020F0502020204030204" pitchFamily="34" charset="0"/>
                <a:ea typeface="Calibri" panose="020F0502020204030204" pitchFamily="34" charset="0"/>
              </a:rPr>
              <a:t>asymetrisch</a:t>
            </a:r>
            <a:r>
              <a:rPr lang="de-DE" sz="1600" dirty="0">
                <a:latin typeface="Calibri" panose="020F0502020204030204" pitchFamily="34" charset="0"/>
                <a:ea typeface="Calibri" panose="020F0502020204030204" pitchFamily="34" charset="0"/>
              </a:rPr>
              <a:t>. Die Dominanz Deutschlands wird zusätzlich verstärkt durch die über Medien, Tourismus und andere Kanäle von Deutschland in die anderen Zentren eindringen Sprachformen.</a:t>
            </a:r>
            <a:endParaRPr lang="de-DE" sz="1600" dirty="0">
              <a:latin typeface="Times New Roman" panose="02020603050405020304" pitchFamily="18" charset="0"/>
              <a:ea typeface="Calibri" panose="020F0502020204030204" pitchFamily="34" charset="0"/>
            </a:endParaRPr>
          </a:p>
          <a:p>
            <a:pPr>
              <a:lnSpc>
                <a:spcPct val="150000"/>
              </a:lnSpc>
              <a:spcAft>
                <a:spcPts val="0"/>
              </a:spcAft>
            </a:pPr>
            <a:r>
              <a:rPr lang="de-DE" sz="1600" dirty="0">
                <a:latin typeface="Calibri" panose="020F0502020204030204" pitchFamily="34" charset="0"/>
                <a:ea typeface="Calibri" panose="020F0502020204030204" pitchFamily="34" charset="0"/>
              </a:rPr>
              <a:t> </a:t>
            </a:r>
            <a:endParaRPr lang="de-DE" sz="1600" dirty="0">
              <a:latin typeface="Times New Roman" panose="02020603050405020304" pitchFamily="18" charset="0"/>
              <a:ea typeface="Calibri" panose="020F0502020204030204" pitchFamily="34" charset="0"/>
            </a:endParaRPr>
          </a:p>
          <a:p>
            <a:pPr>
              <a:lnSpc>
                <a:spcPct val="150000"/>
              </a:lnSpc>
              <a:spcAft>
                <a:spcPts val="0"/>
              </a:spcAft>
            </a:pPr>
            <a:r>
              <a:rPr lang="de-DE" dirty="0">
                <a:latin typeface="Calibri" panose="020F0502020204030204" pitchFamily="34" charset="0"/>
                <a:ea typeface="Calibri" panose="020F0502020204030204" pitchFamily="34" charset="0"/>
              </a:rPr>
              <a:t>4. </a:t>
            </a:r>
            <a:r>
              <a:rPr lang="de-DE" u="sng" dirty="0">
                <a:latin typeface="Calibri" panose="020F0502020204030204" pitchFamily="34" charset="0"/>
                <a:ea typeface="Calibri" panose="020F0502020204030204" pitchFamily="34" charset="0"/>
              </a:rPr>
              <a:t>Wissenschaftliche und praktische Problemfelder</a:t>
            </a:r>
            <a:endParaRPr lang="de-DE" dirty="0">
              <a:latin typeface="Times New Roman" panose="02020603050405020304" pitchFamily="18" charset="0"/>
              <a:ea typeface="Calibri" panose="020F0502020204030204" pitchFamily="34" charset="0"/>
            </a:endParaRPr>
          </a:p>
          <a:p>
            <a:pPr>
              <a:lnSpc>
                <a:spcPct val="150000"/>
              </a:lnSpc>
              <a:spcAft>
                <a:spcPts val="0"/>
              </a:spcAft>
            </a:pPr>
            <a:r>
              <a:rPr lang="de-DE" sz="1600" dirty="0">
                <a:latin typeface="Calibri" panose="020F0502020204030204" pitchFamily="34" charset="0"/>
                <a:ea typeface="Calibri" panose="020F0502020204030204" pitchFamily="34" charset="0"/>
              </a:rPr>
              <a:t> Beispielsweise: </a:t>
            </a:r>
            <a:endParaRPr lang="de-DE" sz="1600" dirty="0">
              <a:latin typeface="Times New Roman" panose="02020603050405020304" pitchFamily="18" charset="0"/>
              <a:ea typeface="Calibri" panose="020F0502020204030204" pitchFamily="34" charset="0"/>
            </a:endParaRPr>
          </a:p>
          <a:p>
            <a:pPr>
              <a:lnSpc>
                <a:spcPct val="150000"/>
              </a:lnSpc>
              <a:spcAft>
                <a:spcPts val="0"/>
              </a:spcAft>
            </a:pPr>
            <a:r>
              <a:rPr lang="de-DE" sz="1600" dirty="0">
                <a:latin typeface="Calibri" panose="020F0502020204030204" pitchFamily="34" charset="0"/>
                <a:ea typeface="Calibri" panose="020F0502020204030204" pitchFamily="34" charset="0"/>
              </a:rPr>
              <a:t>Bedeutsamkeit der nationalen Varietäten für das Nationalbewusstsein und nationale Identität, die im Rahmen des Verhältnisses von Sprache und Nation zu sehen ist.</a:t>
            </a:r>
            <a:endParaRPr lang="de-DE" sz="1600" dirty="0">
              <a:latin typeface="Times New Roman" panose="02020603050405020304" pitchFamily="18" charset="0"/>
              <a:ea typeface="Calibri" panose="020F0502020204030204" pitchFamily="34" charset="0"/>
            </a:endParaRPr>
          </a:p>
          <a:p>
            <a:pPr>
              <a:lnSpc>
                <a:spcPct val="150000"/>
              </a:lnSpc>
              <a:spcAft>
                <a:spcPts val="0"/>
              </a:spcAft>
            </a:pPr>
            <a:r>
              <a:rPr lang="de-DE" dirty="0">
                <a:latin typeface="Calibri" panose="020F0502020204030204" pitchFamily="34" charset="0"/>
                <a:ea typeface="Calibri" panose="020F0502020204030204" pitchFamily="34" charset="0"/>
              </a:rPr>
              <a:t> </a:t>
            </a:r>
            <a:endParaRPr lang="de-DE" sz="20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036664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10" end="1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a:extLst>
              <a:ext uri="{FF2B5EF4-FFF2-40B4-BE49-F238E27FC236}">
                <a16:creationId xmlns:a16="http://schemas.microsoft.com/office/drawing/2014/main" id="{9A2B8645-137D-4F3A-B90F-A58D47BE2881}"/>
              </a:ext>
            </a:extLst>
          </p:cNvPr>
          <p:cNvSpPr/>
          <p:nvPr/>
        </p:nvSpPr>
        <p:spPr>
          <a:xfrm>
            <a:off x="1171574" y="654814"/>
            <a:ext cx="9763125" cy="2308324"/>
          </a:xfrm>
          <a:prstGeom prst="rect">
            <a:avLst/>
          </a:prstGeom>
        </p:spPr>
        <p:txBody>
          <a:bodyPr wrap="square">
            <a:spAutoFit/>
          </a:bodyPr>
          <a:lstStyle/>
          <a:p>
            <a:endParaRPr lang="de-DE" dirty="0"/>
          </a:p>
          <a:p>
            <a:r>
              <a:rPr lang="de-DE" b="1" dirty="0">
                <a:solidFill>
                  <a:srgbClr val="00B050"/>
                </a:solidFill>
              </a:rPr>
              <a:t>Textarbeit:</a:t>
            </a:r>
          </a:p>
          <a:p>
            <a:endParaRPr lang="de-DE" b="1" dirty="0">
              <a:solidFill>
                <a:srgbClr val="00B050"/>
              </a:solidFill>
            </a:endParaRPr>
          </a:p>
          <a:p>
            <a:r>
              <a:rPr lang="de-DE" dirty="0"/>
              <a:t>	Ludwig Zehetner: Ein Berg mit scharfen Kanten. Mittelbayerische Zeitung vom 28.2.20, S. 18</a:t>
            </a:r>
          </a:p>
          <a:p>
            <a:endParaRPr lang="de-DE" dirty="0"/>
          </a:p>
          <a:p>
            <a:r>
              <a:rPr lang="de-DE" dirty="0">
                <a:sym typeface="Wingdings" panose="05000000000000000000" pitchFamily="2" charset="2"/>
              </a:rPr>
              <a:t>	zu Text 2: „Ein elender </a:t>
            </a:r>
            <a:r>
              <a:rPr lang="de-DE" dirty="0" err="1">
                <a:sym typeface="Wingdings" panose="05000000000000000000" pitchFamily="2" charset="2"/>
              </a:rPr>
              <a:t>Siach</a:t>
            </a:r>
            <a:r>
              <a:rPr lang="de-DE" dirty="0">
                <a:sym typeface="Wingdings" panose="05000000000000000000" pitchFamily="2" charset="2"/>
              </a:rPr>
              <a:t>“</a:t>
            </a:r>
          </a:p>
          <a:p>
            <a:endParaRPr lang="de-DE" dirty="0">
              <a:sym typeface="Wingdings" panose="05000000000000000000" pitchFamily="2" charset="2"/>
            </a:endParaRPr>
          </a:p>
          <a:p>
            <a:r>
              <a:rPr lang="de-DE" dirty="0">
                <a:sym typeface="Wingdings" panose="05000000000000000000" pitchFamily="2" charset="2"/>
              </a:rPr>
              <a:t>	Wiederholung der althochdeutschen Lautverschiebung ;)</a:t>
            </a:r>
          </a:p>
        </p:txBody>
      </p:sp>
    </p:spTree>
    <p:extLst>
      <p:ext uri="{BB962C8B-B14F-4D97-AF65-F5344CB8AC3E}">
        <p14:creationId xmlns:p14="http://schemas.microsoft.com/office/powerpoint/2010/main" val="1186941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 calcmode="lin" valueType="num">
                                      <p:cBhvr additive="base">
                                        <p:cTn id="1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996</Words>
  <Application>Microsoft Office PowerPoint</Application>
  <PresentationFormat>Breitbild</PresentationFormat>
  <Paragraphs>301</Paragraphs>
  <Slides>18</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18</vt:i4>
      </vt:variant>
    </vt:vector>
  </HeadingPairs>
  <TitlesOfParts>
    <vt:vector size="25" baseType="lpstr">
      <vt:lpstr>Algerian</vt:lpstr>
      <vt:lpstr>Arial</vt:lpstr>
      <vt:lpstr>Calibri</vt:lpstr>
      <vt:lpstr>Calibri Light</vt:lpstr>
      <vt:lpstr>Times New Roman</vt:lpstr>
      <vt:lpstr>Wingdings</vt:lpstr>
      <vt:lpstr>Office</vt:lpstr>
      <vt:lpstr>Die deutschen Standardvarietäten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deutschen Standardvarietäten</dc:title>
  <dc:creator>christine pretzl</dc:creator>
  <cp:lastModifiedBy>Christine</cp:lastModifiedBy>
  <cp:revision>46</cp:revision>
  <dcterms:created xsi:type="dcterms:W3CDTF">2020-03-08T14:05:37Z</dcterms:created>
  <dcterms:modified xsi:type="dcterms:W3CDTF">2020-03-18T09:21:23Z</dcterms:modified>
</cp:coreProperties>
</file>