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56" r:id="rId1"/>
  </p:sldMasterIdLst>
  <p:notesMasterIdLst>
    <p:notesMasterId r:id="rId23"/>
  </p:notesMasterIdLst>
  <p:sldIdLst>
    <p:sldId id="256" r:id="rId2"/>
    <p:sldId id="257" r:id="rId3"/>
    <p:sldId id="267" r:id="rId4"/>
    <p:sldId id="268" r:id="rId5"/>
    <p:sldId id="269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70" r:id="rId14"/>
    <p:sldId id="265" r:id="rId15"/>
    <p:sldId id="266" r:id="rId16"/>
    <p:sldId id="271" r:id="rId17"/>
    <p:sldId id="272" r:id="rId18"/>
    <p:sldId id="273" r:id="rId19"/>
    <p:sldId id="274" r:id="rId20"/>
    <p:sldId id="275" r:id="rId21"/>
    <p:sldId id="276" r:id="rId22"/>
  </p:sldIdLst>
  <p:sldSz cx="10693400" cy="7561263"/>
  <p:notesSz cx="6797675" cy="9926638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381">
          <p15:clr>
            <a:srgbClr val="A4A3A4"/>
          </p15:clr>
        </p15:guide>
        <p15:guide id="2" pos="3368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80" autoAdjust="0"/>
    <p:restoredTop sz="94660"/>
  </p:normalViewPr>
  <p:slideViewPr>
    <p:cSldViewPr snapToGrid="0">
      <p:cViewPr varScale="1">
        <p:scale>
          <a:sx n="69" d="100"/>
          <a:sy n="69" d="100"/>
        </p:scale>
        <p:origin x="84" y="96"/>
      </p:cViewPr>
      <p:guideLst>
        <p:guide orient="horz" pos="2381"/>
        <p:guide pos="3368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C81D14C-5566-445D-BD74-763B41037513}" type="datetimeFigureOut">
              <a:rPr lang="cs-CZ" smtClean="0"/>
              <a:t>22.06.2021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030288" y="1241425"/>
            <a:ext cx="473710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DD68CE-66E3-4B61-B1C6-4A829A62593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406254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DD68CE-66E3-4B61-B1C6-4A829A625939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812246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Obdélník 16"/>
          <p:cNvSpPr/>
          <p:nvPr/>
        </p:nvSpPr>
        <p:spPr>
          <a:xfrm>
            <a:off x="0" y="0"/>
            <a:ext cx="10693400" cy="756126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4" name="Obdélník 13"/>
          <p:cNvSpPr/>
          <p:nvPr/>
        </p:nvSpPr>
        <p:spPr>
          <a:xfrm>
            <a:off x="0" y="1887568"/>
            <a:ext cx="10693400" cy="1890000"/>
          </a:xfrm>
          <a:prstGeom prst="rect">
            <a:avLst/>
          </a:prstGeom>
          <a:solidFill>
            <a:srgbClr val="E0003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marL="1165225" fontAlgn="auto">
              <a:spcBef>
                <a:spcPts val="0"/>
              </a:spcBef>
              <a:spcAft>
                <a:spcPts val="0"/>
              </a:spcAft>
              <a:defRPr/>
            </a:pPr>
            <a:endParaRPr lang="cs-CZ" sz="2800" dirty="0">
              <a:latin typeface="Clara Sans" pitchFamily="50" charset="0"/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602284" y="2024330"/>
            <a:ext cx="8289110" cy="1503745"/>
          </a:xfrm>
        </p:spPr>
        <p:txBody>
          <a:bodyPr/>
          <a:lstStyle>
            <a:lvl1pPr marL="0" indent="0" algn="l">
              <a:defRPr sz="4400">
                <a:solidFill>
                  <a:schemeClr val="bg1"/>
                </a:solidFill>
                <a:latin typeface="Clara Sans" pitchFamily="50" charset="0"/>
              </a:defRPr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602284" y="3957618"/>
            <a:ext cx="8640960" cy="720080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1">
                    <a:tint val="75000"/>
                  </a:schemeClr>
                </a:solidFill>
                <a:latin typeface="Clara Sans" pitchFamily="50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lze upravit styl předlohy.</a:t>
            </a:r>
            <a:endParaRPr lang="cs-CZ" dirty="0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Clara Sans" pitchFamily="50" charset="0"/>
              </a:defRPr>
            </a:lvl1pPr>
          </a:lstStyle>
          <a:p>
            <a:pPr>
              <a:defRPr/>
            </a:pPr>
            <a:fld id="{861E5E6D-9964-443D-8A1A-2F174139E214}" type="datetime1">
              <a:rPr lang="cs-CZ" smtClean="0"/>
              <a:t>22.06.2021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Clara Sans" pitchFamily="50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Clara Sans" pitchFamily="50" charset="0"/>
              </a:defRPr>
            </a:lvl1pPr>
          </a:lstStyle>
          <a:p>
            <a:pPr>
              <a:defRPr/>
            </a:pPr>
            <a:fld id="{9251B02E-AEA4-4A25-B995-7FBC9F8D11D8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  <p:sp>
        <p:nvSpPr>
          <p:cNvPr id="8" name="Obdélník 7"/>
          <p:cNvSpPr/>
          <p:nvPr/>
        </p:nvSpPr>
        <p:spPr>
          <a:xfrm>
            <a:off x="0" y="0"/>
            <a:ext cx="3030538" cy="126035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9" name="Picture 2" descr="I:\Mayna\!!_práce\RadkaF\JU České Budějovice\PPT prezentace\Podklady\HlavPapir Ekonomická fakulta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6140" y="212887"/>
            <a:ext cx="3973746" cy="10177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Obrázek 9"/>
          <p:cNvPicPr/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430913" y="6228903"/>
            <a:ext cx="4610100" cy="6381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9904276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1A390B-2DF6-4A98-8CD3-57C620926EC6}" type="datetime1">
              <a:rPr lang="cs-CZ" smtClean="0"/>
              <a:t>22.06.2021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E80E49-5BFC-4E79-BF4D-A767D26BC07E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133625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7752716" y="1044327"/>
            <a:ext cx="2406015" cy="5710054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534670" y="1044327"/>
            <a:ext cx="7039822" cy="5710054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BE73E3-272C-49D3-A172-02F9E4E9562B}" type="datetime1">
              <a:rPr lang="cs-CZ" smtClean="0"/>
              <a:t>22.06.2021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254864-5606-4A31-B3E2-746352118BF3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427460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731325" y="180231"/>
            <a:ext cx="7427088" cy="662917"/>
          </a:xfrm>
        </p:spPr>
        <p:txBody>
          <a:bodyPr/>
          <a:lstStyle>
            <a:lvl1pPr>
              <a:defRPr sz="3600"/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4988" y="1187532"/>
            <a:ext cx="9623425" cy="5567281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63D660-356F-4B7B-9477-B5CEBBE7ED6F}" type="datetime1">
              <a:rPr lang="cs-CZ" smtClean="0"/>
              <a:t>22.06.2021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39112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44705" y="4858813"/>
            <a:ext cx="9089390" cy="1501751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44705" y="3204786"/>
            <a:ext cx="9089390" cy="1654026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8E90E3-EF82-41EA-9CBB-69D0C1CE9A68}" type="datetime1">
              <a:rPr lang="cs-CZ" smtClean="0"/>
              <a:t>22.06.2021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C60EE9-DB36-4AC0-93AC-EAF55A4D2F9E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729833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534670" y="1764296"/>
            <a:ext cx="4722918" cy="499008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5435812" y="1764296"/>
            <a:ext cx="4722918" cy="499008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BEF439-A903-4BAB-BE0E-D1DEB9C70BCB}" type="datetime1">
              <a:rPr lang="cs-CZ" smtClean="0"/>
              <a:t>22.06.2021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25203F-6002-47B2-BA6E-0944EEA53219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588734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522164" y="1188343"/>
            <a:ext cx="4724775" cy="70536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534671" y="1980431"/>
            <a:ext cx="4724775" cy="47739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5444605" y="1188343"/>
            <a:ext cx="4726631" cy="70536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5432100" y="1980431"/>
            <a:ext cx="4726631" cy="47739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3A1EA3-E2BC-48E8-A352-50577628A881}" type="datetime1">
              <a:rPr lang="cs-CZ" smtClean="0"/>
              <a:t>22.06.2021</a:t>
            </a:fld>
            <a:endParaRPr lang="cs-CZ"/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744537-99EA-4D2E-83BE-317CA3E7C592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366853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DF245D-D6AC-44C9-87B3-4C6EEA36FB51}" type="datetime1">
              <a:rPr lang="cs-CZ" smtClean="0"/>
              <a:t>22.06.2021</a:t>
            </a:fld>
            <a:endParaRPr lang="cs-CZ"/>
          </a:p>
        </p:txBody>
      </p:sp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C53024-765D-4A8F-A60F-9D142B3F1564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909414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E81568-6828-4203-9B7C-12AC327FE14E}" type="datetime1">
              <a:rPr lang="cs-CZ" smtClean="0"/>
              <a:t>22.06.2021</a:t>
            </a:fld>
            <a:endParaRPr lang="cs-CZ"/>
          </a:p>
        </p:txBody>
      </p:sp>
      <p:sp>
        <p:nvSpPr>
          <p:cNvPr id="3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74965D-B6FC-48F4-BDEB-A25D835DCF79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94688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34672" y="972318"/>
            <a:ext cx="3518055" cy="60994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180822" y="301052"/>
            <a:ext cx="5977908" cy="6453328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534672" y="1582266"/>
            <a:ext cx="3518055" cy="517211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48B92B-E7FC-4C9D-A25B-8D733F1B7F04}" type="datetime1">
              <a:rPr lang="cs-CZ" smtClean="0"/>
              <a:t>22.06.2021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235B1B-A23A-4D82-B975-BDB1401989B8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603630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095981" y="5292884"/>
            <a:ext cx="6416040" cy="62485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2095981" y="972319"/>
            <a:ext cx="6416040" cy="4240052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cs-CZ" noProof="0"/>
              <a:t>Kliknutím na ikonu přidáte obrázek.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2095981" y="5917739"/>
            <a:ext cx="6416040" cy="88739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806EB7-D81F-404B-ACAE-5954E4C5B005}" type="datetime1">
              <a:rPr lang="cs-CZ" smtClean="0"/>
              <a:t>22.06.2021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20E438-300D-426D-956D-FF05AA67C7E2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505037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0" y="996333"/>
            <a:ext cx="10693400" cy="656493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26" name="Zástupný symbol pro nadpis 1"/>
          <p:cNvSpPr>
            <a:spLocks noGrp="1"/>
          </p:cNvSpPr>
          <p:nvPr>
            <p:ph type="title"/>
          </p:nvPr>
        </p:nvSpPr>
        <p:spPr bwMode="auto">
          <a:xfrm>
            <a:off x="3030538" y="145125"/>
            <a:ext cx="7488312" cy="719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cs-CZ" dirty="0"/>
          </a:p>
        </p:txBody>
      </p:sp>
      <p:sp>
        <p:nvSpPr>
          <p:cNvPr id="1027" name="Zástupný symbol pro text 2"/>
          <p:cNvSpPr>
            <a:spLocks noGrp="1"/>
          </p:cNvSpPr>
          <p:nvPr>
            <p:ph type="body" idx="1"/>
          </p:nvPr>
        </p:nvSpPr>
        <p:spPr bwMode="auto">
          <a:xfrm>
            <a:off x="534988" y="1260475"/>
            <a:ext cx="9623425" cy="5494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534988" y="7008813"/>
            <a:ext cx="2495550" cy="401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Clara Sans" pitchFamily="50" charset="0"/>
              </a:defRPr>
            </a:lvl1pPr>
          </a:lstStyle>
          <a:p>
            <a:pPr>
              <a:defRPr/>
            </a:pPr>
            <a:fld id="{B5044EDA-262F-488C-9A1C-4884F878AF7B}" type="datetime1">
              <a:rPr lang="cs-CZ" smtClean="0"/>
              <a:t>22.06.2021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652838" y="7008813"/>
            <a:ext cx="3387725" cy="401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Clara Sans" pitchFamily="50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7662863" y="7008813"/>
            <a:ext cx="2495550" cy="401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Clara Sans" pitchFamily="50" charset="0"/>
              </a:defRPr>
            </a:lvl1pPr>
          </a:lstStyle>
          <a:p>
            <a:pPr>
              <a:defRPr/>
            </a:pPr>
            <a:fld id="{C0EA4A2D-1AC4-4A39-9436-83225DB5FE6C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  <p:pic>
        <p:nvPicPr>
          <p:cNvPr id="1031" name="Picture 2" descr="I:\Mayna\!!_práce\RadkaF\JU České Budějovice\PPT prezentace\Podklady\HlavPapir Ekonomická fakulta.jpg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2124" y="216823"/>
            <a:ext cx="2376264" cy="608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212337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hf hdr="0" ftr="0"/>
  <p:txStyles>
    <p:titleStyle>
      <a:lvl1pPr algn="r" rtl="0" eaLnBrk="1" fontAlgn="base" hangingPunct="1">
        <a:spcBef>
          <a:spcPct val="0"/>
        </a:spcBef>
        <a:spcAft>
          <a:spcPct val="0"/>
        </a:spcAft>
        <a:defRPr sz="2800" kern="1200">
          <a:solidFill>
            <a:schemeClr val="tx2"/>
          </a:solidFill>
          <a:latin typeface="Clara Sans" pitchFamily="50" charset="0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lara Sans" pitchFamily="50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lara Sans" pitchFamily="50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lara Sans" pitchFamily="50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lara Sans" pitchFamily="50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Criminal liability of legal entities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272150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A50D0CF-CA48-4B10-A52F-9A02675C34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Chapter VI - Economic</a:t>
            </a:r>
            <a:r>
              <a:rPr lang="cs-CZ" dirty="0"/>
              <a:t>al</a:t>
            </a:r>
            <a:r>
              <a:rPr lang="en-US" dirty="0"/>
              <a:t> criminal offences 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1F153EF-E414-4FA1-BB65-59F619E704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criminal offences in this chapter are divided into four parts</a:t>
            </a:r>
          </a:p>
          <a:p>
            <a:pPr lvl="1"/>
            <a:r>
              <a:rPr lang="en-US" sz="2400" dirty="0"/>
              <a:t>criminal offences against currency and payment instruments</a:t>
            </a:r>
          </a:p>
          <a:p>
            <a:pPr lvl="1"/>
            <a:r>
              <a:rPr lang="en-US" sz="2400" dirty="0"/>
              <a:t>tax, fees and foreign currency criminal offences</a:t>
            </a:r>
          </a:p>
          <a:p>
            <a:pPr lvl="1"/>
            <a:r>
              <a:rPr lang="en-US" sz="2400" dirty="0"/>
              <a:t>crimes against mandatory rules of the market economy and circulation of goods in dealing with foreign state</a:t>
            </a:r>
          </a:p>
          <a:p>
            <a:pPr lvl="1"/>
            <a:r>
              <a:rPr lang="en-US" sz="2400" dirty="0"/>
              <a:t>criminal offences against industrial rights and copyright</a:t>
            </a:r>
          </a:p>
          <a:p>
            <a:pPr marL="571500" indent="-457200"/>
            <a:r>
              <a:rPr lang="en-US" sz="2800" dirty="0"/>
              <a:t>in many cases, the standards of this chapter refer to regulation outside criminal law</a:t>
            </a:r>
          </a:p>
          <a:p>
            <a:pPr marL="971550" lvl="1" indent="-457200"/>
            <a:r>
              <a:rPr lang="en-US" sz="2400" dirty="0"/>
              <a:t>e.g., regulations governing business, trading, copyright or currency protection</a:t>
            </a:r>
          </a:p>
          <a:p>
            <a:pPr marL="1371600" lvl="2" indent="-457200"/>
            <a:r>
              <a:rPr lang="en-US" sz="2000" dirty="0"/>
              <a:t>a blanket standard</a:t>
            </a:r>
          </a:p>
          <a:p>
            <a:pPr marL="571500" indent="-457200"/>
            <a:r>
              <a:rPr lang="en-US" sz="2800" dirty="0"/>
              <a:t>the subsidiarity of criminal repression</a:t>
            </a:r>
          </a:p>
          <a:p>
            <a:pPr marL="971550" lvl="1" indent="-457200"/>
            <a:r>
              <a:rPr lang="en-US" sz="2400" dirty="0"/>
              <a:t>criminal liability can only be applied in cases in which the liability of another legislation is not sufficient</a:t>
            </a:r>
          </a:p>
          <a:p>
            <a:pPr marL="971550" lvl="1" indent="-457200"/>
            <a:endParaRPr lang="de-DE" dirty="0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D0B443B0-1712-41DD-A022-10844CE681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22.06.2021</a:t>
            </a:fld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9F9B1FCB-CA9B-4574-BEAB-F376648ADC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10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9207918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000AA5F-4049-49CC-81A6-96C8CD7AA4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Chapter VII – Generally dangerous criminal acts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14AAA8C-50E3-4136-8182-AD917026DD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can be divided into </a:t>
            </a:r>
            <a:endParaRPr lang="cs-CZ" sz="2800" dirty="0"/>
          </a:p>
          <a:p>
            <a:pPr lvl="1"/>
            <a:r>
              <a:rPr lang="en-US" sz="2400" dirty="0" err="1"/>
              <a:t>publically</a:t>
            </a:r>
            <a:r>
              <a:rPr lang="en-US" sz="2400" dirty="0"/>
              <a:t> menacing criminal acts </a:t>
            </a:r>
          </a:p>
          <a:p>
            <a:pPr lvl="2"/>
            <a:r>
              <a:rPr lang="en-US" sz="2000" dirty="0"/>
              <a:t>threatening crimes</a:t>
            </a:r>
          </a:p>
          <a:p>
            <a:pPr lvl="2"/>
            <a:r>
              <a:rPr lang="en-US" sz="2000" dirty="0"/>
              <a:t>the criminal nature often refers to an extra-criminal standard</a:t>
            </a:r>
          </a:p>
          <a:p>
            <a:pPr lvl="3"/>
            <a:r>
              <a:rPr lang="en-US" sz="1600" dirty="0"/>
              <a:t>a veterinary law, a law on weapons, a law on foodstuffs</a:t>
            </a:r>
          </a:p>
          <a:p>
            <a:pPr lvl="2"/>
            <a:r>
              <a:rPr lang="en-US" sz="2000" dirty="0"/>
              <a:t>e.g., public menace</a:t>
            </a:r>
          </a:p>
          <a:p>
            <a:pPr lvl="1"/>
            <a:r>
              <a:rPr lang="en-US" sz="2400" dirty="0"/>
              <a:t>drug offences</a:t>
            </a:r>
          </a:p>
          <a:p>
            <a:pPr lvl="2"/>
            <a:r>
              <a:rPr lang="en-US" sz="2000" dirty="0"/>
              <a:t>in general, a wide range of criminal activities are generally associated with drugs</a:t>
            </a:r>
          </a:p>
          <a:p>
            <a:pPr lvl="2"/>
            <a:r>
              <a:rPr lang="en-US" sz="2000" dirty="0"/>
              <a:t>e.g., the illegal manufacture and other handling of narcotic drugs and psychotropic substances and poisons, the illicit cultivation of plants containing narcotic drugs or psychotropic substances, the spread of </a:t>
            </a:r>
            <a:r>
              <a:rPr lang="cs-CZ" sz="2000" dirty="0" err="1"/>
              <a:t>drug</a:t>
            </a:r>
            <a:r>
              <a:rPr lang="cs-CZ" sz="2000" dirty="0"/>
              <a:t> </a:t>
            </a:r>
            <a:r>
              <a:rPr lang="cs-CZ" sz="2000" dirty="0" err="1"/>
              <a:t>addiction</a:t>
            </a:r>
            <a:endParaRPr lang="en-US" sz="2000" dirty="0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5EA52318-09D5-4D4F-B83C-E31EB5790D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22.06.2021</a:t>
            </a:fld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9349BB52-73AB-4391-8C53-530FC38FFC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11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439311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40B27D6-C619-40EA-B210-598671BA1C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3600" dirty="0"/>
              <a:t>Chapter VIII - Criminal offences against environment </a:t>
            </a:r>
            <a:endParaRPr lang="cs-CZ" sz="3600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3D5A5E2-6420-42E4-9880-F6E6987D34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these criminal offences typically include a blanket body, referring to the Environmental Act</a:t>
            </a:r>
          </a:p>
          <a:p>
            <a:r>
              <a:rPr lang="en-US" sz="2400" dirty="0"/>
              <a:t>the specific object of this chapter is </a:t>
            </a:r>
          </a:p>
          <a:p>
            <a:pPr lvl="1"/>
            <a:r>
              <a:rPr lang="en-US" sz="2000" dirty="0"/>
              <a:t>an interest in protecting the environment and its individual components</a:t>
            </a:r>
          </a:p>
          <a:p>
            <a:pPr lvl="1"/>
            <a:r>
              <a:rPr lang="en-US" sz="2000" dirty="0"/>
              <a:t>an interest in protecting the ecological balance in nature</a:t>
            </a:r>
          </a:p>
          <a:p>
            <a:pPr lvl="1"/>
            <a:r>
              <a:rPr lang="en-US" sz="2000" dirty="0"/>
              <a:t>an interest in preserving all species of plants and animals</a:t>
            </a:r>
          </a:p>
          <a:p>
            <a:pPr lvl="1"/>
            <a:r>
              <a:rPr lang="en-US" sz="2000" dirty="0"/>
              <a:t>the protection of animals by preventing cruelty</a:t>
            </a:r>
          </a:p>
          <a:p>
            <a:pPr lvl="1"/>
            <a:r>
              <a:rPr lang="en-US" sz="2000" dirty="0"/>
              <a:t>protecting man from adverse effects of medicines</a:t>
            </a:r>
          </a:p>
          <a:p>
            <a:pPr lvl="1"/>
            <a:r>
              <a:rPr lang="en-US" sz="2000" dirty="0"/>
              <a:t>an interest in maintaining waste management</a:t>
            </a:r>
          </a:p>
          <a:p>
            <a:r>
              <a:rPr lang="en-US" sz="2400" dirty="0"/>
              <a:t>e.g., environmental damage and threats, damage to the water source, </a:t>
            </a:r>
            <a:r>
              <a:rPr lang="en-US" sz="2400" dirty="0" err="1"/>
              <a:t>unauthorised</a:t>
            </a:r>
            <a:r>
              <a:rPr lang="en-US" sz="2400" dirty="0"/>
              <a:t> waste management, mistreatment of animals or poaching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B0EEA9C4-0563-4587-BD8A-7CC897683C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22.06.2021</a:t>
            </a:fld>
            <a:endParaRPr lang="cs-CZ" dirty="0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AC3E781A-1EAD-4527-A911-30D767DA1D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12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386387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BE9A86E-A5C3-46AD-905B-2977CE585C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Chapter IX - Criminal offences against the CR</a:t>
            </a:r>
            <a:r>
              <a:rPr lang="cs-CZ" sz="3600" dirty="0"/>
              <a:t>,</a:t>
            </a:r>
            <a:r>
              <a:rPr lang="en-US" sz="3600" dirty="0"/>
              <a:t> foreign state</a:t>
            </a:r>
            <a:r>
              <a:rPr lang="cs-CZ" sz="3600" dirty="0"/>
              <a:t>s</a:t>
            </a:r>
            <a:r>
              <a:rPr lang="en-US" sz="3600" dirty="0"/>
              <a:t> and </a:t>
            </a:r>
            <a:r>
              <a:rPr lang="cs-CZ" sz="3600" dirty="0" err="1"/>
              <a:t>IOs</a:t>
            </a:r>
            <a:endParaRPr lang="cs-CZ" sz="3600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8FF1CB1-78DD-4714-90A2-499033184B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this chapter is divided into three parts	</a:t>
            </a:r>
          </a:p>
          <a:p>
            <a:pPr lvl="1"/>
            <a:r>
              <a:rPr lang="en-US" sz="2000" dirty="0"/>
              <a:t>crimes against the foundations of the republic (e.g., subversion of the republic, terrorist attack, support and promotion of terrorism)</a:t>
            </a:r>
          </a:p>
          <a:p>
            <a:pPr lvl="1"/>
            <a:r>
              <a:rPr lang="en-US" sz="2000" dirty="0"/>
              <a:t>crimes against the security of the republic (e.g., espionage, endangering classified information) </a:t>
            </a:r>
          </a:p>
          <a:p>
            <a:pPr lvl="1"/>
            <a:r>
              <a:rPr lang="en-US" sz="2000" dirty="0"/>
              <a:t>crimes against the </a:t>
            </a:r>
            <a:r>
              <a:rPr lang="en-US" sz="2000" dirty="0" err="1"/>
              <a:t>defence</a:t>
            </a:r>
            <a:r>
              <a:rPr lang="en-US" sz="2000" dirty="0"/>
              <a:t> of the state (breach of personal and material duty for to defend the state)</a:t>
            </a:r>
            <a:endParaRPr lang="en-US" sz="2400" dirty="0"/>
          </a:p>
          <a:p>
            <a:r>
              <a:rPr lang="en-US" sz="2400" dirty="0"/>
              <a:t>certain provisions also provide protection for a foreign state or international </a:t>
            </a:r>
            <a:r>
              <a:rPr lang="en-US" sz="2400" dirty="0" err="1"/>
              <a:t>organisation</a:t>
            </a:r>
            <a:endParaRPr lang="en-US" sz="2400" dirty="0"/>
          </a:p>
          <a:p>
            <a:endParaRPr lang="cs-CZ" sz="2000" dirty="0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FE066983-1A4C-4FF4-AC03-C114D8F1BD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22.06.2021</a:t>
            </a:fld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8F7B45EA-5CCE-47EA-8165-3B8B0BBB7F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13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952666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59416C7-6819-41B5-85EA-93A23FA7D0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Chapter X - Criminal offences against order in public matters 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75195382-035B-479B-ACEC-EA3C0E5C76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the protected interests of this chapter include </a:t>
            </a:r>
          </a:p>
          <a:p>
            <a:pPr lvl="1"/>
            <a:r>
              <a:rPr lang="en-US" sz="2000" dirty="0"/>
              <a:t>a number of social interests and values necessary for the proper functioning of the democratic rule of law </a:t>
            </a:r>
          </a:p>
          <a:p>
            <a:pPr lvl="1"/>
            <a:r>
              <a:rPr lang="en-US" sz="2000" dirty="0"/>
              <a:t>the protection of the public </a:t>
            </a:r>
          </a:p>
          <a:p>
            <a:r>
              <a:rPr lang="en-US" sz="2400" dirty="0"/>
              <a:t>e.g., violence against public authority, violence against </a:t>
            </a:r>
            <a:r>
              <a:rPr lang="cs-CZ" sz="2400" dirty="0"/>
              <a:t>public </a:t>
            </a:r>
            <a:r>
              <a:rPr lang="en-US" sz="2400" dirty="0"/>
              <a:t>official, abuse of </a:t>
            </a:r>
            <a:r>
              <a:rPr lang="cs-CZ" sz="2400" dirty="0" err="1"/>
              <a:t>competence</a:t>
            </a:r>
            <a:r>
              <a:rPr lang="cs-CZ" sz="2400" dirty="0"/>
              <a:t> </a:t>
            </a:r>
            <a:r>
              <a:rPr lang="en-US" sz="2400" dirty="0"/>
              <a:t>of an official, acceptance of bribe</a:t>
            </a:r>
            <a:r>
              <a:rPr lang="cs-CZ" sz="2400" dirty="0"/>
              <a:t>s</a:t>
            </a:r>
            <a:r>
              <a:rPr lang="en-US" sz="2400" dirty="0"/>
              <a:t>, bribery, contempt of a court</a:t>
            </a:r>
            <a:endParaRPr lang="en-US" sz="2800" dirty="0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852C6377-4B78-4ECD-8AC4-6F63368031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22.06.2021</a:t>
            </a:fld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116E69F6-4179-4F74-A853-C89A1AA993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14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285901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B9E0B02-62A7-49A1-AC9D-122B7494EE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Chapter XI</a:t>
            </a:r>
            <a:r>
              <a:rPr lang="cs-CZ" sz="3600" dirty="0"/>
              <a:t> and </a:t>
            </a:r>
            <a:r>
              <a:rPr lang="en-US" sz="3600" dirty="0"/>
              <a:t>Chapter XII</a:t>
            </a:r>
            <a:endParaRPr lang="de-DE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715D1BD4-B14E-44B1-92A1-0CF9AB479B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200" dirty="0"/>
              <a:t>contain criminal offences against conscription and military criminal offence</a:t>
            </a:r>
          </a:p>
          <a:p>
            <a:pPr lvl="1"/>
            <a:r>
              <a:rPr lang="en-US" dirty="0"/>
              <a:t>by their very nature, cannot be committed by a legal </a:t>
            </a:r>
            <a:r>
              <a:rPr lang="cs-CZ" dirty="0"/>
              <a:t>entity</a:t>
            </a:r>
            <a:endParaRPr lang="en-US" dirty="0"/>
          </a:p>
          <a:p>
            <a:endParaRPr lang="cs-CZ" sz="3200" dirty="0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0365D6F5-FE37-4F4B-98C1-788D21C389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22.06.2021</a:t>
            </a:fld>
            <a:endParaRPr lang="cs-CZ" dirty="0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4B854C0A-8583-4BA2-AAC6-F305693A95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15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773485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3949397-AD34-4D27-8333-68124C83B1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Chapter XIII </a:t>
            </a:r>
            <a:r>
              <a:rPr lang="cs-CZ" sz="3600" dirty="0"/>
              <a:t>- </a:t>
            </a:r>
            <a:r>
              <a:rPr lang="en-US" sz="3600" dirty="0"/>
              <a:t>Criminal offences against humanity, peace and war crimes</a:t>
            </a:r>
            <a:endParaRPr lang="en-US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5B4CB255-5010-4701-A521-6244BB1701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this chapter constitutes the fulfilment of obligations under international agreements</a:t>
            </a:r>
          </a:p>
          <a:p>
            <a:pPr lvl="1"/>
            <a:r>
              <a:rPr lang="en-US" dirty="0"/>
              <a:t>a commitment to prosecute acts designated as crimes against humanity or war crimes</a:t>
            </a:r>
          </a:p>
          <a:p>
            <a:r>
              <a:rPr lang="en-US" dirty="0"/>
              <a:t>e.g., genocide, attacks against humanity, apartheid and discrimination against a group of people, contacts threatening peace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7641602C-CA7E-41C9-925C-DC1FFE524A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22.06.2021</a:t>
            </a:fld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EBD3B42C-C547-462A-86CA-EE83A1F570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16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446244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9CF6E11-A07E-4DA5-8417-86503F92FA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Sentence types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9A71012-3525-4025-9654-1773395862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Act on Criminal Liability of Legal Entities</a:t>
            </a:r>
          </a:p>
          <a:p>
            <a:pPr lvl="1"/>
            <a:r>
              <a:rPr lang="en-US" dirty="0"/>
              <a:t>lists in an exhaustive manner the types of sentences that can be imposed on a legal entity</a:t>
            </a:r>
          </a:p>
          <a:p>
            <a:r>
              <a:rPr lang="en-US" dirty="0"/>
              <a:t>some sentences are the same as for natural persons</a:t>
            </a:r>
          </a:p>
          <a:p>
            <a:r>
              <a:rPr lang="en-US" dirty="0"/>
              <a:t>certain specific types of penalties can only be imposed on a legal entity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F8FD3DE4-1EB2-4214-B342-00E43500ED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22.06.2021</a:t>
            </a:fld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98A4E968-F8F1-4DE1-AE3A-C5AFAF843E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17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837167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43B675D-E368-4F65-AA27-7C4F47D63E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Sentences that can be imposed on both legal </a:t>
            </a:r>
            <a:r>
              <a:rPr lang="cs-CZ" dirty="0"/>
              <a:t>entity </a:t>
            </a:r>
            <a:r>
              <a:rPr lang="en-US" dirty="0"/>
              <a:t>and natural person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34E8294B-FD80-43F0-A146-FA46BEE51BE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pecuniary penalty </a:t>
            </a:r>
          </a:p>
          <a:p>
            <a:pPr lvl="1"/>
            <a:r>
              <a:rPr lang="en-US" sz="2400" dirty="0"/>
              <a:t>is</a:t>
            </a:r>
            <a:r>
              <a:rPr lang="cs-CZ" sz="2400" dirty="0"/>
              <a:t> </a:t>
            </a:r>
            <a:r>
              <a:rPr lang="en-US" sz="2400" dirty="0"/>
              <a:t>a universal type of penalty and is based on a system of daily rates</a:t>
            </a:r>
          </a:p>
          <a:p>
            <a:r>
              <a:rPr lang="en-US" sz="2800" dirty="0"/>
              <a:t>forfeiture of a thing </a:t>
            </a:r>
          </a:p>
          <a:p>
            <a:pPr lvl="1"/>
            <a:r>
              <a:rPr lang="en-US" sz="2400" dirty="0"/>
              <a:t>imposed in respect of items which were used or intended to be used for committing a criminal offence</a:t>
            </a:r>
          </a:p>
          <a:p>
            <a:r>
              <a:rPr lang="en-US" sz="2800" dirty="0"/>
              <a:t>forfeiture of property </a:t>
            </a:r>
          </a:p>
          <a:p>
            <a:pPr lvl="1"/>
            <a:r>
              <a:rPr lang="en-US" sz="2400" dirty="0"/>
              <a:t>may also be imposed on legal entities that are not based in the Czech Republic</a:t>
            </a:r>
          </a:p>
          <a:p>
            <a:r>
              <a:rPr lang="en-US" sz="2800" dirty="0"/>
              <a:t>prohibition of activity </a:t>
            </a:r>
          </a:p>
          <a:p>
            <a:pPr lvl="1"/>
            <a:r>
              <a:rPr lang="en-US" sz="2400" dirty="0"/>
              <a:t>may be imposed if the criminal offence was committed in connection with that activity</a:t>
            </a:r>
          </a:p>
          <a:p>
            <a:r>
              <a:rPr lang="en-US" sz="2800" dirty="0"/>
              <a:t>prohibition of keeping and breeding animals </a:t>
            </a:r>
          </a:p>
          <a:p>
            <a:pPr lvl="1"/>
            <a:r>
              <a:rPr lang="en-US" sz="2400" dirty="0"/>
              <a:t>is a prohibition to keep and breed all animals, not just a specific mistreated animal or a particular animal species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35FB17C7-E447-49E0-9DF8-E4FEC6C5BE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22.06.2021</a:t>
            </a:fld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C6C72E04-1117-4B5E-9559-44DF27FBCF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18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007149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1EEA062-4BF5-4B02-A35E-43CA69C90C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Sentences that can only be imposed on a legal </a:t>
            </a:r>
            <a:r>
              <a:rPr lang="cs-CZ" dirty="0"/>
              <a:t>entity</a:t>
            </a:r>
            <a:endParaRPr lang="en-US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1876C7E-D4E7-476A-BC0D-0C8B07669A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termination of a legal entity </a:t>
            </a:r>
            <a:endParaRPr lang="cs-CZ" sz="2800" dirty="0"/>
          </a:p>
          <a:p>
            <a:pPr lvl="1"/>
            <a:r>
              <a:rPr lang="en-US" sz="2400" dirty="0"/>
              <a:t>the most severe punishment that a court may impose on a legal entity</a:t>
            </a:r>
            <a:endParaRPr lang="cs-CZ" sz="2400" dirty="0"/>
          </a:p>
          <a:p>
            <a:pPr lvl="1"/>
            <a:r>
              <a:rPr lang="en-US" sz="2400" dirty="0"/>
              <a:t>cannot be imposed if it is excluded by the nature of the legal entity</a:t>
            </a:r>
            <a:endParaRPr lang="cs-CZ" sz="2400" dirty="0"/>
          </a:p>
          <a:p>
            <a:pPr lvl="2"/>
            <a:r>
              <a:rPr lang="en-US" sz="2000" dirty="0"/>
              <a:t>the Czech National Bank, the Czech Railways, public universities</a:t>
            </a:r>
            <a:endParaRPr lang="cs-CZ" sz="2000" dirty="0"/>
          </a:p>
          <a:p>
            <a:pPr lvl="3"/>
            <a:r>
              <a:rPr lang="en-US" sz="1800" dirty="0"/>
              <a:t>are established by law and can</a:t>
            </a:r>
            <a:r>
              <a:rPr lang="cs-CZ" sz="1800" dirty="0"/>
              <a:t> </a:t>
            </a:r>
            <a:r>
              <a:rPr lang="en-US" sz="1800" dirty="0"/>
              <a:t>only be cancelled again by law</a:t>
            </a:r>
            <a:endParaRPr lang="cs-CZ" sz="1800" dirty="0"/>
          </a:p>
          <a:p>
            <a:pPr lvl="1"/>
            <a:r>
              <a:rPr lang="en-US" sz="2400" dirty="0"/>
              <a:t>shall put the legal entity into liquidation</a:t>
            </a:r>
            <a:endParaRPr lang="cs-CZ" sz="2400" dirty="0"/>
          </a:p>
          <a:p>
            <a:r>
              <a:rPr lang="en-US" sz="2800" dirty="0"/>
              <a:t>prohibition of the performance of public contracts or participation in public tenders </a:t>
            </a:r>
            <a:endParaRPr lang="cs-CZ" sz="2800" dirty="0"/>
          </a:p>
          <a:p>
            <a:pPr lvl="1"/>
            <a:r>
              <a:rPr lang="en-US" sz="2400" dirty="0"/>
              <a:t>designed</a:t>
            </a:r>
            <a:r>
              <a:rPr lang="cs-CZ" sz="2400" dirty="0"/>
              <a:t> </a:t>
            </a:r>
            <a:r>
              <a:rPr lang="en-US" sz="2400" dirty="0"/>
              <a:t>to prevent and avoid the commission of further criminal activities</a:t>
            </a:r>
            <a:endParaRPr lang="cs-CZ" sz="2400" dirty="0"/>
          </a:p>
          <a:p>
            <a:pPr lvl="1"/>
            <a:r>
              <a:rPr lang="en-US" sz="2400" dirty="0"/>
              <a:t>may only be imposed on a legal entity that has committed a criminal offence in connection with</a:t>
            </a:r>
            <a:endParaRPr lang="cs-CZ" sz="2400" dirty="0"/>
          </a:p>
          <a:p>
            <a:pPr lvl="2"/>
            <a:r>
              <a:rPr lang="en-US" sz="2000" dirty="0"/>
              <a:t>the conclusion of contracts for the performance of a public contract </a:t>
            </a:r>
            <a:endParaRPr lang="cs-CZ" sz="2000" dirty="0"/>
          </a:p>
          <a:p>
            <a:pPr lvl="2"/>
            <a:r>
              <a:rPr lang="en-US" sz="2000" dirty="0"/>
              <a:t>participation in a procurement procedure or a tendering procedure</a:t>
            </a:r>
            <a:endParaRPr lang="cs-CZ" sz="2000" dirty="0"/>
          </a:p>
          <a:p>
            <a:pPr lvl="1"/>
            <a:endParaRPr lang="en-US" dirty="0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F48D945B-216E-41E1-8F81-F1CFF2DA2D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22.06.2021</a:t>
            </a:fld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206BFA35-5C90-4C22-B6BD-154E059874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19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861331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Criminal liability of legal entities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4988" y="1191376"/>
            <a:ext cx="9623425" cy="5567281"/>
          </a:xfrm>
        </p:spPr>
        <p:txBody>
          <a:bodyPr/>
          <a:lstStyle/>
          <a:p>
            <a:r>
              <a:rPr lang="en-US" dirty="0"/>
              <a:t>is governed by Act No. 418/2011 Coll. on Criminal Liability of Legal Entities and Proceedings against Them</a:t>
            </a:r>
          </a:p>
          <a:p>
            <a:pPr lvl="1"/>
            <a:r>
              <a:rPr lang="en-US" dirty="0"/>
              <a:t>contains both substantive and procedural legal provisions</a:t>
            </a:r>
            <a:endParaRPr lang="cs-CZ" dirty="0"/>
          </a:p>
          <a:p>
            <a:r>
              <a:rPr lang="en-US" dirty="0"/>
              <a:t>the Criminal Code and the Code of Criminal Procedure</a:t>
            </a:r>
            <a:endParaRPr lang="cs-CZ" dirty="0"/>
          </a:p>
          <a:p>
            <a:pPr lvl="1"/>
            <a:r>
              <a:rPr lang="en-US" dirty="0"/>
              <a:t>shall apply unless otherwise stipulated in the Act on Criminal Liability of Legal Entities</a:t>
            </a:r>
          </a:p>
          <a:p>
            <a:pPr lvl="2"/>
            <a:r>
              <a:rPr lang="en-US" dirty="0"/>
              <a:t>unless this is excluded by the nature of the matter</a:t>
            </a:r>
            <a:endParaRPr lang="cs-CZ" dirty="0"/>
          </a:p>
          <a:p>
            <a:pPr lvl="1"/>
            <a:endParaRPr lang="en-US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26CC4F1-5057-4CD5-A5C6-D728C577C984}" type="datetime1">
              <a:rPr lang="cs-CZ" smtClean="0"/>
              <a:t>22.06.2021</a:t>
            </a:fld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751862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7C36130-2C69-405F-A7DB-95BC14C4C6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Sentences that can only be imposed on a legal </a:t>
            </a:r>
            <a:r>
              <a:rPr lang="cs-CZ" dirty="0"/>
              <a:t>entity</a:t>
            </a:r>
            <a:endParaRPr lang="en-US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B4478C0-508F-472A-9E4D-1134184C9B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4988" y="1187532"/>
            <a:ext cx="9876338" cy="5567281"/>
          </a:xfrm>
        </p:spPr>
        <p:txBody>
          <a:bodyPr/>
          <a:lstStyle/>
          <a:p>
            <a:r>
              <a:rPr lang="en-US" sz="2800" dirty="0"/>
              <a:t>prohibiting the receipt of subsidies and subsidies</a:t>
            </a:r>
          </a:p>
          <a:p>
            <a:pPr lvl="1"/>
            <a:r>
              <a:rPr lang="en-US" sz="2400" dirty="0"/>
              <a:t>prohibits a legal entity from applying for all subsidies, subsidies, repayable financial assistance, contributions or any other public support</a:t>
            </a:r>
          </a:p>
          <a:p>
            <a:pPr lvl="1"/>
            <a:r>
              <a:rPr lang="en-US" sz="2400" dirty="0"/>
              <a:t>may only be imposed on a legal entity who has committed an offence in connection with the receipt of  grants or subsidies </a:t>
            </a:r>
          </a:p>
          <a:p>
            <a:r>
              <a:rPr lang="en-US" sz="2800" dirty="0"/>
              <a:t>publication of the judgement </a:t>
            </a:r>
          </a:p>
          <a:p>
            <a:pPr lvl="1"/>
            <a:r>
              <a:rPr lang="en-US" sz="2400" dirty="0"/>
              <a:t>to make the public aware of the illegal action of the sentenced legal entity</a:t>
            </a:r>
          </a:p>
          <a:p>
            <a:pPr lvl="1"/>
            <a:r>
              <a:rPr lang="en-US" sz="2400" dirty="0"/>
              <a:t>the court shall determine in the judgement </a:t>
            </a:r>
          </a:p>
          <a:p>
            <a:pPr lvl="2"/>
            <a:r>
              <a:rPr lang="en-US" sz="2000" dirty="0"/>
              <a:t>the type of instrument in which the judgement is to be published</a:t>
            </a:r>
          </a:p>
          <a:p>
            <a:pPr lvl="2"/>
            <a:r>
              <a:rPr lang="en-US" sz="2000" dirty="0"/>
              <a:t>the scope of the publication </a:t>
            </a:r>
          </a:p>
          <a:p>
            <a:pPr lvl="2"/>
            <a:r>
              <a:rPr lang="en-US" sz="2000" dirty="0"/>
              <a:t>the time limit for publication of the judgement</a:t>
            </a:r>
          </a:p>
          <a:p>
            <a:pPr lvl="1"/>
            <a:r>
              <a:rPr lang="en-US" sz="2400" dirty="0"/>
              <a:t>the costs of publication shall be borne by the sentenced legal entity </a:t>
            </a:r>
          </a:p>
          <a:p>
            <a:pPr lvl="1"/>
            <a:r>
              <a:rPr lang="en-US" sz="2400" dirty="0"/>
              <a:t>may be published in the press, radio, television broadcasting, or in the media available on the Internet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EDF026E2-EA68-4249-96F5-9D2EE67990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22.06.2021</a:t>
            </a:fld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3FEE639A-E677-4758-ADA3-22AC9195EE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20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995549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29D4578-F882-46FD-BC7A-B338416509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Protective measures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C78770B-0663-46FE-A433-E26E97E573F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detention of a thing or asset</a:t>
            </a:r>
            <a:endParaRPr lang="cs-CZ" dirty="0"/>
          </a:p>
          <a:p>
            <a:pPr lvl="1"/>
            <a:r>
              <a:rPr lang="en-US" dirty="0"/>
              <a:t>can be imposed for a criminal offence committed by a legal entity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273710A9-F75B-4062-84D3-1E3133DF90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22.06.2021</a:t>
            </a:fld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125BDD57-47C6-4823-BBE0-C70DE58A73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21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731541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038EE4F-8FEB-4EEB-A0C2-114D4CB595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Definition of a criminal offence committed by a legal entity</a:t>
            </a:r>
            <a:r>
              <a:rPr lang="cs-CZ" dirty="0"/>
              <a:t> </a:t>
            </a:r>
            <a:endParaRPr lang="en-US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37DDAED8-3F4B-4D05-9618-AA278C1C7D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4988" y="1187532"/>
            <a:ext cx="9861342" cy="5567281"/>
          </a:xfrm>
        </p:spPr>
        <p:txBody>
          <a:bodyPr/>
          <a:lstStyle/>
          <a:p>
            <a:r>
              <a:rPr lang="en-US" sz="2400" dirty="0"/>
              <a:t>an offence committed by a legal entity </a:t>
            </a:r>
          </a:p>
          <a:p>
            <a:pPr lvl="1"/>
            <a:r>
              <a:rPr lang="en-US" sz="2000" dirty="0"/>
              <a:t>is an unlawful act committed </a:t>
            </a:r>
          </a:p>
          <a:p>
            <a:pPr lvl="2"/>
            <a:r>
              <a:rPr lang="en-US" sz="1800" dirty="0"/>
              <a:t>on behalf of a legal entity</a:t>
            </a:r>
          </a:p>
          <a:p>
            <a:pPr lvl="2"/>
            <a:r>
              <a:rPr lang="en-US" sz="1800" dirty="0"/>
              <a:t>or in its interest or in the course of its business</a:t>
            </a:r>
          </a:p>
          <a:p>
            <a:pPr lvl="1"/>
            <a:r>
              <a:rPr lang="en-US" sz="2000" dirty="0"/>
              <a:t>if </a:t>
            </a:r>
          </a:p>
          <a:p>
            <a:pPr lvl="2"/>
            <a:r>
              <a:rPr lang="en-US" sz="1800" dirty="0"/>
              <a:t>the statutory body or a member of the statutory body</a:t>
            </a:r>
          </a:p>
          <a:p>
            <a:pPr lvl="2"/>
            <a:r>
              <a:rPr lang="en-US" sz="1800" dirty="0"/>
              <a:t>another person </a:t>
            </a:r>
            <a:r>
              <a:rPr lang="en-US" sz="1800" dirty="0" err="1"/>
              <a:t>authorised</a:t>
            </a:r>
            <a:r>
              <a:rPr lang="en-US" sz="1800" dirty="0"/>
              <a:t> to act on behalf of or for a legal </a:t>
            </a:r>
            <a:r>
              <a:rPr lang="cs-CZ" sz="1800" dirty="0"/>
              <a:t>entity</a:t>
            </a:r>
            <a:endParaRPr lang="en-US" sz="1800" dirty="0"/>
          </a:p>
          <a:p>
            <a:pPr lvl="2"/>
            <a:r>
              <a:rPr lang="en-US" sz="1800" dirty="0"/>
              <a:t>a person in a managerial or control position with regard to that legal </a:t>
            </a:r>
            <a:r>
              <a:rPr lang="cs-CZ" sz="1800" dirty="0"/>
              <a:t>entity</a:t>
            </a:r>
            <a:endParaRPr lang="en-US" sz="1800" dirty="0"/>
          </a:p>
          <a:p>
            <a:pPr lvl="2"/>
            <a:r>
              <a:rPr lang="en-US" sz="1800" dirty="0"/>
              <a:t>a person exercising decisive influence over the management of that legal </a:t>
            </a:r>
            <a:r>
              <a:rPr lang="cs-CZ" sz="1800" dirty="0"/>
              <a:t>entity</a:t>
            </a:r>
            <a:r>
              <a:rPr lang="en-US" sz="1800" dirty="0"/>
              <a:t> </a:t>
            </a:r>
          </a:p>
          <a:p>
            <a:pPr lvl="2"/>
            <a:r>
              <a:rPr lang="en-US" sz="1800" dirty="0"/>
              <a:t>an employee or a person in a similar position in the performance of work tasks</a:t>
            </a:r>
          </a:p>
          <a:p>
            <a:pPr lvl="3"/>
            <a:r>
              <a:rPr lang="en-US" sz="1600" dirty="0"/>
              <a:t>has acted in this way</a:t>
            </a:r>
          </a:p>
          <a:p>
            <a:r>
              <a:rPr lang="en-US" sz="2400" dirty="0"/>
              <a:t>the criminal offence must be attributable to the legal entity</a:t>
            </a:r>
          </a:p>
          <a:p>
            <a:r>
              <a:rPr lang="en-US" sz="2400" dirty="0"/>
              <a:t>the criminal liability of a legal entity</a:t>
            </a:r>
            <a:r>
              <a:rPr lang="cs-CZ" sz="2400" dirty="0"/>
              <a:t> </a:t>
            </a:r>
            <a:r>
              <a:rPr lang="en-US" sz="2400" dirty="0"/>
              <a:t>shall pass to all of its legal successors</a:t>
            </a:r>
          </a:p>
          <a:p>
            <a:r>
              <a:rPr lang="en-US" sz="2400" dirty="0"/>
              <a:t>a legal entity may commit a felony or misdemeanor listed in the Criminal Code</a:t>
            </a:r>
          </a:p>
          <a:p>
            <a:pPr lvl="1"/>
            <a:r>
              <a:rPr lang="en-US" sz="2000" dirty="0"/>
              <a:t>with the exception of criminal offences exhaustively listed in Section 7</a:t>
            </a:r>
          </a:p>
          <a:p>
            <a:pPr lvl="2"/>
            <a:r>
              <a:rPr lang="en-US" sz="1600" dirty="0"/>
              <a:t>e.g., killing, murder of a newborn child by a mother, participation in suicide </a:t>
            </a:r>
          </a:p>
          <a:p>
            <a:endParaRPr lang="en-US" sz="3000" dirty="0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1EE2AB8C-1936-4A79-9D04-2F8A70FD28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22.06.2021</a:t>
            </a:fld>
            <a:endParaRPr lang="cs-CZ" dirty="0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7830BED2-8CDB-4CBB-A9DB-D7183C5869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919764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361DFF5-C85F-4F03-818D-E98EDA8A89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Criminal offence types according to the criminal code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7D0EA6D5-1CFB-430A-8A7E-98DAA65C69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/>
              <a:t>Chapter I - Offences against life and health </a:t>
            </a:r>
          </a:p>
          <a:p>
            <a:r>
              <a:rPr lang="en-US" sz="2000" dirty="0"/>
              <a:t>Chapter II - Criminal offences against freedom</a:t>
            </a:r>
          </a:p>
          <a:p>
            <a:r>
              <a:rPr lang="en-US" sz="2000" dirty="0"/>
              <a:t>Chapter III - Criminal offences against human dignity in the sexual sphere</a:t>
            </a:r>
          </a:p>
          <a:p>
            <a:r>
              <a:rPr lang="en-US" sz="2000" dirty="0"/>
              <a:t>Chapter IV - Criminal offences against family and children </a:t>
            </a:r>
          </a:p>
          <a:p>
            <a:r>
              <a:rPr lang="en-US" sz="2000" dirty="0"/>
              <a:t>Chapter V - Criminal offences against property </a:t>
            </a:r>
          </a:p>
          <a:p>
            <a:r>
              <a:rPr lang="en-US" sz="2000" dirty="0"/>
              <a:t>Chapter VI –</a:t>
            </a:r>
            <a:r>
              <a:rPr lang="cs-CZ" sz="2000" dirty="0"/>
              <a:t> </a:t>
            </a:r>
            <a:r>
              <a:rPr lang="en-US" sz="2000" dirty="0"/>
              <a:t>Economical criminal offences</a:t>
            </a:r>
          </a:p>
          <a:p>
            <a:r>
              <a:rPr lang="en-US" sz="2000" dirty="0"/>
              <a:t>Chapter VII – Generally dangerous criminal acts</a:t>
            </a:r>
            <a:endParaRPr lang="cs-CZ" sz="2000" dirty="0"/>
          </a:p>
          <a:p>
            <a:r>
              <a:rPr lang="en-US" sz="2000" dirty="0"/>
              <a:t>Chapter VIII – Criminal offences against environment</a:t>
            </a:r>
          </a:p>
          <a:p>
            <a:r>
              <a:rPr lang="en-US" sz="2000" dirty="0"/>
              <a:t>Chapter IX - Criminal offences against the Czech Republic, foreign state and international </a:t>
            </a:r>
            <a:r>
              <a:rPr lang="en-US" sz="2000" dirty="0" err="1"/>
              <a:t>organisations</a:t>
            </a:r>
            <a:endParaRPr lang="en-US" sz="2000" dirty="0"/>
          </a:p>
          <a:p>
            <a:r>
              <a:rPr lang="en-US" sz="2000" dirty="0"/>
              <a:t>Chapter X - Criminal offences against order in public matters </a:t>
            </a:r>
          </a:p>
          <a:p>
            <a:r>
              <a:rPr lang="en-US" sz="2000" dirty="0"/>
              <a:t>Chapter XI - Criminal offences against conscription</a:t>
            </a:r>
          </a:p>
          <a:p>
            <a:r>
              <a:rPr lang="en-US" sz="2000" dirty="0"/>
              <a:t>Chapter XII - Military criminal offence</a:t>
            </a:r>
          </a:p>
          <a:p>
            <a:r>
              <a:rPr lang="en-US" sz="2000" dirty="0"/>
              <a:t>Chapter XIII - Criminal offences against humanity, peace and war crimes 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A0A3B2D2-7182-4780-BA36-BD864993ED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22.06.2021</a:t>
            </a:fld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BB369522-0B5F-407D-AA2D-A9F5A36087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688341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1A08027-81E3-4959-9FD2-3A3578397F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Chapter I - Offences against life and health </a:t>
            </a:r>
            <a:endParaRPr lang="cs-CZ" sz="3600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D74B49E6-32CE-4AC0-AD14-6C28150F29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life and health are also protected in other chapters</a:t>
            </a:r>
          </a:p>
          <a:p>
            <a:r>
              <a:rPr lang="en-US" sz="2800" dirty="0"/>
              <a:t>criminal offences against life</a:t>
            </a:r>
          </a:p>
          <a:p>
            <a:pPr lvl="1"/>
            <a:r>
              <a:rPr lang="en-US" sz="2000" dirty="0"/>
              <a:t>the beginning of human life is considered to be the beginning of delivery</a:t>
            </a:r>
          </a:p>
          <a:p>
            <a:pPr lvl="2"/>
            <a:r>
              <a:rPr lang="en-US" sz="1600" dirty="0"/>
              <a:t>i.e., when the child's head or leading part appears</a:t>
            </a:r>
          </a:p>
          <a:p>
            <a:pPr lvl="1"/>
            <a:r>
              <a:rPr lang="en-US" sz="2000" dirty="0"/>
              <a:t>the end of life is</a:t>
            </a:r>
            <a:r>
              <a:rPr lang="cs-CZ" sz="2000" dirty="0"/>
              <a:t> a</a:t>
            </a:r>
            <a:r>
              <a:rPr lang="en-US" sz="2000" dirty="0"/>
              <a:t> biological death of brain</a:t>
            </a:r>
          </a:p>
          <a:p>
            <a:pPr lvl="2"/>
            <a:r>
              <a:rPr lang="en-US" sz="1600" dirty="0"/>
              <a:t>i.e., irreversible stoppage of blood circulation and irreversible loss of function of the whole brain</a:t>
            </a:r>
          </a:p>
          <a:p>
            <a:pPr lvl="1"/>
            <a:r>
              <a:rPr lang="en-US" sz="2000" dirty="0"/>
              <a:t>a legal entity may commit a murder and killing by negligence </a:t>
            </a:r>
          </a:p>
          <a:p>
            <a:r>
              <a:rPr lang="en-US" sz="2400" dirty="0"/>
              <a:t>criminal offences against health </a:t>
            </a:r>
          </a:p>
          <a:p>
            <a:pPr lvl="1"/>
            <a:r>
              <a:rPr lang="en-US" sz="2000" dirty="0"/>
              <a:t>this part protects human health</a:t>
            </a:r>
          </a:p>
          <a:p>
            <a:pPr lvl="2"/>
            <a:r>
              <a:rPr lang="en-US" sz="1600" dirty="0"/>
              <a:t>the mental and physical function of the human body</a:t>
            </a:r>
          </a:p>
          <a:p>
            <a:pPr lvl="1"/>
            <a:r>
              <a:rPr lang="en-US" sz="2000" dirty="0"/>
              <a:t>two forms of injury </a:t>
            </a:r>
          </a:p>
          <a:p>
            <a:pPr lvl="2"/>
            <a:r>
              <a:rPr lang="en-US" sz="1600" dirty="0"/>
              <a:t>severe injury to health</a:t>
            </a:r>
          </a:p>
          <a:p>
            <a:pPr lvl="3"/>
            <a:r>
              <a:rPr lang="en-US" sz="1600" dirty="0"/>
              <a:t>serious health failure, which corresponds to mutilation, damage to an important organ, inducing abortion, etc.</a:t>
            </a:r>
          </a:p>
          <a:p>
            <a:pPr lvl="2"/>
            <a:r>
              <a:rPr lang="en-US" sz="1600" dirty="0"/>
              <a:t>injury</a:t>
            </a:r>
          </a:p>
          <a:p>
            <a:pPr lvl="3"/>
            <a:r>
              <a:rPr lang="en-US" sz="1600" dirty="0"/>
              <a:t>a health disorder or illness that makes the usual way of life difficult for at least 7 days</a:t>
            </a:r>
          </a:p>
          <a:p>
            <a:pPr lvl="1"/>
            <a:r>
              <a:rPr lang="en-US" sz="2000" dirty="0"/>
              <a:t>e.g., failure to help, or spreading of an infectious disease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197525CF-5859-44BC-A022-BE73E14744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22.06.2021</a:t>
            </a:fld>
            <a:endParaRPr lang="cs-CZ" dirty="0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4A044386-2A3F-41AB-AF98-0F88A09C5A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5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61851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5EB0B2E-AD56-4E3F-8345-55015300C4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Chapter II - Criminal offences against freedom</a:t>
            </a:r>
            <a:endParaRPr lang="cs-CZ" sz="3600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08D0985-3B49-4F27-B052-88133B9F6C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contains criminal offences against freedom, personal and privacy rights and confidentiality of correspondence</a:t>
            </a:r>
          </a:p>
          <a:p>
            <a:r>
              <a:rPr lang="en-US" dirty="0"/>
              <a:t>the objective aspect of these criminal offences is the various ways of exerting pressure on human will</a:t>
            </a:r>
          </a:p>
          <a:p>
            <a:pPr lvl="1"/>
            <a:r>
              <a:rPr lang="en-US" dirty="0"/>
              <a:t>e.g., violence, threat of violence, threat of other severe harm, dependence or distress</a:t>
            </a:r>
          </a:p>
          <a:p>
            <a:r>
              <a:rPr lang="en-US" dirty="0"/>
              <a:t>e.g., restrictions on personal freedom, robbery, blackmailing, restriction of freedom of religion, defamation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733801C4-0941-43E9-9DA6-0FBA5292A5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22.06.2021</a:t>
            </a:fld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CC1D12C4-5CAC-4CFD-B211-EC1DA17F23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80263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0225E70-5B7F-461A-BEE5-0413983EA2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Chapter III - Criminal offences against human dignity in the sexual sphere</a:t>
            </a:r>
            <a:endParaRPr lang="en-US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82EDD89-3025-4062-91B3-540910BE19D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human dignity in general is the protected under this chapter </a:t>
            </a:r>
          </a:p>
          <a:p>
            <a:r>
              <a:rPr lang="en-US" dirty="0"/>
              <a:t>criminal offences can be divided by object into three categories</a:t>
            </a:r>
          </a:p>
          <a:p>
            <a:pPr lvl="1"/>
            <a:r>
              <a:rPr lang="en-US" dirty="0"/>
              <a:t>criminal offences concerning freedom of decision-making in sexual relations</a:t>
            </a:r>
          </a:p>
          <a:p>
            <a:pPr lvl="1"/>
            <a:r>
              <a:rPr lang="en-US" dirty="0"/>
              <a:t>the healthy development of children </a:t>
            </a:r>
          </a:p>
          <a:p>
            <a:pPr lvl="1"/>
            <a:r>
              <a:rPr lang="en-US" dirty="0"/>
              <a:t>criminal offences concerning certain moral principles</a:t>
            </a:r>
          </a:p>
          <a:p>
            <a:r>
              <a:rPr lang="en-US" dirty="0"/>
              <a:t>e.g., rape, sexual pressure, soliciting, production and other handling of child pornography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7A405692-F4B9-4B06-A6A6-944F071F31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22.06.2021</a:t>
            </a:fld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4F951B9D-25A2-48F6-8874-F04E6B5D7C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279644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196CEAA-41A1-44AE-B3D5-B3C3B0A50B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02834" y="180231"/>
            <a:ext cx="7355579" cy="662917"/>
          </a:xfrm>
        </p:spPr>
        <p:txBody>
          <a:bodyPr/>
          <a:lstStyle/>
          <a:p>
            <a:r>
              <a:rPr lang="en-US" sz="3600" dirty="0"/>
              <a:t>Chapter IV - Criminal offences against family and children 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A6018100-DED8-42F0-8EA1-FA0E2936FA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the protection of family and children is guaranteed in</a:t>
            </a:r>
          </a:p>
          <a:p>
            <a:pPr lvl="1"/>
            <a:r>
              <a:rPr lang="en-US" sz="2000" dirty="0"/>
              <a:t>international documents </a:t>
            </a:r>
          </a:p>
          <a:p>
            <a:pPr lvl="1"/>
            <a:r>
              <a:rPr lang="en-US" sz="2000" dirty="0"/>
              <a:t>in the Charter of Fundamental Rights and Freedoms</a:t>
            </a:r>
          </a:p>
          <a:p>
            <a:r>
              <a:rPr lang="en-US" sz="2400" dirty="0"/>
              <a:t>a child means a person under 18 years of age</a:t>
            </a:r>
          </a:p>
          <a:p>
            <a:pPr lvl="1"/>
            <a:r>
              <a:rPr lang="en-US" sz="2000" dirty="0"/>
              <a:t>the Act on Juvenile Criminal Procedure further subdivides the “Juvenile” term into </a:t>
            </a:r>
          </a:p>
          <a:p>
            <a:pPr lvl="2"/>
            <a:r>
              <a:rPr lang="en-US" sz="1800" dirty="0"/>
              <a:t>children (up to 15 years of age) </a:t>
            </a:r>
          </a:p>
          <a:p>
            <a:pPr lvl="2"/>
            <a:r>
              <a:rPr lang="en-US" sz="1800" dirty="0"/>
              <a:t>and young people (from 15 to 18 years of age)</a:t>
            </a:r>
          </a:p>
          <a:p>
            <a:r>
              <a:rPr lang="en-US" sz="2400" dirty="0"/>
              <a:t>crimes a legal entity cannot commit by their very nature</a:t>
            </a:r>
          </a:p>
          <a:p>
            <a:pPr lvl="1"/>
            <a:r>
              <a:rPr lang="en-US" sz="2000" dirty="0"/>
              <a:t>e.g., the criminal offence of double marriage, the neglect of compulsory support or mistreatment of a person living in a common household</a:t>
            </a:r>
          </a:p>
          <a:p>
            <a:r>
              <a:rPr lang="en-US" sz="2400" dirty="0"/>
              <a:t>crimes a legal entity can commit </a:t>
            </a:r>
          </a:p>
          <a:p>
            <a:pPr lvl="1"/>
            <a:r>
              <a:rPr lang="en-US" sz="2000" dirty="0"/>
              <a:t>e.g., the mistreatment of an entrusted person, serving alcohol to a child</a:t>
            </a:r>
          </a:p>
          <a:p>
            <a:endParaRPr lang="en-US" dirty="0"/>
          </a:p>
          <a:p>
            <a:pPr lvl="1"/>
            <a:endParaRPr lang="de-DE" dirty="0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CA3C62FF-1DC3-46D1-9187-22F92FC69E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22.06.2021</a:t>
            </a:fld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C0DD0053-79F9-4608-AAFF-AE082BDDF1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34817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ECAEE27-3C1A-44C6-9E5A-B300EA1921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Chapter V - Criminal offences against property </a:t>
            </a:r>
            <a:endParaRPr lang="cs-CZ" sz="3600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96AB20F-0C2E-4D37-8FAB-A766AC017F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/>
              <a:t>about 70% of registered criminal offences</a:t>
            </a:r>
          </a:p>
          <a:p>
            <a:r>
              <a:rPr lang="en-US" sz="2000" dirty="0"/>
              <a:t>protected interests are ownership, property as a whole or intangible property</a:t>
            </a:r>
          </a:p>
          <a:p>
            <a:r>
              <a:rPr lang="en-US" sz="2000" dirty="0"/>
              <a:t>the objective aspect distinguishes the extent of the effect as</a:t>
            </a:r>
          </a:p>
          <a:p>
            <a:pPr lvl="1"/>
            <a:r>
              <a:rPr lang="en-US" sz="1800" dirty="0"/>
              <a:t>damage not insignificant (at least CZK 10,000)</a:t>
            </a:r>
          </a:p>
          <a:p>
            <a:pPr lvl="1"/>
            <a:r>
              <a:rPr lang="en-US" sz="1800" dirty="0"/>
              <a:t>damage not small (at least CZK 50,000)</a:t>
            </a:r>
          </a:p>
          <a:p>
            <a:pPr lvl="1"/>
            <a:r>
              <a:rPr lang="en-US" sz="1800" dirty="0"/>
              <a:t>larger damage (at least CZK 100,000)</a:t>
            </a:r>
          </a:p>
          <a:p>
            <a:pPr lvl="1"/>
            <a:r>
              <a:rPr lang="en-US" sz="1800" dirty="0"/>
              <a:t>substantial damage (at least CZK 1,000,000) </a:t>
            </a:r>
          </a:p>
          <a:p>
            <a:pPr lvl="1"/>
            <a:r>
              <a:rPr lang="en-US" sz="1800" dirty="0"/>
              <a:t>extensive damage (at least CZK 10,000,000)</a:t>
            </a:r>
          </a:p>
          <a:p>
            <a:r>
              <a:rPr lang="en-US" sz="2000" dirty="0"/>
              <a:t>the amount of damage shall be determined on the basis of the price at which the item is normally sold at the time and in the place of the offence</a:t>
            </a:r>
          </a:p>
          <a:p>
            <a:r>
              <a:rPr lang="en-US" sz="2000" dirty="0"/>
              <a:t>four groups of property criminal offences</a:t>
            </a:r>
          </a:p>
          <a:p>
            <a:pPr lvl="1"/>
            <a:r>
              <a:rPr lang="en-US" sz="1800" dirty="0"/>
              <a:t>enrichment criminal offences (theft, fraud)</a:t>
            </a:r>
          </a:p>
          <a:p>
            <a:pPr lvl="1"/>
            <a:r>
              <a:rPr lang="en-US" sz="1800" dirty="0"/>
              <a:t>damage criminal offences (damage to a thing of another)</a:t>
            </a:r>
          </a:p>
          <a:p>
            <a:pPr lvl="1"/>
            <a:r>
              <a:rPr lang="en-US" sz="1800" dirty="0"/>
              <a:t>furtum usus (</a:t>
            </a:r>
            <a:r>
              <a:rPr lang="en-US" sz="1800" dirty="0" err="1"/>
              <a:t>unauthorised</a:t>
            </a:r>
            <a:r>
              <a:rPr lang="en-US" sz="1800" dirty="0"/>
              <a:t> use of a thing of another) </a:t>
            </a:r>
          </a:p>
          <a:p>
            <a:pPr lvl="1"/>
            <a:r>
              <a:rPr lang="en-US" sz="1800" dirty="0"/>
              <a:t>crimes that are related to benefiting from the criminal activity of another person (participation, </a:t>
            </a:r>
            <a:r>
              <a:rPr lang="en-US" sz="1800" dirty="0" err="1"/>
              <a:t>legitimisation</a:t>
            </a:r>
            <a:r>
              <a:rPr lang="en-US" sz="1800" dirty="0"/>
              <a:t> of proceeds of crime)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5F1835B0-3A4B-4E15-90C7-80F740D08E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22.06.2021</a:t>
            </a:fld>
            <a:endParaRPr lang="cs-CZ" dirty="0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28228CD6-41A3-45D8-9000-8EDAC798E7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78330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JU_OPVVV">
  <a:themeElements>
    <a:clrScheme name="JU">
      <a:dk1>
        <a:srgbClr val="151515"/>
      </a:dk1>
      <a:lt1>
        <a:sysClr val="window" lastClr="FFFFFF"/>
      </a:lt1>
      <a:dk2>
        <a:srgbClr val="E00034"/>
      </a:dk2>
      <a:lt2>
        <a:srgbClr val="D8D8D8"/>
      </a:lt2>
      <a:accent1>
        <a:srgbClr val="E00034"/>
      </a:accent1>
      <a:accent2>
        <a:srgbClr val="E98300"/>
      </a:accent2>
      <a:accent3>
        <a:srgbClr val="007D57"/>
      </a:accent3>
      <a:accent4>
        <a:srgbClr val="9C5FB5"/>
      </a:accent4>
      <a:accent5>
        <a:srgbClr val="5BBBB7"/>
      </a:accent5>
      <a:accent6>
        <a:srgbClr val="D10074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JU_OPVVV" id="{308B95AC-FC2F-4F17-80AD-0B8665254CCB}" vid="{353A2476-A1C0-4E71-97AE-34FA5EB80CF7}"/>
    </a:ext>
  </a:extLst>
</a:theme>
</file>

<file path=ppt/theme/theme2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</Template>
  <TotalTime>1900</TotalTime>
  <Words>2035</Words>
  <Application>Microsoft Office PowerPoint</Application>
  <PresentationFormat>Vlastní</PresentationFormat>
  <Paragraphs>227</Paragraphs>
  <Slides>21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21</vt:i4>
      </vt:variant>
    </vt:vector>
  </HeadingPairs>
  <TitlesOfParts>
    <vt:vector size="25" baseType="lpstr">
      <vt:lpstr>Arial</vt:lpstr>
      <vt:lpstr>Calibri</vt:lpstr>
      <vt:lpstr>Clara Sans</vt:lpstr>
      <vt:lpstr>JU_OPVVV</vt:lpstr>
      <vt:lpstr>Criminal liability of legal entities</vt:lpstr>
      <vt:lpstr>Criminal liability of legal entities </vt:lpstr>
      <vt:lpstr>Definition of a criminal offence committed by a legal entity </vt:lpstr>
      <vt:lpstr>Criminal offence types according to the criminal code</vt:lpstr>
      <vt:lpstr>Chapter I - Offences against life and health </vt:lpstr>
      <vt:lpstr>Chapter II - Criminal offences against freedom</vt:lpstr>
      <vt:lpstr>Chapter III - Criminal offences against human dignity in the sexual sphere</vt:lpstr>
      <vt:lpstr>Chapter IV - Criminal offences against family and children </vt:lpstr>
      <vt:lpstr>Chapter V - Criminal offences against property </vt:lpstr>
      <vt:lpstr>Chapter VI - Economical criminal offences </vt:lpstr>
      <vt:lpstr>Chapter VII – Generally dangerous criminal acts</vt:lpstr>
      <vt:lpstr>Chapter VIII - Criminal offences against environment </vt:lpstr>
      <vt:lpstr>Chapter IX - Criminal offences against the CR, foreign states and IOs</vt:lpstr>
      <vt:lpstr>Chapter X - Criminal offences against order in public matters </vt:lpstr>
      <vt:lpstr>Chapter XI and Chapter XII</vt:lpstr>
      <vt:lpstr>Chapter XIII - Criminal offences against humanity, peace and war crimes</vt:lpstr>
      <vt:lpstr>Sentence types</vt:lpstr>
      <vt:lpstr>Sentences that can be imposed on both legal entity and natural person</vt:lpstr>
      <vt:lpstr>Sentences that can only be imposed on a legal entity</vt:lpstr>
      <vt:lpstr>Sentences that can only be imposed on a legal entity</vt:lpstr>
      <vt:lpstr>Protective measures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Ing. Tomáš Lysenko-Chvíla</dc:creator>
  <cp:lastModifiedBy>Cech, Josef</cp:lastModifiedBy>
  <cp:revision>51</cp:revision>
  <dcterms:created xsi:type="dcterms:W3CDTF">2017-07-17T18:52:59Z</dcterms:created>
  <dcterms:modified xsi:type="dcterms:W3CDTF">2021-06-22T17:52:50Z</dcterms:modified>
</cp:coreProperties>
</file>