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tiff" ContentType="image/tiff"/>
  <Default Extension="vml" ContentType="application/vnd.openxmlformats-officedocument.vmlDrawing"/>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9"/>
  </p:notesMasterIdLst>
  <p:sldIdLst>
    <p:sldId id="256" r:id="rId2"/>
    <p:sldId id="288" r:id="rId3"/>
    <p:sldId id="293" r:id="rId4"/>
    <p:sldId id="294" r:id="rId5"/>
    <p:sldId id="291" r:id="rId6"/>
    <p:sldId id="257" r:id="rId7"/>
    <p:sldId id="289" r:id="rId8"/>
    <p:sldId id="260" r:id="rId9"/>
    <p:sldId id="320" r:id="rId10"/>
    <p:sldId id="261" r:id="rId11"/>
    <p:sldId id="262" r:id="rId12"/>
    <p:sldId id="263" r:id="rId13"/>
    <p:sldId id="310" r:id="rId14"/>
    <p:sldId id="311" r:id="rId15"/>
    <p:sldId id="264" r:id="rId16"/>
    <p:sldId id="265" r:id="rId17"/>
    <p:sldId id="266" r:id="rId18"/>
    <p:sldId id="267" r:id="rId19"/>
    <p:sldId id="339" r:id="rId20"/>
    <p:sldId id="321" r:id="rId21"/>
    <p:sldId id="268" r:id="rId22"/>
    <p:sldId id="269" r:id="rId23"/>
    <p:sldId id="270" r:id="rId24"/>
    <p:sldId id="271" r:id="rId25"/>
    <p:sldId id="319" r:id="rId26"/>
    <p:sldId id="272" r:id="rId27"/>
    <p:sldId id="273" r:id="rId28"/>
    <p:sldId id="323" r:id="rId29"/>
    <p:sldId id="274" r:id="rId30"/>
    <p:sldId id="275" r:id="rId31"/>
    <p:sldId id="296" r:id="rId32"/>
    <p:sldId id="297" r:id="rId33"/>
    <p:sldId id="298" r:id="rId34"/>
    <p:sldId id="299" r:id="rId35"/>
    <p:sldId id="276" r:id="rId36"/>
    <p:sldId id="332" r:id="rId37"/>
    <p:sldId id="277" r:id="rId38"/>
    <p:sldId id="295" r:id="rId39"/>
    <p:sldId id="334" r:id="rId40"/>
    <p:sldId id="335" r:id="rId41"/>
    <p:sldId id="336" r:id="rId42"/>
    <p:sldId id="337" r:id="rId43"/>
    <p:sldId id="338" r:id="rId44"/>
    <p:sldId id="333" r:id="rId45"/>
    <p:sldId id="300" r:id="rId46"/>
    <p:sldId id="279" r:id="rId47"/>
    <p:sldId id="281" r:id="rId48"/>
    <p:sldId id="318" r:id="rId49"/>
    <p:sldId id="280" r:id="rId50"/>
    <p:sldId id="283" r:id="rId51"/>
    <p:sldId id="324" r:id="rId52"/>
    <p:sldId id="309" r:id="rId53"/>
    <p:sldId id="340" r:id="rId54"/>
    <p:sldId id="341" r:id="rId55"/>
    <p:sldId id="303" r:id="rId56"/>
    <p:sldId id="304" r:id="rId57"/>
    <p:sldId id="305" r:id="rId58"/>
    <p:sldId id="308" r:id="rId59"/>
    <p:sldId id="306" r:id="rId60"/>
    <p:sldId id="307" r:id="rId61"/>
    <p:sldId id="315" r:id="rId62"/>
    <p:sldId id="317" r:id="rId63"/>
    <p:sldId id="312" r:id="rId64"/>
    <p:sldId id="313" r:id="rId65"/>
    <p:sldId id="325" r:id="rId66"/>
    <p:sldId id="326" r:id="rId67"/>
    <p:sldId id="292" r:id="rId68"/>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00CC00"/>
    <a:srgbClr val="008000"/>
    <a:srgbClr val="000099"/>
    <a:srgbClr val="996633"/>
    <a:srgbClr val="FF66CC"/>
    <a:srgbClr val="660033"/>
    <a:srgbClr val="006666"/>
    <a:srgbClr val="990000"/>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 Středně sytá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Styl Středně sytá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940675A-B579-460E-94D1-54222C63F5DA}" styleName="Bez stylu, mřížka tabulky">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Styl Světlá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4281" autoAdjust="0"/>
  </p:normalViewPr>
  <p:slideViewPr>
    <p:cSldViewPr snapToGrid="0">
      <p:cViewPr varScale="1">
        <p:scale>
          <a:sx n="98" d="100"/>
          <a:sy n="98" d="100"/>
        </p:scale>
        <p:origin x="1956"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2.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46.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56.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60.png"/></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6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image" Target="../media/image46.png"/></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73.png"/></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73.png"/></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85.png"/></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91.emf"/><Relationship Id="rId1" Type="http://schemas.openxmlformats.org/officeDocument/2006/relationships/image" Target="../media/image90.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image" Target="../media/image17.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4.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E52AF5-E5F7-499A-8189-F9BAD927402F}" type="datetimeFigureOut">
              <a:rPr lang="cs-CZ" smtClean="0"/>
              <a:t>20.2.2019</a:t>
            </a:fld>
            <a:endParaRPr lang="cs-CZ"/>
          </a:p>
        </p:txBody>
      </p:sp>
      <p:sp>
        <p:nvSpPr>
          <p:cNvPr id="4" name="Zástupný symbol pro obrázek snímk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40562F-ED92-4941-87CC-0197F827A6ED}" type="slidenum">
              <a:rPr lang="cs-CZ" smtClean="0"/>
              <a:t>‹#›</a:t>
            </a:fld>
            <a:endParaRPr lang="cs-CZ"/>
          </a:p>
        </p:txBody>
      </p:sp>
    </p:spTree>
    <p:extLst>
      <p:ext uri="{BB962C8B-B14F-4D97-AF65-F5344CB8AC3E}">
        <p14:creationId xmlns:p14="http://schemas.microsoft.com/office/powerpoint/2010/main" val="997795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Obrázek z https://</a:t>
            </a:r>
            <a:r>
              <a:rPr lang="cs-CZ" dirty="0" err="1" smtClean="0"/>
              <a:t>www.bbc.com</a:t>
            </a:r>
            <a:r>
              <a:rPr lang="cs-CZ" dirty="0" smtClean="0"/>
              <a:t>/</a:t>
            </a:r>
            <a:r>
              <a:rPr lang="cs-CZ" dirty="0" err="1" smtClean="0"/>
              <a:t>news</a:t>
            </a:r>
            <a:r>
              <a:rPr lang="cs-CZ" dirty="0" smtClean="0"/>
              <a:t>/</a:t>
            </a:r>
            <a:r>
              <a:rPr lang="cs-CZ" dirty="0" err="1" smtClean="0"/>
              <a:t>health</a:t>
            </a:r>
            <a:r>
              <a:rPr lang="cs-CZ" dirty="0" smtClean="0"/>
              <a:t>-25156510</a:t>
            </a:r>
            <a:endParaRPr lang="en-US" dirty="0"/>
          </a:p>
        </p:txBody>
      </p:sp>
      <p:sp>
        <p:nvSpPr>
          <p:cNvPr id="4" name="Zástupný symbol pro číslo snímku 3"/>
          <p:cNvSpPr>
            <a:spLocks noGrp="1"/>
          </p:cNvSpPr>
          <p:nvPr>
            <p:ph type="sldNum" sz="quarter" idx="10"/>
          </p:nvPr>
        </p:nvSpPr>
        <p:spPr/>
        <p:txBody>
          <a:bodyPr/>
          <a:lstStyle/>
          <a:p>
            <a:fld id="{5640562F-ED92-4941-87CC-0197F827A6ED}" type="slidenum">
              <a:rPr lang="cs-CZ" smtClean="0"/>
              <a:t>1</a:t>
            </a:fld>
            <a:endParaRPr lang="cs-CZ"/>
          </a:p>
        </p:txBody>
      </p:sp>
    </p:spTree>
    <p:extLst>
      <p:ext uri="{BB962C8B-B14F-4D97-AF65-F5344CB8AC3E}">
        <p14:creationId xmlns:p14="http://schemas.microsoft.com/office/powerpoint/2010/main" val="24838405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15</a:t>
            </a:fld>
            <a:endParaRPr lang="cs-CZ"/>
          </a:p>
        </p:txBody>
      </p:sp>
    </p:spTree>
    <p:extLst>
      <p:ext uri="{BB962C8B-B14F-4D97-AF65-F5344CB8AC3E}">
        <p14:creationId xmlns:p14="http://schemas.microsoft.com/office/powerpoint/2010/main" val="21071393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defTabSz="990600">
              <a:defRPr sz="2400">
                <a:solidFill>
                  <a:schemeClr val="bg1"/>
                </a:solidFill>
                <a:latin typeface="Calibri" panose="020F0502020204030204" pitchFamily="34" charset="0"/>
              </a:defRPr>
            </a:lvl1pPr>
            <a:lvl2pPr marL="804863" indent="-309563" defTabSz="990600">
              <a:defRPr sz="2400">
                <a:solidFill>
                  <a:schemeClr val="bg1"/>
                </a:solidFill>
                <a:latin typeface="Calibri" panose="020F0502020204030204" pitchFamily="34" charset="0"/>
              </a:defRPr>
            </a:lvl2pPr>
            <a:lvl3pPr marL="1238250" indent="-247650" defTabSz="990600">
              <a:defRPr sz="2400">
                <a:solidFill>
                  <a:schemeClr val="bg1"/>
                </a:solidFill>
                <a:latin typeface="Calibri" panose="020F0502020204030204" pitchFamily="34" charset="0"/>
              </a:defRPr>
            </a:lvl3pPr>
            <a:lvl4pPr marL="1733550" indent="-247650" defTabSz="990600">
              <a:defRPr sz="2400">
                <a:solidFill>
                  <a:schemeClr val="bg1"/>
                </a:solidFill>
                <a:latin typeface="Calibri" panose="020F0502020204030204" pitchFamily="34" charset="0"/>
              </a:defRPr>
            </a:lvl4pPr>
            <a:lvl5pPr marL="2228850" indent="-247650" defTabSz="990600">
              <a:defRPr sz="2400">
                <a:solidFill>
                  <a:schemeClr val="bg1"/>
                </a:solidFill>
                <a:latin typeface="Calibri" panose="020F0502020204030204" pitchFamily="34" charset="0"/>
              </a:defRPr>
            </a:lvl5pPr>
            <a:lvl6pPr marL="2686050" indent="-247650" defTabSz="990600" eaLnBrk="0" fontAlgn="base" hangingPunct="0">
              <a:spcBef>
                <a:spcPct val="0"/>
              </a:spcBef>
              <a:spcAft>
                <a:spcPct val="0"/>
              </a:spcAft>
              <a:defRPr sz="2400">
                <a:solidFill>
                  <a:schemeClr val="bg1"/>
                </a:solidFill>
                <a:latin typeface="Calibri" panose="020F0502020204030204" pitchFamily="34" charset="0"/>
              </a:defRPr>
            </a:lvl6pPr>
            <a:lvl7pPr marL="3143250" indent="-247650" defTabSz="990600" eaLnBrk="0" fontAlgn="base" hangingPunct="0">
              <a:spcBef>
                <a:spcPct val="0"/>
              </a:spcBef>
              <a:spcAft>
                <a:spcPct val="0"/>
              </a:spcAft>
              <a:defRPr sz="2400">
                <a:solidFill>
                  <a:schemeClr val="bg1"/>
                </a:solidFill>
                <a:latin typeface="Calibri" panose="020F0502020204030204" pitchFamily="34" charset="0"/>
              </a:defRPr>
            </a:lvl7pPr>
            <a:lvl8pPr marL="3600450" indent="-247650" defTabSz="990600" eaLnBrk="0" fontAlgn="base" hangingPunct="0">
              <a:spcBef>
                <a:spcPct val="0"/>
              </a:spcBef>
              <a:spcAft>
                <a:spcPct val="0"/>
              </a:spcAft>
              <a:defRPr sz="2400">
                <a:solidFill>
                  <a:schemeClr val="bg1"/>
                </a:solidFill>
                <a:latin typeface="Calibri" panose="020F0502020204030204" pitchFamily="34" charset="0"/>
              </a:defRPr>
            </a:lvl8pPr>
            <a:lvl9pPr marL="4057650" indent="-247650" defTabSz="990600" eaLnBrk="0" fontAlgn="base" hangingPunct="0">
              <a:spcBef>
                <a:spcPct val="0"/>
              </a:spcBef>
              <a:spcAft>
                <a:spcPct val="0"/>
              </a:spcAft>
              <a:defRPr sz="2400">
                <a:solidFill>
                  <a:schemeClr val="bg1"/>
                </a:solidFill>
                <a:latin typeface="Calibri" panose="020F0502020204030204" pitchFamily="34" charset="0"/>
              </a:defRPr>
            </a:lvl9pPr>
          </a:lstStyle>
          <a:p>
            <a:fld id="{B995B280-6C2A-4521-A178-37EB3368AAAB}" type="slidenum">
              <a:rPr lang="cs-CZ" altLang="cs-CZ" sz="1300" smtClean="0">
                <a:solidFill>
                  <a:schemeClr val="tx1"/>
                </a:solidFill>
                <a:latin typeface="Times New Roman" panose="02020603050405020304" pitchFamily="18" charset="0"/>
              </a:rPr>
              <a:pPr/>
              <a:t>16</a:t>
            </a:fld>
            <a:endParaRPr lang="cs-CZ" altLang="cs-CZ" sz="1300" smtClean="0">
              <a:solidFill>
                <a:schemeClr val="tx1"/>
              </a:solidFill>
              <a:latin typeface="Times New Roman" panose="02020603050405020304" pitchFamily="18" charset="0"/>
            </a:endParaRPr>
          </a:p>
        </p:txBody>
      </p:sp>
      <p:sp>
        <p:nvSpPr>
          <p:cNvPr id="18435" name="Rectangle 2"/>
          <p:cNvSpPr>
            <a:spLocks noGrp="1" noRot="1" noChangeAspect="1" noChangeArrowheads="1" noTextEdit="1"/>
          </p:cNvSpPr>
          <p:nvPr>
            <p:ph type="sldImg"/>
          </p:nvPr>
        </p:nvSpPr>
        <p:spPr>
          <a:xfrm>
            <a:off x="992188" y="768350"/>
            <a:ext cx="5114925" cy="3836988"/>
          </a:xfrm>
          <a:ln/>
        </p:spPr>
      </p:sp>
      <p:sp>
        <p:nvSpPr>
          <p:cNvPr id="18436" name="Rectangle 3"/>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altLang="cs-CZ" sz="1200" dirty="0" smtClean="0">
                <a:latin typeface="Calibri" panose="020F0502020204030204" pitchFamily="34" charset="0"/>
              </a:rPr>
              <a:t>Aminokyseliny (AK) obsahují aminovou skupinu (-NH</a:t>
            </a:r>
            <a:r>
              <a:rPr lang="cs-CZ" altLang="cs-CZ" sz="1200" baseline="-25000" dirty="0" smtClean="0">
                <a:latin typeface="Calibri" panose="020F0502020204030204" pitchFamily="34" charset="0"/>
              </a:rPr>
              <a:t>2</a:t>
            </a:r>
            <a:r>
              <a:rPr lang="cs-CZ" altLang="cs-CZ" sz="1200" dirty="0" smtClean="0">
                <a:latin typeface="Calibri" panose="020F0502020204030204" pitchFamily="34" charset="0"/>
              </a:rPr>
              <a:t>) a karboxylovou skupinu (-COOH) a specifický řetězec, který AK uděluje</a:t>
            </a:r>
            <a:r>
              <a:rPr lang="cs-CZ" altLang="cs-CZ" sz="1200" baseline="0" dirty="0" smtClean="0">
                <a:latin typeface="Calibri" panose="020F0502020204030204" pitchFamily="34" charset="0"/>
              </a:rPr>
              <a:t> její vlastnosti. Vlastnosti proteinu jsou tak dány tím, z jakých aminokyselin se skládá, jak je dlouhý a v jakém pořadí jsou AK za sebou. </a:t>
            </a:r>
            <a:endParaRPr lang="cs-CZ" altLang="cs-CZ" sz="1200" dirty="0" smtClean="0">
              <a:latin typeface="Calibri" panose="020F0502020204030204" pitchFamily="34" charset="0"/>
            </a:endParaRPr>
          </a:p>
          <a:p>
            <a:endParaRPr lang="cs-CZ" altLang="cs-CZ" dirty="0" smtClean="0"/>
          </a:p>
          <a:p>
            <a:endParaRPr lang="cs-CZ" altLang="cs-CZ" dirty="0" smtClean="0"/>
          </a:p>
          <a:p>
            <a:r>
              <a:rPr lang="cs-CZ" altLang="cs-CZ" dirty="0" smtClean="0"/>
              <a:t>Obrázek </a:t>
            </a:r>
            <a:r>
              <a:rPr lang="cs-CZ" altLang="cs-CZ" dirty="0" err="1" smtClean="0"/>
              <a:t>aa</a:t>
            </a:r>
            <a:r>
              <a:rPr lang="cs-CZ" altLang="cs-CZ" dirty="0" smtClean="0"/>
              <a:t> z https://thebiochemeffect.wordpress.com/tag/non-essential-amino-acids/</a:t>
            </a:r>
          </a:p>
        </p:txBody>
      </p:sp>
    </p:spTree>
    <p:extLst>
      <p:ext uri="{BB962C8B-B14F-4D97-AF65-F5344CB8AC3E}">
        <p14:creationId xmlns:p14="http://schemas.microsoft.com/office/powerpoint/2010/main" val="19486364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defTabSz="990600">
              <a:defRPr sz="2400">
                <a:solidFill>
                  <a:schemeClr val="bg1"/>
                </a:solidFill>
                <a:latin typeface="Calibri" panose="020F0502020204030204" pitchFamily="34" charset="0"/>
              </a:defRPr>
            </a:lvl1pPr>
            <a:lvl2pPr marL="804863" indent="-309563" defTabSz="990600">
              <a:defRPr sz="2400">
                <a:solidFill>
                  <a:schemeClr val="bg1"/>
                </a:solidFill>
                <a:latin typeface="Calibri" panose="020F0502020204030204" pitchFamily="34" charset="0"/>
              </a:defRPr>
            </a:lvl2pPr>
            <a:lvl3pPr marL="1238250" indent="-247650" defTabSz="990600">
              <a:defRPr sz="2400">
                <a:solidFill>
                  <a:schemeClr val="bg1"/>
                </a:solidFill>
                <a:latin typeface="Calibri" panose="020F0502020204030204" pitchFamily="34" charset="0"/>
              </a:defRPr>
            </a:lvl3pPr>
            <a:lvl4pPr marL="1733550" indent="-247650" defTabSz="990600">
              <a:defRPr sz="2400">
                <a:solidFill>
                  <a:schemeClr val="bg1"/>
                </a:solidFill>
                <a:latin typeface="Calibri" panose="020F0502020204030204" pitchFamily="34" charset="0"/>
              </a:defRPr>
            </a:lvl4pPr>
            <a:lvl5pPr marL="2228850" indent="-247650" defTabSz="990600">
              <a:defRPr sz="2400">
                <a:solidFill>
                  <a:schemeClr val="bg1"/>
                </a:solidFill>
                <a:latin typeface="Calibri" panose="020F0502020204030204" pitchFamily="34" charset="0"/>
              </a:defRPr>
            </a:lvl5pPr>
            <a:lvl6pPr marL="2686050" indent="-247650" defTabSz="990600" eaLnBrk="0" fontAlgn="base" hangingPunct="0">
              <a:spcBef>
                <a:spcPct val="0"/>
              </a:spcBef>
              <a:spcAft>
                <a:spcPct val="0"/>
              </a:spcAft>
              <a:defRPr sz="2400">
                <a:solidFill>
                  <a:schemeClr val="bg1"/>
                </a:solidFill>
                <a:latin typeface="Calibri" panose="020F0502020204030204" pitchFamily="34" charset="0"/>
              </a:defRPr>
            </a:lvl6pPr>
            <a:lvl7pPr marL="3143250" indent="-247650" defTabSz="990600" eaLnBrk="0" fontAlgn="base" hangingPunct="0">
              <a:spcBef>
                <a:spcPct val="0"/>
              </a:spcBef>
              <a:spcAft>
                <a:spcPct val="0"/>
              </a:spcAft>
              <a:defRPr sz="2400">
                <a:solidFill>
                  <a:schemeClr val="bg1"/>
                </a:solidFill>
                <a:latin typeface="Calibri" panose="020F0502020204030204" pitchFamily="34" charset="0"/>
              </a:defRPr>
            </a:lvl7pPr>
            <a:lvl8pPr marL="3600450" indent="-247650" defTabSz="990600" eaLnBrk="0" fontAlgn="base" hangingPunct="0">
              <a:spcBef>
                <a:spcPct val="0"/>
              </a:spcBef>
              <a:spcAft>
                <a:spcPct val="0"/>
              </a:spcAft>
              <a:defRPr sz="2400">
                <a:solidFill>
                  <a:schemeClr val="bg1"/>
                </a:solidFill>
                <a:latin typeface="Calibri" panose="020F0502020204030204" pitchFamily="34" charset="0"/>
              </a:defRPr>
            </a:lvl8pPr>
            <a:lvl9pPr marL="4057650" indent="-247650" defTabSz="990600" eaLnBrk="0" fontAlgn="base" hangingPunct="0">
              <a:spcBef>
                <a:spcPct val="0"/>
              </a:spcBef>
              <a:spcAft>
                <a:spcPct val="0"/>
              </a:spcAft>
              <a:defRPr sz="2400">
                <a:solidFill>
                  <a:schemeClr val="bg1"/>
                </a:solidFill>
                <a:latin typeface="Calibri" panose="020F0502020204030204" pitchFamily="34" charset="0"/>
              </a:defRPr>
            </a:lvl9pPr>
          </a:lstStyle>
          <a:p>
            <a:fld id="{BCF62D39-2E6A-4E6F-B167-65F0F79D9B5C}" type="slidenum">
              <a:rPr lang="cs-CZ" altLang="cs-CZ" sz="1300" smtClean="0">
                <a:solidFill>
                  <a:schemeClr val="tx1"/>
                </a:solidFill>
                <a:latin typeface="Times New Roman" panose="02020603050405020304" pitchFamily="18" charset="0"/>
              </a:rPr>
              <a:pPr/>
              <a:t>17</a:t>
            </a:fld>
            <a:endParaRPr lang="cs-CZ" altLang="cs-CZ" sz="1300" smtClean="0">
              <a:solidFill>
                <a:schemeClr val="tx1"/>
              </a:solidFill>
              <a:latin typeface="Times New Roman" panose="02020603050405020304" pitchFamily="18" charset="0"/>
            </a:endParaRPr>
          </a:p>
        </p:txBody>
      </p:sp>
      <p:sp>
        <p:nvSpPr>
          <p:cNvPr id="22531" name="Rectangle 2"/>
          <p:cNvSpPr>
            <a:spLocks noGrp="1" noRot="1" noChangeAspect="1" noChangeArrowheads="1" noTextEdit="1"/>
          </p:cNvSpPr>
          <p:nvPr>
            <p:ph type="sldImg"/>
          </p:nvPr>
        </p:nvSpPr>
        <p:spPr>
          <a:xfrm>
            <a:off x="992188" y="768350"/>
            <a:ext cx="5114925" cy="3836988"/>
          </a:xfrm>
          <a:ln/>
        </p:spPr>
      </p:sp>
      <p:sp>
        <p:nvSpPr>
          <p:cNvPr id="22532" name="Rectangle 3"/>
          <p:cNvSpPr>
            <a:spLocks noGrp="1" noChangeArrowheads="1"/>
          </p:cNvSpPr>
          <p:nvPr>
            <p:ph type="body" idx="1"/>
          </p:nvPr>
        </p:nvSpPr>
        <p:spPr>
          <a:noFill/>
        </p:spPr>
        <p:txBody>
          <a:bodyPr/>
          <a:lstStyle/>
          <a:p>
            <a:endParaRPr lang="cs-CZ" altLang="cs-CZ" dirty="0" smtClean="0"/>
          </a:p>
        </p:txBody>
      </p:sp>
    </p:spTree>
    <p:extLst>
      <p:ext uri="{BB962C8B-B14F-4D97-AF65-F5344CB8AC3E}">
        <p14:creationId xmlns:p14="http://schemas.microsoft.com/office/powerpoint/2010/main" val="40296572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txBox="1">
            <a:spLocks noGrp="1" noChangeArrowheads="1"/>
          </p:cNvSpPr>
          <p:nvPr/>
        </p:nvSpPr>
        <p:spPr bwMode="auto">
          <a:xfrm>
            <a:off x="4021138" y="972185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9048" tIns="49524" rIns="99048" bIns="49524" anchor="b"/>
          <a:lstStyle>
            <a:lvl1pPr defTabSz="990600">
              <a:defRPr sz="2400">
                <a:solidFill>
                  <a:schemeClr val="bg1"/>
                </a:solidFill>
                <a:latin typeface="Calibri" panose="020F0502020204030204" pitchFamily="34" charset="0"/>
              </a:defRPr>
            </a:lvl1pPr>
            <a:lvl2pPr marL="804863" indent="-309563" defTabSz="990600">
              <a:defRPr sz="2400">
                <a:solidFill>
                  <a:schemeClr val="bg1"/>
                </a:solidFill>
                <a:latin typeface="Calibri" panose="020F0502020204030204" pitchFamily="34" charset="0"/>
              </a:defRPr>
            </a:lvl2pPr>
            <a:lvl3pPr marL="1238250" indent="-247650" defTabSz="990600">
              <a:defRPr sz="2400">
                <a:solidFill>
                  <a:schemeClr val="bg1"/>
                </a:solidFill>
                <a:latin typeface="Calibri" panose="020F0502020204030204" pitchFamily="34" charset="0"/>
              </a:defRPr>
            </a:lvl3pPr>
            <a:lvl4pPr marL="1733550" indent="-247650" defTabSz="990600">
              <a:defRPr sz="2400">
                <a:solidFill>
                  <a:schemeClr val="bg1"/>
                </a:solidFill>
                <a:latin typeface="Calibri" panose="020F0502020204030204" pitchFamily="34" charset="0"/>
              </a:defRPr>
            </a:lvl4pPr>
            <a:lvl5pPr marL="2228850" indent="-247650" defTabSz="990600">
              <a:defRPr sz="2400">
                <a:solidFill>
                  <a:schemeClr val="bg1"/>
                </a:solidFill>
                <a:latin typeface="Calibri" panose="020F0502020204030204" pitchFamily="34" charset="0"/>
              </a:defRPr>
            </a:lvl5pPr>
            <a:lvl6pPr marL="2686050" indent="-247650" defTabSz="990600" eaLnBrk="0" fontAlgn="base" hangingPunct="0">
              <a:spcBef>
                <a:spcPct val="0"/>
              </a:spcBef>
              <a:spcAft>
                <a:spcPct val="0"/>
              </a:spcAft>
              <a:defRPr sz="2400">
                <a:solidFill>
                  <a:schemeClr val="bg1"/>
                </a:solidFill>
                <a:latin typeface="Calibri" panose="020F0502020204030204" pitchFamily="34" charset="0"/>
              </a:defRPr>
            </a:lvl6pPr>
            <a:lvl7pPr marL="3143250" indent="-247650" defTabSz="990600" eaLnBrk="0" fontAlgn="base" hangingPunct="0">
              <a:spcBef>
                <a:spcPct val="0"/>
              </a:spcBef>
              <a:spcAft>
                <a:spcPct val="0"/>
              </a:spcAft>
              <a:defRPr sz="2400">
                <a:solidFill>
                  <a:schemeClr val="bg1"/>
                </a:solidFill>
                <a:latin typeface="Calibri" panose="020F0502020204030204" pitchFamily="34" charset="0"/>
              </a:defRPr>
            </a:lvl7pPr>
            <a:lvl8pPr marL="3600450" indent="-247650" defTabSz="990600" eaLnBrk="0" fontAlgn="base" hangingPunct="0">
              <a:spcBef>
                <a:spcPct val="0"/>
              </a:spcBef>
              <a:spcAft>
                <a:spcPct val="0"/>
              </a:spcAft>
              <a:defRPr sz="2400">
                <a:solidFill>
                  <a:schemeClr val="bg1"/>
                </a:solidFill>
                <a:latin typeface="Calibri" panose="020F0502020204030204" pitchFamily="34" charset="0"/>
              </a:defRPr>
            </a:lvl8pPr>
            <a:lvl9pPr marL="4057650" indent="-247650" defTabSz="990600" eaLnBrk="0" fontAlgn="base" hangingPunct="0">
              <a:spcBef>
                <a:spcPct val="0"/>
              </a:spcBef>
              <a:spcAft>
                <a:spcPct val="0"/>
              </a:spcAft>
              <a:defRPr sz="2400">
                <a:solidFill>
                  <a:schemeClr val="bg1"/>
                </a:solidFill>
                <a:latin typeface="Calibri" panose="020F0502020204030204" pitchFamily="34" charset="0"/>
              </a:defRPr>
            </a:lvl9pPr>
          </a:lstStyle>
          <a:p>
            <a:pPr algn="r"/>
            <a:fld id="{48F8A882-3377-434B-A561-9C7A6F27C1E1}" type="slidenum">
              <a:rPr lang="cs-CZ" altLang="cs-CZ" sz="1300">
                <a:solidFill>
                  <a:schemeClr val="tx1"/>
                </a:solidFill>
                <a:latin typeface="Times New Roman" panose="02020603050405020304" pitchFamily="18" charset="0"/>
              </a:rPr>
              <a:pPr algn="r"/>
              <a:t>18</a:t>
            </a:fld>
            <a:endParaRPr lang="cs-CZ" altLang="cs-CZ" sz="1300">
              <a:solidFill>
                <a:schemeClr val="tx1"/>
              </a:solidFill>
              <a:latin typeface="Times New Roman" panose="02020603050405020304" pitchFamily="18" charset="0"/>
            </a:endParaRPr>
          </a:p>
        </p:txBody>
      </p:sp>
      <p:sp>
        <p:nvSpPr>
          <p:cNvPr id="24579" name="Rectangle 2"/>
          <p:cNvSpPr>
            <a:spLocks noGrp="1" noRot="1" noChangeAspect="1" noChangeArrowheads="1" noTextEdit="1"/>
          </p:cNvSpPr>
          <p:nvPr>
            <p:ph type="sldImg"/>
          </p:nvPr>
        </p:nvSpPr>
        <p:spPr>
          <a:xfrm>
            <a:off x="992188" y="768350"/>
            <a:ext cx="5114925" cy="3836988"/>
          </a:xfrm>
          <a:ln/>
        </p:spPr>
      </p:sp>
      <p:sp>
        <p:nvSpPr>
          <p:cNvPr id="24580" name="Rectangle 3"/>
          <p:cNvSpPr>
            <a:spLocks noGrp="1" noChangeArrowheads="1"/>
          </p:cNvSpPr>
          <p:nvPr>
            <p:ph type="body" idx="1"/>
          </p:nvPr>
        </p:nvSpPr>
        <p:spPr>
          <a:noFill/>
        </p:spPr>
        <p:txBody>
          <a:bodyPr/>
          <a:lstStyle/>
          <a:p>
            <a:endParaRPr lang="cs-CZ" altLang="cs-CZ" dirty="0" smtClean="0"/>
          </a:p>
        </p:txBody>
      </p:sp>
    </p:spTree>
    <p:extLst>
      <p:ext uri="{BB962C8B-B14F-4D97-AF65-F5344CB8AC3E}">
        <p14:creationId xmlns:p14="http://schemas.microsoft.com/office/powerpoint/2010/main" val="1018668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19</a:t>
            </a:fld>
            <a:endParaRPr lang="cs-CZ"/>
          </a:p>
        </p:txBody>
      </p:sp>
    </p:spTree>
    <p:extLst>
      <p:ext uri="{BB962C8B-B14F-4D97-AF65-F5344CB8AC3E}">
        <p14:creationId xmlns:p14="http://schemas.microsoft.com/office/powerpoint/2010/main" val="8392255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21</a:t>
            </a:fld>
            <a:endParaRPr lang="cs-CZ"/>
          </a:p>
        </p:txBody>
      </p:sp>
    </p:spTree>
    <p:extLst>
      <p:ext uri="{BB962C8B-B14F-4D97-AF65-F5344CB8AC3E}">
        <p14:creationId xmlns:p14="http://schemas.microsoft.com/office/powerpoint/2010/main" val="34040178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Gen je úsek DNA, který</a:t>
            </a:r>
            <a:r>
              <a:rPr lang="cs-CZ" baseline="0" dirty="0" smtClean="0"/>
              <a:t> nese informaci o pořadí nukleotidů v RNA, která, v případě </a:t>
            </a:r>
            <a:r>
              <a:rPr lang="cs-CZ" baseline="0" dirty="0" err="1" smtClean="0"/>
              <a:t>mRNA</a:t>
            </a:r>
            <a:r>
              <a:rPr lang="cs-CZ" baseline="0" dirty="0" smtClean="0"/>
              <a:t>, nese informaci o pořadí aminokyselin v proteinu. Některé geny kódují typy RNA, která se do proteinu nepřepisuje, ale přímo vykonává nějakou funkci (např. </a:t>
            </a:r>
            <a:r>
              <a:rPr lang="cs-CZ" baseline="0" dirty="0" err="1" smtClean="0"/>
              <a:t>tRNA</a:t>
            </a:r>
            <a:r>
              <a:rPr lang="cs-CZ" baseline="0" dirty="0" smtClean="0"/>
              <a:t>, </a:t>
            </a:r>
            <a:r>
              <a:rPr lang="cs-CZ" baseline="0" dirty="0" err="1" smtClean="0"/>
              <a:t>rRNA</a:t>
            </a:r>
            <a:r>
              <a:rPr lang="cs-CZ" baseline="0" dirty="0" smtClean="0"/>
              <a:t>. </a:t>
            </a:r>
            <a:r>
              <a:rPr lang="cs-CZ" baseline="0" dirty="0" err="1" smtClean="0"/>
              <a:t>miRNA</a:t>
            </a:r>
            <a:r>
              <a:rPr lang="cs-CZ" baseline="0" dirty="0" smtClean="0"/>
              <a:t>). Přepis genu do RNA realizuje enzym RNA polymeráza, která z jednotlivých nukleotidů vytvoří polymer – vlákno RNA. </a:t>
            </a:r>
            <a:endParaRPr lang="cs-CZ"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22</a:t>
            </a:fld>
            <a:endParaRPr lang="cs-CZ"/>
          </a:p>
        </p:txBody>
      </p:sp>
    </p:spTree>
    <p:extLst>
      <p:ext uri="{BB962C8B-B14F-4D97-AF65-F5344CB8AC3E}">
        <p14:creationId xmlns:p14="http://schemas.microsoft.com/office/powerpoint/2010/main" val="25456376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Gen je ohraničen</a:t>
            </a:r>
            <a:r>
              <a:rPr lang="cs-CZ" baseline="0" dirty="0" smtClean="0"/>
              <a:t> promotorem, odkud začíná přepis (transkripce) do RNA, a terminátorem, kde transkripce končí. Sekvence mezi nimi obsahuje řadu dalších „provozních“ informačních sekvencí, jako jsou start kodon, stop kodon, signální místa pro vystřižení intronů, která jsou důležité při dalším zpracování RNA nebo při syntéze proteinu. RNA polymeráza si jich však nevšímá, protože nejsou určena pro ní, místo toho je prostě přepíše do RNA. . </a:t>
            </a:r>
            <a:endParaRPr lang="cs-CZ"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23</a:t>
            </a:fld>
            <a:endParaRPr lang="cs-CZ"/>
          </a:p>
        </p:txBody>
      </p:sp>
    </p:spTree>
    <p:extLst>
      <p:ext uri="{BB962C8B-B14F-4D97-AF65-F5344CB8AC3E}">
        <p14:creationId xmlns:p14="http://schemas.microsoft.com/office/powerpoint/2010/main" val="3698688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24</a:t>
            </a:fld>
            <a:endParaRPr lang="cs-CZ"/>
          </a:p>
        </p:txBody>
      </p:sp>
    </p:spTree>
    <p:extLst>
      <p:ext uri="{BB962C8B-B14F-4D97-AF65-F5344CB8AC3E}">
        <p14:creationId xmlns:p14="http://schemas.microsoft.com/office/powerpoint/2010/main" val="36524481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Stop kodon</a:t>
            </a:r>
            <a:r>
              <a:rPr lang="cs-CZ" baseline="0" dirty="0" smtClean="0"/>
              <a:t> je signál pro </a:t>
            </a:r>
            <a:r>
              <a:rPr lang="cs-CZ" baseline="0" dirty="0" err="1" smtClean="0"/>
              <a:t>ribosom</a:t>
            </a:r>
            <a:r>
              <a:rPr lang="cs-CZ" baseline="0" dirty="0" smtClean="0"/>
              <a:t>, že má ukončit translaci </a:t>
            </a:r>
            <a:r>
              <a:rPr lang="cs-CZ" baseline="0" dirty="0" err="1" smtClean="0"/>
              <a:t>mRNA</a:t>
            </a:r>
            <a:r>
              <a:rPr lang="cs-CZ" baseline="0" dirty="0" smtClean="0"/>
              <a:t> do proteinu. RNA polymeráza si ho nevšímá (ani ho nepozná) a pokračuje v syntéze RNA až k terminátoru, což je signál určený pro ní, že má skončit. </a:t>
            </a:r>
            <a:endParaRPr lang="cs-CZ"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25</a:t>
            </a:fld>
            <a:endParaRPr lang="cs-CZ"/>
          </a:p>
        </p:txBody>
      </p:sp>
    </p:spTree>
    <p:extLst>
      <p:ext uri="{BB962C8B-B14F-4D97-AF65-F5344CB8AC3E}">
        <p14:creationId xmlns:p14="http://schemas.microsoft.com/office/powerpoint/2010/main" val="3652448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smtClean="0"/>
              <a:t>Useful</a:t>
            </a:r>
            <a:r>
              <a:rPr lang="cs-CZ" dirty="0" smtClean="0"/>
              <a:t> </a:t>
            </a:r>
            <a:r>
              <a:rPr lang="cs-CZ" dirty="0" err="1" smtClean="0"/>
              <a:t>genetics</a:t>
            </a:r>
            <a:r>
              <a:rPr lang="cs-CZ" dirty="0" smtClean="0"/>
              <a:t>:</a:t>
            </a:r>
            <a:endParaRPr lang="cs-CZ"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cs-CZ" dirty="0" smtClean="0"/>
              <a:t>https://www.youtube.com/watch?v=Z3GtG2fJB64&amp;list=PLgh8WcYegg44oownMBBHKTjjvxf-Z5fc8</a:t>
            </a:r>
            <a:endParaRPr lang="cs-CZ" dirty="0" smtClean="0"/>
          </a:p>
          <a:p>
            <a:endParaRPr lang="cs-CZ" dirty="0"/>
          </a:p>
        </p:txBody>
      </p:sp>
      <p:sp>
        <p:nvSpPr>
          <p:cNvPr id="4" name="Zástupný symbol pro číslo snímku 3"/>
          <p:cNvSpPr>
            <a:spLocks noGrp="1"/>
          </p:cNvSpPr>
          <p:nvPr>
            <p:ph type="sldNum" sz="quarter" idx="10"/>
          </p:nvPr>
        </p:nvSpPr>
        <p:spPr/>
        <p:txBody>
          <a:bodyPr/>
          <a:lstStyle/>
          <a:p>
            <a:fld id="{5640562F-ED92-4941-87CC-0197F827A6ED}" type="slidenum">
              <a:rPr lang="cs-CZ" smtClean="0"/>
              <a:t>4</a:t>
            </a:fld>
            <a:endParaRPr lang="cs-CZ"/>
          </a:p>
        </p:txBody>
      </p:sp>
    </p:spTree>
    <p:extLst>
      <p:ext uri="{BB962C8B-B14F-4D97-AF65-F5344CB8AC3E}">
        <p14:creationId xmlns:p14="http://schemas.microsoft.com/office/powerpoint/2010/main" val="32064898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smtClean="0"/>
              <a:t>Zatímco transkripc</a:t>
            </a:r>
            <a:r>
              <a:rPr lang="cs-CZ" baseline="0" dirty="0" smtClean="0"/>
              <a:t>e je poměrně přímočará – přepis jedné nukleové kyseliny do jiné, syntéza proteinů vyžaduje překlad informace nukleotidové sekvence do sekvence aminokyselin (AK). To se děje prostřednictvím genetického kódu, který říká, která trojice nukleotidů znamená kterou aminokyselinu. Syntéza proteinů začíná od start kodónu (AUG), což je zároveň kodón pro AK </a:t>
            </a:r>
            <a:r>
              <a:rPr lang="cs-CZ" baseline="0" dirty="0" err="1" smtClean="0"/>
              <a:t>methionin</a:t>
            </a:r>
            <a:r>
              <a:rPr lang="cs-CZ" baseline="0" dirty="0" smtClean="0"/>
              <a:t>. Od start kodónu je tedy sekvence v </a:t>
            </a:r>
            <a:r>
              <a:rPr lang="cs-CZ" baseline="0" dirty="0" err="1" smtClean="0"/>
              <a:t>mRNA</a:t>
            </a:r>
            <a:r>
              <a:rPr lang="cs-CZ" baseline="0" dirty="0" smtClean="0"/>
              <a:t> rozdělená do trojic (čili je určen tzv. čtecí rámec) a jednotlivé trojice – kodóny, určují, která AK bude jako další zařazena do proteinu. Genetický kód je degenerovaný, to znamená, že některé AK jsou kódovány více kodóny (např. leucin). Tři tzv. stop kodóny jsou signálem k ukončení translace, kdy </a:t>
            </a:r>
            <a:r>
              <a:rPr lang="cs-CZ" baseline="0" dirty="0" err="1" smtClean="0"/>
              <a:t>ribosom</a:t>
            </a:r>
            <a:r>
              <a:rPr lang="cs-CZ" baseline="0" dirty="0" smtClean="0"/>
              <a:t> přestane ses syntézou proteinu a odloučí se od </a:t>
            </a:r>
            <a:r>
              <a:rPr lang="cs-CZ" baseline="0" dirty="0" err="1" smtClean="0"/>
              <a:t>mRNA</a:t>
            </a:r>
            <a:r>
              <a:rPr lang="cs-CZ" baseline="0" dirty="0" smtClean="0"/>
              <a:t>.  </a:t>
            </a:r>
            <a:endParaRPr lang="cs-CZ"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cs-CZ"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cs-CZ"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cs-CZ" dirty="0" smtClean="0"/>
              <a:t>Upraveno</a:t>
            </a:r>
            <a:r>
              <a:rPr lang="cs-CZ" baseline="0" dirty="0" smtClean="0"/>
              <a:t> podle </a:t>
            </a:r>
            <a:r>
              <a:rPr lang="cs-CZ" dirty="0" smtClean="0"/>
              <a:t>z https://www.genome.gov/</a:t>
            </a:r>
          </a:p>
          <a:p>
            <a:pPr marL="0" marR="0" lvl="0" indent="0" algn="l" defTabSz="914400" rtl="0" eaLnBrk="1" fontAlgn="auto" latinLnBrk="0" hangingPunct="1">
              <a:lnSpc>
                <a:spcPct val="100000"/>
              </a:lnSpc>
              <a:spcBef>
                <a:spcPts val="0"/>
              </a:spcBef>
              <a:spcAft>
                <a:spcPts val="0"/>
              </a:spcAft>
              <a:buClrTx/>
              <a:buSzTx/>
              <a:buFontTx/>
              <a:buNone/>
              <a:tabLst/>
              <a:defRPr/>
            </a:pPr>
            <a:r>
              <a:rPr lang="cs-CZ" altLang="cs-CZ" dirty="0" smtClean="0"/>
              <a:t>http://en.wikipedia.org/wiki/Genetic_code</a:t>
            </a:r>
          </a:p>
          <a:p>
            <a:endParaRPr lang="cs-CZ"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26</a:t>
            </a:fld>
            <a:endParaRPr lang="cs-CZ"/>
          </a:p>
        </p:txBody>
      </p:sp>
    </p:spTree>
    <p:extLst>
      <p:ext uri="{BB962C8B-B14F-4D97-AF65-F5344CB8AC3E}">
        <p14:creationId xmlns:p14="http://schemas.microsoft.com/office/powerpoint/2010/main" val="4937165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27</a:t>
            </a:fld>
            <a:endParaRPr lang="cs-CZ"/>
          </a:p>
        </p:txBody>
      </p:sp>
    </p:spTree>
    <p:extLst>
      <p:ext uri="{BB962C8B-B14F-4D97-AF65-F5344CB8AC3E}">
        <p14:creationId xmlns:p14="http://schemas.microsoft.com/office/powerpoint/2010/main" val="17476748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dirty="0" smtClean="0"/>
              <a:t>Řešení:</a:t>
            </a:r>
            <a:r>
              <a:rPr lang="cs-CZ" baseline="0" dirty="0" smtClean="0"/>
              <a:t> překladem do sekvence aminokyselin dostaneme slovo </a:t>
            </a:r>
            <a:r>
              <a:rPr lang="cs-CZ" dirty="0" smtClean="0"/>
              <a:t>M A M I N K A. Poslední</a:t>
            </a:r>
            <a:r>
              <a:rPr lang="cs-CZ" baseline="0" dirty="0" smtClean="0"/>
              <a:t> triplet </a:t>
            </a:r>
            <a:r>
              <a:rPr lang="cs-CZ" baseline="0" dirty="0" err="1" smtClean="0"/>
              <a:t>TGA</a:t>
            </a:r>
            <a:r>
              <a:rPr lang="cs-CZ" baseline="0" dirty="0" smtClean="0"/>
              <a:t> je </a:t>
            </a:r>
            <a:r>
              <a:rPr lang="cs-CZ" dirty="0" smtClean="0"/>
              <a:t>stop kodon, který je</a:t>
            </a:r>
            <a:r>
              <a:rPr lang="cs-CZ" baseline="0" dirty="0" smtClean="0"/>
              <a:t> signálem k ukončení translace. Jediný start kodon </a:t>
            </a:r>
            <a:r>
              <a:rPr lang="cs-CZ" baseline="0" dirty="0" err="1" smtClean="0"/>
              <a:t>ATG</a:t>
            </a:r>
            <a:r>
              <a:rPr lang="cs-CZ" baseline="0" dirty="0" smtClean="0"/>
              <a:t> je zároveň kodonem pro </a:t>
            </a:r>
            <a:r>
              <a:rPr lang="cs-CZ" baseline="0" dirty="0" err="1" smtClean="0"/>
              <a:t>methionin</a:t>
            </a:r>
            <a:r>
              <a:rPr lang="cs-CZ" baseline="0" dirty="0" smtClean="0"/>
              <a:t>. Písmeno A (alanin) je kódováno v sekvenci dvěma různými triplety, protože genetický kód je degenerovaný. </a:t>
            </a:r>
            <a:endParaRPr lang="en-US" dirty="0" smtClean="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28</a:t>
            </a:fld>
            <a:endParaRPr lang="cs-CZ"/>
          </a:p>
        </p:txBody>
      </p:sp>
    </p:spTree>
    <p:extLst>
      <p:ext uri="{BB962C8B-B14F-4D97-AF65-F5344CB8AC3E}">
        <p14:creationId xmlns:p14="http://schemas.microsoft.com/office/powerpoint/2010/main" val="17476748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Překlad </a:t>
            </a:r>
            <a:r>
              <a:rPr lang="cs-CZ" dirty="0" err="1" smtClean="0"/>
              <a:t>mRNA</a:t>
            </a:r>
            <a:r>
              <a:rPr lang="cs-CZ" dirty="0" smtClean="0"/>
              <a:t> do</a:t>
            </a:r>
            <a:r>
              <a:rPr lang="cs-CZ" baseline="0" dirty="0" smtClean="0"/>
              <a:t> </a:t>
            </a:r>
            <a:r>
              <a:rPr lang="cs-CZ" dirty="0" smtClean="0"/>
              <a:t>proteinu, neboli translace, se odehrává v</a:t>
            </a:r>
            <a:r>
              <a:rPr lang="cs-CZ" baseline="0" dirty="0" smtClean="0"/>
              <a:t> </a:t>
            </a:r>
            <a:r>
              <a:rPr lang="cs-CZ" baseline="0" dirty="0" err="1" smtClean="0"/>
              <a:t>ribosomech</a:t>
            </a:r>
            <a:r>
              <a:rPr lang="cs-CZ" baseline="0" dirty="0" smtClean="0"/>
              <a:t> – strukturách složených z proteinů a ribosomální RNA (typ funkční RNA, která se nepřekládá do proteinu). K syntéze proteinu je potřeba i další typ nekódující RNA – transferová RNA (</a:t>
            </a:r>
            <a:r>
              <a:rPr lang="cs-CZ" baseline="0" dirty="0" err="1" smtClean="0"/>
              <a:t>tRNA</a:t>
            </a:r>
            <a:r>
              <a:rPr lang="cs-CZ" baseline="0" dirty="0" smtClean="0"/>
              <a:t>), která přináší na </a:t>
            </a:r>
            <a:r>
              <a:rPr lang="cs-CZ" baseline="0" dirty="0" err="1" smtClean="0"/>
              <a:t>ribosom</a:t>
            </a:r>
            <a:r>
              <a:rPr lang="cs-CZ" baseline="0" dirty="0" smtClean="0"/>
              <a:t> aminokyseliny (různé </a:t>
            </a:r>
            <a:r>
              <a:rPr lang="cs-CZ" baseline="0" dirty="0" err="1" smtClean="0"/>
              <a:t>tRNA</a:t>
            </a:r>
            <a:r>
              <a:rPr lang="cs-CZ" baseline="0" dirty="0" smtClean="0"/>
              <a:t> přinášejí různé AK), na </a:t>
            </a:r>
            <a:r>
              <a:rPr lang="cs-CZ" baseline="0" dirty="0" err="1" smtClean="0"/>
              <a:t>ribosomu</a:t>
            </a:r>
            <a:r>
              <a:rPr lang="cs-CZ" baseline="0" dirty="0" smtClean="0"/>
              <a:t> pak přes tzv. antikodon (</a:t>
            </a:r>
            <a:r>
              <a:rPr lang="cs-CZ" baseline="0" dirty="0" err="1" smtClean="0"/>
              <a:t>tříbázový</a:t>
            </a:r>
            <a:r>
              <a:rPr lang="cs-CZ" baseline="0" dirty="0" smtClean="0"/>
              <a:t> úsek </a:t>
            </a:r>
            <a:r>
              <a:rPr lang="cs-CZ" baseline="0" dirty="0" err="1" smtClean="0"/>
              <a:t>tRNA</a:t>
            </a:r>
            <a:r>
              <a:rPr lang="cs-CZ" baseline="0" dirty="0" smtClean="0"/>
              <a:t>, který je komplementární ke kodonu na </a:t>
            </a:r>
            <a:r>
              <a:rPr lang="cs-CZ" baseline="0" dirty="0" err="1" smtClean="0"/>
              <a:t>mRNA</a:t>
            </a:r>
            <a:r>
              <a:rPr lang="cs-CZ" baseline="0" dirty="0" smtClean="0"/>
              <a:t>) naváže na komplementární kodon na </a:t>
            </a:r>
            <a:r>
              <a:rPr lang="cs-CZ" baseline="0" dirty="0" err="1" smtClean="0"/>
              <a:t>mRNA</a:t>
            </a:r>
            <a:r>
              <a:rPr lang="cs-CZ" baseline="0" dirty="0" smtClean="0"/>
              <a:t>, dostane se tak do místa, kde AK, kterou </a:t>
            </a:r>
            <a:r>
              <a:rPr lang="cs-CZ" baseline="0" dirty="0" err="1" smtClean="0"/>
              <a:t>tRNA</a:t>
            </a:r>
            <a:r>
              <a:rPr lang="cs-CZ" baseline="0" dirty="0" smtClean="0"/>
              <a:t> přinesla, může být připojena k rostoucímu proteinu.  Translace začíná na start kodonu, pokračuje tak, že se </a:t>
            </a:r>
            <a:r>
              <a:rPr lang="cs-CZ" baseline="0" dirty="0" err="1" smtClean="0"/>
              <a:t>ribosom</a:t>
            </a:r>
            <a:r>
              <a:rPr lang="cs-CZ" baseline="0" dirty="0" smtClean="0"/>
              <a:t> posouvá po </a:t>
            </a:r>
            <a:r>
              <a:rPr lang="cs-CZ" baseline="0" dirty="0" err="1" smtClean="0"/>
              <a:t>mRNA</a:t>
            </a:r>
            <a:r>
              <a:rPr lang="cs-CZ" baseline="0" dirty="0" smtClean="0"/>
              <a:t> a při tom syntetizuje protein. Když dorazí ke stop kodonu, ukončí translaci a protein uvolní. </a:t>
            </a:r>
          </a:p>
          <a:p>
            <a:endParaRPr lang="cs-CZ" baseline="0" dirty="0" smtClean="0"/>
          </a:p>
          <a:p>
            <a:r>
              <a:rPr lang="cs-CZ" baseline="0" dirty="0" smtClean="0"/>
              <a:t>Obrázek translace upraven podle </a:t>
            </a:r>
            <a:r>
              <a:rPr lang="cs-CZ" baseline="0" dirty="0" err="1" smtClean="0"/>
              <a:t>Pearson</a:t>
            </a:r>
            <a:r>
              <a:rPr lang="cs-CZ" baseline="0" dirty="0" smtClean="0"/>
              <a:t> </a:t>
            </a:r>
            <a:r>
              <a:rPr lang="cs-CZ" baseline="0" dirty="0" err="1" smtClean="0"/>
              <a:t>Education</a:t>
            </a:r>
            <a:r>
              <a:rPr lang="cs-CZ" baseline="0" dirty="0" smtClean="0"/>
              <a:t>.</a:t>
            </a:r>
          </a:p>
          <a:p>
            <a:r>
              <a:rPr lang="cs-CZ" baseline="0" dirty="0" smtClean="0"/>
              <a:t>Obrázek </a:t>
            </a:r>
            <a:r>
              <a:rPr lang="cs-CZ" baseline="0" dirty="0" err="1" smtClean="0"/>
              <a:t>tRNA</a:t>
            </a:r>
            <a:r>
              <a:rPr lang="cs-CZ" baseline="0" dirty="0" smtClean="0"/>
              <a:t> z http://</a:t>
            </a:r>
            <a:r>
              <a:rPr lang="cs-CZ" baseline="0" dirty="0" err="1" smtClean="0"/>
              <a:t>chem-www.chem.umu.se</a:t>
            </a:r>
            <a:r>
              <a:rPr lang="cs-CZ" baseline="0" dirty="0" smtClean="0"/>
              <a:t>/</a:t>
            </a:r>
            <a:r>
              <a:rPr lang="cs-CZ" baseline="0" dirty="0" err="1" smtClean="0"/>
              <a:t>staff</a:t>
            </a:r>
            <a:r>
              <a:rPr lang="cs-CZ" baseline="0" dirty="0" smtClean="0"/>
              <a:t>/</a:t>
            </a:r>
            <a:r>
              <a:rPr lang="cs-CZ" baseline="0" dirty="0" err="1" smtClean="0"/>
              <a:t>lars.backman</a:t>
            </a:r>
            <a:r>
              <a:rPr lang="cs-CZ" baseline="0" dirty="0" smtClean="0"/>
              <a:t>/</a:t>
            </a:r>
            <a:r>
              <a:rPr lang="cs-CZ" baseline="0" dirty="0" err="1" smtClean="0"/>
              <a:t>biochemistry</a:t>
            </a:r>
            <a:r>
              <a:rPr lang="cs-CZ" baseline="0" dirty="0" smtClean="0"/>
              <a:t>/</a:t>
            </a:r>
            <a:r>
              <a:rPr lang="cs-CZ" baseline="0" dirty="0" err="1" smtClean="0"/>
              <a:t>img</a:t>
            </a:r>
            <a:r>
              <a:rPr lang="cs-CZ" baseline="0" dirty="0" smtClean="0"/>
              <a:t>/</a:t>
            </a:r>
            <a:r>
              <a:rPr lang="cs-CZ" baseline="0" dirty="0" err="1" smtClean="0"/>
              <a:t>nucleic_acid</a:t>
            </a:r>
            <a:r>
              <a:rPr lang="cs-CZ" baseline="0" dirty="0" smtClean="0"/>
              <a:t>/</a:t>
            </a:r>
            <a:r>
              <a:rPr lang="cs-CZ" baseline="0" dirty="0" err="1" smtClean="0"/>
              <a:t>tRNA-structure.png</a:t>
            </a:r>
            <a:endParaRPr lang="cs-CZ"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29</a:t>
            </a:fld>
            <a:endParaRPr lang="cs-CZ"/>
          </a:p>
        </p:txBody>
      </p:sp>
    </p:spTree>
    <p:extLst>
      <p:ext uri="{BB962C8B-B14F-4D97-AF65-F5344CB8AC3E}">
        <p14:creationId xmlns:p14="http://schemas.microsoft.com/office/powerpoint/2010/main" val="29664333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Typický eukaryotní gen obsahuje kromě regulačních sekvencí i exony</a:t>
            </a:r>
            <a:r>
              <a:rPr lang="cs-CZ" baseline="0" dirty="0" smtClean="0"/>
              <a:t> a introny. Exony jsou úseky, podle kterých se syntetizuje protein, zatímco introny jsou většinou nesmyslné sekvence, které musejí být z </a:t>
            </a:r>
            <a:r>
              <a:rPr lang="cs-CZ" baseline="0" dirty="0" err="1" smtClean="0"/>
              <a:t>mRNA</a:t>
            </a:r>
            <a:r>
              <a:rPr lang="cs-CZ" baseline="0" dirty="0" smtClean="0"/>
              <a:t> odstraněny, má-li vzniklý protein fungovat. To se děje procesem zvaným </a:t>
            </a:r>
            <a:r>
              <a:rPr lang="cs-CZ" baseline="0" dirty="0" err="1" smtClean="0"/>
              <a:t>splicing</a:t>
            </a:r>
            <a:r>
              <a:rPr lang="cs-CZ" baseline="0" dirty="0" smtClean="0"/>
              <a:t>, neboli sestřih, kdy jsou introny vystřiženy z </a:t>
            </a:r>
            <a:r>
              <a:rPr lang="cs-CZ" baseline="0" dirty="0" err="1" smtClean="0"/>
              <a:t>mRNA</a:t>
            </a:r>
            <a:r>
              <a:rPr lang="cs-CZ" baseline="0" dirty="0" smtClean="0"/>
              <a:t>, ve které pak zůstanou jen protein kódující sekvence – exony.  </a:t>
            </a:r>
            <a:endParaRPr lang="cs-CZ"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30</a:t>
            </a:fld>
            <a:endParaRPr lang="cs-CZ"/>
          </a:p>
        </p:txBody>
      </p:sp>
    </p:spTree>
    <p:extLst>
      <p:ext uri="{BB962C8B-B14F-4D97-AF65-F5344CB8AC3E}">
        <p14:creationId xmlns:p14="http://schemas.microsoft.com/office/powerpoint/2010/main" val="10429679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5640562F-ED92-4941-87CC-0197F827A6ED}" type="slidenum">
              <a:rPr lang="cs-CZ" smtClean="0"/>
              <a:t>32</a:t>
            </a:fld>
            <a:endParaRPr lang="cs-CZ"/>
          </a:p>
        </p:txBody>
      </p:sp>
    </p:spTree>
    <p:extLst>
      <p:ext uri="{BB962C8B-B14F-4D97-AF65-F5344CB8AC3E}">
        <p14:creationId xmlns:p14="http://schemas.microsoft.com/office/powerpoint/2010/main" val="25082417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smtClean="0"/>
              <a:t>U</a:t>
            </a:r>
            <a:r>
              <a:rPr lang="cs-CZ" baseline="0" dirty="0" smtClean="0"/>
              <a:t> některých genů je možné provést tzv. alternativní sestřih exonů, to znamená, že kromě základní verze existují i další smysluplné kombinace exonů, které dají vzniknou jinému proteinu. Různé verze téhož genu mohou vznikat třeba během jiné fáze ontogeneze nebo v jiných tkáních. Není to okrajová záležitost, odhaduje se, že u 40-60% lidských genů probíhá alternativní sestřih. Velmi tak narůstá množství různých proteinů, které mohou z našich genů vzniknout. </a:t>
            </a:r>
          </a:p>
          <a:p>
            <a:endParaRPr lang="cs-CZ" dirty="0"/>
          </a:p>
        </p:txBody>
      </p:sp>
      <p:sp>
        <p:nvSpPr>
          <p:cNvPr id="4" name="Zástupný symbol pro číslo snímku 3"/>
          <p:cNvSpPr>
            <a:spLocks noGrp="1"/>
          </p:cNvSpPr>
          <p:nvPr>
            <p:ph type="sldNum" sz="quarter" idx="10"/>
          </p:nvPr>
        </p:nvSpPr>
        <p:spPr/>
        <p:txBody>
          <a:bodyPr/>
          <a:lstStyle/>
          <a:p>
            <a:fld id="{5640562F-ED92-4941-87CC-0197F827A6ED}" type="slidenum">
              <a:rPr lang="cs-CZ" smtClean="0"/>
              <a:t>33</a:t>
            </a:fld>
            <a:endParaRPr lang="cs-CZ"/>
          </a:p>
        </p:txBody>
      </p:sp>
    </p:spTree>
    <p:extLst>
      <p:ext uri="{BB962C8B-B14F-4D97-AF65-F5344CB8AC3E}">
        <p14:creationId xmlns:p14="http://schemas.microsoft.com/office/powerpoint/2010/main" val="8245801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smtClean="0"/>
              <a:t>Počty genů z Brown (2011)  </a:t>
            </a:r>
            <a:r>
              <a:rPr lang="en-US" b="0" dirty="0" smtClean="0"/>
              <a:t>Introduction to Genetics: A Molecular Approach</a:t>
            </a:r>
          </a:p>
          <a:p>
            <a:endParaRPr lang="cs-CZ" dirty="0"/>
          </a:p>
        </p:txBody>
      </p:sp>
      <p:sp>
        <p:nvSpPr>
          <p:cNvPr id="4" name="Zástupný symbol pro číslo snímku 3"/>
          <p:cNvSpPr>
            <a:spLocks noGrp="1"/>
          </p:cNvSpPr>
          <p:nvPr>
            <p:ph type="sldNum" sz="quarter" idx="10"/>
          </p:nvPr>
        </p:nvSpPr>
        <p:spPr/>
        <p:txBody>
          <a:bodyPr/>
          <a:lstStyle/>
          <a:p>
            <a:fld id="{5640562F-ED92-4941-87CC-0197F827A6ED}" type="slidenum">
              <a:rPr lang="cs-CZ" smtClean="0"/>
              <a:t>34</a:t>
            </a:fld>
            <a:endParaRPr lang="cs-CZ"/>
          </a:p>
        </p:txBody>
      </p:sp>
    </p:spTree>
    <p:extLst>
      <p:ext uri="{BB962C8B-B14F-4D97-AF65-F5344CB8AC3E}">
        <p14:creationId xmlns:p14="http://schemas.microsoft.com/office/powerpoint/2010/main" val="14667416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35</a:t>
            </a:fld>
            <a:endParaRPr lang="cs-CZ"/>
          </a:p>
        </p:txBody>
      </p:sp>
    </p:spTree>
    <p:extLst>
      <p:ext uri="{BB962C8B-B14F-4D97-AF65-F5344CB8AC3E}">
        <p14:creationId xmlns:p14="http://schemas.microsoft.com/office/powerpoint/2010/main" val="35322861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dirty="0" smtClean="0"/>
              <a:t>Obrázek upraven</a:t>
            </a:r>
            <a:r>
              <a:rPr lang="cs-CZ" baseline="0" dirty="0" smtClean="0"/>
              <a:t> podle </a:t>
            </a:r>
            <a:r>
              <a:rPr lang="cs-CZ" baseline="0" dirty="0" err="1" smtClean="0"/>
              <a:t>Pearson</a:t>
            </a:r>
            <a:r>
              <a:rPr lang="cs-CZ" baseline="0" dirty="0" smtClean="0"/>
              <a:t> </a:t>
            </a:r>
            <a:r>
              <a:rPr lang="cs-CZ" baseline="0" dirty="0" err="1" smtClean="0"/>
              <a:t>Education</a:t>
            </a:r>
            <a:endParaRPr lang="cs-CZ" dirty="0" smtClean="0"/>
          </a:p>
          <a:p>
            <a:endParaRPr lang="en-US" dirty="0"/>
          </a:p>
        </p:txBody>
      </p:sp>
      <p:sp>
        <p:nvSpPr>
          <p:cNvPr id="4" name="Zástupný symbol pro číslo snímku 3"/>
          <p:cNvSpPr>
            <a:spLocks noGrp="1"/>
          </p:cNvSpPr>
          <p:nvPr>
            <p:ph type="sldNum" sz="quarter" idx="10"/>
          </p:nvPr>
        </p:nvSpPr>
        <p:spPr/>
        <p:txBody>
          <a:bodyPr/>
          <a:lstStyle/>
          <a:p>
            <a:fld id="{5640562F-ED92-4941-87CC-0197F827A6ED}" type="slidenum">
              <a:rPr lang="cs-CZ" smtClean="0"/>
              <a:t>36</a:t>
            </a:fld>
            <a:endParaRPr lang="cs-CZ"/>
          </a:p>
        </p:txBody>
      </p:sp>
    </p:spTree>
    <p:extLst>
      <p:ext uri="{BB962C8B-B14F-4D97-AF65-F5344CB8AC3E}">
        <p14:creationId xmlns:p14="http://schemas.microsoft.com/office/powerpoint/2010/main" val="10151378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5640562F-ED92-4941-87CC-0197F827A6ED}" type="slidenum">
              <a:rPr lang="cs-CZ" smtClean="0"/>
              <a:t>5</a:t>
            </a:fld>
            <a:endParaRPr lang="cs-CZ"/>
          </a:p>
        </p:txBody>
      </p:sp>
    </p:spTree>
    <p:extLst>
      <p:ext uri="{BB962C8B-B14F-4D97-AF65-F5344CB8AC3E}">
        <p14:creationId xmlns:p14="http://schemas.microsoft.com/office/powerpoint/2010/main" val="35749973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37</a:t>
            </a:fld>
            <a:endParaRPr lang="cs-CZ"/>
          </a:p>
        </p:txBody>
      </p:sp>
    </p:spTree>
    <p:extLst>
      <p:ext uri="{BB962C8B-B14F-4D97-AF65-F5344CB8AC3E}">
        <p14:creationId xmlns:p14="http://schemas.microsoft.com/office/powerpoint/2010/main" val="42049975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38</a:t>
            </a:fld>
            <a:endParaRPr lang="cs-CZ"/>
          </a:p>
        </p:txBody>
      </p:sp>
    </p:spTree>
    <p:extLst>
      <p:ext uri="{BB962C8B-B14F-4D97-AF65-F5344CB8AC3E}">
        <p14:creationId xmlns:p14="http://schemas.microsoft.com/office/powerpoint/2010/main" val="4350694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smtClean="0"/>
          </a:p>
        </p:txBody>
      </p:sp>
    </p:spTree>
    <p:extLst>
      <p:ext uri="{BB962C8B-B14F-4D97-AF65-F5344CB8AC3E}">
        <p14:creationId xmlns:p14="http://schemas.microsoft.com/office/powerpoint/2010/main" val="13230476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dirty="0" smtClean="0"/>
              <a:t>První </a:t>
            </a:r>
            <a:r>
              <a:rPr lang="cs-CZ" altLang="cs-CZ" dirty="0" err="1" smtClean="0"/>
              <a:t>miRNA</a:t>
            </a:r>
            <a:r>
              <a:rPr lang="cs-CZ" altLang="cs-CZ" dirty="0" smtClean="0"/>
              <a:t> (</a:t>
            </a:r>
            <a:r>
              <a:rPr lang="cs-CZ" altLang="cs-CZ" i="1" dirty="0" smtClean="0"/>
              <a:t>lin-4</a:t>
            </a:r>
            <a:r>
              <a:rPr lang="cs-CZ" altLang="cs-CZ" dirty="0" smtClean="0"/>
              <a:t>) byla objevena u </a:t>
            </a:r>
            <a:r>
              <a:rPr lang="cs-CZ" altLang="cs-CZ" i="1" dirty="0" smtClean="0"/>
              <a:t>C. </a:t>
            </a:r>
            <a:r>
              <a:rPr lang="cs-CZ" altLang="cs-CZ" i="1" dirty="0" err="1" smtClean="0"/>
              <a:t>elegans</a:t>
            </a:r>
            <a:r>
              <a:rPr lang="cs-CZ" altLang="cs-CZ" dirty="0" smtClean="0"/>
              <a:t>, má funkci v načasování vývoje (</a:t>
            </a:r>
            <a:r>
              <a:rPr lang="cs-CZ" altLang="cs-CZ" dirty="0" err="1" smtClean="0"/>
              <a:t>developmental</a:t>
            </a:r>
            <a:r>
              <a:rPr lang="cs-CZ" altLang="cs-CZ" dirty="0" smtClean="0"/>
              <a:t> </a:t>
            </a:r>
            <a:r>
              <a:rPr lang="cs-CZ" altLang="cs-CZ" dirty="0" err="1" smtClean="0"/>
              <a:t>timing</a:t>
            </a:r>
            <a:r>
              <a:rPr lang="cs-CZ" altLang="cs-CZ" dirty="0" smtClean="0"/>
              <a:t>) a nekóduje protein, jen RNA (60 </a:t>
            </a:r>
            <a:r>
              <a:rPr lang="cs-CZ" altLang="cs-CZ" dirty="0" err="1" smtClean="0"/>
              <a:t>bp</a:t>
            </a:r>
            <a:r>
              <a:rPr lang="cs-CZ" altLang="cs-CZ" dirty="0" smtClean="0"/>
              <a:t> – prekurzor a 22 </a:t>
            </a:r>
            <a:r>
              <a:rPr lang="cs-CZ" altLang="cs-CZ" dirty="0" err="1" smtClean="0"/>
              <a:t>bp</a:t>
            </a:r>
            <a:r>
              <a:rPr lang="cs-CZ" altLang="cs-CZ" dirty="0" smtClean="0"/>
              <a:t> - </a:t>
            </a:r>
            <a:r>
              <a:rPr lang="cs-CZ" altLang="cs-CZ" dirty="0" err="1" smtClean="0"/>
              <a:t>miRNA</a:t>
            </a:r>
            <a:r>
              <a:rPr lang="cs-CZ" altLang="cs-CZ" dirty="0" smtClean="0"/>
              <a:t>). Princip regulace pomocí </a:t>
            </a:r>
            <a:r>
              <a:rPr lang="cs-CZ" altLang="cs-CZ" i="1" dirty="0" smtClean="0"/>
              <a:t>lin-4</a:t>
            </a:r>
            <a:r>
              <a:rPr lang="cs-CZ" altLang="cs-CZ" dirty="0" smtClean="0"/>
              <a:t> je následující: </a:t>
            </a:r>
            <a:r>
              <a:rPr lang="cs-CZ" altLang="cs-CZ" i="1" dirty="0" smtClean="0"/>
              <a:t>lin-4 </a:t>
            </a:r>
            <a:r>
              <a:rPr lang="cs-CZ" altLang="cs-CZ" dirty="0" err="1" smtClean="0"/>
              <a:t>miRNA</a:t>
            </a:r>
            <a:r>
              <a:rPr lang="cs-CZ" altLang="cs-CZ" dirty="0" smtClean="0"/>
              <a:t> se páruje s 3’ </a:t>
            </a:r>
            <a:r>
              <a:rPr lang="cs-CZ" altLang="cs-CZ" dirty="0" err="1" smtClean="0"/>
              <a:t>UTR</a:t>
            </a:r>
            <a:r>
              <a:rPr lang="cs-CZ" altLang="cs-CZ" dirty="0" smtClean="0"/>
              <a:t> </a:t>
            </a:r>
            <a:r>
              <a:rPr lang="cs-CZ" altLang="cs-CZ" dirty="0" err="1" smtClean="0"/>
              <a:t>mRNA</a:t>
            </a:r>
            <a:r>
              <a:rPr lang="cs-CZ" altLang="cs-CZ" dirty="0" smtClean="0"/>
              <a:t> </a:t>
            </a:r>
            <a:r>
              <a:rPr lang="cs-CZ" altLang="cs-CZ" i="1" dirty="0" smtClean="0"/>
              <a:t>lin-14</a:t>
            </a:r>
            <a:r>
              <a:rPr lang="cs-CZ" altLang="cs-CZ" dirty="0" smtClean="0"/>
              <a:t>, což způsobuje </a:t>
            </a:r>
            <a:r>
              <a:rPr lang="cs-CZ" altLang="cs-CZ" dirty="0" err="1" smtClean="0"/>
              <a:t>silencing</a:t>
            </a:r>
            <a:r>
              <a:rPr lang="cs-CZ" altLang="cs-CZ" dirty="0" smtClean="0"/>
              <a:t>. Toto bylo původně považováno za ojedinělý jev, ale pak byly objeveny další případy. </a:t>
            </a:r>
          </a:p>
          <a:p>
            <a:endParaRPr lang="cs-CZ" altLang="cs-CZ" dirty="0" smtClean="0"/>
          </a:p>
          <a:p>
            <a:r>
              <a:rPr lang="cs-CZ" altLang="cs-CZ" dirty="0" smtClean="0"/>
              <a:t>Z http://</a:t>
            </a:r>
            <a:r>
              <a:rPr lang="cs-CZ" altLang="cs-CZ" dirty="0" err="1" smtClean="0"/>
              <a:t>www.nobelprize.org</a:t>
            </a:r>
            <a:r>
              <a:rPr lang="cs-CZ" altLang="cs-CZ" dirty="0" smtClean="0"/>
              <a:t>/</a:t>
            </a:r>
            <a:r>
              <a:rPr lang="cs-CZ" altLang="cs-CZ" dirty="0" err="1" smtClean="0"/>
              <a:t>nobel_prizes</a:t>
            </a:r>
            <a:r>
              <a:rPr lang="cs-CZ" altLang="cs-CZ" dirty="0" smtClean="0"/>
              <a:t>/</a:t>
            </a:r>
            <a:r>
              <a:rPr lang="cs-CZ" altLang="cs-CZ" dirty="0" err="1" smtClean="0"/>
              <a:t>medicine</a:t>
            </a:r>
            <a:r>
              <a:rPr lang="cs-CZ" altLang="cs-CZ" dirty="0" smtClean="0"/>
              <a:t>/</a:t>
            </a:r>
            <a:r>
              <a:rPr lang="cs-CZ" altLang="cs-CZ" dirty="0" err="1" smtClean="0"/>
              <a:t>laureates</a:t>
            </a:r>
            <a:r>
              <a:rPr lang="cs-CZ" altLang="cs-CZ" dirty="0" smtClean="0"/>
              <a:t>/2006/</a:t>
            </a:r>
            <a:r>
              <a:rPr lang="cs-CZ" altLang="cs-CZ" dirty="0" err="1" smtClean="0"/>
              <a:t>advanced.html</a:t>
            </a:r>
            <a:endParaRPr lang="en-US" altLang="cs-CZ" dirty="0" smtClean="0"/>
          </a:p>
          <a:p>
            <a:endParaRPr lang="cs-CZ" altLang="cs-CZ" dirty="0" smtClean="0"/>
          </a:p>
        </p:txBody>
      </p:sp>
    </p:spTree>
    <p:extLst>
      <p:ext uri="{BB962C8B-B14F-4D97-AF65-F5344CB8AC3E}">
        <p14:creationId xmlns:p14="http://schemas.microsoft.com/office/powerpoint/2010/main" val="38508239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dirty="0" smtClean="0"/>
              <a:t>Malé regulační RNA jsou nekódující RNA, které umlčují geny</a:t>
            </a:r>
            <a:r>
              <a:rPr lang="cs-CZ" altLang="cs-CZ" dirty="0" smtClean="0">
                <a:latin typeface="Arial" charset="0"/>
              </a:rPr>
              <a:t> nebo </a:t>
            </a:r>
            <a:r>
              <a:rPr lang="cs-CZ" altLang="cs-CZ" dirty="0" smtClean="0"/>
              <a:t>ničí cílovou RNA na základě komplementarity sekvencí. Jsou 3 hlavní skupiny: </a:t>
            </a:r>
            <a:r>
              <a:rPr lang="cs-CZ" altLang="cs-CZ" dirty="0" err="1" smtClean="0"/>
              <a:t>siRNA</a:t>
            </a:r>
            <a:r>
              <a:rPr lang="cs-CZ" altLang="cs-CZ" dirty="0" smtClean="0"/>
              <a:t> (</a:t>
            </a:r>
            <a:r>
              <a:rPr lang="cs-CZ" altLang="cs-CZ" dirty="0" err="1" smtClean="0"/>
              <a:t>small</a:t>
            </a:r>
            <a:r>
              <a:rPr lang="cs-CZ" altLang="cs-CZ" dirty="0" smtClean="0"/>
              <a:t> </a:t>
            </a:r>
            <a:r>
              <a:rPr lang="cs-CZ" altLang="cs-CZ" dirty="0" err="1" smtClean="0"/>
              <a:t>interfering</a:t>
            </a:r>
            <a:r>
              <a:rPr lang="cs-CZ" altLang="cs-CZ" dirty="0" smtClean="0"/>
              <a:t> RNA), </a:t>
            </a:r>
            <a:r>
              <a:rPr lang="cs-CZ" altLang="cs-CZ" dirty="0" err="1" smtClean="0"/>
              <a:t>miRNA</a:t>
            </a:r>
            <a:r>
              <a:rPr lang="cs-CZ" altLang="cs-CZ" dirty="0" smtClean="0"/>
              <a:t> (</a:t>
            </a:r>
            <a:r>
              <a:rPr lang="cs-CZ" altLang="cs-CZ" dirty="0" err="1" smtClean="0"/>
              <a:t>microRNA</a:t>
            </a:r>
            <a:r>
              <a:rPr lang="cs-CZ" altLang="cs-CZ" dirty="0" smtClean="0"/>
              <a:t>) a </a:t>
            </a:r>
            <a:r>
              <a:rPr lang="cs-CZ" altLang="cs-CZ" dirty="0" err="1" smtClean="0"/>
              <a:t>piRNA</a:t>
            </a:r>
            <a:r>
              <a:rPr lang="cs-CZ" altLang="cs-CZ" dirty="0" smtClean="0"/>
              <a:t> (</a:t>
            </a:r>
            <a:r>
              <a:rPr lang="cs-CZ" altLang="cs-CZ" dirty="0" err="1" smtClean="0"/>
              <a:t>PIWI</a:t>
            </a:r>
            <a:r>
              <a:rPr lang="cs-CZ" altLang="cs-CZ" dirty="0" smtClean="0"/>
              <a:t> </a:t>
            </a:r>
            <a:r>
              <a:rPr lang="cs-CZ" altLang="cs-CZ" dirty="0" err="1" smtClean="0"/>
              <a:t>interacting</a:t>
            </a:r>
            <a:r>
              <a:rPr lang="cs-CZ" altLang="cs-CZ" dirty="0" smtClean="0"/>
              <a:t> RNA).</a:t>
            </a:r>
          </a:p>
          <a:p>
            <a:r>
              <a:rPr lang="cs-CZ" altLang="cs-CZ" dirty="0" smtClean="0"/>
              <a:t>     </a:t>
            </a:r>
            <a:r>
              <a:rPr lang="cs-CZ" altLang="cs-CZ" dirty="0" err="1" smtClean="0"/>
              <a:t>siRNA</a:t>
            </a:r>
            <a:r>
              <a:rPr lang="cs-CZ" altLang="cs-CZ" dirty="0" smtClean="0"/>
              <a:t> snižuje množství cílové RNA prostřednictvím jejího štěpení. Jsou odvozeny z dlouhých </a:t>
            </a:r>
            <a:r>
              <a:rPr lang="cs-CZ" altLang="cs-CZ" dirty="0" err="1" smtClean="0"/>
              <a:t>dvouřetězcových</a:t>
            </a:r>
            <a:r>
              <a:rPr lang="cs-CZ" altLang="cs-CZ" dirty="0" smtClean="0"/>
              <a:t> (double-</a:t>
            </a:r>
            <a:r>
              <a:rPr lang="cs-CZ" altLang="cs-CZ" dirty="0" err="1" smtClean="0"/>
              <a:t>strand</a:t>
            </a:r>
            <a:r>
              <a:rPr lang="cs-CZ" altLang="cs-CZ" dirty="0" smtClean="0"/>
              <a:t>) </a:t>
            </a:r>
            <a:r>
              <a:rPr lang="cs-CZ" altLang="cs-CZ" dirty="0" err="1" smtClean="0"/>
              <a:t>dsRNAs</a:t>
            </a:r>
            <a:r>
              <a:rPr lang="cs-CZ" altLang="cs-CZ" dirty="0" smtClean="0"/>
              <a:t>, které vznikají při replikaci viru, šíření mobilního elementu nebo experimentální </a:t>
            </a:r>
            <a:r>
              <a:rPr lang="cs-CZ" altLang="cs-CZ" dirty="0" err="1" smtClean="0"/>
              <a:t>RNAi</a:t>
            </a:r>
            <a:r>
              <a:rPr lang="cs-CZ" altLang="cs-CZ" dirty="0" smtClean="0"/>
              <a:t>. Tato RNA je </a:t>
            </a:r>
            <a:r>
              <a:rPr lang="cs-CZ" altLang="cs-CZ" dirty="0" err="1" smtClean="0"/>
              <a:t>naštěpena</a:t>
            </a:r>
            <a:r>
              <a:rPr lang="cs-CZ" altLang="cs-CZ" dirty="0" smtClean="0"/>
              <a:t> </a:t>
            </a:r>
            <a:r>
              <a:rPr lang="cs-CZ" altLang="cs-CZ" dirty="0" err="1" smtClean="0"/>
              <a:t>RNázou</a:t>
            </a:r>
            <a:r>
              <a:rPr lang="cs-CZ" altLang="cs-CZ" dirty="0" smtClean="0"/>
              <a:t> III jménem </a:t>
            </a:r>
            <a:r>
              <a:rPr lang="cs-CZ" altLang="cs-CZ" dirty="0" err="1" smtClean="0"/>
              <a:t>Dicer</a:t>
            </a:r>
            <a:r>
              <a:rPr lang="cs-CZ" altLang="cs-CZ" dirty="0" smtClean="0"/>
              <a:t> (</a:t>
            </a:r>
            <a:r>
              <a:rPr lang="cs-CZ" altLang="cs-CZ" dirty="0" err="1" smtClean="0"/>
              <a:t>RNázy</a:t>
            </a:r>
            <a:r>
              <a:rPr lang="cs-CZ" altLang="cs-CZ" dirty="0" smtClean="0"/>
              <a:t> III štěpí </a:t>
            </a:r>
            <a:r>
              <a:rPr lang="cs-CZ" altLang="cs-CZ" dirty="0" err="1" smtClean="0"/>
              <a:t>dsRNA</a:t>
            </a:r>
            <a:r>
              <a:rPr lang="cs-CZ" altLang="cs-CZ" dirty="0" smtClean="0"/>
              <a:t>), která funguje jako pravítko a odměřuje délku výsledných produktů, takže vznikají fragmenty dlouhé 21-25 </a:t>
            </a:r>
            <a:r>
              <a:rPr lang="cs-CZ" altLang="cs-CZ" dirty="0" err="1" smtClean="0"/>
              <a:t>bp</a:t>
            </a:r>
            <a:r>
              <a:rPr lang="cs-CZ" altLang="cs-CZ" dirty="0" smtClean="0"/>
              <a:t>. Jeden řetězec (</a:t>
            </a:r>
            <a:r>
              <a:rPr lang="cs-CZ" altLang="cs-CZ" dirty="0" err="1" smtClean="0"/>
              <a:t>guide</a:t>
            </a:r>
            <a:r>
              <a:rPr lang="cs-CZ" altLang="cs-CZ" dirty="0" smtClean="0"/>
              <a:t> </a:t>
            </a:r>
            <a:r>
              <a:rPr lang="cs-CZ" altLang="cs-CZ" dirty="0" err="1" smtClean="0"/>
              <a:t>strand</a:t>
            </a:r>
            <a:r>
              <a:rPr lang="cs-CZ" altLang="cs-CZ" dirty="0" smtClean="0"/>
              <a:t>) ze </a:t>
            </a:r>
            <a:r>
              <a:rPr lang="cs-CZ" altLang="cs-CZ" dirty="0" err="1" smtClean="0"/>
              <a:t>vznikého</a:t>
            </a:r>
            <a:r>
              <a:rPr lang="cs-CZ" altLang="cs-CZ" dirty="0" smtClean="0"/>
              <a:t> fragmentu je následně vložen do komplexu RISC (RNA-</a:t>
            </a:r>
            <a:r>
              <a:rPr lang="cs-CZ" altLang="cs-CZ" dirty="0" err="1" smtClean="0"/>
              <a:t>induced</a:t>
            </a:r>
            <a:r>
              <a:rPr lang="cs-CZ" altLang="cs-CZ" dirty="0" smtClean="0"/>
              <a:t> </a:t>
            </a:r>
            <a:r>
              <a:rPr lang="cs-CZ" altLang="cs-CZ" dirty="0" err="1" smtClean="0"/>
              <a:t>silencing</a:t>
            </a:r>
            <a:r>
              <a:rPr lang="cs-CZ" altLang="cs-CZ" dirty="0" smtClean="0"/>
              <a:t> </a:t>
            </a:r>
            <a:r>
              <a:rPr lang="cs-CZ" altLang="cs-CZ" dirty="0" err="1" smtClean="0"/>
              <a:t>complex</a:t>
            </a:r>
            <a:r>
              <a:rPr lang="cs-CZ" altLang="cs-CZ" dirty="0" smtClean="0"/>
              <a:t>) na protein Argonaute. Druhý řetězec </a:t>
            </a:r>
            <a:r>
              <a:rPr lang="cs-CZ" altLang="cs-CZ" dirty="0" err="1" smtClean="0"/>
              <a:t>siRNA</a:t>
            </a:r>
            <a:r>
              <a:rPr lang="cs-CZ" altLang="cs-CZ" dirty="0" smtClean="0"/>
              <a:t> (</a:t>
            </a:r>
            <a:r>
              <a:rPr lang="cs-CZ" altLang="cs-CZ" dirty="0" err="1" smtClean="0"/>
              <a:t>passanger</a:t>
            </a:r>
            <a:r>
              <a:rPr lang="cs-CZ" altLang="cs-CZ" dirty="0" smtClean="0"/>
              <a:t> </a:t>
            </a:r>
            <a:r>
              <a:rPr lang="cs-CZ" altLang="cs-CZ" dirty="0" err="1" smtClean="0"/>
              <a:t>strand</a:t>
            </a:r>
            <a:r>
              <a:rPr lang="cs-CZ" altLang="cs-CZ" dirty="0" smtClean="0"/>
              <a:t>) je </a:t>
            </a:r>
            <a:r>
              <a:rPr lang="cs-CZ" altLang="cs-CZ" dirty="0" err="1" smtClean="0"/>
              <a:t>naštěpen</a:t>
            </a:r>
            <a:r>
              <a:rPr lang="cs-CZ" altLang="cs-CZ" dirty="0" smtClean="0"/>
              <a:t> Argonautem a odstraněn. Argonaut poté využije </a:t>
            </a:r>
            <a:r>
              <a:rPr lang="cs-CZ" altLang="cs-CZ" dirty="0" err="1" smtClean="0"/>
              <a:t>guide</a:t>
            </a:r>
            <a:r>
              <a:rPr lang="cs-CZ" altLang="cs-CZ" dirty="0" smtClean="0"/>
              <a:t> </a:t>
            </a:r>
            <a:r>
              <a:rPr lang="cs-CZ" altLang="cs-CZ" dirty="0" err="1" smtClean="0"/>
              <a:t>strand</a:t>
            </a:r>
            <a:r>
              <a:rPr lang="cs-CZ" altLang="cs-CZ" dirty="0" smtClean="0"/>
              <a:t> k vazbě cílové RNA, která musí být perfektně komplementární, a </a:t>
            </a:r>
            <a:r>
              <a:rPr lang="cs-CZ" altLang="cs-CZ" dirty="0" err="1" smtClean="0"/>
              <a:t>naštěpí</a:t>
            </a:r>
            <a:r>
              <a:rPr lang="cs-CZ" altLang="cs-CZ" dirty="0" smtClean="0"/>
              <a:t> ji. RNA je poté uvolněna.</a:t>
            </a:r>
            <a:r>
              <a:rPr lang="cs-CZ" altLang="cs-CZ" dirty="0" smtClean="0">
                <a:latin typeface="Arial" charset="0"/>
              </a:rPr>
              <a:t> Kromě této funkce existuje ještě endogenní </a:t>
            </a:r>
            <a:r>
              <a:rPr lang="cs-CZ" altLang="cs-CZ" dirty="0" err="1" smtClean="0">
                <a:latin typeface="Arial" charset="0"/>
              </a:rPr>
              <a:t>siRNA</a:t>
            </a:r>
            <a:r>
              <a:rPr lang="cs-CZ" altLang="cs-CZ" dirty="0" smtClean="0">
                <a:latin typeface="Arial" charset="0"/>
              </a:rPr>
              <a:t>, která je součástí genomu. </a:t>
            </a:r>
            <a:r>
              <a:rPr lang="cs-CZ" altLang="cs-CZ" dirty="0" smtClean="0"/>
              <a:t>Přestože exogenní </a:t>
            </a:r>
            <a:r>
              <a:rPr lang="cs-CZ" altLang="cs-CZ" dirty="0" err="1" smtClean="0"/>
              <a:t>siRNA</a:t>
            </a:r>
            <a:r>
              <a:rPr lang="cs-CZ" altLang="cs-CZ" dirty="0" smtClean="0"/>
              <a:t> jsou známé relativně dlouho, endogenní </a:t>
            </a:r>
            <a:r>
              <a:rPr lang="cs-CZ" altLang="cs-CZ" dirty="0" err="1" smtClean="0"/>
              <a:t>siRNAs</a:t>
            </a:r>
            <a:r>
              <a:rPr lang="cs-CZ" altLang="cs-CZ" dirty="0" smtClean="0"/>
              <a:t> (</a:t>
            </a:r>
            <a:r>
              <a:rPr lang="cs-CZ" altLang="cs-CZ" dirty="0" err="1" smtClean="0"/>
              <a:t>endosiRNAs</a:t>
            </a:r>
            <a:r>
              <a:rPr lang="cs-CZ" altLang="cs-CZ" dirty="0" smtClean="0"/>
              <a:t>) byly objeveny relativně nedávno u savců a octomilky (mimo zvířata i u rostlin a kvasinek). Tato </a:t>
            </a:r>
            <a:r>
              <a:rPr lang="cs-CZ" altLang="cs-CZ" dirty="0" err="1" smtClean="0"/>
              <a:t>endo-siRNA</a:t>
            </a:r>
            <a:r>
              <a:rPr lang="cs-CZ" altLang="cs-CZ" dirty="0" smtClean="0"/>
              <a:t> se účastní obrany proti virům, umlčení </a:t>
            </a:r>
            <a:r>
              <a:rPr lang="cs-CZ" altLang="cs-CZ" dirty="0" err="1" smtClean="0"/>
              <a:t>transposonů</a:t>
            </a:r>
            <a:r>
              <a:rPr lang="cs-CZ" altLang="cs-CZ" dirty="0" smtClean="0"/>
              <a:t>, chromatin </a:t>
            </a:r>
            <a:r>
              <a:rPr lang="cs-CZ" altLang="cs-CZ" dirty="0" err="1" smtClean="0"/>
              <a:t>remodelingu</a:t>
            </a:r>
            <a:r>
              <a:rPr lang="cs-CZ" altLang="cs-CZ" dirty="0" smtClean="0"/>
              <a:t> a post-transkripční regulace genů.    </a:t>
            </a:r>
          </a:p>
          <a:p>
            <a:endParaRPr lang="cs-CZ" altLang="cs-CZ"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cs-CZ" altLang="cs-CZ" dirty="0" err="1" smtClean="0"/>
              <a:t>Info</a:t>
            </a:r>
            <a:r>
              <a:rPr lang="cs-CZ" altLang="cs-CZ" dirty="0" smtClean="0"/>
              <a:t> a obrázek podle </a:t>
            </a:r>
            <a:r>
              <a:rPr lang="cs-CZ" altLang="cs-CZ" sz="1200" dirty="0" err="1" smtClean="0">
                <a:latin typeface="Calibri" pitchFamily="34" charset="0"/>
              </a:rPr>
              <a:t>Jinek</a:t>
            </a:r>
            <a:r>
              <a:rPr lang="cs-CZ" altLang="cs-CZ" sz="1200" dirty="0" smtClean="0">
                <a:latin typeface="Calibri" pitchFamily="34" charset="0"/>
              </a:rPr>
              <a:t> </a:t>
            </a:r>
            <a:r>
              <a:rPr lang="cs-CZ" altLang="cs-CZ" sz="1200" dirty="0" smtClean="0">
                <a:latin typeface="Calibri" pitchFamily="34" charset="0"/>
              </a:rPr>
              <a:t>a </a:t>
            </a:r>
            <a:r>
              <a:rPr lang="cs-CZ" altLang="cs-CZ" sz="1200" dirty="0" err="1" smtClean="0">
                <a:latin typeface="Calibri" pitchFamily="34" charset="0"/>
              </a:rPr>
              <a:t>Doudna</a:t>
            </a:r>
            <a:r>
              <a:rPr lang="cs-CZ" altLang="cs-CZ" sz="1200" dirty="0" smtClean="0">
                <a:latin typeface="Calibri" pitchFamily="34" charset="0"/>
              </a:rPr>
              <a:t> 2009, doi:10.1038/nature07755</a:t>
            </a:r>
          </a:p>
          <a:p>
            <a:endParaRPr lang="cs-CZ" altLang="cs-CZ" dirty="0" smtClean="0"/>
          </a:p>
        </p:txBody>
      </p:sp>
    </p:spTree>
    <p:extLst>
      <p:ext uri="{BB962C8B-B14F-4D97-AF65-F5344CB8AC3E}">
        <p14:creationId xmlns:p14="http://schemas.microsoft.com/office/powerpoint/2010/main" val="35861942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dirty="0" err="1" smtClean="0"/>
              <a:t>miRNA</a:t>
            </a:r>
            <a:r>
              <a:rPr lang="cs-CZ" altLang="cs-CZ" dirty="0" smtClean="0"/>
              <a:t> </a:t>
            </a:r>
            <a:r>
              <a:rPr lang="cs-CZ" altLang="cs-CZ" dirty="0" smtClean="0"/>
              <a:t>jsou malé RNA kódované vlastním genomem. U rostlin je princip umlčení </a:t>
            </a:r>
            <a:r>
              <a:rPr lang="cs-CZ" altLang="cs-CZ" dirty="0" err="1" smtClean="0"/>
              <a:t>mRNA</a:t>
            </a:r>
            <a:r>
              <a:rPr lang="cs-CZ" altLang="cs-CZ" dirty="0" smtClean="0"/>
              <a:t> stejný jako u </a:t>
            </a:r>
            <a:r>
              <a:rPr lang="cs-CZ" altLang="cs-CZ" dirty="0" err="1" smtClean="0"/>
              <a:t>siRNA</a:t>
            </a:r>
            <a:r>
              <a:rPr lang="cs-CZ" altLang="cs-CZ" dirty="0" smtClean="0"/>
              <a:t>, ale u zvířat je RNA jsou dva způsoby jak s RNA naložit. </a:t>
            </a:r>
            <a:r>
              <a:rPr lang="cs-CZ" altLang="cs-CZ" dirty="0" err="1" smtClean="0"/>
              <a:t>miRNA</a:t>
            </a:r>
            <a:r>
              <a:rPr lang="cs-CZ" altLang="cs-CZ" dirty="0" smtClean="0"/>
              <a:t> je transkribována z </a:t>
            </a:r>
            <a:r>
              <a:rPr lang="cs-CZ" altLang="cs-CZ" dirty="0" err="1" smtClean="0"/>
              <a:t>miRNA</a:t>
            </a:r>
            <a:r>
              <a:rPr lang="cs-CZ" altLang="cs-CZ" dirty="0" smtClean="0"/>
              <a:t> genů ve formě primárního </a:t>
            </a:r>
            <a:r>
              <a:rPr lang="cs-CZ" altLang="cs-CZ" dirty="0" err="1" smtClean="0"/>
              <a:t>transkriptu</a:t>
            </a:r>
            <a:r>
              <a:rPr lang="cs-CZ" altLang="cs-CZ" dirty="0" smtClean="0"/>
              <a:t> (</a:t>
            </a:r>
            <a:r>
              <a:rPr lang="cs-CZ" altLang="cs-CZ" dirty="0" err="1" smtClean="0"/>
              <a:t>pri-miRNA</a:t>
            </a:r>
            <a:r>
              <a:rPr lang="cs-CZ" altLang="cs-CZ" dirty="0" smtClean="0"/>
              <a:t>) se strukturami stem-</a:t>
            </a:r>
            <a:r>
              <a:rPr lang="cs-CZ" altLang="cs-CZ" dirty="0" err="1" smtClean="0"/>
              <a:t>loop</a:t>
            </a:r>
            <a:r>
              <a:rPr lang="cs-CZ" altLang="cs-CZ" dirty="0" smtClean="0"/>
              <a:t> dlouhými cca 65-70 </a:t>
            </a:r>
            <a:r>
              <a:rPr lang="cs-CZ" altLang="cs-CZ" dirty="0" err="1" smtClean="0"/>
              <a:t>bp</a:t>
            </a:r>
            <a:r>
              <a:rPr lang="cs-CZ" altLang="cs-CZ" dirty="0" smtClean="0"/>
              <a:t>. Vlásenkové struktury jsou v jádře </a:t>
            </a:r>
            <a:r>
              <a:rPr lang="cs-CZ" altLang="cs-CZ" dirty="0" err="1" smtClean="0"/>
              <a:t>naštěpené</a:t>
            </a:r>
            <a:r>
              <a:rPr lang="cs-CZ" altLang="cs-CZ" dirty="0" smtClean="0"/>
              <a:t> komplexem </a:t>
            </a:r>
            <a:r>
              <a:rPr lang="cs-CZ" altLang="cs-CZ" dirty="0" err="1" smtClean="0"/>
              <a:t>Drosha-DGCR8</a:t>
            </a:r>
            <a:r>
              <a:rPr lang="cs-CZ" altLang="cs-CZ" dirty="0" smtClean="0"/>
              <a:t>, čímž vzniká </a:t>
            </a:r>
            <a:r>
              <a:rPr lang="cs-CZ" altLang="cs-CZ" dirty="0" err="1" smtClean="0"/>
              <a:t>pre-miRNA</a:t>
            </a:r>
            <a:r>
              <a:rPr lang="cs-CZ" altLang="cs-CZ" dirty="0" smtClean="0"/>
              <a:t> (</a:t>
            </a:r>
            <a:r>
              <a:rPr lang="cs-CZ" altLang="cs-CZ" dirty="0" err="1" smtClean="0"/>
              <a:t>Drosha</a:t>
            </a:r>
            <a:r>
              <a:rPr lang="cs-CZ" altLang="cs-CZ" dirty="0" smtClean="0"/>
              <a:t> je </a:t>
            </a:r>
            <a:r>
              <a:rPr lang="cs-CZ" altLang="cs-CZ" dirty="0" err="1" smtClean="0"/>
              <a:t>RNáza</a:t>
            </a:r>
            <a:r>
              <a:rPr lang="cs-CZ" altLang="cs-CZ" dirty="0" smtClean="0"/>
              <a:t> III). V cytoplazmě je tato struktura dále štěpena </a:t>
            </a:r>
            <a:r>
              <a:rPr lang="cs-CZ" altLang="cs-CZ" dirty="0" err="1" smtClean="0"/>
              <a:t>Dicerem</a:t>
            </a:r>
            <a:r>
              <a:rPr lang="cs-CZ" altLang="cs-CZ" dirty="0" smtClean="0"/>
              <a:t>, takže vzniká </a:t>
            </a:r>
            <a:r>
              <a:rPr lang="cs-CZ" altLang="cs-CZ" dirty="0" err="1" smtClean="0"/>
              <a:t>miRNA-miRNA</a:t>
            </a:r>
            <a:r>
              <a:rPr lang="cs-CZ" altLang="cs-CZ" dirty="0" smtClean="0"/>
              <a:t>* duplex (</a:t>
            </a:r>
            <a:r>
              <a:rPr lang="cs-CZ" altLang="cs-CZ" dirty="0" err="1" smtClean="0"/>
              <a:t>miRNA</a:t>
            </a:r>
            <a:r>
              <a:rPr lang="cs-CZ" altLang="cs-CZ" dirty="0" smtClean="0"/>
              <a:t> = </a:t>
            </a:r>
            <a:r>
              <a:rPr lang="cs-CZ" altLang="cs-CZ" dirty="0" err="1" smtClean="0"/>
              <a:t>guide</a:t>
            </a:r>
            <a:r>
              <a:rPr lang="cs-CZ" altLang="cs-CZ" dirty="0" smtClean="0"/>
              <a:t>, </a:t>
            </a:r>
            <a:r>
              <a:rPr lang="cs-CZ" altLang="cs-CZ" dirty="0" err="1" smtClean="0"/>
              <a:t>miRNA</a:t>
            </a:r>
            <a:r>
              <a:rPr lang="cs-CZ" altLang="cs-CZ" dirty="0" smtClean="0"/>
              <a:t>* = </a:t>
            </a:r>
            <a:r>
              <a:rPr lang="cs-CZ" altLang="cs-CZ" dirty="0" err="1" smtClean="0"/>
              <a:t>passanger</a:t>
            </a:r>
            <a:r>
              <a:rPr lang="cs-CZ" altLang="cs-CZ" dirty="0" smtClean="0"/>
              <a:t>). </a:t>
            </a:r>
            <a:r>
              <a:rPr lang="cs-CZ" altLang="cs-CZ" dirty="0" err="1" smtClean="0"/>
              <a:t>Guide</a:t>
            </a:r>
            <a:r>
              <a:rPr lang="cs-CZ" altLang="cs-CZ" dirty="0" smtClean="0"/>
              <a:t> </a:t>
            </a:r>
            <a:r>
              <a:rPr lang="cs-CZ" altLang="cs-CZ" dirty="0" err="1" smtClean="0"/>
              <a:t>strand</a:t>
            </a:r>
            <a:r>
              <a:rPr lang="cs-CZ" altLang="cs-CZ" dirty="0" smtClean="0"/>
              <a:t> je naložen na Argonauta a hledá </a:t>
            </a:r>
            <a:r>
              <a:rPr lang="cs-CZ" altLang="cs-CZ" dirty="0" err="1" smtClean="0"/>
              <a:t>komplementání</a:t>
            </a:r>
            <a:r>
              <a:rPr lang="cs-CZ" altLang="cs-CZ" dirty="0" smtClean="0"/>
              <a:t> RNA. Podle stupně komplementarity je buď cílová </a:t>
            </a:r>
            <a:r>
              <a:rPr lang="cs-CZ" altLang="cs-CZ" dirty="0" err="1" smtClean="0"/>
              <a:t>mRNA</a:t>
            </a:r>
            <a:r>
              <a:rPr lang="cs-CZ" altLang="cs-CZ" dirty="0" smtClean="0"/>
              <a:t> </a:t>
            </a:r>
            <a:r>
              <a:rPr lang="cs-CZ" altLang="cs-CZ" dirty="0" err="1" smtClean="0"/>
              <a:t>naštěpena</a:t>
            </a:r>
            <a:r>
              <a:rPr lang="cs-CZ" altLang="cs-CZ" dirty="0" smtClean="0"/>
              <a:t> (téměř perfektní komplementarita), nebo je potlačena translace </a:t>
            </a:r>
            <a:r>
              <a:rPr lang="cs-CZ" altLang="cs-CZ" dirty="0" err="1" smtClean="0"/>
              <a:t>mRNA</a:t>
            </a:r>
            <a:r>
              <a:rPr lang="cs-CZ" altLang="cs-CZ" dirty="0" smtClean="0"/>
              <a:t> (částečná </a:t>
            </a:r>
            <a:r>
              <a:rPr lang="cs-CZ" altLang="cs-CZ" dirty="0" err="1" smtClean="0"/>
              <a:t>kompementarita</a:t>
            </a:r>
            <a:r>
              <a:rPr lang="cs-CZ" altLang="cs-CZ" dirty="0" smtClean="0"/>
              <a:t>).</a:t>
            </a:r>
          </a:p>
          <a:p>
            <a:endParaRPr lang="cs-CZ" altLang="cs-CZ"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cs-CZ" altLang="cs-CZ" dirty="0" err="1" smtClean="0"/>
              <a:t>Info</a:t>
            </a:r>
            <a:r>
              <a:rPr lang="cs-CZ" altLang="cs-CZ" dirty="0" smtClean="0"/>
              <a:t> a obrázek podle </a:t>
            </a:r>
            <a:r>
              <a:rPr lang="cs-CZ" altLang="cs-CZ" sz="1200" dirty="0" err="1" smtClean="0">
                <a:latin typeface="Calibri" pitchFamily="34" charset="0"/>
              </a:rPr>
              <a:t>Jinek</a:t>
            </a:r>
            <a:r>
              <a:rPr lang="cs-CZ" altLang="cs-CZ" sz="1200" dirty="0" smtClean="0">
                <a:latin typeface="Calibri" pitchFamily="34" charset="0"/>
              </a:rPr>
              <a:t> a </a:t>
            </a:r>
            <a:r>
              <a:rPr lang="cs-CZ" altLang="cs-CZ" sz="1200" dirty="0" err="1" smtClean="0">
                <a:latin typeface="Calibri" pitchFamily="34" charset="0"/>
              </a:rPr>
              <a:t>Doudna</a:t>
            </a:r>
            <a:r>
              <a:rPr lang="cs-CZ" altLang="cs-CZ" sz="1200" dirty="0" smtClean="0">
                <a:latin typeface="Calibri" pitchFamily="34" charset="0"/>
              </a:rPr>
              <a:t> 2009, doi:10.1038/nature07755</a:t>
            </a:r>
          </a:p>
          <a:p>
            <a:endParaRPr lang="cs-CZ" altLang="cs-CZ" dirty="0" smtClean="0"/>
          </a:p>
        </p:txBody>
      </p:sp>
    </p:spTree>
    <p:extLst>
      <p:ext uri="{BB962C8B-B14F-4D97-AF65-F5344CB8AC3E}">
        <p14:creationId xmlns:p14="http://schemas.microsoft.com/office/powerpoint/2010/main" val="27470504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dirty="0" err="1" smtClean="0"/>
              <a:t>piRNA</a:t>
            </a:r>
            <a:r>
              <a:rPr lang="cs-CZ" altLang="cs-CZ" dirty="0" smtClean="0"/>
              <a:t> </a:t>
            </a:r>
            <a:r>
              <a:rPr lang="cs-CZ" altLang="cs-CZ" dirty="0" smtClean="0"/>
              <a:t>jsou krátké 24-31 </a:t>
            </a:r>
            <a:r>
              <a:rPr lang="cs-CZ" altLang="cs-CZ" dirty="0" err="1" smtClean="0"/>
              <a:t>bp</a:t>
            </a:r>
            <a:r>
              <a:rPr lang="cs-CZ" altLang="cs-CZ" dirty="0" smtClean="0"/>
              <a:t> RNA, které umlčují </a:t>
            </a:r>
            <a:r>
              <a:rPr lang="cs-CZ" altLang="cs-CZ" dirty="0" err="1" smtClean="0"/>
              <a:t>transposony</a:t>
            </a:r>
            <a:r>
              <a:rPr lang="cs-CZ" altLang="cs-CZ" dirty="0" smtClean="0"/>
              <a:t> v živočišných zárodečných buňkách. Geny pro ně jsou součástí genomu, podobně jako u </a:t>
            </a:r>
            <a:r>
              <a:rPr lang="cs-CZ" altLang="cs-CZ" dirty="0" err="1" smtClean="0"/>
              <a:t>miRNA</a:t>
            </a:r>
            <a:r>
              <a:rPr lang="cs-CZ" altLang="cs-CZ" dirty="0" smtClean="0"/>
              <a:t> nebo </a:t>
            </a:r>
            <a:r>
              <a:rPr lang="cs-CZ" altLang="cs-CZ" dirty="0" err="1" smtClean="0"/>
              <a:t>endo-siRNA</a:t>
            </a:r>
            <a:r>
              <a:rPr lang="cs-CZ" altLang="cs-CZ" dirty="0" smtClean="0"/>
              <a:t>. </a:t>
            </a:r>
            <a:r>
              <a:rPr lang="cs-CZ" altLang="cs-CZ" dirty="0" err="1" smtClean="0"/>
              <a:t>piRNA</a:t>
            </a:r>
            <a:r>
              <a:rPr lang="cs-CZ" altLang="cs-CZ" dirty="0" smtClean="0"/>
              <a:t> jsou </a:t>
            </a:r>
            <a:r>
              <a:rPr lang="cs-CZ" altLang="cs-CZ" dirty="0" err="1" smtClean="0"/>
              <a:t>jednořetězcové</a:t>
            </a:r>
            <a:r>
              <a:rPr lang="cs-CZ" altLang="cs-CZ" dirty="0" smtClean="0"/>
              <a:t>, takže nepotřebují </a:t>
            </a:r>
            <a:r>
              <a:rPr lang="cs-CZ" altLang="cs-CZ" dirty="0" err="1" smtClean="0"/>
              <a:t>Dicer</a:t>
            </a:r>
            <a:r>
              <a:rPr lang="cs-CZ" altLang="cs-CZ" dirty="0" smtClean="0"/>
              <a:t>. </a:t>
            </a:r>
            <a:r>
              <a:rPr lang="cs-CZ" altLang="cs-CZ" dirty="0" err="1" smtClean="0"/>
              <a:t>piRNA</a:t>
            </a:r>
            <a:r>
              <a:rPr lang="cs-CZ" altLang="cs-CZ" dirty="0" smtClean="0"/>
              <a:t> indukují štěpení </a:t>
            </a:r>
            <a:r>
              <a:rPr lang="cs-CZ" altLang="cs-CZ" dirty="0" err="1" smtClean="0"/>
              <a:t>transkriptu</a:t>
            </a:r>
            <a:r>
              <a:rPr lang="cs-CZ" altLang="cs-CZ" dirty="0" smtClean="0"/>
              <a:t> mobilního elementu (ME), což je provedeno proteiny ze skupiny PIWI (= p-element </a:t>
            </a:r>
            <a:r>
              <a:rPr lang="cs-CZ" altLang="cs-CZ" dirty="0" err="1" smtClean="0"/>
              <a:t>induced</a:t>
            </a:r>
            <a:r>
              <a:rPr lang="cs-CZ" altLang="cs-CZ" dirty="0" smtClean="0"/>
              <a:t> </a:t>
            </a:r>
            <a:r>
              <a:rPr lang="cs-CZ" altLang="cs-CZ" dirty="0" err="1" smtClean="0"/>
              <a:t>wimpy</a:t>
            </a:r>
            <a:r>
              <a:rPr lang="cs-CZ" altLang="cs-CZ" dirty="0" smtClean="0"/>
              <a:t> </a:t>
            </a:r>
            <a:r>
              <a:rPr lang="cs-CZ" altLang="cs-CZ" dirty="0" err="1" smtClean="0"/>
              <a:t>testis</a:t>
            </a:r>
            <a:r>
              <a:rPr lang="cs-CZ" altLang="cs-CZ" dirty="0" smtClean="0"/>
              <a:t>). PIWI nebo AUB štěpí </a:t>
            </a:r>
            <a:r>
              <a:rPr lang="cs-CZ" altLang="cs-CZ" dirty="0" err="1" smtClean="0"/>
              <a:t>sense</a:t>
            </a:r>
            <a:r>
              <a:rPr lang="cs-CZ" altLang="cs-CZ" dirty="0" smtClean="0"/>
              <a:t> </a:t>
            </a:r>
            <a:r>
              <a:rPr lang="cs-CZ" altLang="cs-CZ" dirty="0" err="1" smtClean="0"/>
              <a:t>transkript</a:t>
            </a:r>
            <a:r>
              <a:rPr lang="cs-CZ" altLang="cs-CZ" dirty="0" smtClean="0"/>
              <a:t>, vzniká </a:t>
            </a:r>
            <a:r>
              <a:rPr lang="cs-CZ" altLang="cs-CZ" dirty="0" err="1" smtClean="0"/>
              <a:t>sense</a:t>
            </a:r>
            <a:r>
              <a:rPr lang="cs-CZ" altLang="cs-CZ" dirty="0" smtClean="0"/>
              <a:t> </a:t>
            </a:r>
            <a:r>
              <a:rPr lang="cs-CZ" altLang="cs-CZ" dirty="0" err="1" smtClean="0"/>
              <a:t>piRNA</a:t>
            </a:r>
            <a:r>
              <a:rPr lang="cs-CZ" altLang="cs-CZ" dirty="0" smtClean="0"/>
              <a:t>, ta asociuje s AGO3, ten štěpí </a:t>
            </a:r>
            <a:r>
              <a:rPr lang="cs-CZ" altLang="cs-CZ" dirty="0" err="1" smtClean="0"/>
              <a:t>antisense</a:t>
            </a:r>
            <a:r>
              <a:rPr lang="cs-CZ" altLang="cs-CZ" dirty="0" smtClean="0"/>
              <a:t> </a:t>
            </a:r>
            <a:r>
              <a:rPr lang="cs-CZ" altLang="cs-CZ" dirty="0" err="1" smtClean="0"/>
              <a:t>transkript</a:t>
            </a:r>
            <a:r>
              <a:rPr lang="cs-CZ" altLang="cs-CZ" dirty="0" smtClean="0"/>
              <a:t> </a:t>
            </a:r>
            <a:r>
              <a:rPr lang="cs-CZ" altLang="cs-CZ" dirty="0" err="1" smtClean="0"/>
              <a:t>transposonu</a:t>
            </a:r>
            <a:r>
              <a:rPr lang="cs-CZ" altLang="cs-CZ" dirty="0" smtClean="0"/>
              <a:t>, vznikne </a:t>
            </a:r>
            <a:r>
              <a:rPr lang="cs-CZ" altLang="cs-CZ" dirty="0" err="1" smtClean="0"/>
              <a:t>antisense</a:t>
            </a:r>
            <a:r>
              <a:rPr lang="cs-CZ" altLang="cs-CZ" dirty="0" smtClean="0"/>
              <a:t> </a:t>
            </a:r>
            <a:r>
              <a:rPr lang="cs-CZ" altLang="cs-CZ" dirty="0" err="1" smtClean="0"/>
              <a:t>piRNA</a:t>
            </a:r>
            <a:r>
              <a:rPr lang="cs-CZ" altLang="cs-CZ" dirty="0" smtClean="0"/>
              <a:t>, asociuje s PIWI a AUB, což vede k štěpení </a:t>
            </a:r>
            <a:r>
              <a:rPr lang="cs-CZ" altLang="cs-CZ" dirty="0" err="1" smtClean="0"/>
              <a:t>sense</a:t>
            </a:r>
            <a:r>
              <a:rPr lang="cs-CZ" altLang="cs-CZ" dirty="0" smtClean="0"/>
              <a:t> </a:t>
            </a:r>
            <a:r>
              <a:rPr lang="cs-CZ" altLang="cs-CZ" dirty="0" err="1" smtClean="0"/>
              <a:t>transkriptu</a:t>
            </a:r>
            <a:r>
              <a:rPr lang="cs-CZ" altLang="cs-CZ" dirty="0" smtClean="0"/>
              <a:t> </a:t>
            </a:r>
            <a:r>
              <a:rPr lang="cs-CZ" altLang="cs-CZ" dirty="0" err="1" smtClean="0"/>
              <a:t>transposonu</a:t>
            </a:r>
            <a:r>
              <a:rPr lang="cs-CZ" altLang="cs-CZ" dirty="0" smtClean="0"/>
              <a:t>. </a:t>
            </a:r>
          </a:p>
          <a:p>
            <a:endParaRPr lang="cs-CZ" altLang="cs-CZ"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cs-CZ" altLang="cs-CZ" dirty="0" err="1" smtClean="0"/>
              <a:t>Info</a:t>
            </a:r>
            <a:r>
              <a:rPr lang="cs-CZ" altLang="cs-CZ" dirty="0" smtClean="0"/>
              <a:t> a obrázek podle </a:t>
            </a:r>
            <a:r>
              <a:rPr lang="cs-CZ" altLang="cs-CZ" sz="1200" dirty="0" err="1" smtClean="0">
                <a:latin typeface="Calibri" pitchFamily="34" charset="0"/>
              </a:rPr>
              <a:t>Jinek</a:t>
            </a:r>
            <a:r>
              <a:rPr lang="cs-CZ" altLang="cs-CZ" sz="1200" dirty="0" smtClean="0">
                <a:latin typeface="Calibri" pitchFamily="34" charset="0"/>
              </a:rPr>
              <a:t> a </a:t>
            </a:r>
            <a:r>
              <a:rPr lang="cs-CZ" altLang="cs-CZ" sz="1200" dirty="0" err="1" smtClean="0">
                <a:latin typeface="Calibri" pitchFamily="34" charset="0"/>
              </a:rPr>
              <a:t>Doudna</a:t>
            </a:r>
            <a:r>
              <a:rPr lang="cs-CZ" altLang="cs-CZ" sz="1200" dirty="0" smtClean="0">
                <a:latin typeface="Calibri" pitchFamily="34" charset="0"/>
              </a:rPr>
              <a:t> 2009, doi:10.1038/nature07755</a:t>
            </a:r>
          </a:p>
          <a:p>
            <a:endParaRPr lang="cs-CZ" altLang="cs-CZ" dirty="0" smtClean="0"/>
          </a:p>
        </p:txBody>
      </p:sp>
    </p:spTree>
    <p:extLst>
      <p:ext uri="{BB962C8B-B14F-4D97-AF65-F5344CB8AC3E}">
        <p14:creationId xmlns:p14="http://schemas.microsoft.com/office/powerpoint/2010/main" val="20942964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kern="1200" dirty="0" smtClean="0">
                <a:solidFill>
                  <a:schemeClr val="tx1"/>
                </a:solidFill>
                <a:effectLst/>
                <a:latin typeface="+mn-lt"/>
                <a:ea typeface="+mn-ea"/>
                <a:cs typeface="+mn-cs"/>
              </a:rPr>
              <a:t>Thomas </a:t>
            </a:r>
            <a:r>
              <a:rPr lang="cs-CZ" sz="1200" kern="1200" dirty="0" err="1" smtClean="0">
                <a:solidFill>
                  <a:schemeClr val="tx1"/>
                </a:solidFill>
                <a:effectLst/>
                <a:latin typeface="+mn-lt"/>
                <a:ea typeface="+mn-ea"/>
                <a:cs typeface="+mn-cs"/>
              </a:rPr>
              <a:t>Hunt</a:t>
            </a:r>
            <a:r>
              <a:rPr lang="cs-CZ" sz="1200" kern="1200" dirty="0" smtClean="0">
                <a:solidFill>
                  <a:schemeClr val="tx1"/>
                </a:solidFill>
                <a:effectLst/>
                <a:latin typeface="+mn-lt"/>
                <a:ea typeface="+mn-ea"/>
                <a:cs typeface="+mn-cs"/>
              </a:rPr>
              <a:t> Morgan byl jedním ze zakladatelů genetiky. V době počátků jeho práce nebylo jasné, kde v buňce jsou umístěny dědičné faktory – geny, která poprvé popsal Mendel a po něm další genetici. Existovala sice chromosomová teorie dědičnosti, podle které byly geny umístěny na chromosomech, ale Morgan jí zpočátku nevěřil a byl jejím odpůrcem.  Poté, co se mu u jím</a:t>
            </a:r>
            <a:r>
              <a:rPr lang="cs-CZ" sz="1200" kern="1200" baseline="0" dirty="0" smtClean="0">
                <a:solidFill>
                  <a:schemeClr val="tx1"/>
                </a:solidFill>
                <a:effectLst/>
                <a:latin typeface="+mn-lt"/>
                <a:ea typeface="+mn-ea"/>
                <a:cs typeface="+mn-cs"/>
              </a:rPr>
              <a:t> zavedeného genetického modelu mušky octomilky podařilo izolovat několik mutací, z nichž některé vykazovaly zvláštní způsob dědičnosti (protože byly lokalizované na chromosomu X), uvěřil Morgan, že geny jsou umístěny na chromosomech. Později se jeho týmu podařilo sestavit první genetickou mapu chromosomu, zavedl způsob měření vzdálenosti genů z frekvence crossing-overů a nakonec za svůj přínos získal v roce 1933 Nobelovu cenu. </a:t>
            </a:r>
            <a:endParaRPr lang="cs-CZ" dirty="0"/>
          </a:p>
        </p:txBody>
      </p:sp>
      <p:sp>
        <p:nvSpPr>
          <p:cNvPr id="4" name="Zástupný symbol pro číslo snímku 3"/>
          <p:cNvSpPr>
            <a:spLocks noGrp="1"/>
          </p:cNvSpPr>
          <p:nvPr>
            <p:ph type="sldNum" sz="quarter" idx="10"/>
          </p:nvPr>
        </p:nvSpPr>
        <p:spPr/>
        <p:txBody>
          <a:bodyPr/>
          <a:lstStyle/>
          <a:p>
            <a:fld id="{5640562F-ED92-4941-87CC-0197F827A6ED}" type="slidenum">
              <a:rPr lang="cs-CZ" smtClean="0"/>
              <a:t>45</a:t>
            </a:fld>
            <a:endParaRPr lang="cs-CZ"/>
          </a:p>
        </p:txBody>
      </p:sp>
    </p:spTree>
    <p:extLst>
      <p:ext uri="{BB962C8B-B14F-4D97-AF65-F5344CB8AC3E}">
        <p14:creationId xmlns:p14="http://schemas.microsoft.com/office/powerpoint/2010/main" val="40049417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46</a:t>
            </a:fld>
            <a:endParaRPr lang="cs-CZ"/>
          </a:p>
        </p:txBody>
      </p:sp>
    </p:spTree>
    <p:extLst>
      <p:ext uri="{BB962C8B-B14F-4D97-AF65-F5344CB8AC3E}">
        <p14:creationId xmlns:p14="http://schemas.microsoft.com/office/powerpoint/2010/main" val="4320749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altLang="cs-CZ"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Obrázek </a:t>
            </a:r>
            <a:r>
              <a:rPr kumimoji="0" lang="cs-CZ" altLang="cs-CZ"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rPr>
              <a:t>idiogramu</a:t>
            </a:r>
            <a:r>
              <a:rPr kumimoji="0" lang="cs-CZ" altLang="cs-CZ"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lidského chromosomu X převzat z www.bio.davidson.edu</a:t>
            </a:r>
            <a:r>
              <a:rPr kumimoji="0" lang="cs-CZ" altLang="cs-CZ" sz="1200" b="0" i="0" u="none" strike="noStrike" cap="none" normalizeH="0" baseline="0" dirty="0" smtClean="0">
                <a:ln>
                  <a:noFill/>
                </a:ln>
                <a:solidFill>
                  <a:srgbClr val="008000"/>
                </a:solidFill>
                <a:effectLst/>
                <a:latin typeface="Arial" panose="020B0604020202020204" pitchFamily="34" charset="0"/>
                <a:ea typeface="Times New Roman" panose="02020603050405020304" pitchFamily="18" charset="0"/>
              </a:rPr>
              <a:t>.</a:t>
            </a:r>
            <a:endParaRPr kumimoji="0" lang="cs-CZ" altLang="cs-CZ" sz="2000" b="0" i="0" u="none" strike="noStrike" cap="none" normalizeH="0" baseline="0" dirty="0" smtClean="0">
              <a:ln>
                <a:noFill/>
              </a:ln>
              <a:solidFill>
                <a:schemeClr val="tx1"/>
              </a:solidFill>
              <a:effectLst/>
              <a:latin typeface="Arial" panose="020B0604020202020204" pitchFamily="34" charset="0"/>
            </a:endParaRPr>
          </a:p>
          <a:p>
            <a:endParaRPr lang="cs-CZ"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47</a:t>
            </a:fld>
            <a:endParaRPr lang="cs-CZ"/>
          </a:p>
        </p:txBody>
      </p:sp>
    </p:spTree>
    <p:extLst>
      <p:ext uri="{BB962C8B-B14F-4D97-AF65-F5344CB8AC3E}">
        <p14:creationId xmlns:p14="http://schemas.microsoft.com/office/powerpoint/2010/main" val="7710149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Genotyp je sekvence</a:t>
            </a:r>
            <a:r>
              <a:rPr lang="cs-CZ" baseline="0" dirty="0" smtClean="0"/>
              <a:t> DNA konkrétního člověka, jinak řečeno soubor alel, které má daný jedinec ve svém genomu.</a:t>
            </a:r>
          </a:p>
          <a:p>
            <a:r>
              <a:rPr lang="cs-CZ" baseline="0" dirty="0" smtClean="0"/>
              <a:t>Fenotyp je soubor vlastností, které jedinec má. V původním významu to byly </a:t>
            </a:r>
            <a:r>
              <a:rPr lang="cs-CZ" baseline="0" dirty="0" err="1" smtClean="0"/>
              <a:t>porozovatelné</a:t>
            </a:r>
            <a:r>
              <a:rPr lang="cs-CZ" baseline="0" dirty="0" smtClean="0"/>
              <a:t> znaky jako barva očí, pleti, vlasů, atd., s rozvojem molekulární biologie se k tomu připojila podoba molekul (např. enzymů). </a:t>
            </a:r>
            <a:endParaRPr lang="cs-CZ"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6</a:t>
            </a:fld>
            <a:endParaRPr lang="cs-CZ" dirty="0"/>
          </a:p>
        </p:txBody>
      </p:sp>
    </p:spTree>
    <p:extLst>
      <p:ext uri="{BB962C8B-B14F-4D97-AF65-F5344CB8AC3E}">
        <p14:creationId xmlns:p14="http://schemas.microsoft.com/office/powerpoint/2010/main" val="4806808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U eukaryotních</a:t>
            </a:r>
            <a:r>
              <a:rPr lang="cs-CZ" baseline="0" dirty="0" smtClean="0"/>
              <a:t> organismů je DNA v drtivé většině případů organizována do více chromosomu (tedy genom je rozdělen do více molekul DNA). Většinou se jedná o jednotky nebo desítky chromosomů, v extrémních případech stovky chromosomů. U člověka je genom rozdělen do 22 tzv. </a:t>
            </a:r>
            <a:r>
              <a:rPr lang="cs-CZ" baseline="0" dirty="0" err="1" smtClean="0"/>
              <a:t>autosomů</a:t>
            </a:r>
            <a:r>
              <a:rPr lang="cs-CZ" baseline="0" dirty="0" smtClean="0"/>
              <a:t> a pohlavních chromosomů X (u ženy i u muže) a Y (jen u muže). Všechny diploidní organismy mají dvě sady chromosomů, jednu od otce a druhou od matky, čili každý chromosom a tím pádem i všechny geny máme 2x. Chromosomy, které nesou stejné geny, se nazývají homologní. </a:t>
            </a:r>
            <a:endParaRPr lang="cs-CZ"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48</a:t>
            </a:fld>
            <a:endParaRPr lang="cs-CZ"/>
          </a:p>
        </p:txBody>
      </p:sp>
    </p:spTree>
    <p:extLst>
      <p:ext uri="{BB962C8B-B14F-4D97-AF65-F5344CB8AC3E}">
        <p14:creationId xmlns:p14="http://schemas.microsoft.com/office/powerpoint/2010/main" val="19912978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Geny jsou na chromosomech většinou uspořádány</a:t>
            </a:r>
            <a:r>
              <a:rPr lang="cs-CZ" baseline="0" dirty="0" smtClean="0"/>
              <a:t> poměrně chaoticky (i když existují skupiny genů, které jsou vysoce organizované, např. </a:t>
            </a:r>
            <a:r>
              <a:rPr lang="cs-CZ" baseline="0" dirty="0" err="1" smtClean="0"/>
              <a:t>Hox</a:t>
            </a:r>
            <a:r>
              <a:rPr lang="cs-CZ" baseline="0" dirty="0" smtClean="0"/>
              <a:t> geny u obratlovců), v různé vzdálenosti a orientaci, mezi nimi jsou nekódující a pravděpodobně neužitečné sekvence, které často zabírají většinu místa. I samotné geny jsou velmi neúsporné, často většinu genu zaujímají introny, které jsou z finální </a:t>
            </a:r>
            <a:r>
              <a:rPr lang="cs-CZ" baseline="0" dirty="0" err="1" smtClean="0"/>
              <a:t>mRNA</a:t>
            </a:r>
            <a:r>
              <a:rPr lang="cs-CZ" baseline="0" dirty="0" smtClean="0"/>
              <a:t> vystřiženy.</a:t>
            </a:r>
            <a:endParaRPr lang="cs-CZ"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49</a:t>
            </a:fld>
            <a:endParaRPr lang="cs-CZ"/>
          </a:p>
        </p:txBody>
      </p:sp>
    </p:spTree>
    <p:extLst>
      <p:ext uri="{BB962C8B-B14F-4D97-AF65-F5344CB8AC3E}">
        <p14:creationId xmlns:p14="http://schemas.microsoft.com/office/powerpoint/2010/main" val="11835942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50</a:t>
            </a:fld>
            <a:endParaRPr lang="cs-CZ"/>
          </a:p>
        </p:txBody>
      </p:sp>
    </p:spTree>
    <p:extLst>
      <p:ext uri="{BB962C8B-B14F-4D97-AF65-F5344CB8AC3E}">
        <p14:creationId xmlns:p14="http://schemas.microsoft.com/office/powerpoint/2010/main" val="32688820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52</a:t>
            </a:fld>
            <a:endParaRPr lang="cs-CZ" dirty="0"/>
          </a:p>
        </p:txBody>
      </p:sp>
    </p:spTree>
    <p:extLst>
      <p:ext uri="{BB962C8B-B14F-4D97-AF65-F5344CB8AC3E}">
        <p14:creationId xmlns:p14="http://schemas.microsoft.com/office/powerpoint/2010/main" val="2527749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Zástupný symbol pro obrázek snímku 1"/>
          <p:cNvSpPr>
            <a:spLocks noGrp="1" noRot="1" noChangeAspect="1" noTextEdit="1"/>
          </p:cNvSpPr>
          <p:nvPr>
            <p:ph type="sldImg"/>
          </p:nvPr>
        </p:nvSpPr>
        <p:spPr>
          <a:ln/>
        </p:spPr>
      </p:sp>
      <p:sp>
        <p:nvSpPr>
          <p:cNvPr id="41987" name="Zástupný symbol pro poznámky 2"/>
          <p:cNvSpPr>
            <a:spLocks noGrp="1"/>
          </p:cNvSpPr>
          <p:nvPr>
            <p:ph type="body" idx="1"/>
          </p:nvPr>
        </p:nvSpPr>
        <p:spPr>
          <a:noFill/>
        </p:spPr>
        <p:txBody>
          <a:bodyPr/>
          <a:lstStyle/>
          <a:p>
            <a:endParaRPr lang="en-US" altLang="en-US" dirty="0" smtClean="0">
              <a:latin typeface="Arial" charset="0"/>
            </a:endParaRPr>
          </a:p>
        </p:txBody>
      </p:sp>
      <p:sp>
        <p:nvSpPr>
          <p:cNvPr id="41988" name="Zástupný symbol pro číslo snímku 3"/>
          <p:cNvSpPr>
            <a:spLocks noGrp="1"/>
          </p:cNvSpPr>
          <p:nvPr>
            <p:ph type="sldNum" sz="quarter" idx="5"/>
          </p:nvPr>
        </p:nvSpPr>
        <p:spPr>
          <a:noFill/>
        </p:spPr>
        <p:txBody>
          <a:bodyPr/>
          <a:lstStyle>
            <a:lvl1pPr>
              <a:spcBef>
                <a:spcPct val="30000"/>
              </a:spcBef>
              <a:defRPr sz="1100">
                <a:solidFill>
                  <a:schemeClr val="tx1"/>
                </a:solidFill>
                <a:latin typeface="Arial" charset="0"/>
              </a:defRPr>
            </a:lvl1pPr>
            <a:lvl2pPr marL="685817" indent="-263776">
              <a:spcBef>
                <a:spcPct val="30000"/>
              </a:spcBef>
              <a:defRPr sz="1100">
                <a:solidFill>
                  <a:schemeClr val="tx1"/>
                </a:solidFill>
                <a:latin typeface="Arial" charset="0"/>
              </a:defRPr>
            </a:lvl2pPr>
            <a:lvl3pPr marL="1055103" indent="-211021">
              <a:spcBef>
                <a:spcPct val="30000"/>
              </a:spcBef>
              <a:defRPr sz="1100">
                <a:solidFill>
                  <a:schemeClr val="tx1"/>
                </a:solidFill>
                <a:latin typeface="Arial" charset="0"/>
              </a:defRPr>
            </a:lvl3pPr>
            <a:lvl4pPr marL="1477145" indent="-211021">
              <a:spcBef>
                <a:spcPct val="30000"/>
              </a:spcBef>
              <a:defRPr sz="1100">
                <a:solidFill>
                  <a:schemeClr val="tx1"/>
                </a:solidFill>
                <a:latin typeface="Arial" charset="0"/>
              </a:defRPr>
            </a:lvl4pPr>
            <a:lvl5pPr marL="1899186" indent="-211021">
              <a:spcBef>
                <a:spcPct val="30000"/>
              </a:spcBef>
              <a:defRPr sz="1100">
                <a:solidFill>
                  <a:schemeClr val="tx1"/>
                </a:solidFill>
                <a:latin typeface="Arial" charset="0"/>
              </a:defRPr>
            </a:lvl5pPr>
            <a:lvl6pPr marL="2321227" indent="-211021" eaLnBrk="0" fontAlgn="base" hangingPunct="0">
              <a:spcBef>
                <a:spcPct val="30000"/>
              </a:spcBef>
              <a:spcAft>
                <a:spcPct val="0"/>
              </a:spcAft>
              <a:defRPr sz="1100">
                <a:solidFill>
                  <a:schemeClr val="tx1"/>
                </a:solidFill>
                <a:latin typeface="Arial" charset="0"/>
              </a:defRPr>
            </a:lvl6pPr>
            <a:lvl7pPr marL="2743269" indent="-211021" eaLnBrk="0" fontAlgn="base" hangingPunct="0">
              <a:spcBef>
                <a:spcPct val="30000"/>
              </a:spcBef>
              <a:spcAft>
                <a:spcPct val="0"/>
              </a:spcAft>
              <a:defRPr sz="1100">
                <a:solidFill>
                  <a:schemeClr val="tx1"/>
                </a:solidFill>
                <a:latin typeface="Arial" charset="0"/>
              </a:defRPr>
            </a:lvl7pPr>
            <a:lvl8pPr marL="3165310" indent="-211021" eaLnBrk="0" fontAlgn="base" hangingPunct="0">
              <a:spcBef>
                <a:spcPct val="30000"/>
              </a:spcBef>
              <a:spcAft>
                <a:spcPct val="0"/>
              </a:spcAft>
              <a:defRPr sz="1100">
                <a:solidFill>
                  <a:schemeClr val="tx1"/>
                </a:solidFill>
                <a:latin typeface="Arial" charset="0"/>
              </a:defRPr>
            </a:lvl8pPr>
            <a:lvl9pPr marL="3587351" indent="-211021" eaLnBrk="0" fontAlgn="base" hangingPunct="0">
              <a:spcBef>
                <a:spcPct val="30000"/>
              </a:spcBef>
              <a:spcAft>
                <a:spcPct val="0"/>
              </a:spcAft>
              <a:defRPr sz="1100">
                <a:solidFill>
                  <a:schemeClr val="tx1"/>
                </a:solidFill>
                <a:latin typeface="Arial" charset="0"/>
              </a:defRPr>
            </a:lvl9pPr>
          </a:lstStyle>
          <a:p>
            <a:pPr>
              <a:spcBef>
                <a:spcPct val="0"/>
              </a:spcBef>
            </a:pPr>
            <a:fld id="{9650E2A0-E326-4A47-A6C7-94105A72EC71}" type="slidenum">
              <a:rPr lang="cs-CZ" altLang="cs-CZ" sz="1200"/>
              <a:pPr>
                <a:spcBef>
                  <a:spcPct val="0"/>
                </a:spcBef>
              </a:pPr>
              <a:t>53</a:t>
            </a:fld>
            <a:endParaRPr lang="cs-CZ" altLang="cs-CZ" sz="1200"/>
          </a:p>
        </p:txBody>
      </p:sp>
    </p:spTree>
    <p:extLst>
      <p:ext uri="{BB962C8B-B14F-4D97-AF65-F5344CB8AC3E}">
        <p14:creationId xmlns:p14="http://schemas.microsoft.com/office/powerpoint/2010/main" val="41562440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a:spcBef>
                <a:spcPct val="30000"/>
              </a:spcBef>
              <a:defRPr sz="1100">
                <a:solidFill>
                  <a:schemeClr val="tx1"/>
                </a:solidFill>
                <a:latin typeface="Arial" charset="0"/>
              </a:defRPr>
            </a:lvl1pPr>
            <a:lvl2pPr marL="741503" indent="-284292">
              <a:spcBef>
                <a:spcPct val="30000"/>
              </a:spcBef>
              <a:defRPr sz="1100">
                <a:solidFill>
                  <a:schemeClr val="tx1"/>
                </a:solidFill>
                <a:latin typeface="Arial" charset="0"/>
              </a:defRPr>
            </a:lvl2pPr>
            <a:lvl3pPr marL="1141564" indent="-227141">
              <a:spcBef>
                <a:spcPct val="30000"/>
              </a:spcBef>
              <a:defRPr sz="1100">
                <a:solidFill>
                  <a:schemeClr val="tx1"/>
                </a:solidFill>
                <a:latin typeface="Arial" charset="0"/>
              </a:defRPr>
            </a:lvl3pPr>
            <a:lvl4pPr marL="1598775" indent="-227141">
              <a:spcBef>
                <a:spcPct val="30000"/>
              </a:spcBef>
              <a:defRPr sz="1100">
                <a:solidFill>
                  <a:schemeClr val="tx1"/>
                </a:solidFill>
                <a:latin typeface="Arial" charset="0"/>
              </a:defRPr>
            </a:lvl4pPr>
            <a:lvl5pPr marL="2055986" indent="-227141">
              <a:spcBef>
                <a:spcPct val="30000"/>
              </a:spcBef>
              <a:defRPr sz="1100">
                <a:solidFill>
                  <a:schemeClr val="tx1"/>
                </a:solidFill>
                <a:latin typeface="Arial" charset="0"/>
              </a:defRPr>
            </a:lvl5pPr>
            <a:lvl6pPr marL="2478028" indent="-227141" eaLnBrk="0" fontAlgn="base" hangingPunct="0">
              <a:spcBef>
                <a:spcPct val="30000"/>
              </a:spcBef>
              <a:spcAft>
                <a:spcPct val="0"/>
              </a:spcAft>
              <a:defRPr sz="1100">
                <a:solidFill>
                  <a:schemeClr val="tx1"/>
                </a:solidFill>
                <a:latin typeface="Arial" charset="0"/>
              </a:defRPr>
            </a:lvl6pPr>
            <a:lvl7pPr marL="2900069" indent="-227141" eaLnBrk="0" fontAlgn="base" hangingPunct="0">
              <a:spcBef>
                <a:spcPct val="30000"/>
              </a:spcBef>
              <a:spcAft>
                <a:spcPct val="0"/>
              </a:spcAft>
              <a:defRPr sz="1100">
                <a:solidFill>
                  <a:schemeClr val="tx1"/>
                </a:solidFill>
                <a:latin typeface="Arial" charset="0"/>
              </a:defRPr>
            </a:lvl7pPr>
            <a:lvl8pPr marL="3322110" indent="-227141" eaLnBrk="0" fontAlgn="base" hangingPunct="0">
              <a:spcBef>
                <a:spcPct val="30000"/>
              </a:spcBef>
              <a:spcAft>
                <a:spcPct val="0"/>
              </a:spcAft>
              <a:defRPr sz="1100">
                <a:solidFill>
                  <a:schemeClr val="tx1"/>
                </a:solidFill>
                <a:latin typeface="Arial" charset="0"/>
              </a:defRPr>
            </a:lvl8pPr>
            <a:lvl9pPr marL="3744152" indent="-227141" eaLnBrk="0" fontAlgn="base" hangingPunct="0">
              <a:spcBef>
                <a:spcPct val="30000"/>
              </a:spcBef>
              <a:spcAft>
                <a:spcPct val="0"/>
              </a:spcAft>
              <a:defRPr sz="1100">
                <a:solidFill>
                  <a:schemeClr val="tx1"/>
                </a:solidFill>
                <a:latin typeface="Arial" charset="0"/>
              </a:defRPr>
            </a:lvl9pPr>
          </a:lstStyle>
          <a:p>
            <a:pPr>
              <a:spcBef>
                <a:spcPct val="0"/>
              </a:spcBef>
            </a:pPr>
            <a:fld id="{DEFA63C8-6C94-443B-827C-DBEEB38A6214}" type="slidenum">
              <a:rPr lang="cs-CZ" altLang="cs-CZ" sz="1200"/>
              <a:pPr>
                <a:spcBef>
                  <a:spcPct val="0"/>
                </a:spcBef>
              </a:pPr>
              <a:t>54</a:t>
            </a:fld>
            <a:endParaRPr lang="cs-CZ" altLang="cs-CZ" sz="120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p:spPr>
        <p:txBody>
          <a:bodyPr/>
          <a:lstStyle/>
          <a:p>
            <a:r>
              <a:rPr lang="cs-CZ" altLang="cs-CZ" dirty="0" smtClean="0">
                <a:latin typeface="Arial" charset="0"/>
              </a:rPr>
              <a:t>Největší známý genom: </a:t>
            </a:r>
            <a:r>
              <a:rPr lang="cs-CZ" altLang="cs-CZ" i="1" dirty="0" err="1" smtClean="0">
                <a:latin typeface="Arial" charset="0"/>
              </a:rPr>
              <a:t>Polychaos</a:t>
            </a:r>
            <a:r>
              <a:rPr lang="cs-CZ" altLang="cs-CZ" i="1" dirty="0" smtClean="0">
                <a:latin typeface="Arial" charset="0"/>
              </a:rPr>
              <a:t> </a:t>
            </a:r>
            <a:r>
              <a:rPr lang="cs-CZ" altLang="cs-CZ" i="1" dirty="0" err="1" smtClean="0">
                <a:latin typeface="Arial" charset="0"/>
              </a:rPr>
              <a:t>dubium</a:t>
            </a:r>
            <a:r>
              <a:rPr lang="cs-CZ" altLang="cs-CZ" dirty="0" smtClean="0">
                <a:latin typeface="Arial" charset="0"/>
              </a:rPr>
              <a:t> (</a:t>
            </a:r>
            <a:r>
              <a:rPr lang="cs-CZ" altLang="cs-CZ" dirty="0" err="1" smtClean="0">
                <a:latin typeface="Arial" charset="0"/>
              </a:rPr>
              <a:t>Amoebozoa</a:t>
            </a:r>
            <a:r>
              <a:rPr lang="cs-CZ" altLang="cs-CZ" dirty="0" smtClean="0">
                <a:latin typeface="Arial" charset="0"/>
              </a:rPr>
              <a:t>) – 737 </a:t>
            </a:r>
            <a:r>
              <a:rPr lang="cs-CZ" altLang="cs-CZ" dirty="0" err="1" smtClean="0">
                <a:latin typeface="Arial" charset="0"/>
              </a:rPr>
              <a:t>pg</a:t>
            </a:r>
            <a:r>
              <a:rPr lang="cs-CZ" altLang="cs-CZ" dirty="0" smtClean="0">
                <a:latin typeface="Arial" charset="0"/>
              </a:rPr>
              <a:t>, 670 </a:t>
            </a:r>
            <a:r>
              <a:rPr lang="cs-CZ" altLang="cs-CZ" dirty="0" err="1" smtClean="0">
                <a:latin typeface="Arial" charset="0"/>
              </a:rPr>
              <a:t>Gbp</a:t>
            </a:r>
            <a:endParaRPr lang="cs-CZ" altLang="cs-CZ" dirty="0" smtClean="0">
              <a:latin typeface="Arial" charset="0"/>
            </a:endParaRPr>
          </a:p>
          <a:p>
            <a:r>
              <a:rPr lang="cs-CZ" altLang="cs-CZ" dirty="0" smtClean="0">
                <a:latin typeface="Arial" charset="0"/>
              </a:rPr>
              <a:t>Největší rostlinný genom: </a:t>
            </a:r>
            <a:r>
              <a:rPr lang="cs-CZ" altLang="cs-CZ" i="1" dirty="0" smtClean="0">
                <a:latin typeface="Arial" charset="0"/>
              </a:rPr>
              <a:t>Paris </a:t>
            </a:r>
            <a:r>
              <a:rPr lang="cs-CZ" altLang="cs-CZ" i="1" dirty="0" err="1" smtClean="0">
                <a:latin typeface="Arial" charset="0"/>
              </a:rPr>
              <a:t>japonica</a:t>
            </a:r>
            <a:r>
              <a:rPr lang="cs-CZ" altLang="cs-CZ" dirty="0" smtClean="0">
                <a:latin typeface="Arial" charset="0"/>
              </a:rPr>
              <a:t> (kýchavicové, </a:t>
            </a:r>
            <a:r>
              <a:rPr lang="cs-CZ" altLang="cs-CZ" dirty="0" err="1" smtClean="0">
                <a:latin typeface="Arial" charset="0"/>
              </a:rPr>
              <a:t>Melanthiaceae</a:t>
            </a:r>
            <a:r>
              <a:rPr lang="cs-CZ" altLang="cs-CZ" dirty="0" smtClean="0">
                <a:latin typeface="Arial" charset="0"/>
              </a:rPr>
              <a:t>) –133 </a:t>
            </a:r>
            <a:r>
              <a:rPr lang="cs-CZ" altLang="cs-CZ" dirty="0" err="1" smtClean="0">
                <a:latin typeface="Arial" charset="0"/>
              </a:rPr>
              <a:t>Gbp</a:t>
            </a:r>
            <a:r>
              <a:rPr lang="cs-CZ" altLang="cs-CZ" dirty="0" smtClean="0">
                <a:latin typeface="Arial" charset="0"/>
              </a:rPr>
              <a:t>, možná největší známý genom, protože velikost genomu </a:t>
            </a:r>
            <a:r>
              <a:rPr lang="cs-CZ" altLang="cs-CZ" i="1" dirty="0" smtClean="0">
                <a:latin typeface="Arial" charset="0"/>
              </a:rPr>
              <a:t>P. </a:t>
            </a:r>
            <a:r>
              <a:rPr lang="cs-CZ" altLang="cs-CZ" i="1" dirty="0" err="1" smtClean="0">
                <a:latin typeface="Arial" charset="0"/>
              </a:rPr>
              <a:t>dubium</a:t>
            </a:r>
            <a:r>
              <a:rPr lang="cs-CZ" altLang="cs-CZ" i="1" dirty="0" smtClean="0">
                <a:latin typeface="Arial" charset="0"/>
              </a:rPr>
              <a:t> </a:t>
            </a:r>
            <a:r>
              <a:rPr lang="cs-CZ" altLang="cs-CZ" dirty="0" smtClean="0">
                <a:latin typeface="Arial" charset="0"/>
              </a:rPr>
              <a:t>byla zpochybněna, ale jen v jedné práci. </a:t>
            </a:r>
          </a:p>
          <a:p>
            <a:r>
              <a:rPr lang="cs-CZ" altLang="cs-CZ" dirty="0" smtClean="0">
                <a:latin typeface="Arial" charset="0"/>
              </a:rPr>
              <a:t>Největší obratlovčí genom: bahník východoafrický (</a:t>
            </a:r>
            <a:r>
              <a:rPr lang="cs-CZ" altLang="cs-CZ" i="1" dirty="0" err="1" smtClean="0">
                <a:latin typeface="Arial" charset="0"/>
              </a:rPr>
              <a:t>Protopterus</a:t>
            </a:r>
            <a:r>
              <a:rPr lang="cs-CZ" altLang="cs-CZ" i="1" dirty="0" smtClean="0">
                <a:latin typeface="Arial" charset="0"/>
              </a:rPr>
              <a:t> </a:t>
            </a:r>
            <a:r>
              <a:rPr lang="cs-CZ" altLang="cs-CZ" i="1" dirty="0" err="1" smtClean="0">
                <a:latin typeface="Arial" charset="0"/>
              </a:rPr>
              <a:t>aethiopicus</a:t>
            </a:r>
            <a:r>
              <a:rPr lang="cs-CZ" altLang="cs-CZ" dirty="0" smtClean="0">
                <a:latin typeface="Arial" charset="0"/>
              </a:rPr>
              <a:t> ,130 </a:t>
            </a:r>
            <a:r>
              <a:rPr lang="cs-CZ" altLang="cs-CZ" dirty="0" err="1" smtClean="0">
                <a:latin typeface="Arial" charset="0"/>
              </a:rPr>
              <a:t>Gbp</a:t>
            </a:r>
            <a:r>
              <a:rPr lang="cs-CZ" altLang="cs-CZ" dirty="0" smtClean="0">
                <a:latin typeface="Arial" charset="0"/>
              </a:rPr>
              <a:t>, 132,8 </a:t>
            </a:r>
            <a:r>
              <a:rPr lang="cs-CZ" altLang="cs-CZ" dirty="0" err="1" smtClean="0">
                <a:latin typeface="Arial" charset="0"/>
              </a:rPr>
              <a:t>pg</a:t>
            </a:r>
            <a:r>
              <a:rPr lang="cs-CZ" altLang="cs-CZ" dirty="0" smtClean="0">
                <a:latin typeface="Arial" charset="0"/>
              </a:rPr>
              <a:t>)</a:t>
            </a:r>
          </a:p>
          <a:p>
            <a:r>
              <a:rPr lang="cs-CZ" altLang="cs-CZ" dirty="0" smtClean="0">
                <a:latin typeface="Arial" charset="0"/>
              </a:rPr>
              <a:t>Nejmenší živočišný genom: </a:t>
            </a:r>
            <a:r>
              <a:rPr lang="cs-CZ" altLang="cs-CZ" i="1" dirty="0" err="1" smtClean="0">
                <a:latin typeface="Arial" charset="0"/>
              </a:rPr>
              <a:t>Trichoplax</a:t>
            </a:r>
            <a:r>
              <a:rPr lang="cs-CZ" altLang="cs-CZ" i="1" dirty="0" smtClean="0">
                <a:latin typeface="Arial" charset="0"/>
              </a:rPr>
              <a:t> </a:t>
            </a:r>
            <a:r>
              <a:rPr lang="cs-CZ" altLang="cs-CZ" i="1" dirty="0" err="1" smtClean="0">
                <a:latin typeface="Arial" charset="0"/>
              </a:rPr>
              <a:t>adherens</a:t>
            </a:r>
            <a:r>
              <a:rPr lang="cs-CZ" altLang="cs-CZ" dirty="0" smtClean="0">
                <a:latin typeface="Arial" charset="0"/>
              </a:rPr>
              <a:t> (</a:t>
            </a:r>
            <a:r>
              <a:rPr lang="cs-CZ" altLang="cs-CZ" dirty="0" err="1" smtClean="0">
                <a:latin typeface="Arial" charset="0"/>
              </a:rPr>
              <a:t>Placozoa</a:t>
            </a:r>
            <a:r>
              <a:rPr lang="cs-CZ" altLang="cs-CZ" dirty="0" smtClean="0">
                <a:latin typeface="Arial" charset="0"/>
              </a:rPr>
              <a:t>) – 0,04 </a:t>
            </a:r>
            <a:r>
              <a:rPr lang="cs-CZ" altLang="cs-CZ" dirty="0" err="1" smtClean="0">
                <a:latin typeface="Arial" charset="0"/>
              </a:rPr>
              <a:t>pg</a:t>
            </a:r>
            <a:endParaRPr lang="cs-CZ" altLang="cs-CZ" dirty="0" smtClean="0">
              <a:latin typeface="Arial" charset="0"/>
            </a:endParaRPr>
          </a:p>
          <a:p>
            <a:r>
              <a:rPr lang="cs-CZ" altLang="cs-CZ" dirty="0" smtClean="0">
                <a:latin typeface="Arial" charset="0"/>
              </a:rPr>
              <a:t>Nejmenší genom krytosemenných rostlin: </a:t>
            </a:r>
            <a:r>
              <a:rPr lang="cs-CZ" altLang="cs-CZ" i="1" dirty="0" err="1" smtClean="0">
                <a:latin typeface="Arial" charset="0"/>
              </a:rPr>
              <a:t>Genlisea</a:t>
            </a:r>
            <a:r>
              <a:rPr lang="cs-CZ" altLang="cs-CZ" i="1" dirty="0" smtClean="0">
                <a:latin typeface="Arial" charset="0"/>
              </a:rPr>
              <a:t> </a:t>
            </a:r>
            <a:r>
              <a:rPr lang="cs-CZ" altLang="cs-CZ" i="1" dirty="0" err="1" smtClean="0">
                <a:latin typeface="Arial" charset="0"/>
              </a:rPr>
              <a:t>margaretae</a:t>
            </a:r>
            <a:r>
              <a:rPr lang="cs-CZ" altLang="cs-CZ" i="1" dirty="0" smtClean="0">
                <a:latin typeface="Arial" charset="0"/>
              </a:rPr>
              <a:t> </a:t>
            </a:r>
            <a:r>
              <a:rPr lang="cs-CZ" altLang="cs-CZ" dirty="0" smtClean="0">
                <a:latin typeface="Arial" charset="0"/>
              </a:rPr>
              <a:t>(</a:t>
            </a:r>
            <a:r>
              <a:rPr lang="cs-CZ" altLang="cs-CZ" dirty="0" err="1" smtClean="0">
                <a:latin typeface="Arial" charset="0"/>
              </a:rPr>
              <a:t>Lentibulariaceae</a:t>
            </a:r>
            <a:r>
              <a:rPr lang="cs-CZ" altLang="cs-CZ" dirty="0" smtClean="0">
                <a:latin typeface="Arial" charset="0"/>
              </a:rPr>
              <a:t>) - 0,0648 </a:t>
            </a:r>
            <a:r>
              <a:rPr lang="cs-CZ" altLang="cs-CZ" dirty="0" err="1" smtClean="0">
                <a:latin typeface="Arial" charset="0"/>
              </a:rPr>
              <a:t>pg</a:t>
            </a:r>
            <a:r>
              <a:rPr lang="cs-CZ" altLang="cs-CZ" dirty="0" smtClean="0">
                <a:latin typeface="Arial" charset="0"/>
              </a:rPr>
              <a:t>, 63,4 </a:t>
            </a:r>
            <a:r>
              <a:rPr lang="cs-CZ" altLang="cs-CZ" dirty="0" err="1" smtClean="0">
                <a:latin typeface="Arial" charset="0"/>
              </a:rPr>
              <a:t>Mbp</a:t>
            </a:r>
            <a:endParaRPr lang="cs-CZ" altLang="cs-CZ" dirty="0" smtClean="0">
              <a:latin typeface="Arial" charset="0"/>
            </a:endParaRPr>
          </a:p>
        </p:txBody>
      </p:sp>
    </p:spTree>
    <p:extLst>
      <p:ext uri="{BB962C8B-B14F-4D97-AF65-F5344CB8AC3E}">
        <p14:creationId xmlns:p14="http://schemas.microsoft.com/office/powerpoint/2010/main" val="29110168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Hodnota C je</a:t>
            </a:r>
            <a:r>
              <a:rPr lang="cs-CZ" baseline="0" dirty="0" smtClean="0"/>
              <a:t> označení pro velikost haploidního genomu.  Obecně platí, že nejmenší genomy mají bakterie a </a:t>
            </a:r>
            <a:r>
              <a:rPr lang="cs-CZ" baseline="0" dirty="0" err="1" smtClean="0"/>
              <a:t>archea</a:t>
            </a:r>
            <a:r>
              <a:rPr lang="cs-CZ" baseline="0" dirty="0" smtClean="0"/>
              <a:t>. U eukaryotních organismů však žádná korelace mezi velikostí genomu a složitostí organismu neexistuje, nejlepším příkladem je již dříve zmíněný </a:t>
            </a:r>
            <a:r>
              <a:rPr lang="cs-CZ" baseline="0" dirty="0" err="1" smtClean="0"/>
              <a:t>Polychaos</a:t>
            </a:r>
            <a:r>
              <a:rPr lang="cs-CZ" baseline="0" dirty="0" smtClean="0"/>
              <a:t>.  Tento fakt se nazývá paradox hodnoty C. </a:t>
            </a:r>
            <a:endParaRPr lang="cs-CZ" dirty="0"/>
          </a:p>
        </p:txBody>
      </p:sp>
      <p:sp>
        <p:nvSpPr>
          <p:cNvPr id="4" name="Zástupný symbol pro číslo snímku 3"/>
          <p:cNvSpPr>
            <a:spLocks noGrp="1"/>
          </p:cNvSpPr>
          <p:nvPr>
            <p:ph type="sldNum" sz="quarter" idx="10"/>
          </p:nvPr>
        </p:nvSpPr>
        <p:spPr/>
        <p:txBody>
          <a:bodyPr/>
          <a:lstStyle/>
          <a:p>
            <a:fld id="{5640562F-ED92-4941-87CC-0197F827A6ED}" type="slidenum">
              <a:rPr lang="cs-CZ" smtClean="0"/>
              <a:t>56</a:t>
            </a:fld>
            <a:endParaRPr lang="cs-CZ"/>
          </a:p>
        </p:txBody>
      </p:sp>
    </p:spTree>
    <p:extLst>
      <p:ext uri="{BB962C8B-B14F-4D97-AF65-F5344CB8AC3E}">
        <p14:creationId xmlns:p14="http://schemas.microsoft.com/office/powerpoint/2010/main" val="4353948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Jednotlivé druhy</a:t>
            </a:r>
            <a:r>
              <a:rPr lang="cs-CZ" baseline="0" dirty="0" smtClean="0"/>
              <a:t> organismů se mohou velmi lišit svou velikostí genomu. Zatímco u virů a bakterií (které mají obecně menší genomy než </a:t>
            </a:r>
            <a:r>
              <a:rPr lang="cs-CZ" baseline="0" dirty="0" err="1" smtClean="0"/>
              <a:t>eukaryota</a:t>
            </a:r>
            <a:r>
              <a:rPr lang="cs-CZ" baseline="0" dirty="0" smtClean="0"/>
              <a:t>) velikost genomu pozitivně koreluje s množstvím genů kódujících protein (čili čím větší genom, tím více genů), u </a:t>
            </a:r>
            <a:r>
              <a:rPr lang="cs-CZ" baseline="0" dirty="0" err="1" smtClean="0"/>
              <a:t>eukaryot</a:t>
            </a:r>
            <a:r>
              <a:rPr lang="cs-CZ" baseline="0" dirty="0" smtClean="0"/>
              <a:t> tento vztah ani zdaleka neplatí. Důvodem je velké množství repetitivně DNA (hlavně mobilních elementů), díky kterým velikost genomu narůstá, aniž by přibývalo genů. </a:t>
            </a:r>
          </a:p>
          <a:p>
            <a:endParaRPr lang="cs-CZ" baseline="0" dirty="0" smtClean="0"/>
          </a:p>
          <a:p>
            <a:r>
              <a:rPr lang="cs-CZ" baseline="0" dirty="0" smtClean="0"/>
              <a:t>Obrázek z </a:t>
            </a:r>
            <a:r>
              <a:rPr lang="cs-CZ" baseline="0" dirty="0" err="1" smtClean="0"/>
              <a:t>Useful</a:t>
            </a:r>
            <a:r>
              <a:rPr lang="cs-CZ" baseline="0" dirty="0" smtClean="0"/>
              <a:t> </a:t>
            </a:r>
            <a:r>
              <a:rPr lang="cs-CZ" baseline="0" dirty="0" err="1" smtClean="0"/>
              <a:t>Genetics</a:t>
            </a:r>
            <a:endParaRPr lang="cs-CZ"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57</a:t>
            </a:fld>
            <a:endParaRPr lang="cs-CZ"/>
          </a:p>
        </p:txBody>
      </p:sp>
    </p:spTree>
    <p:extLst>
      <p:ext uri="{BB962C8B-B14F-4D97-AF65-F5344CB8AC3E}">
        <p14:creationId xmlns:p14="http://schemas.microsoft.com/office/powerpoint/2010/main" val="28451301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Většina eukaryotního</a:t>
            </a:r>
            <a:r>
              <a:rPr lang="cs-CZ" baseline="0" dirty="0" smtClean="0"/>
              <a:t> genomu nejsou geny. Polovinu lidského genomu tvoří mobilní elementy – parazitické sekvence DNA, které se po genomu šíří. Cca ¼ jsou sekvence s neznámou funkcí nebo duplikované oblasti. Geny (vč. Intronů) zaujímají cca ¼, přičemž sekvence kódující proteiny, tj. exony, zaujímají cca 1,5% genomu.</a:t>
            </a:r>
            <a:endParaRPr lang="cs-CZ" dirty="0" smtClean="0"/>
          </a:p>
          <a:p>
            <a:endParaRPr lang="cs-CZ" dirty="0" smtClean="0"/>
          </a:p>
          <a:p>
            <a:r>
              <a:rPr lang="cs-CZ" dirty="0" smtClean="0"/>
              <a:t>Obrázek z http://www.nature.com/nrg/journal/v6/n9/box/nrg1674_BX3.html</a:t>
            </a:r>
            <a:endParaRPr lang="cs-CZ"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58</a:t>
            </a:fld>
            <a:endParaRPr lang="cs-CZ"/>
          </a:p>
        </p:txBody>
      </p:sp>
    </p:spTree>
    <p:extLst>
      <p:ext uri="{BB962C8B-B14F-4D97-AF65-F5344CB8AC3E}">
        <p14:creationId xmlns:p14="http://schemas.microsoft.com/office/powerpoint/2010/main" val="19421487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Zástupný symbol pro obrázek snímku 1"/>
          <p:cNvSpPr>
            <a:spLocks noGrp="1" noRot="1" noChangeAspect="1" noTextEdit="1"/>
          </p:cNvSpPr>
          <p:nvPr>
            <p:ph type="sldImg"/>
          </p:nvPr>
        </p:nvSpPr>
        <p:spPr>
          <a:ln/>
        </p:spPr>
      </p:sp>
      <p:sp>
        <p:nvSpPr>
          <p:cNvPr id="40963" name="Zástupný symbol pro poznámky 2"/>
          <p:cNvSpPr>
            <a:spLocks noGrp="1"/>
          </p:cNvSpPr>
          <p:nvPr>
            <p:ph type="body" idx="1"/>
          </p:nvPr>
        </p:nvSpPr>
        <p:spPr>
          <a:noFill/>
        </p:spPr>
        <p:txBody>
          <a:bodyPr/>
          <a:lstStyle/>
          <a:p>
            <a:r>
              <a:rPr lang="cs-CZ" altLang="cs-CZ" dirty="0" smtClean="0"/>
              <a:t>Mobilní elementy jsou parazitické sekvence, které se pohybují po genomu a při tom se množí, takže díky nim může genom narůst do velkých rozměrů, aniž by přibylo množství genů. Mobilní elementy můžeme rozdělit podle způsobu množení</a:t>
            </a:r>
            <a:r>
              <a:rPr lang="cs-CZ" altLang="cs-CZ" baseline="0" dirty="0" smtClean="0"/>
              <a:t> na </a:t>
            </a:r>
            <a:r>
              <a:rPr lang="cs-CZ" altLang="cs-CZ" baseline="0" dirty="0" err="1" smtClean="0"/>
              <a:t>retrotransposony</a:t>
            </a:r>
            <a:r>
              <a:rPr lang="cs-CZ" altLang="cs-CZ" baseline="0" dirty="0" smtClean="0"/>
              <a:t> a DNA </a:t>
            </a:r>
            <a:r>
              <a:rPr lang="cs-CZ" altLang="cs-CZ" baseline="0" dirty="0" err="1" smtClean="0"/>
              <a:t>transposony</a:t>
            </a:r>
            <a:r>
              <a:rPr lang="cs-CZ" altLang="cs-CZ" baseline="0" dirty="0" smtClean="0"/>
              <a:t>. </a:t>
            </a:r>
            <a:r>
              <a:rPr lang="cs-CZ" altLang="cs-CZ" baseline="0" dirty="0" err="1" smtClean="0"/>
              <a:t>Retrotransposony</a:t>
            </a:r>
            <a:r>
              <a:rPr lang="cs-CZ" altLang="cs-CZ" baseline="0" dirty="0" smtClean="0"/>
              <a:t> se nejprve přepíší do RNA, pak zpět do </a:t>
            </a:r>
            <a:r>
              <a:rPr lang="cs-CZ" altLang="cs-CZ" baseline="0" dirty="0" err="1" smtClean="0"/>
              <a:t>cDNA</a:t>
            </a:r>
            <a:r>
              <a:rPr lang="cs-CZ" altLang="cs-CZ" baseline="0" dirty="0" smtClean="0"/>
              <a:t> (</a:t>
            </a:r>
            <a:r>
              <a:rPr lang="cs-CZ" altLang="cs-CZ" baseline="0" dirty="0" err="1" smtClean="0"/>
              <a:t>complementary</a:t>
            </a:r>
            <a:r>
              <a:rPr lang="cs-CZ" altLang="cs-CZ" baseline="0" dirty="0" smtClean="0"/>
              <a:t> DNA), která se vloží na jiné místo genomu.  Kódují si k tomu potřebné enzymy, např. reverzní transkriptázu, která dělá přepis z RNA do </a:t>
            </a:r>
            <a:r>
              <a:rPr lang="cs-CZ" altLang="cs-CZ" baseline="0" dirty="0" err="1" smtClean="0"/>
              <a:t>cDNA</a:t>
            </a:r>
            <a:r>
              <a:rPr lang="cs-CZ" altLang="cs-CZ" baseline="0" dirty="0" smtClean="0"/>
              <a:t>. DNA </a:t>
            </a:r>
            <a:r>
              <a:rPr lang="cs-CZ" altLang="cs-CZ" baseline="0" dirty="0" err="1" smtClean="0"/>
              <a:t>transposony</a:t>
            </a:r>
            <a:r>
              <a:rPr lang="cs-CZ" altLang="cs-CZ" baseline="0" dirty="0" smtClean="0"/>
              <a:t> se vystřihnou z DNA a přemístí se na jiné místo genomu. Pokud se to stane při replikaci DNA, </a:t>
            </a:r>
            <a:r>
              <a:rPr lang="cs-CZ" altLang="cs-CZ" baseline="0" dirty="0" err="1" smtClean="0"/>
              <a:t>transposon</a:t>
            </a:r>
            <a:r>
              <a:rPr lang="cs-CZ" altLang="cs-CZ" baseline="0" dirty="0" smtClean="0"/>
              <a:t> se tím i namnoží. </a:t>
            </a:r>
          </a:p>
          <a:p>
            <a:r>
              <a:rPr lang="cs-CZ" altLang="cs-CZ" baseline="0" dirty="0" smtClean="0"/>
              <a:t>  Pohyb mobilních elementů je pro buňku nežádoucí, protože může poškodit geny, proto jej jejich pohyb buňkou všelijak omezován. Z dlouhodobého hlediska však představují významnou sílu, která může generovat nové geny, ovlivnit expresi stávajících genů, způsobovat přestavby chromosomů, atd. </a:t>
            </a:r>
          </a:p>
          <a:p>
            <a:r>
              <a:rPr lang="cs-CZ" altLang="cs-CZ" baseline="0" dirty="0" smtClean="0"/>
              <a:t>   </a:t>
            </a:r>
            <a:endParaRPr lang="cs-CZ" altLang="cs-CZ" dirty="0" smtClean="0"/>
          </a:p>
        </p:txBody>
      </p:sp>
      <p:sp>
        <p:nvSpPr>
          <p:cNvPr id="40964" name="Zástupný symbol pro číslo snímku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CB7E063-F9A1-46D3-9E1D-D0232C65A81E}" type="slidenum">
              <a:rPr lang="cs-CZ" altLang="cs-CZ">
                <a:latin typeface="Times New Roman" panose="02020603050405020304" pitchFamily="18" charset="0"/>
              </a:rPr>
              <a:pPr/>
              <a:t>59</a:t>
            </a:fld>
            <a:endParaRPr lang="cs-CZ" altLang="cs-CZ">
              <a:latin typeface="Times New Roman" panose="02020603050405020304" pitchFamily="18" charset="0"/>
            </a:endParaRPr>
          </a:p>
        </p:txBody>
      </p:sp>
    </p:spTree>
    <p:extLst>
      <p:ext uri="{BB962C8B-B14F-4D97-AF65-F5344CB8AC3E}">
        <p14:creationId xmlns:p14="http://schemas.microsoft.com/office/powerpoint/2010/main" val="10405342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DNA neboli deoxyribonukleová</a:t>
            </a:r>
            <a:r>
              <a:rPr lang="cs-CZ" baseline="0" dirty="0" smtClean="0"/>
              <a:t> kyselina je tvořena dvěma vlákny, která jsou spolu spojená vodíkovými můstky. Každé vlákno je polymer nukleotidů, složených dusíkaté báze, cukru a fosfátové skupiny. Cukr je v případě DNA deoxyribóza, dusíkaté báze čtyř typů: adenin (A), guanin (G), cytosin (C) a </a:t>
            </a:r>
            <a:r>
              <a:rPr lang="cs-CZ" baseline="0" dirty="0" err="1" smtClean="0"/>
              <a:t>thymin</a:t>
            </a:r>
            <a:r>
              <a:rPr lang="cs-CZ" baseline="0" dirty="0" smtClean="0"/>
              <a:t> (T). </a:t>
            </a:r>
            <a:endParaRPr lang="cs-CZ" dirty="0" smtClean="0"/>
          </a:p>
          <a:p>
            <a:endParaRPr lang="cs-CZ" dirty="0" smtClean="0"/>
          </a:p>
          <a:p>
            <a:r>
              <a:rPr lang="cs-CZ" dirty="0" smtClean="0"/>
              <a:t>Obrázek DNA z https://www.genome.gov/</a:t>
            </a:r>
            <a:endParaRPr lang="cs-CZ"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8</a:t>
            </a:fld>
            <a:endParaRPr lang="cs-CZ"/>
          </a:p>
        </p:txBody>
      </p:sp>
    </p:spTree>
    <p:extLst>
      <p:ext uri="{BB962C8B-B14F-4D97-AF65-F5344CB8AC3E}">
        <p14:creationId xmlns:p14="http://schemas.microsoft.com/office/powerpoint/2010/main" val="22759483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Mobilní elementy jsou parazitické sekvence DNA, které se volně šíří po genomu. Místo,</a:t>
            </a:r>
            <a:r>
              <a:rPr lang="cs-CZ" baseline="0" dirty="0" smtClean="0"/>
              <a:t> kam se vkládají, je často náhodné, ale důsledky této inserce už náhodné nejsou. Vložení ME do exonu může způsobit vložení nesmyslných aminokyselin do proteinu, který gen kóduje, posun čtecího rámce, vznik stop kodonu a tím vznik zkráceného proteinu. Vložení do regulační oblasti genu může způsobit, že se gen přestane přepisovat, nebo se bude přepisovat na jiném místě nebo v jinou dobu. Většina těchto změn je škodlivá (stejně jako u všech typů mutací ty výhodné jsou vzácné), proto budou selekcí odstraněny. Podíváme-li se na místa, kde se ME v genomu vyskytují, v regulačních a kódujících oblastech skoro nejsou, ne že by se tam nevkládaly, ale díky škodlivosti tohoto vložení jsou odstraněny (tj. nositelé této mutace jsou selekcí znevýhodněni/odstraněni). Naopak vložení do intronů nebo </a:t>
            </a:r>
            <a:r>
              <a:rPr lang="cs-CZ" baseline="0" dirty="0" err="1" smtClean="0"/>
              <a:t>mimogenových</a:t>
            </a:r>
            <a:r>
              <a:rPr lang="cs-CZ" baseline="0" dirty="0" smtClean="0"/>
              <a:t> oblastí často nevadí (pokud negativně neovlivní třeba sestřih intronů), takže se tam ME postupně shromažďují, introny se prodlužují a genom narůstá. </a:t>
            </a:r>
            <a:endParaRPr lang="cs-CZ"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60</a:t>
            </a:fld>
            <a:endParaRPr lang="cs-CZ"/>
          </a:p>
        </p:txBody>
      </p:sp>
    </p:spTree>
    <p:extLst>
      <p:ext uri="{BB962C8B-B14F-4D97-AF65-F5344CB8AC3E}">
        <p14:creationId xmlns:p14="http://schemas.microsoft.com/office/powerpoint/2010/main" val="385019045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5640562F-ED92-4941-87CC-0197F827A6ED}" type="slidenum">
              <a:rPr lang="cs-CZ" smtClean="0"/>
              <a:t>62</a:t>
            </a:fld>
            <a:endParaRPr lang="cs-CZ"/>
          </a:p>
        </p:txBody>
      </p:sp>
    </p:spTree>
    <p:extLst>
      <p:ext uri="{BB962C8B-B14F-4D97-AF65-F5344CB8AC3E}">
        <p14:creationId xmlns:p14="http://schemas.microsoft.com/office/powerpoint/2010/main" val="262513286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Krvavé pomeranče jsou odrůdy pomerančů s červenou dužinou, která je způsobena vyšším obsahem </a:t>
            </a:r>
            <a:r>
              <a:rPr lang="cs-CZ" dirty="0" err="1" smtClean="0"/>
              <a:t>anthokyanů</a:t>
            </a:r>
            <a:r>
              <a:rPr lang="cs-CZ" dirty="0" smtClean="0"/>
              <a:t>, než mají tradiční pomeranče. To z krvavých pomerančů dělá oblíbené ovoce, protože </a:t>
            </a:r>
            <a:r>
              <a:rPr lang="cs-CZ" dirty="0" err="1" smtClean="0"/>
              <a:t>anthokyany</a:t>
            </a:r>
            <a:r>
              <a:rPr lang="cs-CZ" dirty="0" smtClean="0"/>
              <a:t> fungují jako antioxidanty (takže pomáhají v prevenci rakoviny). Navíc bylo prokázáno na myších, že omezují vznik tukových buněk, takže jsou dobré i v boji s obezitou. </a:t>
            </a:r>
          </a:p>
          <a:p>
            <a:r>
              <a:rPr lang="cs-CZ" dirty="0" smtClean="0"/>
              <a:t>  </a:t>
            </a:r>
            <a:endParaRPr lang="cs-CZ"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63</a:t>
            </a:fld>
            <a:endParaRPr lang="cs-CZ"/>
          </a:p>
        </p:txBody>
      </p:sp>
    </p:spTree>
    <p:extLst>
      <p:ext uri="{BB962C8B-B14F-4D97-AF65-F5344CB8AC3E}">
        <p14:creationId xmlns:p14="http://schemas.microsoft.com/office/powerpoint/2010/main" val="11225726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smtClean="0"/>
              <a:t>Existují různé odrůdy krvavých pomerančů, které se liší svou barvou. Obecně je toto zbarvení způsobeno expresí genu </a:t>
            </a:r>
            <a:r>
              <a:rPr lang="cs-CZ" i="1" dirty="0" smtClean="0"/>
              <a:t>Ruby</a:t>
            </a:r>
            <a:r>
              <a:rPr lang="cs-CZ" dirty="0" smtClean="0"/>
              <a:t> v dužině, který se normálně neexprimuje. Tato exprese je způsobena vložením mobilního elementu před kódující sekvenci genu </a:t>
            </a:r>
            <a:r>
              <a:rPr lang="cs-CZ" i="1" dirty="0" smtClean="0"/>
              <a:t>Ruby</a:t>
            </a:r>
            <a:r>
              <a:rPr lang="cs-CZ" dirty="0" smtClean="0"/>
              <a:t>. ME poskytl genu vlastní regulační sekvence a převzal tak kontrolu nad expresí tohoto genu. Zajímavé je na tom to, že k inserci ME došlo do/ke genu </a:t>
            </a:r>
            <a:r>
              <a:rPr lang="cs-CZ" i="1" dirty="0" smtClean="0"/>
              <a:t>Ruby </a:t>
            </a:r>
            <a:r>
              <a:rPr lang="cs-CZ" dirty="0" smtClean="0"/>
              <a:t>minimálně 2x nezávisle; u sicilských pomerančů a čínských pomerančů. V obou případech je exprese genu teplotně závislá, dochází k ní jen při nízkých teplotách, takže i když je o krvavé pomeranče velký zájem, jejich produkce je obtížná, protože vyžaduje chladné počasí. Tato citlivost na teplotu je dána tím, že chlad způsobuje stres, při kterém mobilní element (včetně jeho regulační sekvence) ožívá a začíná fungovat. </a:t>
            </a:r>
          </a:p>
          <a:p>
            <a:endParaRPr lang="cs-CZ" dirty="0" smtClean="0"/>
          </a:p>
          <a:p>
            <a:r>
              <a:rPr lang="cs-CZ" dirty="0" err="1" smtClean="0"/>
              <a:t>Butelli</a:t>
            </a:r>
            <a:r>
              <a:rPr lang="cs-CZ" dirty="0" smtClean="0"/>
              <a:t> et al. 2012</a:t>
            </a:r>
          </a:p>
          <a:p>
            <a:r>
              <a:rPr lang="cs-CZ" sz="1200" b="0" i="0" u="none" strike="noStrike" kern="1200" baseline="0" dirty="0" smtClean="0">
                <a:solidFill>
                  <a:schemeClr val="tx1"/>
                </a:solidFill>
                <a:latin typeface="+mn-lt"/>
                <a:ea typeface="+mn-ea"/>
                <a:cs typeface="+mn-cs"/>
              </a:rPr>
              <a:t>www.plantcell.org/cgi/doi/10.1105/tpc.111.095232</a:t>
            </a:r>
            <a:endParaRPr lang="cs-CZ"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64</a:t>
            </a:fld>
            <a:endParaRPr lang="cs-CZ"/>
          </a:p>
        </p:txBody>
      </p:sp>
    </p:spTree>
    <p:extLst>
      <p:ext uri="{BB962C8B-B14F-4D97-AF65-F5344CB8AC3E}">
        <p14:creationId xmlns:p14="http://schemas.microsoft.com/office/powerpoint/2010/main" val="3938748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DNA neboli deoxyribonukleová</a:t>
            </a:r>
            <a:r>
              <a:rPr lang="cs-CZ" baseline="0" dirty="0" smtClean="0"/>
              <a:t> kyselina je tvořena dvěma vlákny, složenými z nukleotidů. Obě vlákna tvoří dvoušroubovici.  Cukry a fosfátové skupiny tvoří cukr-fosfátovou kostru, dusíkaté báze vyčnívají dovnitř šroubovice, kde se párují dvojice protilehlých bází vodíkovými můstky. Párování bází není náhodné, děje se podle pravidla komplementarity bází, kdy se </a:t>
            </a:r>
            <a:r>
              <a:rPr lang="cs-CZ" baseline="0" dirty="0" err="1" smtClean="0"/>
              <a:t>thymin</a:t>
            </a:r>
            <a:r>
              <a:rPr lang="cs-CZ" baseline="0" dirty="0" smtClean="0"/>
              <a:t> páruje s adeninem a guanin s cytosinem. </a:t>
            </a:r>
            <a:endParaRPr lang="cs-CZ" dirty="0" smtClean="0"/>
          </a:p>
          <a:p>
            <a:endParaRPr lang="cs-CZ" dirty="0" smtClean="0"/>
          </a:p>
          <a:p>
            <a:r>
              <a:rPr lang="cs-CZ" dirty="0" smtClean="0"/>
              <a:t>Obrázek DNA z https://www.genome.gov/</a:t>
            </a:r>
            <a:endParaRPr lang="cs-CZ"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9</a:t>
            </a:fld>
            <a:endParaRPr lang="cs-CZ"/>
          </a:p>
        </p:txBody>
      </p:sp>
    </p:spTree>
    <p:extLst>
      <p:ext uri="{BB962C8B-B14F-4D97-AF65-F5344CB8AC3E}">
        <p14:creationId xmlns:p14="http://schemas.microsoft.com/office/powerpoint/2010/main" val="22759483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aseline="0" dirty="0" smtClean="0"/>
              <a:t>Informace obsažená DNA je kódována pořadím bází, které lze posléze přeložit do sekvence aminokyselin v proteinech. Obě vlákna DNA jsou orientovaná (tzv. 5</a:t>
            </a:r>
            <a:r>
              <a:rPr lang="en-US" baseline="0" dirty="0" smtClean="0"/>
              <a:t>’-3’</a:t>
            </a:r>
            <a:r>
              <a:rPr lang="cs-CZ" baseline="0" dirty="0" smtClean="0"/>
              <a:t>, což jsou čísla uhlíků v deoxyribóze, přes které jsou nukleotidy spojeny do vlákna). Orientace vlákna je důležitá pro čtení informace. </a:t>
            </a:r>
            <a:r>
              <a:rPr lang="cs-CZ" dirty="0" smtClean="0"/>
              <a:t>Vodíkové můstky mezi bázemi jsou individuálně</a:t>
            </a:r>
            <a:r>
              <a:rPr lang="cs-CZ" baseline="0" dirty="0" smtClean="0"/>
              <a:t> slabé, ale společně drží obě vlákna pevně u sebe. Protože jsou slabší než kovalentní vazby lze je poměrně snadno porušit a vlákna lokálně oddělit, což je důležité pro kopírování DNA a přepis do RNA. </a:t>
            </a:r>
          </a:p>
          <a:p>
            <a:endParaRPr lang="cs-CZ"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10</a:t>
            </a:fld>
            <a:endParaRPr lang="cs-CZ"/>
          </a:p>
        </p:txBody>
      </p:sp>
    </p:spTree>
    <p:extLst>
      <p:ext uri="{BB962C8B-B14F-4D97-AF65-F5344CB8AC3E}">
        <p14:creationId xmlns:p14="http://schemas.microsoft.com/office/powerpoint/2010/main" val="11210993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Replikace</a:t>
            </a:r>
            <a:r>
              <a:rPr lang="cs-CZ" baseline="0" dirty="0" smtClean="0"/>
              <a:t> (neboli kopírování) DNA je proces, kterým si buňka namnoží DNA před buněčným dělením. Probíhá tak, že se obě vlákna DNA lokálně oddělí (vodíkové můstky mezi bázemi přestanou existovat) a každé vlákno slouží jako matrice (tzv. </a:t>
            </a:r>
            <a:r>
              <a:rPr lang="cs-CZ" baseline="0" dirty="0" err="1" smtClean="0"/>
              <a:t>templát</a:t>
            </a:r>
            <a:r>
              <a:rPr lang="cs-CZ" baseline="0" dirty="0" smtClean="0"/>
              <a:t>) pro syntézu nového vlákna. Vzniknou tak dvě dvoušroubovice (každá obsahuje jedno původní vlákno a jedno nové vlákno), které zůstávají spojené proteiny až do buněčného dělení, kde se rozejdou do dceřiných buněk. Protože obě nové šroubovice vznikly z jedné původní šroubovice, jsou identické (až na velmi vzácné chyby v replikaci, tzv. mutace). Obě dceřiné buňky tak dostanou stejnou dědičnou informaci, jako měla mateřská buňka. To platí pro buněčné dělení somatických buněk, tzv. mitózu. Jinak je tomu u meiózy, speciálního buněčného dělení určeného pro gamety, kde dochází k redukci dědičné informace a jejímu promíchávání, takže výsledné buňky se mezi sebou liší. Replikace DNA před meiózou a mitózou se však neliší. </a:t>
            </a:r>
          </a:p>
          <a:p>
            <a:endParaRPr lang="cs-CZ" dirty="0" smtClean="0"/>
          </a:p>
          <a:p>
            <a:r>
              <a:rPr lang="cs-CZ" dirty="0" smtClean="0"/>
              <a:t>Obrázek replikace DNA z https://www.genome.gov/</a:t>
            </a:r>
            <a:endParaRPr lang="cs-CZ"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11</a:t>
            </a:fld>
            <a:endParaRPr lang="cs-CZ"/>
          </a:p>
        </p:txBody>
      </p:sp>
    </p:spTree>
    <p:extLst>
      <p:ext uri="{BB962C8B-B14F-4D97-AF65-F5344CB8AC3E}">
        <p14:creationId xmlns:p14="http://schemas.microsoft.com/office/powerpoint/2010/main" val="34106678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12</a:t>
            </a:fld>
            <a:endParaRPr lang="cs-CZ"/>
          </a:p>
        </p:txBody>
      </p:sp>
    </p:spTree>
    <p:extLst>
      <p:ext uri="{BB962C8B-B14F-4D97-AF65-F5344CB8AC3E}">
        <p14:creationId xmlns:p14="http://schemas.microsoft.com/office/powerpoint/2010/main" val="839225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cs-CZ" smtClean="0"/>
              <a:t>Kliknutím lze upravit styl.</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lze upravit styl předlohy.</a:t>
            </a:r>
            <a:endParaRPr lang="en-US" dirty="0"/>
          </a:p>
        </p:txBody>
      </p:sp>
      <p:sp>
        <p:nvSpPr>
          <p:cNvPr id="4" name="Date Placeholder 3"/>
          <p:cNvSpPr>
            <a:spLocks noGrp="1"/>
          </p:cNvSpPr>
          <p:nvPr>
            <p:ph type="dt" sz="half" idx="10"/>
          </p:nvPr>
        </p:nvSpPr>
        <p:spPr/>
        <p:txBody>
          <a:bodyPr/>
          <a:lstStyle/>
          <a:p>
            <a:fld id="{25EC585E-B02C-43ED-A365-EEC8D17FE6EF}" type="datetimeFigureOut">
              <a:rPr lang="cs-CZ" smtClean="0"/>
              <a:t>20.2.2019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2850464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25EC585E-B02C-43ED-A365-EEC8D17FE6EF}" type="datetimeFigureOut">
              <a:rPr lang="cs-CZ" smtClean="0"/>
              <a:t>20.2.2019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27123683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cs-CZ" smtClean="0"/>
              <a:t>Kliknutím lze upravit styl.</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25EC585E-B02C-43ED-A365-EEC8D17FE6EF}" type="datetimeFigureOut">
              <a:rPr lang="cs-CZ" smtClean="0"/>
              <a:t>20.2.2019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1267379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25EC585E-B02C-43ED-A365-EEC8D17FE6EF}" type="datetimeFigureOut">
              <a:rPr lang="cs-CZ" smtClean="0"/>
              <a:t>20.2.2019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35363500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cs-CZ" smtClean="0"/>
              <a:t>Kliknutím lze upravit styl.</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Kliknutím lze upravit styly předlohy textu.</a:t>
            </a:r>
          </a:p>
        </p:txBody>
      </p:sp>
      <p:sp>
        <p:nvSpPr>
          <p:cNvPr id="4" name="Date Placeholder 3"/>
          <p:cNvSpPr>
            <a:spLocks noGrp="1"/>
          </p:cNvSpPr>
          <p:nvPr>
            <p:ph type="dt" sz="half" idx="10"/>
          </p:nvPr>
        </p:nvSpPr>
        <p:spPr/>
        <p:txBody>
          <a:bodyPr/>
          <a:lstStyle/>
          <a:p>
            <a:fld id="{25EC585E-B02C-43ED-A365-EEC8D17FE6EF}" type="datetimeFigureOut">
              <a:rPr lang="cs-CZ" smtClean="0"/>
              <a:t>20.2.2019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612953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Date Placeholder 4"/>
          <p:cNvSpPr>
            <a:spLocks noGrp="1"/>
          </p:cNvSpPr>
          <p:nvPr>
            <p:ph type="dt" sz="half" idx="10"/>
          </p:nvPr>
        </p:nvSpPr>
        <p:spPr/>
        <p:txBody>
          <a:bodyPr/>
          <a:lstStyle/>
          <a:p>
            <a:fld id="{25EC585E-B02C-43ED-A365-EEC8D17FE6EF}" type="datetimeFigureOut">
              <a:rPr lang="cs-CZ" smtClean="0"/>
              <a:t>20.2.2019</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16134307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cs-CZ" smtClean="0"/>
              <a:t>Kliknutím lze upravit styl.</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Content Placeholder 3"/>
          <p:cNvSpPr>
            <a:spLocks noGrp="1"/>
          </p:cNvSpPr>
          <p:nvPr>
            <p:ph sz="half" idx="2"/>
          </p:nvPr>
        </p:nvSpPr>
        <p:spPr>
          <a:xfrm>
            <a:off x="629842" y="2505075"/>
            <a:ext cx="3868340"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Content Placeholder 5"/>
          <p:cNvSpPr>
            <a:spLocks noGrp="1"/>
          </p:cNvSpPr>
          <p:nvPr>
            <p:ph sz="quarter" idx="4"/>
          </p:nvPr>
        </p:nvSpPr>
        <p:spPr>
          <a:xfrm>
            <a:off x="4629150" y="2505075"/>
            <a:ext cx="3887391"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7" name="Date Placeholder 6"/>
          <p:cNvSpPr>
            <a:spLocks noGrp="1"/>
          </p:cNvSpPr>
          <p:nvPr>
            <p:ph type="dt" sz="half" idx="10"/>
          </p:nvPr>
        </p:nvSpPr>
        <p:spPr/>
        <p:txBody>
          <a:bodyPr/>
          <a:lstStyle/>
          <a:p>
            <a:fld id="{25EC585E-B02C-43ED-A365-EEC8D17FE6EF}" type="datetimeFigureOut">
              <a:rPr lang="cs-CZ" smtClean="0"/>
              <a:t>20.2.2019</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1191845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Date Placeholder 2"/>
          <p:cNvSpPr>
            <a:spLocks noGrp="1"/>
          </p:cNvSpPr>
          <p:nvPr>
            <p:ph type="dt" sz="half" idx="10"/>
          </p:nvPr>
        </p:nvSpPr>
        <p:spPr/>
        <p:txBody>
          <a:bodyPr/>
          <a:lstStyle/>
          <a:p>
            <a:fld id="{25EC585E-B02C-43ED-A365-EEC8D17FE6EF}" type="datetimeFigureOut">
              <a:rPr lang="cs-CZ" smtClean="0"/>
              <a:t>20.2.2019</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693564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EC585E-B02C-43ED-A365-EEC8D17FE6EF}" type="datetimeFigureOut">
              <a:rPr lang="cs-CZ" smtClean="0"/>
              <a:t>20.2.2019</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161452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smtClean="0"/>
              <a:t>Kliknutím lze upravit styl.</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Date Placeholder 4"/>
          <p:cNvSpPr>
            <a:spLocks noGrp="1"/>
          </p:cNvSpPr>
          <p:nvPr>
            <p:ph type="dt" sz="half" idx="10"/>
          </p:nvPr>
        </p:nvSpPr>
        <p:spPr/>
        <p:txBody>
          <a:bodyPr/>
          <a:lstStyle/>
          <a:p>
            <a:fld id="{25EC585E-B02C-43ED-A365-EEC8D17FE6EF}" type="datetimeFigureOut">
              <a:rPr lang="cs-CZ" smtClean="0"/>
              <a:t>20.2.2019</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3780748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smtClean="0"/>
              <a:t>Kliknutím lze upravit styl.</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smtClean="0"/>
              <a:t>Kliknutím na ikonu přidáte obrázek.</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Date Placeholder 4"/>
          <p:cNvSpPr>
            <a:spLocks noGrp="1"/>
          </p:cNvSpPr>
          <p:nvPr>
            <p:ph type="dt" sz="half" idx="10"/>
          </p:nvPr>
        </p:nvSpPr>
        <p:spPr/>
        <p:txBody>
          <a:bodyPr/>
          <a:lstStyle/>
          <a:p>
            <a:fld id="{25EC585E-B02C-43ED-A365-EEC8D17FE6EF}" type="datetimeFigureOut">
              <a:rPr lang="cs-CZ" smtClean="0"/>
              <a:t>20.2.2019</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19738019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cs-CZ" smtClean="0"/>
              <a:t>Kliknutím lze upravit styl.</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EC585E-B02C-43ED-A365-EEC8D17FE6EF}" type="datetimeFigureOut">
              <a:rPr lang="cs-CZ" smtClean="0"/>
              <a:t>20.2.2019</a:t>
            </a:fld>
            <a:endParaRPr lang="cs-CZ"/>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0AAC64-1F87-46E7-8D99-D08FBF1877AD}" type="slidenum">
              <a:rPr lang="cs-CZ" smtClean="0"/>
              <a:t>‹#›</a:t>
            </a:fld>
            <a:endParaRPr lang="cs-CZ"/>
          </a:p>
        </p:txBody>
      </p:sp>
    </p:spTree>
    <p:extLst>
      <p:ext uri="{BB962C8B-B14F-4D97-AF65-F5344CB8AC3E}">
        <p14:creationId xmlns:p14="http://schemas.microsoft.com/office/powerpoint/2010/main" val="29877358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7.xml"/><Relationship Id="rId7" Type="http://schemas.openxmlformats.org/officeDocument/2006/relationships/oleObject" Target="../embeddings/oleObject4.bin"/><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image" Target="../media/image20.jpeg"/><Relationship Id="rId5" Type="http://schemas.openxmlformats.org/officeDocument/2006/relationships/image" Target="../media/image17.png"/><Relationship Id="rId4" Type="http://schemas.openxmlformats.org/officeDocument/2006/relationships/oleObject" Target="../embeddings/oleObject3.bin"/></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vmlDrawing" Target="../drawings/vmlDrawing4.vml"/><Relationship Id="rId6" Type="http://schemas.openxmlformats.org/officeDocument/2006/relationships/image" Target="../media/image21.png"/><Relationship Id="rId5" Type="http://schemas.openxmlformats.org/officeDocument/2006/relationships/oleObject" Target="../embeddings/oleObject5.bin"/><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vmlDrawing" Target="../drawings/vmlDrawing5.vml"/><Relationship Id="rId5" Type="http://schemas.openxmlformats.org/officeDocument/2006/relationships/image" Target="../media/image23.wmf"/><Relationship Id="rId4" Type="http://schemas.openxmlformats.org/officeDocument/2006/relationships/oleObject" Target="../embeddings/oleObject6.bin"/></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6.xml"/><Relationship Id="rId1" Type="http://schemas.openxmlformats.org/officeDocument/2006/relationships/vmlDrawing" Target="../drawings/vmlDrawing6.v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6.xml"/><Relationship Id="rId1" Type="http://schemas.openxmlformats.org/officeDocument/2006/relationships/vmlDrawing" Target="../drawings/vmlDrawing7.v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vmlDrawing" Target="../drawings/vmlDrawing8.vml"/><Relationship Id="rId6" Type="http://schemas.openxmlformats.org/officeDocument/2006/relationships/image" Target="../media/image24.png"/><Relationship Id="rId5" Type="http://schemas.openxmlformats.org/officeDocument/2006/relationships/oleObject" Target="../embeddings/oleObject9.bin"/><Relationship Id="rId4" Type="http://schemas.openxmlformats.org/officeDocument/2006/relationships/image" Target="../media/image25.tif"/></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oleObject" Target="../embeddings/oleObject10.bin"/></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notesSlide" Target="../notesSlides/notesSlide15.xml"/><Relationship Id="rId7" Type="http://schemas.openxmlformats.org/officeDocument/2006/relationships/image" Target="../media/image36.jpeg"/><Relationship Id="rId12" Type="http://schemas.openxmlformats.org/officeDocument/2006/relationships/image" Target="../media/image31.png"/><Relationship Id="rId2" Type="http://schemas.openxmlformats.org/officeDocument/2006/relationships/slideLayout" Target="../slideLayouts/slideLayout6.xml"/><Relationship Id="rId1" Type="http://schemas.openxmlformats.org/officeDocument/2006/relationships/vmlDrawing" Target="../drawings/vmlDrawing10.vml"/><Relationship Id="rId6" Type="http://schemas.openxmlformats.org/officeDocument/2006/relationships/image" Target="../media/image35.jpeg"/><Relationship Id="rId11" Type="http://schemas.openxmlformats.org/officeDocument/2006/relationships/image" Target="../media/image32.png"/><Relationship Id="rId5" Type="http://schemas.openxmlformats.org/officeDocument/2006/relationships/image" Target="../media/image34.jpeg"/><Relationship Id="rId10" Type="http://schemas.openxmlformats.org/officeDocument/2006/relationships/oleObject" Target="../embeddings/oleObject11.bin"/><Relationship Id="rId4" Type="http://schemas.openxmlformats.org/officeDocument/2006/relationships/image" Target="../media/image33.jpeg"/><Relationship Id="rId9"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xml"/><Relationship Id="rId1" Type="http://schemas.openxmlformats.org/officeDocument/2006/relationships/vmlDrawing" Target="../drawings/vmlDrawing11.vml"/><Relationship Id="rId5" Type="http://schemas.openxmlformats.org/officeDocument/2006/relationships/image" Target="../media/image39.emf"/><Relationship Id="rId4" Type="http://schemas.openxmlformats.org/officeDocument/2006/relationships/oleObject" Target="../embeddings/oleObject12.bin"/></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vmlDrawing" Target="../drawings/vmlDrawing12.vml"/><Relationship Id="rId5" Type="http://schemas.openxmlformats.org/officeDocument/2006/relationships/image" Target="../media/image39.emf"/><Relationship Id="rId4" Type="http://schemas.openxmlformats.org/officeDocument/2006/relationships/oleObject" Target="../embeddings/oleObject13.bin"/></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vmlDrawing" Target="../drawings/vmlDrawing13.vml"/><Relationship Id="rId5" Type="http://schemas.openxmlformats.org/officeDocument/2006/relationships/image" Target="../media/image39.emf"/><Relationship Id="rId4" Type="http://schemas.openxmlformats.org/officeDocument/2006/relationships/oleObject" Target="../embeddings/oleObject14.bin"/></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vmlDrawing" Target="../drawings/vmlDrawing14.vml"/><Relationship Id="rId5" Type="http://schemas.openxmlformats.org/officeDocument/2006/relationships/image" Target="../media/image39.emf"/><Relationship Id="rId4" Type="http://schemas.openxmlformats.org/officeDocument/2006/relationships/oleObject" Target="../embeddings/oleObject15.bin"/></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44.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46.png"/><Relationship Id="rId2" Type="http://schemas.openxmlformats.org/officeDocument/2006/relationships/slideLayout" Target="../slideLayouts/slideLayout6.xml"/><Relationship Id="rId1" Type="http://schemas.openxmlformats.org/officeDocument/2006/relationships/vmlDrawing" Target="../drawings/vmlDrawing15.vml"/><Relationship Id="rId6" Type="http://schemas.openxmlformats.org/officeDocument/2006/relationships/oleObject" Target="../embeddings/oleObject16.bin"/><Relationship Id="rId5" Type="http://schemas.openxmlformats.org/officeDocument/2006/relationships/image" Target="../media/image48.png"/><Relationship Id="rId4" Type="http://schemas.openxmlformats.org/officeDocument/2006/relationships/image" Target="../media/image47.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6.xml"/><Relationship Id="rId1" Type="http://schemas.openxmlformats.org/officeDocument/2006/relationships/vmlDrawing" Target="../drawings/vmlDrawing16.vml"/><Relationship Id="rId5" Type="http://schemas.openxmlformats.org/officeDocument/2006/relationships/image" Target="../media/image39.emf"/><Relationship Id="rId4" Type="http://schemas.openxmlformats.org/officeDocument/2006/relationships/oleObject" Target="../embeddings/oleObject17.bin"/></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gif"/><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52.wmf"/><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notesSlide" Target="../notesSlides/notesSlide37.xml"/><Relationship Id="rId7" Type="http://schemas.openxmlformats.org/officeDocument/2006/relationships/image" Target="../media/image56.png"/><Relationship Id="rId2" Type="http://schemas.openxmlformats.org/officeDocument/2006/relationships/slideLayout" Target="../slideLayouts/slideLayout6.xml"/><Relationship Id="rId1" Type="http://schemas.openxmlformats.org/officeDocument/2006/relationships/vmlDrawing" Target="../drawings/vmlDrawing17.vml"/><Relationship Id="rId6" Type="http://schemas.openxmlformats.org/officeDocument/2006/relationships/oleObject" Target="../embeddings/oleObject18.bin"/><Relationship Id="rId5" Type="http://schemas.openxmlformats.org/officeDocument/2006/relationships/image" Target="../media/image58.jpeg"/><Relationship Id="rId4" Type="http://schemas.openxmlformats.org/officeDocument/2006/relationships/image" Target="../media/image57.tif"/></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xml"/><Relationship Id="rId1" Type="http://schemas.openxmlformats.org/officeDocument/2006/relationships/vmlDrawing" Target="../drawings/vmlDrawing18.vml"/><Relationship Id="rId5" Type="http://schemas.openxmlformats.org/officeDocument/2006/relationships/image" Target="../media/image60.png"/><Relationship Id="rId4" Type="http://schemas.openxmlformats.org/officeDocument/2006/relationships/oleObject" Target="../embeddings/oleObject19.bin"/></Relationships>
</file>

<file path=ppt/slides/_rels/slide4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notesSlide" Target="../notesSlides/notesSlide39.xml"/><Relationship Id="rId7" Type="http://schemas.openxmlformats.org/officeDocument/2006/relationships/image" Target="../media/image63.jpeg"/><Relationship Id="rId2" Type="http://schemas.openxmlformats.org/officeDocument/2006/relationships/slideLayout" Target="../slideLayouts/slideLayout2.xml"/><Relationship Id="rId1" Type="http://schemas.openxmlformats.org/officeDocument/2006/relationships/vmlDrawing" Target="../drawings/vmlDrawing19.vml"/><Relationship Id="rId6" Type="http://schemas.openxmlformats.org/officeDocument/2006/relationships/image" Target="../media/image62.png"/><Relationship Id="rId5" Type="http://schemas.openxmlformats.org/officeDocument/2006/relationships/image" Target="../media/image61.wmf"/><Relationship Id="rId4" Type="http://schemas.openxmlformats.org/officeDocument/2006/relationships/oleObject" Target="../embeddings/oleObject20.bin"/><Relationship Id="rId9" Type="http://schemas.openxmlformats.org/officeDocument/2006/relationships/image" Target="../media/image65.jpeg"/></Relationships>
</file>

<file path=ppt/slides/_rels/slide48.xml.rels><?xml version="1.0" encoding="UTF-8" standalone="yes"?>
<Relationships xmlns="http://schemas.openxmlformats.org/package/2006/relationships"><Relationship Id="rId8" Type="http://schemas.openxmlformats.org/officeDocument/2006/relationships/oleObject" Target="../embeddings/oleObject22.bin"/><Relationship Id="rId3" Type="http://schemas.openxmlformats.org/officeDocument/2006/relationships/notesSlide" Target="../notesSlides/notesSlide40.xml"/><Relationship Id="rId7" Type="http://schemas.openxmlformats.org/officeDocument/2006/relationships/image" Target="../media/image46.png"/><Relationship Id="rId2" Type="http://schemas.openxmlformats.org/officeDocument/2006/relationships/slideLayout" Target="../slideLayouts/slideLayout2.xml"/><Relationship Id="rId1" Type="http://schemas.openxmlformats.org/officeDocument/2006/relationships/vmlDrawing" Target="../drawings/vmlDrawing20.vml"/><Relationship Id="rId6" Type="http://schemas.openxmlformats.org/officeDocument/2006/relationships/oleObject" Target="../embeddings/oleObject21.bin"/><Relationship Id="rId5" Type="http://schemas.openxmlformats.org/officeDocument/2006/relationships/image" Target="../media/image68.jpeg"/><Relationship Id="rId4" Type="http://schemas.openxmlformats.org/officeDocument/2006/relationships/image" Target="../media/image67.jpeg"/><Relationship Id="rId9" Type="http://schemas.openxmlformats.org/officeDocument/2006/relationships/image" Target="../media/image66.png"/></Relationships>
</file>

<file path=ppt/slides/_rels/slide4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tiff"/></Relationships>
</file>

<file path=ppt/slides/_rels/slide5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72.jpeg"/></Relationships>
</file>

<file path=ppt/slides/_rels/slide53.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jpeg"/><Relationship Id="rId3" Type="http://schemas.openxmlformats.org/officeDocument/2006/relationships/notesSlide" Target="../notesSlides/notesSlide44.xml"/><Relationship Id="rId7" Type="http://schemas.openxmlformats.org/officeDocument/2006/relationships/image" Target="../media/image73.png"/><Relationship Id="rId12" Type="http://schemas.openxmlformats.org/officeDocument/2006/relationships/image" Target="../media/image80.png"/><Relationship Id="rId2" Type="http://schemas.openxmlformats.org/officeDocument/2006/relationships/slideLayout" Target="../slideLayouts/slideLayout1.xml"/><Relationship Id="rId1" Type="http://schemas.openxmlformats.org/officeDocument/2006/relationships/vmlDrawing" Target="../drawings/vmlDrawing21.vml"/><Relationship Id="rId6" Type="http://schemas.openxmlformats.org/officeDocument/2006/relationships/oleObject" Target="../embeddings/oleObject23.bin"/><Relationship Id="rId11" Type="http://schemas.openxmlformats.org/officeDocument/2006/relationships/image" Target="../media/image79.png"/><Relationship Id="rId5" Type="http://schemas.openxmlformats.org/officeDocument/2006/relationships/image" Target="../media/image75.png"/><Relationship Id="rId10" Type="http://schemas.openxmlformats.org/officeDocument/2006/relationships/image" Target="../media/image78.png"/><Relationship Id="rId4" Type="http://schemas.openxmlformats.org/officeDocument/2006/relationships/image" Target="../media/image74.png"/><Relationship Id="rId9" Type="http://schemas.openxmlformats.org/officeDocument/2006/relationships/image" Target="../media/image77.png"/></Relationships>
</file>

<file path=ppt/slides/_rels/slide54.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1.jpeg"/><Relationship Id="rId3" Type="http://schemas.openxmlformats.org/officeDocument/2006/relationships/notesSlide" Target="../notesSlides/notesSlide45.xml"/><Relationship Id="rId7" Type="http://schemas.openxmlformats.org/officeDocument/2006/relationships/image" Target="../media/image73.png"/><Relationship Id="rId12" Type="http://schemas.openxmlformats.org/officeDocument/2006/relationships/image" Target="../media/image80.png"/><Relationship Id="rId2" Type="http://schemas.openxmlformats.org/officeDocument/2006/relationships/slideLayout" Target="../slideLayouts/slideLayout1.xml"/><Relationship Id="rId1" Type="http://schemas.openxmlformats.org/officeDocument/2006/relationships/vmlDrawing" Target="../drawings/vmlDrawing22.vml"/><Relationship Id="rId6" Type="http://schemas.openxmlformats.org/officeDocument/2006/relationships/oleObject" Target="../embeddings/oleObject24.bin"/><Relationship Id="rId11" Type="http://schemas.openxmlformats.org/officeDocument/2006/relationships/image" Target="../media/image84.jpeg"/><Relationship Id="rId5" Type="http://schemas.openxmlformats.org/officeDocument/2006/relationships/image" Target="../media/image75.png"/><Relationship Id="rId10" Type="http://schemas.openxmlformats.org/officeDocument/2006/relationships/image" Target="../media/image78.png"/><Relationship Id="rId4" Type="http://schemas.openxmlformats.org/officeDocument/2006/relationships/image" Target="../media/image74.png"/><Relationship Id="rId9" Type="http://schemas.openxmlformats.org/officeDocument/2006/relationships/image" Target="../media/image83.png"/></Relationships>
</file>

<file path=ppt/slides/_rels/slide5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6.xml"/><Relationship Id="rId1" Type="http://schemas.openxmlformats.org/officeDocument/2006/relationships/vmlDrawing" Target="../drawings/vmlDrawing23.vml"/><Relationship Id="rId5" Type="http://schemas.openxmlformats.org/officeDocument/2006/relationships/image" Target="../media/image85.png"/><Relationship Id="rId4" Type="http://schemas.openxmlformats.org/officeDocument/2006/relationships/oleObject" Target="../embeddings/oleObject25.bin"/></Relationships>
</file>

<file path=ppt/slides/_rels/slide57.xml.rels><?xml version="1.0" encoding="UTF-8" standalone="yes"?>
<Relationships xmlns="http://schemas.openxmlformats.org/package/2006/relationships"><Relationship Id="rId3" Type="http://schemas.openxmlformats.org/officeDocument/2006/relationships/image" Target="../media/image86.tif"/><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87.tif"/><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89.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0.xml"/><Relationship Id="rId7" Type="http://schemas.openxmlformats.org/officeDocument/2006/relationships/image" Target="../media/image91.emf"/><Relationship Id="rId2" Type="http://schemas.openxmlformats.org/officeDocument/2006/relationships/slideLayout" Target="../slideLayouts/slideLayout6.xml"/><Relationship Id="rId1" Type="http://schemas.openxmlformats.org/officeDocument/2006/relationships/vmlDrawing" Target="../drawings/vmlDrawing24.vml"/><Relationship Id="rId6" Type="http://schemas.openxmlformats.org/officeDocument/2006/relationships/oleObject" Target="../embeddings/oleObject27.bin"/><Relationship Id="rId5" Type="http://schemas.openxmlformats.org/officeDocument/2006/relationships/image" Target="../media/image90.emf"/><Relationship Id="rId4" Type="http://schemas.openxmlformats.org/officeDocument/2006/relationships/oleObject" Target="../embeddings/oleObject26.bin"/></Relationships>
</file>

<file path=ppt/slides/_rels/slide6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95.tif"/><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6.tif"/><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97.ti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18.tiff"/><Relationship Id="rId5" Type="http://schemas.openxmlformats.org/officeDocument/2006/relationships/image" Target="../media/image17.png"/><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image" Target="../media/image19.png"/><Relationship Id="rId4" Type="http://schemas.openxmlformats.org/officeDocument/2006/relationships/oleObject" Target="../embeddings/oleObject2.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639565" y="895107"/>
            <a:ext cx="7772400" cy="2387600"/>
          </a:xfrm>
        </p:spPr>
        <p:txBody>
          <a:bodyPr>
            <a:normAutofit fontScale="90000"/>
          </a:bodyPr>
          <a:lstStyle/>
          <a:p>
            <a:r>
              <a:rPr lang="cs-CZ" sz="4400" dirty="0" smtClean="0"/>
              <a:t>Genetika </a:t>
            </a:r>
            <a:r>
              <a:rPr lang="cs-CZ" sz="4000" dirty="0" smtClean="0"/>
              <a:t/>
            </a:r>
            <a:br>
              <a:rPr lang="cs-CZ" sz="4000" dirty="0" smtClean="0"/>
            </a:br>
            <a:r>
              <a:rPr lang="cs-CZ" sz="4000" dirty="0" smtClean="0"/>
              <a:t>Přednáška 01</a:t>
            </a:r>
            <a:br>
              <a:rPr lang="cs-CZ" sz="4000" dirty="0" smtClean="0"/>
            </a:br>
            <a:r>
              <a:rPr lang="cs-CZ" sz="4400" dirty="0"/>
              <a:t/>
            </a:r>
            <a:br>
              <a:rPr lang="cs-CZ" sz="4400" dirty="0"/>
            </a:br>
            <a:r>
              <a:rPr lang="cs-CZ" b="1" dirty="0">
                <a:solidFill>
                  <a:srgbClr val="FF0000"/>
                </a:solidFill>
              </a:rPr>
              <a:t>Dědičná informace</a:t>
            </a:r>
            <a:r>
              <a:rPr lang="cs-CZ" sz="4400" b="1" dirty="0">
                <a:solidFill>
                  <a:srgbClr val="FF0000"/>
                </a:solidFill>
              </a:rPr>
              <a:t/>
            </a:r>
            <a:br>
              <a:rPr lang="cs-CZ" sz="4400" b="1" dirty="0">
                <a:solidFill>
                  <a:srgbClr val="FF0000"/>
                </a:solidFill>
              </a:rPr>
            </a:br>
            <a:endParaRPr lang="cs-CZ" sz="4400" b="1" dirty="0">
              <a:solidFill>
                <a:srgbClr val="FF0000"/>
              </a:solidFill>
            </a:endParaRPr>
          </a:p>
        </p:txBody>
      </p:sp>
      <p:sp>
        <p:nvSpPr>
          <p:cNvPr id="4" name="TextovéPole 3"/>
          <p:cNvSpPr txBox="1"/>
          <p:nvPr/>
        </p:nvSpPr>
        <p:spPr>
          <a:xfrm>
            <a:off x="2332233" y="2667918"/>
            <a:ext cx="4387065" cy="523220"/>
          </a:xfrm>
          <a:prstGeom prst="rect">
            <a:avLst/>
          </a:prstGeom>
          <a:noFill/>
        </p:spPr>
        <p:txBody>
          <a:bodyPr wrap="square" rtlCol="0">
            <a:spAutoFit/>
          </a:bodyPr>
          <a:lstStyle/>
          <a:p>
            <a:pPr algn="ctr"/>
            <a:r>
              <a:rPr lang="cs-CZ" sz="2800" dirty="0" smtClean="0"/>
              <a:t>Magda Zrzavá</a:t>
            </a:r>
            <a:endParaRPr lang="en-US" sz="2800" dirty="0"/>
          </a:p>
        </p:txBody>
      </p:sp>
      <p:pic>
        <p:nvPicPr>
          <p:cNvPr id="33794" name="Picture 2" descr="Výsledek obrázku pro family generat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6904" y="3457574"/>
            <a:ext cx="5217721" cy="2933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99720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p:cNvSpPr txBox="1"/>
          <p:nvPr/>
        </p:nvSpPr>
        <p:spPr>
          <a:xfrm>
            <a:off x="322308" y="2578972"/>
            <a:ext cx="5718621" cy="3785652"/>
          </a:xfrm>
          <a:prstGeom prst="rect">
            <a:avLst/>
          </a:prstGeom>
          <a:noFill/>
        </p:spPr>
        <p:txBody>
          <a:bodyPr wrap="square" rtlCol="0">
            <a:spAutoFit/>
          </a:bodyPr>
          <a:lstStyle/>
          <a:p>
            <a:pPr marL="285750" indent="-285750">
              <a:spcBef>
                <a:spcPts val="2400"/>
              </a:spcBef>
              <a:buFont typeface="Arial" panose="020B0604020202020204" pitchFamily="34" charset="0"/>
              <a:buChar char="•"/>
            </a:pPr>
            <a:r>
              <a:rPr lang="en-US" sz="2000" dirty="0" smtClean="0"/>
              <a:t>P</a:t>
            </a:r>
            <a:r>
              <a:rPr lang="cs-CZ" sz="2000" dirty="0" err="1" smtClean="0"/>
              <a:t>ořadí</a:t>
            </a:r>
            <a:r>
              <a:rPr lang="cs-CZ" sz="2000" dirty="0" smtClean="0"/>
              <a:t> bází</a:t>
            </a:r>
            <a:r>
              <a:rPr lang="en-US" sz="2000" dirty="0" smtClean="0"/>
              <a:t> </a:t>
            </a:r>
            <a:r>
              <a:rPr lang="cs-CZ" sz="2000" dirty="0" smtClean="0"/>
              <a:t>v DNA </a:t>
            </a:r>
            <a:r>
              <a:rPr lang="en-US" sz="2000" dirty="0" smtClean="0"/>
              <a:t>= </a:t>
            </a:r>
            <a:r>
              <a:rPr lang="cs-CZ" sz="2000" dirty="0" smtClean="0"/>
              <a:t>informace</a:t>
            </a:r>
          </a:p>
          <a:p>
            <a:pPr marL="285750" indent="-285750">
              <a:spcBef>
                <a:spcPts val="2400"/>
              </a:spcBef>
              <a:buFont typeface="Arial" panose="020B0604020202020204" pitchFamily="34" charset="0"/>
              <a:buChar char="•"/>
            </a:pPr>
            <a:r>
              <a:rPr lang="cs-CZ" sz="2000" dirty="0" smtClean="0"/>
              <a:t>Určuje pořadí bází v RNA a tím pořadí aminokyselin v proteinech</a:t>
            </a:r>
          </a:p>
          <a:p>
            <a:pPr marL="285750" indent="-285750">
              <a:spcBef>
                <a:spcPts val="2400"/>
              </a:spcBef>
              <a:buFont typeface="Arial" panose="020B0604020202020204" pitchFamily="34" charset="0"/>
              <a:buChar char="•"/>
            </a:pPr>
            <a:r>
              <a:rPr lang="en-US" sz="2000" dirty="0" err="1" smtClean="0"/>
              <a:t>Orientace</a:t>
            </a:r>
            <a:r>
              <a:rPr lang="en-US" sz="2000" dirty="0" smtClean="0"/>
              <a:t> </a:t>
            </a:r>
            <a:r>
              <a:rPr lang="en-US" sz="2000" dirty="0" err="1" smtClean="0"/>
              <a:t>vl</a:t>
            </a:r>
            <a:r>
              <a:rPr lang="cs-CZ" sz="2000" dirty="0" smtClean="0"/>
              <a:t>á</a:t>
            </a:r>
            <a:r>
              <a:rPr lang="en-US" sz="2000" dirty="0" err="1" smtClean="0"/>
              <a:t>kna</a:t>
            </a:r>
            <a:r>
              <a:rPr lang="en-US" sz="2000" dirty="0" smtClean="0"/>
              <a:t> – </a:t>
            </a:r>
            <a:r>
              <a:rPr lang="cs-CZ" sz="2000" dirty="0" smtClean="0"/>
              <a:t>důležitá pro přepis do RNA + replikaci DNA</a:t>
            </a:r>
          </a:p>
          <a:p>
            <a:pPr marL="285750" indent="-285750">
              <a:spcBef>
                <a:spcPts val="2400"/>
              </a:spcBef>
              <a:buFont typeface="Arial" panose="020B0604020202020204" pitchFamily="34" charset="0"/>
              <a:buChar char="•"/>
            </a:pPr>
            <a:r>
              <a:rPr lang="cs-CZ" sz="2000" dirty="0" smtClean="0"/>
              <a:t>Obě vlákna spojena vodíkovými můstky mezi bázemi</a:t>
            </a:r>
          </a:p>
          <a:p>
            <a:pPr marL="285750" indent="-285750">
              <a:spcBef>
                <a:spcPts val="2400"/>
              </a:spcBef>
              <a:buFont typeface="Arial" panose="020B0604020202020204" pitchFamily="34" charset="0"/>
              <a:buChar char="•"/>
            </a:pPr>
            <a:r>
              <a:rPr lang="cs-CZ" sz="2000" dirty="0" smtClean="0"/>
              <a:t>Záměna v pořadí bází </a:t>
            </a:r>
            <a:r>
              <a:rPr lang="en-US" sz="2000" dirty="0" smtClean="0"/>
              <a:t>= </a:t>
            </a:r>
            <a:r>
              <a:rPr lang="cs-CZ" sz="2000" dirty="0" smtClean="0"/>
              <a:t>mutace </a:t>
            </a:r>
            <a:r>
              <a:rPr lang="cs-CZ" sz="2000" dirty="0" smtClean="0">
                <a:sym typeface="Wingdings" panose="05000000000000000000" pitchFamily="2" charset="2"/>
              </a:rPr>
              <a:t></a:t>
            </a:r>
            <a:r>
              <a:rPr lang="en-US" sz="2000" dirty="0" smtClean="0">
                <a:sym typeface="Wingdings" panose="05000000000000000000" pitchFamily="2" charset="2"/>
              </a:rPr>
              <a:t> </a:t>
            </a:r>
            <a:r>
              <a:rPr lang="en-US" sz="2000" dirty="0" err="1" smtClean="0">
                <a:sym typeface="Wingdings" panose="05000000000000000000" pitchFamily="2" charset="2"/>
              </a:rPr>
              <a:t>variabilita</a:t>
            </a:r>
            <a:endParaRPr lang="cs-CZ" sz="2000" dirty="0"/>
          </a:p>
        </p:txBody>
      </p:sp>
      <p:grpSp>
        <p:nvGrpSpPr>
          <p:cNvPr id="9" name="Skupina 8"/>
          <p:cNvGrpSpPr/>
          <p:nvPr/>
        </p:nvGrpSpPr>
        <p:grpSpPr>
          <a:xfrm>
            <a:off x="5291191" y="710757"/>
            <a:ext cx="3646010" cy="3142052"/>
            <a:chOff x="6508161" y="959123"/>
            <a:chExt cx="2429040" cy="2093294"/>
          </a:xfrm>
        </p:grpSpPr>
        <p:graphicFrame>
          <p:nvGraphicFramePr>
            <p:cNvPr id="17" name="Object 6"/>
            <p:cNvGraphicFramePr>
              <a:graphicFrameLocks noChangeAspect="1"/>
            </p:cNvGraphicFramePr>
            <p:nvPr>
              <p:extLst>
                <p:ext uri="{D42A27DB-BD31-4B8C-83A1-F6EECF244321}">
                  <p14:modId xmlns:p14="http://schemas.microsoft.com/office/powerpoint/2010/main" val="2928460807"/>
                </p:ext>
              </p:extLst>
            </p:nvPr>
          </p:nvGraphicFramePr>
          <p:xfrm>
            <a:off x="6508161" y="959123"/>
            <a:ext cx="2429040" cy="1990501"/>
          </p:xfrm>
          <a:graphic>
            <a:graphicData uri="http://schemas.openxmlformats.org/presentationml/2006/ole">
              <mc:AlternateContent xmlns:mc="http://schemas.openxmlformats.org/markup-compatibility/2006">
                <mc:Choice xmlns:v="urn:schemas-microsoft-com:vml" Requires="v">
                  <p:oleObj spid="_x0000_s2227" name="Image" r:id="rId4" imgW="9009531" imgH="7205083" progId="Photoshop.Image.12">
                    <p:embed/>
                  </p:oleObj>
                </mc:Choice>
                <mc:Fallback>
                  <p:oleObj name="Image" r:id="rId4" imgW="9009531" imgH="7205083" progId="Photoshop.Image.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8161" y="959123"/>
                          <a:ext cx="2429040" cy="1990501"/>
                        </a:xfrm>
                        <a:prstGeom prst="rect">
                          <a:avLst/>
                        </a:prstGeom>
                        <a:noFill/>
                        <a:ln>
                          <a:noFill/>
                        </a:ln>
                        <a:effectLst/>
                      </p:spPr>
                    </p:pic>
                  </p:oleObj>
                </mc:Fallback>
              </mc:AlternateContent>
            </a:graphicData>
          </a:graphic>
        </p:graphicFrame>
        <p:grpSp>
          <p:nvGrpSpPr>
            <p:cNvPr id="8" name="Skupina 7"/>
            <p:cNvGrpSpPr/>
            <p:nvPr/>
          </p:nvGrpSpPr>
          <p:grpSpPr>
            <a:xfrm>
              <a:off x="7056469" y="1286424"/>
              <a:ext cx="713452" cy="1765993"/>
              <a:chOff x="7056469" y="1286424"/>
              <a:chExt cx="713452" cy="1765993"/>
            </a:xfrm>
          </p:grpSpPr>
          <p:cxnSp>
            <p:nvCxnSpPr>
              <p:cNvPr id="21" name="Přímá spojnice se šipkou 20"/>
              <p:cNvCxnSpPr/>
              <p:nvPr/>
            </p:nvCxnSpPr>
            <p:spPr>
              <a:xfrm flipV="1">
                <a:off x="7322820" y="2446020"/>
                <a:ext cx="335280" cy="339857"/>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2" name="TextovéPole 21"/>
              <p:cNvSpPr txBox="1"/>
              <p:nvPr/>
            </p:nvSpPr>
            <p:spPr>
              <a:xfrm>
                <a:off x="7056469" y="2683085"/>
                <a:ext cx="359394" cy="369332"/>
              </a:xfrm>
              <a:prstGeom prst="rect">
                <a:avLst/>
              </a:prstGeom>
              <a:noFill/>
            </p:spPr>
            <p:txBody>
              <a:bodyPr wrap="none" rtlCol="0">
                <a:spAutoFit/>
              </a:bodyPr>
              <a:lstStyle/>
              <a:p>
                <a:r>
                  <a:rPr lang="en-US" dirty="0" smtClean="0"/>
                  <a:t>3’</a:t>
                </a:r>
                <a:endParaRPr lang="cs-CZ" dirty="0"/>
              </a:p>
            </p:txBody>
          </p:sp>
          <p:cxnSp>
            <p:nvCxnSpPr>
              <p:cNvPr id="26" name="Přímá spojnice se šipkou 25"/>
              <p:cNvCxnSpPr/>
              <p:nvPr/>
            </p:nvCxnSpPr>
            <p:spPr>
              <a:xfrm>
                <a:off x="7604760" y="1615440"/>
                <a:ext cx="53340" cy="48006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7" name="TextovéPole 26"/>
              <p:cNvSpPr txBox="1"/>
              <p:nvPr/>
            </p:nvSpPr>
            <p:spPr>
              <a:xfrm>
                <a:off x="7410527" y="1286424"/>
                <a:ext cx="359394" cy="369332"/>
              </a:xfrm>
              <a:prstGeom prst="rect">
                <a:avLst/>
              </a:prstGeom>
              <a:noFill/>
            </p:spPr>
            <p:txBody>
              <a:bodyPr wrap="none" rtlCol="0">
                <a:spAutoFit/>
              </a:bodyPr>
              <a:lstStyle/>
              <a:p>
                <a:r>
                  <a:rPr lang="cs-CZ" dirty="0" smtClean="0"/>
                  <a:t>5</a:t>
                </a:r>
                <a:r>
                  <a:rPr lang="en-US" dirty="0" smtClean="0"/>
                  <a:t>’</a:t>
                </a:r>
                <a:endParaRPr lang="cs-CZ" dirty="0"/>
              </a:p>
            </p:txBody>
          </p:sp>
        </p:grpSp>
      </p:grpSp>
      <p:pic>
        <p:nvPicPr>
          <p:cNvPr id="3" name="Obrázek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9542" y="1471090"/>
            <a:ext cx="4340352" cy="725424"/>
          </a:xfrm>
          <a:prstGeom prst="rect">
            <a:avLst/>
          </a:prstGeom>
        </p:spPr>
      </p:pic>
      <p:graphicFrame>
        <p:nvGraphicFramePr>
          <p:cNvPr id="10" name="Objekt 9"/>
          <p:cNvGraphicFramePr>
            <a:graphicFrameLocks noChangeAspect="1"/>
          </p:cNvGraphicFramePr>
          <p:nvPr>
            <p:extLst>
              <p:ext uri="{D42A27DB-BD31-4B8C-83A1-F6EECF244321}">
                <p14:modId xmlns:p14="http://schemas.microsoft.com/office/powerpoint/2010/main" val="1202643840"/>
              </p:ext>
            </p:extLst>
          </p:nvPr>
        </p:nvGraphicFramePr>
        <p:xfrm>
          <a:off x="6337352" y="3597534"/>
          <a:ext cx="2485249" cy="2928991"/>
        </p:xfrm>
        <a:graphic>
          <a:graphicData uri="http://schemas.openxmlformats.org/presentationml/2006/ole">
            <mc:AlternateContent xmlns:mc="http://schemas.openxmlformats.org/markup-compatibility/2006">
              <mc:Choice xmlns:v="urn:schemas-microsoft-com:vml" Requires="v">
                <p:oleObj spid="_x0000_s2228" name="Image" r:id="rId7" imgW="4190476" imgH="4939683" progId="Photoshop.Image.13">
                  <p:embed/>
                </p:oleObj>
              </mc:Choice>
              <mc:Fallback>
                <p:oleObj name="Image" r:id="rId7" imgW="4190476" imgH="4939683" progId="Photoshop.Image.13">
                  <p:embed/>
                  <p:pic>
                    <p:nvPicPr>
                      <p:cNvPr id="0" name="Objekt 2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37352" y="3597534"/>
                        <a:ext cx="2485249" cy="2928991"/>
                      </a:xfrm>
                      <a:prstGeom prst="rect">
                        <a:avLst/>
                      </a:prstGeom>
                      <a:noFill/>
                      <a:ln>
                        <a:noFill/>
                      </a:ln>
                    </p:spPr>
                  </p:pic>
                </p:oleObj>
              </mc:Fallback>
            </mc:AlternateContent>
          </a:graphicData>
        </a:graphic>
      </p:graphicFrame>
      <p:sp>
        <p:nvSpPr>
          <p:cNvPr id="2" name="Nadpis 1"/>
          <p:cNvSpPr>
            <a:spLocks noGrp="1"/>
          </p:cNvSpPr>
          <p:nvPr>
            <p:ph type="title"/>
          </p:nvPr>
        </p:nvSpPr>
        <p:spPr>
          <a:xfrm>
            <a:off x="651510" y="1177"/>
            <a:ext cx="7886700" cy="1325563"/>
          </a:xfrm>
        </p:spPr>
        <p:txBody>
          <a:bodyPr vert="horz" lIns="91440" tIns="45720" rIns="91440" bIns="45720" rtlCol="0" anchor="ctr">
            <a:normAutofit/>
          </a:bodyPr>
          <a:lstStyle/>
          <a:p>
            <a:pPr algn="ctr"/>
            <a:r>
              <a:rPr lang="cs-CZ" sz="4000" dirty="0">
                <a:solidFill>
                  <a:srgbClr val="C00000"/>
                </a:solidFill>
              </a:rPr>
              <a:t>Informace v DNA</a:t>
            </a:r>
          </a:p>
        </p:txBody>
      </p:sp>
    </p:spTree>
    <p:extLst>
      <p:ext uri="{BB962C8B-B14F-4D97-AF65-F5344CB8AC3E}">
        <p14:creationId xmlns:p14="http://schemas.microsoft.com/office/powerpoint/2010/main" val="2528719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2266" y="0"/>
            <a:ext cx="7886700" cy="1325563"/>
          </a:xfrm>
        </p:spPr>
        <p:txBody>
          <a:bodyPr vert="horz" lIns="91440" tIns="45720" rIns="91440" bIns="45720" rtlCol="0" anchor="ctr">
            <a:normAutofit/>
          </a:bodyPr>
          <a:lstStyle/>
          <a:p>
            <a:pPr algn="ctr"/>
            <a:r>
              <a:rPr lang="cs-CZ" sz="4000" dirty="0">
                <a:solidFill>
                  <a:srgbClr val="C00000"/>
                </a:solidFill>
              </a:rPr>
              <a:t>Replikace DNA</a:t>
            </a:r>
          </a:p>
        </p:txBody>
      </p:sp>
      <p:sp>
        <p:nvSpPr>
          <p:cNvPr id="3" name="TextovéPole 2"/>
          <p:cNvSpPr txBox="1"/>
          <p:nvPr/>
        </p:nvSpPr>
        <p:spPr>
          <a:xfrm>
            <a:off x="483358" y="1240555"/>
            <a:ext cx="4132093" cy="400110"/>
          </a:xfrm>
          <a:prstGeom prst="rect">
            <a:avLst/>
          </a:prstGeom>
          <a:noFill/>
        </p:spPr>
        <p:txBody>
          <a:bodyPr wrap="none" rtlCol="0">
            <a:spAutoFit/>
          </a:bodyPr>
          <a:lstStyle/>
          <a:p>
            <a:r>
              <a:rPr lang="cs-CZ" sz="2000" b="1" dirty="0" smtClean="0">
                <a:solidFill>
                  <a:srgbClr val="FF0000"/>
                </a:solidFill>
              </a:rPr>
              <a:t>… neboli všechna DNA pochází z DNA</a:t>
            </a:r>
            <a:endParaRPr lang="cs-CZ" sz="2000" b="1" dirty="0">
              <a:solidFill>
                <a:srgbClr val="FF0000"/>
              </a:solidFill>
            </a:endParaRPr>
          </a:p>
        </p:txBody>
      </p:sp>
      <p:sp>
        <p:nvSpPr>
          <p:cNvPr id="7" name="TextovéPole 6"/>
          <p:cNvSpPr txBox="1"/>
          <p:nvPr/>
        </p:nvSpPr>
        <p:spPr>
          <a:xfrm>
            <a:off x="352266" y="1850669"/>
            <a:ext cx="8097193" cy="1631216"/>
          </a:xfrm>
          <a:prstGeom prst="rect">
            <a:avLst/>
          </a:prstGeom>
          <a:noFill/>
        </p:spPr>
        <p:txBody>
          <a:bodyPr wrap="square" rtlCol="0">
            <a:spAutoFit/>
          </a:bodyPr>
          <a:lstStyle/>
          <a:p>
            <a:pPr marL="285750" indent="-285750">
              <a:spcBef>
                <a:spcPct val="50000"/>
              </a:spcBef>
              <a:buFont typeface="Arial" panose="020B0604020202020204" pitchFamily="34" charset="0"/>
              <a:buChar char="•"/>
            </a:pPr>
            <a:r>
              <a:rPr lang="cs-CZ" altLang="en-US" sz="2000" dirty="0" smtClean="0">
                <a:latin typeface="Calibri" panose="020F0502020204030204" pitchFamily="34" charset="0"/>
              </a:rPr>
              <a:t>Syntézu DNA dělá enzym DNA polymeráza</a:t>
            </a:r>
          </a:p>
          <a:p>
            <a:pPr marL="285750" indent="-285750">
              <a:spcBef>
                <a:spcPct val="50000"/>
              </a:spcBef>
              <a:buFont typeface="Arial" panose="020B0604020202020204" pitchFamily="34" charset="0"/>
              <a:buChar char="•"/>
            </a:pPr>
            <a:r>
              <a:rPr lang="cs-CZ" altLang="en-US" sz="2000" dirty="0" smtClean="0">
                <a:latin typeface="Calibri" panose="020F0502020204030204" pitchFamily="34" charset="0"/>
              </a:rPr>
              <a:t>Nové vlákno podle starého na základě komplementarity</a:t>
            </a:r>
          </a:p>
          <a:p>
            <a:pPr marL="285750" indent="-285750">
              <a:spcBef>
                <a:spcPct val="50000"/>
              </a:spcBef>
              <a:buFont typeface="Arial" panose="020B0604020202020204" pitchFamily="34" charset="0"/>
              <a:buChar char="•"/>
            </a:pPr>
            <a:r>
              <a:rPr lang="cs-CZ" sz="2000" dirty="0" smtClean="0">
                <a:latin typeface="Calibri" panose="020F0502020204030204" pitchFamily="34" charset="0"/>
              </a:rPr>
              <a:t>Vznikají 2 molekuly DNA – každá obsahuje jedno vlákno z původní molekuly a jedno nové</a:t>
            </a:r>
            <a:endParaRPr lang="cs-CZ" sz="2000" dirty="0"/>
          </a:p>
        </p:txBody>
      </p:sp>
      <p:pic>
        <p:nvPicPr>
          <p:cNvPr id="102402" name="Picture 2" descr="https://www.genome.gov/dmd/previews/85151_larg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358" y="3691889"/>
            <a:ext cx="5715000" cy="25146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Objekt 5"/>
          <p:cNvGraphicFramePr>
            <a:graphicFrameLocks noChangeAspect="1"/>
          </p:cNvGraphicFramePr>
          <p:nvPr>
            <p:extLst>
              <p:ext uri="{D42A27DB-BD31-4B8C-83A1-F6EECF244321}">
                <p14:modId xmlns:p14="http://schemas.microsoft.com/office/powerpoint/2010/main" val="2409293861"/>
              </p:ext>
            </p:extLst>
          </p:nvPr>
        </p:nvGraphicFramePr>
        <p:xfrm>
          <a:off x="6797516" y="3392645"/>
          <a:ext cx="1441450" cy="3113088"/>
        </p:xfrm>
        <a:graphic>
          <a:graphicData uri="http://schemas.openxmlformats.org/presentationml/2006/ole">
            <mc:AlternateContent xmlns:mc="http://schemas.openxmlformats.org/markup-compatibility/2006">
              <mc:Choice xmlns:v="urn:schemas-microsoft-com:vml" Requires="v">
                <p:oleObj spid="_x0000_s36872" name="Image" r:id="rId5" imgW="3453968" imgH="7466667" progId="Photoshop.Image.13">
                  <p:embed/>
                </p:oleObj>
              </mc:Choice>
              <mc:Fallback>
                <p:oleObj name="Image" r:id="rId5" imgW="3453968" imgH="7466667" progId="Photoshop.Image.1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97516" y="3392645"/>
                        <a:ext cx="1441450" cy="311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201723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40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8650" y="127382"/>
            <a:ext cx="7886700" cy="1325563"/>
          </a:xfrm>
        </p:spPr>
        <p:txBody>
          <a:bodyPr vert="horz" lIns="91440" tIns="45720" rIns="91440" bIns="45720" rtlCol="0" anchor="ctr">
            <a:normAutofit/>
          </a:bodyPr>
          <a:lstStyle/>
          <a:p>
            <a:pPr algn="ctr"/>
            <a:r>
              <a:rPr lang="cs-CZ" sz="4000" dirty="0">
                <a:solidFill>
                  <a:srgbClr val="C00000"/>
                </a:solidFill>
              </a:rPr>
              <a:t>DNA - rekapitulace</a:t>
            </a:r>
          </a:p>
        </p:txBody>
      </p:sp>
      <p:sp>
        <p:nvSpPr>
          <p:cNvPr id="3" name="TextovéPole 2"/>
          <p:cNvSpPr txBox="1"/>
          <p:nvPr/>
        </p:nvSpPr>
        <p:spPr>
          <a:xfrm>
            <a:off x="548640" y="1753411"/>
            <a:ext cx="5193791" cy="4862870"/>
          </a:xfrm>
          <a:prstGeom prst="rect">
            <a:avLst/>
          </a:prstGeom>
          <a:noFill/>
        </p:spPr>
        <p:txBody>
          <a:bodyPr wrap="square" rtlCol="0">
            <a:spAutoFit/>
          </a:bodyPr>
          <a:lstStyle/>
          <a:p>
            <a:pPr marL="285750" indent="-285750">
              <a:spcBef>
                <a:spcPts val="1800"/>
              </a:spcBef>
              <a:buFont typeface="Arial" panose="020B0604020202020204" pitchFamily="34" charset="0"/>
              <a:buChar char="•"/>
            </a:pPr>
            <a:r>
              <a:rPr lang="cs-CZ" sz="2200" dirty="0" err="1" smtClean="0"/>
              <a:t>Dvouřetězcová</a:t>
            </a:r>
            <a:r>
              <a:rPr lang="cs-CZ" sz="2200" dirty="0" smtClean="0"/>
              <a:t> molekula – antiparalelní vlákna</a:t>
            </a:r>
          </a:p>
          <a:p>
            <a:pPr marL="285750" indent="-285750">
              <a:spcBef>
                <a:spcPts val="1800"/>
              </a:spcBef>
              <a:buFont typeface="Arial" panose="020B0604020202020204" pitchFamily="34" charset="0"/>
              <a:buChar char="•"/>
            </a:pPr>
            <a:r>
              <a:rPr lang="cs-CZ" sz="2200" dirty="0" smtClean="0"/>
              <a:t>Složena z nukleotidů – cukr + </a:t>
            </a:r>
            <a:r>
              <a:rPr lang="cs-CZ" sz="2200" dirty="0" smtClean="0"/>
              <a:t>fosfátová skupina </a:t>
            </a:r>
            <a:r>
              <a:rPr lang="cs-CZ" sz="2200" dirty="0" smtClean="0"/>
              <a:t>+ báze</a:t>
            </a:r>
          </a:p>
          <a:p>
            <a:pPr marL="285750" indent="-285750">
              <a:spcBef>
                <a:spcPts val="1800"/>
              </a:spcBef>
              <a:buFont typeface="Arial" panose="020B0604020202020204" pitchFamily="34" charset="0"/>
              <a:buChar char="•"/>
            </a:pPr>
            <a:r>
              <a:rPr lang="cs-CZ" sz="2200" dirty="0" smtClean="0"/>
              <a:t>4 druhy bází – A,T,G a C – jejich pořadí = informace!</a:t>
            </a:r>
          </a:p>
          <a:p>
            <a:pPr marL="285750" indent="-285750">
              <a:spcBef>
                <a:spcPts val="1800"/>
              </a:spcBef>
              <a:buFont typeface="Arial" panose="020B0604020202020204" pitchFamily="34" charset="0"/>
              <a:buChar char="•"/>
            </a:pPr>
            <a:r>
              <a:rPr lang="cs-CZ" sz="2200" dirty="0" smtClean="0">
                <a:sym typeface="Wingdings" panose="05000000000000000000" pitchFamily="2" charset="2"/>
              </a:rPr>
              <a:t>Komplementarita </a:t>
            </a:r>
            <a:r>
              <a:rPr lang="cs-CZ" sz="2200" dirty="0" err="1" smtClean="0">
                <a:sym typeface="Wingdings" panose="05000000000000000000" pitchFamily="2" charset="2"/>
              </a:rPr>
              <a:t>bazí</a:t>
            </a:r>
            <a:r>
              <a:rPr lang="cs-CZ" sz="2200" dirty="0" smtClean="0">
                <a:sym typeface="Wingdings" panose="05000000000000000000" pitchFamily="2" charset="2"/>
              </a:rPr>
              <a:t> </a:t>
            </a:r>
          </a:p>
          <a:p>
            <a:pPr marL="285750" indent="-285750">
              <a:spcBef>
                <a:spcPts val="1800"/>
              </a:spcBef>
              <a:buFont typeface="Arial" panose="020B0604020202020204" pitchFamily="34" charset="0"/>
              <a:buChar char="•"/>
            </a:pPr>
            <a:r>
              <a:rPr lang="cs-CZ" sz="2200" dirty="0" smtClean="0"/>
              <a:t>Změna = mutace </a:t>
            </a:r>
            <a:r>
              <a:rPr lang="cs-CZ" sz="2200" dirty="0" smtClean="0">
                <a:sym typeface="Wingdings" panose="05000000000000000000" pitchFamily="2" charset="2"/>
              </a:rPr>
              <a:t> variabilita</a:t>
            </a:r>
          </a:p>
          <a:p>
            <a:pPr marL="285750" indent="-285750">
              <a:spcBef>
                <a:spcPts val="1800"/>
              </a:spcBef>
              <a:buFont typeface="Arial" panose="020B0604020202020204" pitchFamily="34" charset="0"/>
              <a:buChar char="•"/>
            </a:pPr>
            <a:endParaRPr lang="cs-CZ" sz="2200" dirty="0" smtClean="0">
              <a:sym typeface="Wingdings" panose="05000000000000000000" pitchFamily="2" charset="2"/>
            </a:endParaRPr>
          </a:p>
          <a:p>
            <a:pPr marL="285750" indent="-285750">
              <a:spcBef>
                <a:spcPts val="1800"/>
              </a:spcBef>
              <a:buFont typeface="Arial" panose="020B0604020202020204" pitchFamily="34" charset="0"/>
              <a:buChar char="•"/>
            </a:pPr>
            <a:endParaRPr lang="cs-CZ" sz="2200" dirty="0"/>
          </a:p>
        </p:txBody>
      </p:sp>
      <p:graphicFrame>
        <p:nvGraphicFramePr>
          <p:cNvPr id="4" name="Objekt 3"/>
          <p:cNvGraphicFramePr>
            <a:graphicFrameLocks noChangeAspect="1"/>
          </p:cNvGraphicFramePr>
          <p:nvPr>
            <p:extLst/>
          </p:nvPr>
        </p:nvGraphicFramePr>
        <p:xfrm>
          <a:off x="6054355" y="1561338"/>
          <a:ext cx="2649051" cy="3122670"/>
        </p:xfrm>
        <a:graphic>
          <a:graphicData uri="http://schemas.openxmlformats.org/presentationml/2006/ole">
            <mc:AlternateContent xmlns:mc="http://schemas.openxmlformats.org/markup-compatibility/2006">
              <mc:Choice xmlns:v="urn:schemas-microsoft-com:vml" Requires="v">
                <p:oleObj spid="_x0000_s3160" name="Image" r:id="rId4" imgW="4190400" imgH="4939560" progId="Photoshop.Image.13">
                  <p:embed/>
                </p:oleObj>
              </mc:Choice>
              <mc:Fallback>
                <p:oleObj name="Image" r:id="rId4" imgW="4190400" imgH="4939560" progId="Photoshop.Image.13">
                  <p:embed/>
                  <p:pic>
                    <p:nvPicPr>
                      <p:cNvPr id="0" name=""/>
                      <p:cNvPicPr/>
                      <p:nvPr/>
                    </p:nvPicPr>
                    <p:blipFill>
                      <a:blip r:embed="rId5"/>
                      <a:stretch>
                        <a:fillRect/>
                      </a:stretch>
                    </p:blipFill>
                    <p:spPr>
                      <a:xfrm>
                        <a:off x="6054355" y="1561338"/>
                        <a:ext cx="2649051" cy="3122670"/>
                      </a:xfrm>
                      <a:prstGeom prst="rect">
                        <a:avLst/>
                      </a:prstGeom>
                    </p:spPr>
                  </p:pic>
                </p:oleObj>
              </mc:Fallback>
            </mc:AlternateContent>
          </a:graphicData>
        </a:graphic>
      </p:graphicFrame>
    </p:spTree>
    <p:extLst>
      <p:ext uri="{BB962C8B-B14F-4D97-AF65-F5344CB8AC3E}">
        <p14:creationId xmlns:p14="http://schemas.microsoft.com/office/powerpoint/2010/main" val="17334367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523873" y="695324"/>
            <a:ext cx="7877177" cy="892552"/>
          </a:xfrm>
          <a:prstGeom prst="rect">
            <a:avLst/>
          </a:prstGeom>
          <a:noFill/>
        </p:spPr>
        <p:txBody>
          <a:bodyPr wrap="square" rtlCol="0">
            <a:spAutoFit/>
          </a:bodyPr>
          <a:lstStyle/>
          <a:p>
            <a:r>
              <a:rPr lang="cs-CZ" sz="2800" b="1" dirty="0" smtClean="0">
                <a:solidFill>
                  <a:srgbClr val="00CC00"/>
                </a:solidFill>
              </a:rPr>
              <a:t>Úkol:</a:t>
            </a:r>
            <a:r>
              <a:rPr lang="cs-CZ" sz="2400" b="1" dirty="0" smtClean="0"/>
              <a:t> </a:t>
            </a:r>
            <a:r>
              <a:rPr lang="cs-CZ" sz="2400" dirty="0" smtClean="0"/>
              <a:t>DNA polymeráza se chystá replikovat DNA. Jaká bude sekvence nového vlákna? </a:t>
            </a:r>
            <a:endParaRPr lang="en-US" sz="2400" dirty="0"/>
          </a:p>
        </p:txBody>
      </p:sp>
      <p:sp>
        <p:nvSpPr>
          <p:cNvPr id="15" name="Ovál 14"/>
          <p:cNvSpPr/>
          <p:nvPr/>
        </p:nvSpPr>
        <p:spPr>
          <a:xfrm>
            <a:off x="1506215" y="2445415"/>
            <a:ext cx="1889215" cy="722701"/>
          </a:xfrm>
          <a:prstGeom prst="ellipse">
            <a:avLst/>
          </a:prstGeom>
          <a:solidFill>
            <a:srgbClr val="EBCB4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b="1" dirty="0">
                <a:solidFill>
                  <a:schemeClr val="tx1"/>
                </a:solidFill>
              </a:rPr>
              <a:t>D</a:t>
            </a:r>
            <a:r>
              <a:rPr lang="cs-CZ" b="1" dirty="0" smtClean="0">
                <a:solidFill>
                  <a:schemeClr val="tx1"/>
                </a:solidFill>
              </a:rPr>
              <a:t>NA polymeráza</a:t>
            </a:r>
            <a:endParaRPr lang="cs-CZ" b="1" dirty="0">
              <a:solidFill>
                <a:schemeClr val="tx1"/>
              </a:solidFill>
            </a:endParaRPr>
          </a:p>
        </p:txBody>
      </p:sp>
      <p:cxnSp>
        <p:nvCxnSpPr>
          <p:cNvPr id="16" name="Přímá spojnice se šipkou 15"/>
          <p:cNvCxnSpPr/>
          <p:nvPr/>
        </p:nvCxnSpPr>
        <p:spPr>
          <a:xfrm>
            <a:off x="1884845" y="3216671"/>
            <a:ext cx="233515" cy="0"/>
          </a:xfrm>
          <a:prstGeom prst="straightConnector1">
            <a:avLst/>
          </a:prstGeom>
          <a:ln w="28575">
            <a:tailEnd type="triangle"/>
          </a:ln>
        </p:spPr>
        <p:style>
          <a:lnRef idx="3">
            <a:schemeClr val="dk1"/>
          </a:lnRef>
          <a:fillRef idx="0">
            <a:schemeClr val="dk1"/>
          </a:fillRef>
          <a:effectRef idx="2">
            <a:schemeClr val="dk1"/>
          </a:effectRef>
          <a:fontRef idx="minor">
            <a:schemeClr val="tx1"/>
          </a:fontRef>
        </p:style>
      </p:cxnSp>
      <p:sp>
        <p:nvSpPr>
          <p:cNvPr id="17" name="TextovéPole 16"/>
          <p:cNvSpPr txBox="1"/>
          <p:nvPr/>
        </p:nvSpPr>
        <p:spPr>
          <a:xfrm>
            <a:off x="1466510" y="2970601"/>
            <a:ext cx="378630" cy="400110"/>
          </a:xfrm>
          <a:prstGeom prst="rect">
            <a:avLst/>
          </a:prstGeom>
          <a:noFill/>
        </p:spPr>
        <p:txBody>
          <a:bodyPr wrap="none" rtlCol="0">
            <a:spAutoFit/>
          </a:bodyPr>
          <a:lstStyle/>
          <a:p>
            <a:r>
              <a:rPr lang="cs-CZ" sz="2000" dirty="0" smtClean="0"/>
              <a:t>5</a:t>
            </a:r>
            <a:r>
              <a:rPr lang="en-US" sz="2000" dirty="0" smtClean="0"/>
              <a:t>’</a:t>
            </a:r>
            <a:endParaRPr lang="cs-CZ" sz="2000" dirty="0"/>
          </a:p>
        </p:txBody>
      </p:sp>
      <p:sp>
        <p:nvSpPr>
          <p:cNvPr id="18" name="TextovéPole 17"/>
          <p:cNvSpPr txBox="1"/>
          <p:nvPr/>
        </p:nvSpPr>
        <p:spPr>
          <a:xfrm>
            <a:off x="5081177" y="3016616"/>
            <a:ext cx="378630" cy="400110"/>
          </a:xfrm>
          <a:prstGeom prst="rect">
            <a:avLst/>
          </a:prstGeom>
          <a:noFill/>
        </p:spPr>
        <p:txBody>
          <a:bodyPr wrap="none" rtlCol="0">
            <a:spAutoFit/>
          </a:bodyPr>
          <a:lstStyle/>
          <a:p>
            <a:r>
              <a:rPr lang="en-US" sz="2000" dirty="0" smtClean="0"/>
              <a:t>3’</a:t>
            </a:r>
            <a:endParaRPr lang="cs-CZ" sz="2000" dirty="0"/>
          </a:p>
        </p:txBody>
      </p:sp>
      <p:sp>
        <p:nvSpPr>
          <p:cNvPr id="19" name="TextovéPole 18"/>
          <p:cNvSpPr txBox="1"/>
          <p:nvPr/>
        </p:nvSpPr>
        <p:spPr>
          <a:xfrm>
            <a:off x="5081177" y="3989427"/>
            <a:ext cx="378630" cy="400110"/>
          </a:xfrm>
          <a:prstGeom prst="rect">
            <a:avLst/>
          </a:prstGeom>
          <a:noFill/>
        </p:spPr>
        <p:txBody>
          <a:bodyPr wrap="none" rtlCol="0">
            <a:spAutoFit/>
          </a:bodyPr>
          <a:lstStyle/>
          <a:p>
            <a:r>
              <a:rPr lang="cs-CZ" sz="2000" dirty="0" smtClean="0"/>
              <a:t>5</a:t>
            </a:r>
            <a:r>
              <a:rPr lang="en-US" sz="2000" dirty="0" smtClean="0"/>
              <a:t>’</a:t>
            </a:r>
            <a:endParaRPr lang="cs-CZ" sz="2000" dirty="0"/>
          </a:p>
        </p:txBody>
      </p:sp>
      <p:sp>
        <p:nvSpPr>
          <p:cNvPr id="20" name="TextovéPole 19"/>
          <p:cNvSpPr txBox="1"/>
          <p:nvPr/>
        </p:nvSpPr>
        <p:spPr>
          <a:xfrm>
            <a:off x="1506215" y="3989427"/>
            <a:ext cx="378630" cy="400110"/>
          </a:xfrm>
          <a:prstGeom prst="rect">
            <a:avLst/>
          </a:prstGeom>
          <a:noFill/>
        </p:spPr>
        <p:txBody>
          <a:bodyPr wrap="none" rtlCol="0">
            <a:spAutoFit/>
          </a:bodyPr>
          <a:lstStyle/>
          <a:p>
            <a:r>
              <a:rPr lang="en-US" sz="2000" dirty="0" smtClean="0"/>
              <a:t>3’</a:t>
            </a:r>
            <a:endParaRPr lang="cs-CZ" sz="2000" dirty="0"/>
          </a:p>
        </p:txBody>
      </p:sp>
      <p:cxnSp>
        <p:nvCxnSpPr>
          <p:cNvPr id="21" name="Přímá spojnice se šipkou 20"/>
          <p:cNvCxnSpPr/>
          <p:nvPr/>
        </p:nvCxnSpPr>
        <p:spPr>
          <a:xfrm flipH="1">
            <a:off x="1850553" y="4131666"/>
            <a:ext cx="3148167" cy="0"/>
          </a:xfrm>
          <a:prstGeom prst="straightConnector1">
            <a:avLst/>
          </a:prstGeom>
          <a:ln w="28575">
            <a:tailEnd type="triangle"/>
          </a:ln>
        </p:spPr>
        <p:style>
          <a:lnRef idx="3">
            <a:schemeClr val="dk1"/>
          </a:lnRef>
          <a:fillRef idx="0">
            <a:schemeClr val="dk1"/>
          </a:fillRef>
          <a:effectRef idx="2">
            <a:schemeClr val="dk1"/>
          </a:effectRef>
          <a:fontRef idx="minor">
            <a:schemeClr val="tx1"/>
          </a:fontRef>
        </p:style>
      </p:cxnSp>
      <p:sp>
        <p:nvSpPr>
          <p:cNvPr id="22" name="TextovéPole 21"/>
          <p:cNvSpPr txBox="1"/>
          <p:nvPr/>
        </p:nvSpPr>
        <p:spPr>
          <a:xfrm>
            <a:off x="2072095" y="3731556"/>
            <a:ext cx="2789225" cy="461665"/>
          </a:xfrm>
          <a:prstGeom prst="rect">
            <a:avLst/>
          </a:prstGeom>
          <a:noFill/>
        </p:spPr>
        <p:txBody>
          <a:bodyPr wrap="none" rtlCol="0">
            <a:spAutoFit/>
          </a:bodyPr>
          <a:lstStyle/>
          <a:p>
            <a:r>
              <a:rPr lang="cs-CZ" sz="2400" dirty="0" err="1" smtClean="0"/>
              <a:t>TAGCTACTAGCTTAGC</a:t>
            </a:r>
            <a:endParaRPr lang="en-US" sz="2400" dirty="0"/>
          </a:p>
        </p:txBody>
      </p:sp>
      <p:graphicFrame>
        <p:nvGraphicFramePr>
          <p:cNvPr id="41" name="Objekt 40"/>
          <p:cNvGraphicFramePr>
            <a:graphicFrameLocks noChangeAspect="1"/>
          </p:cNvGraphicFramePr>
          <p:nvPr>
            <p:extLst>
              <p:ext uri="{D42A27DB-BD31-4B8C-83A1-F6EECF244321}">
                <p14:modId xmlns:p14="http://schemas.microsoft.com/office/powerpoint/2010/main" val="1980388409"/>
              </p:ext>
            </p:extLst>
          </p:nvPr>
        </p:nvGraphicFramePr>
        <p:xfrm>
          <a:off x="5818188" y="3016250"/>
          <a:ext cx="3011487" cy="3551238"/>
        </p:xfrm>
        <a:graphic>
          <a:graphicData uri="http://schemas.openxmlformats.org/presentationml/2006/ole">
            <mc:AlternateContent xmlns:mc="http://schemas.openxmlformats.org/markup-compatibility/2006">
              <mc:Choice xmlns:v="urn:schemas-microsoft-com:vml" Requires="v">
                <p:oleObj spid="_x0000_s28743" name="Image" r:id="rId3" imgW="4190476" imgH="4939683" progId="Photoshop.Image.13">
                  <p:embed/>
                </p:oleObj>
              </mc:Choice>
              <mc:Fallback>
                <p:oleObj name="Image" r:id="rId3" imgW="4190476" imgH="4939683" progId="Photoshop.Image.13">
                  <p:embed/>
                  <p:pic>
                    <p:nvPicPr>
                      <p:cNvPr id="0" name="Objekt 3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8188" y="3016250"/>
                        <a:ext cx="3011487" cy="355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 name="TextovéPole 11"/>
          <p:cNvSpPr txBox="1"/>
          <p:nvPr/>
        </p:nvSpPr>
        <p:spPr>
          <a:xfrm>
            <a:off x="1277195" y="5069995"/>
            <a:ext cx="3803982" cy="1107996"/>
          </a:xfrm>
          <a:prstGeom prst="rect">
            <a:avLst/>
          </a:prstGeom>
          <a:noFill/>
        </p:spPr>
        <p:txBody>
          <a:bodyPr wrap="square" rtlCol="0">
            <a:spAutoFit/>
          </a:bodyPr>
          <a:lstStyle/>
          <a:p>
            <a:r>
              <a:rPr lang="cs-CZ" sz="2200" dirty="0" smtClean="0"/>
              <a:t>Princip </a:t>
            </a:r>
            <a:r>
              <a:rPr lang="cs-CZ" sz="2200" b="1" dirty="0" smtClean="0">
                <a:solidFill>
                  <a:srgbClr val="C00000"/>
                </a:solidFill>
              </a:rPr>
              <a:t>komplementarity</a:t>
            </a:r>
            <a:r>
              <a:rPr lang="cs-CZ" sz="2200" dirty="0" smtClean="0"/>
              <a:t> bází:</a:t>
            </a:r>
          </a:p>
          <a:p>
            <a:r>
              <a:rPr lang="cs-CZ" sz="2200" dirty="0" smtClean="0"/>
              <a:t>A-T</a:t>
            </a:r>
          </a:p>
          <a:p>
            <a:r>
              <a:rPr lang="cs-CZ" sz="2200" dirty="0" smtClean="0"/>
              <a:t>C-G</a:t>
            </a:r>
            <a:endParaRPr lang="cs-CZ" sz="2200" dirty="0"/>
          </a:p>
        </p:txBody>
      </p:sp>
    </p:spTree>
    <p:extLst>
      <p:ext uri="{BB962C8B-B14F-4D97-AF65-F5344CB8AC3E}">
        <p14:creationId xmlns:p14="http://schemas.microsoft.com/office/powerpoint/2010/main" val="9507664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Přímá spojnice se šipkou 3"/>
          <p:cNvCxnSpPr/>
          <p:nvPr/>
        </p:nvCxnSpPr>
        <p:spPr>
          <a:xfrm>
            <a:off x="1884845" y="3216671"/>
            <a:ext cx="3113875" cy="0"/>
          </a:xfrm>
          <a:prstGeom prst="straightConnector1">
            <a:avLst/>
          </a:prstGeom>
          <a:ln w="28575">
            <a:tailEnd type="triangle"/>
          </a:ln>
        </p:spPr>
        <p:style>
          <a:lnRef idx="3">
            <a:schemeClr val="dk1"/>
          </a:lnRef>
          <a:fillRef idx="0">
            <a:schemeClr val="dk1"/>
          </a:fillRef>
          <a:effectRef idx="2">
            <a:schemeClr val="dk1"/>
          </a:effectRef>
          <a:fontRef idx="minor">
            <a:schemeClr val="tx1"/>
          </a:fontRef>
        </p:style>
      </p:cxnSp>
      <p:sp>
        <p:nvSpPr>
          <p:cNvPr id="6" name="TextovéPole 5"/>
          <p:cNvSpPr txBox="1"/>
          <p:nvPr/>
        </p:nvSpPr>
        <p:spPr>
          <a:xfrm>
            <a:off x="1466510" y="2970601"/>
            <a:ext cx="378630" cy="400110"/>
          </a:xfrm>
          <a:prstGeom prst="rect">
            <a:avLst/>
          </a:prstGeom>
          <a:noFill/>
        </p:spPr>
        <p:txBody>
          <a:bodyPr wrap="none" rtlCol="0">
            <a:spAutoFit/>
          </a:bodyPr>
          <a:lstStyle/>
          <a:p>
            <a:r>
              <a:rPr lang="cs-CZ" sz="2000" dirty="0" smtClean="0"/>
              <a:t>5</a:t>
            </a:r>
            <a:r>
              <a:rPr lang="en-US" sz="2000" dirty="0" smtClean="0"/>
              <a:t>’</a:t>
            </a:r>
            <a:endParaRPr lang="cs-CZ" sz="2000" dirty="0"/>
          </a:p>
        </p:txBody>
      </p:sp>
      <p:sp>
        <p:nvSpPr>
          <p:cNvPr id="7" name="TextovéPole 6"/>
          <p:cNvSpPr txBox="1"/>
          <p:nvPr/>
        </p:nvSpPr>
        <p:spPr>
          <a:xfrm>
            <a:off x="5081177" y="3016616"/>
            <a:ext cx="378630" cy="400110"/>
          </a:xfrm>
          <a:prstGeom prst="rect">
            <a:avLst/>
          </a:prstGeom>
          <a:noFill/>
        </p:spPr>
        <p:txBody>
          <a:bodyPr wrap="none" rtlCol="0">
            <a:spAutoFit/>
          </a:bodyPr>
          <a:lstStyle/>
          <a:p>
            <a:r>
              <a:rPr lang="en-US" sz="2000" dirty="0" smtClean="0"/>
              <a:t>3’</a:t>
            </a:r>
            <a:endParaRPr lang="cs-CZ" sz="2000" dirty="0"/>
          </a:p>
        </p:txBody>
      </p:sp>
      <p:sp>
        <p:nvSpPr>
          <p:cNvPr id="9" name="TextovéPole 8"/>
          <p:cNvSpPr txBox="1"/>
          <p:nvPr/>
        </p:nvSpPr>
        <p:spPr>
          <a:xfrm>
            <a:off x="5081177" y="3989427"/>
            <a:ext cx="378630" cy="400110"/>
          </a:xfrm>
          <a:prstGeom prst="rect">
            <a:avLst/>
          </a:prstGeom>
          <a:noFill/>
        </p:spPr>
        <p:txBody>
          <a:bodyPr wrap="none" rtlCol="0">
            <a:spAutoFit/>
          </a:bodyPr>
          <a:lstStyle/>
          <a:p>
            <a:r>
              <a:rPr lang="cs-CZ" sz="2000" dirty="0" smtClean="0"/>
              <a:t>5</a:t>
            </a:r>
            <a:r>
              <a:rPr lang="en-US" sz="2000" dirty="0" smtClean="0"/>
              <a:t>’</a:t>
            </a:r>
            <a:endParaRPr lang="cs-CZ" sz="2000" dirty="0"/>
          </a:p>
        </p:txBody>
      </p:sp>
      <p:sp>
        <p:nvSpPr>
          <p:cNvPr id="10" name="TextovéPole 9"/>
          <p:cNvSpPr txBox="1"/>
          <p:nvPr/>
        </p:nvSpPr>
        <p:spPr>
          <a:xfrm>
            <a:off x="1506215" y="3989427"/>
            <a:ext cx="378630" cy="400110"/>
          </a:xfrm>
          <a:prstGeom prst="rect">
            <a:avLst/>
          </a:prstGeom>
          <a:noFill/>
        </p:spPr>
        <p:txBody>
          <a:bodyPr wrap="none" rtlCol="0">
            <a:spAutoFit/>
          </a:bodyPr>
          <a:lstStyle/>
          <a:p>
            <a:r>
              <a:rPr lang="en-US" sz="2000" dirty="0" smtClean="0"/>
              <a:t>3’</a:t>
            </a:r>
            <a:endParaRPr lang="cs-CZ" sz="2000" dirty="0"/>
          </a:p>
        </p:txBody>
      </p:sp>
      <p:cxnSp>
        <p:nvCxnSpPr>
          <p:cNvPr id="11" name="Přímá spojnice se šipkou 10"/>
          <p:cNvCxnSpPr/>
          <p:nvPr/>
        </p:nvCxnSpPr>
        <p:spPr>
          <a:xfrm flipH="1">
            <a:off x="1850553" y="4131666"/>
            <a:ext cx="3148167" cy="0"/>
          </a:xfrm>
          <a:prstGeom prst="straightConnector1">
            <a:avLst/>
          </a:prstGeom>
          <a:ln w="28575">
            <a:tailEnd type="triangle"/>
          </a:ln>
        </p:spPr>
        <p:style>
          <a:lnRef idx="3">
            <a:schemeClr val="dk1"/>
          </a:lnRef>
          <a:fillRef idx="0">
            <a:schemeClr val="dk1"/>
          </a:fillRef>
          <a:effectRef idx="2">
            <a:schemeClr val="dk1"/>
          </a:effectRef>
          <a:fontRef idx="minor">
            <a:schemeClr val="tx1"/>
          </a:fontRef>
        </p:style>
      </p:cxnSp>
      <p:sp>
        <p:nvSpPr>
          <p:cNvPr id="12" name="TextovéPole 11"/>
          <p:cNvSpPr txBox="1"/>
          <p:nvPr/>
        </p:nvSpPr>
        <p:spPr>
          <a:xfrm>
            <a:off x="2072095" y="3731556"/>
            <a:ext cx="2789225" cy="461665"/>
          </a:xfrm>
          <a:prstGeom prst="rect">
            <a:avLst/>
          </a:prstGeom>
          <a:noFill/>
        </p:spPr>
        <p:txBody>
          <a:bodyPr wrap="none" rtlCol="0">
            <a:spAutoFit/>
          </a:bodyPr>
          <a:lstStyle/>
          <a:p>
            <a:r>
              <a:rPr lang="cs-CZ" sz="2400" dirty="0" err="1" smtClean="0"/>
              <a:t>TAGCTACTAGCTTAGC</a:t>
            </a:r>
            <a:endParaRPr lang="en-US" sz="2400" dirty="0"/>
          </a:p>
        </p:txBody>
      </p:sp>
      <p:sp>
        <p:nvSpPr>
          <p:cNvPr id="15" name="Ovál 14"/>
          <p:cNvSpPr/>
          <p:nvPr/>
        </p:nvSpPr>
        <p:spPr>
          <a:xfrm>
            <a:off x="4874045" y="2152050"/>
            <a:ext cx="1889215" cy="722701"/>
          </a:xfrm>
          <a:prstGeom prst="ellipse">
            <a:avLst/>
          </a:prstGeom>
          <a:solidFill>
            <a:srgbClr val="EBCB4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b="1" dirty="0">
                <a:solidFill>
                  <a:schemeClr val="tx1"/>
                </a:solidFill>
              </a:rPr>
              <a:t>D</a:t>
            </a:r>
            <a:r>
              <a:rPr lang="cs-CZ" b="1" dirty="0" smtClean="0">
                <a:solidFill>
                  <a:schemeClr val="tx1"/>
                </a:solidFill>
              </a:rPr>
              <a:t>NA polymeráza</a:t>
            </a:r>
            <a:endParaRPr lang="cs-CZ" b="1" dirty="0">
              <a:solidFill>
                <a:schemeClr val="tx1"/>
              </a:solidFill>
            </a:endParaRPr>
          </a:p>
        </p:txBody>
      </p:sp>
      <p:sp>
        <p:nvSpPr>
          <p:cNvPr id="13" name="TextovéPole 12"/>
          <p:cNvSpPr txBox="1"/>
          <p:nvPr/>
        </p:nvSpPr>
        <p:spPr>
          <a:xfrm>
            <a:off x="2062570" y="3188073"/>
            <a:ext cx="2811475" cy="461665"/>
          </a:xfrm>
          <a:prstGeom prst="rect">
            <a:avLst/>
          </a:prstGeom>
          <a:noFill/>
        </p:spPr>
        <p:txBody>
          <a:bodyPr wrap="none" rtlCol="0">
            <a:spAutoFit/>
          </a:bodyPr>
          <a:lstStyle/>
          <a:p>
            <a:r>
              <a:rPr lang="cs-CZ" sz="2400" dirty="0" err="1" smtClean="0">
                <a:solidFill>
                  <a:srgbClr val="C00000"/>
                </a:solidFill>
              </a:rPr>
              <a:t>ATCGATGATCGAATCG</a:t>
            </a:r>
            <a:endParaRPr lang="en-US" sz="2400" dirty="0">
              <a:solidFill>
                <a:srgbClr val="C00000"/>
              </a:solidFill>
            </a:endParaRPr>
          </a:p>
        </p:txBody>
      </p:sp>
      <p:cxnSp>
        <p:nvCxnSpPr>
          <p:cNvPr id="14" name="Přímá spojnice 13"/>
          <p:cNvCxnSpPr/>
          <p:nvPr/>
        </p:nvCxnSpPr>
        <p:spPr>
          <a:xfrm>
            <a:off x="2240445" y="3599037"/>
            <a:ext cx="0" cy="1957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Přímá spojnice 17"/>
          <p:cNvCxnSpPr/>
          <p:nvPr/>
        </p:nvCxnSpPr>
        <p:spPr>
          <a:xfrm>
            <a:off x="2392845" y="3599037"/>
            <a:ext cx="0" cy="1957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Přímá spojnice 18"/>
          <p:cNvCxnSpPr/>
          <p:nvPr/>
        </p:nvCxnSpPr>
        <p:spPr>
          <a:xfrm>
            <a:off x="2545245" y="3599037"/>
            <a:ext cx="0" cy="1957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Přímá spojnice 19"/>
          <p:cNvCxnSpPr/>
          <p:nvPr/>
        </p:nvCxnSpPr>
        <p:spPr>
          <a:xfrm>
            <a:off x="2697645" y="3599037"/>
            <a:ext cx="0" cy="1957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Přímá spojnice 22"/>
          <p:cNvCxnSpPr/>
          <p:nvPr/>
        </p:nvCxnSpPr>
        <p:spPr>
          <a:xfrm>
            <a:off x="2885605" y="3599036"/>
            <a:ext cx="0" cy="1957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Přímá spojnice 23"/>
          <p:cNvCxnSpPr/>
          <p:nvPr/>
        </p:nvCxnSpPr>
        <p:spPr>
          <a:xfrm>
            <a:off x="3038005" y="3599036"/>
            <a:ext cx="0" cy="1957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Přímá spojnice 24"/>
          <p:cNvCxnSpPr/>
          <p:nvPr/>
        </p:nvCxnSpPr>
        <p:spPr>
          <a:xfrm>
            <a:off x="3190405" y="3599036"/>
            <a:ext cx="0" cy="1957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Přímá spojnice 25"/>
          <p:cNvCxnSpPr/>
          <p:nvPr/>
        </p:nvCxnSpPr>
        <p:spPr>
          <a:xfrm>
            <a:off x="3353130" y="3599036"/>
            <a:ext cx="0" cy="1957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Přímá spojnice 26"/>
          <p:cNvCxnSpPr/>
          <p:nvPr/>
        </p:nvCxnSpPr>
        <p:spPr>
          <a:xfrm>
            <a:off x="3505365" y="3596255"/>
            <a:ext cx="0" cy="1957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Přímá spojnice 27"/>
          <p:cNvCxnSpPr/>
          <p:nvPr/>
        </p:nvCxnSpPr>
        <p:spPr>
          <a:xfrm>
            <a:off x="3657765" y="3596255"/>
            <a:ext cx="0" cy="1957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Přímá spojnice 28"/>
          <p:cNvCxnSpPr/>
          <p:nvPr/>
        </p:nvCxnSpPr>
        <p:spPr>
          <a:xfrm>
            <a:off x="3855885" y="3599993"/>
            <a:ext cx="0" cy="1957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Přímá spojnice 29"/>
          <p:cNvCxnSpPr/>
          <p:nvPr/>
        </p:nvCxnSpPr>
        <p:spPr>
          <a:xfrm>
            <a:off x="4028605" y="3596255"/>
            <a:ext cx="0" cy="1957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Přímá spojnice 30"/>
          <p:cNvCxnSpPr/>
          <p:nvPr/>
        </p:nvCxnSpPr>
        <p:spPr>
          <a:xfrm>
            <a:off x="4201325" y="3596254"/>
            <a:ext cx="0" cy="1957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Přímá spojnice 31"/>
          <p:cNvCxnSpPr/>
          <p:nvPr/>
        </p:nvCxnSpPr>
        <p:spPr>
          <a:xfrm>
            <a:off x="4328490" y="3596254"/>
            <a:ext cx="0" cy="1957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Přímá spojnice 32"/>
          <p:cNvCxnSpPr/>
          <p:nvPr/>
        </p:nvCxnSpPr>
        <p:spPr>
          <a:xfrm>
            <a:off x="4501045" y="3603246"/>
            <a:ext cx="0" cy="1957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Přímá spojnice 33"/>
          <p:cNvCxnSpPr/>
          <p:nvPr/>
        </p:nvCxnSpPr>
        <p:spPr>
          <a:xfrm>
            <a:off x="4673930" y="3596253"/>
            <a:ext cx="0" cy="1957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35" name="Objekt 34"/>
          <p:cNvGraphicFramePr>
            <a:graphicFrameLocks noChangeAspect="1"/>
          </p:cNvGraphicFramePr>
          <p:nvPr>
            <p:extLst>
              <p:ext uri="{D42A27DB-BD31-4B8C-83A1-F6EECF244321}">
                <p14:modId xmlns:p14="http://schemas.microsoft.com/office/powerpoint/2010/main" val="1980388409"/>
              </p:ext>
            </p:extLst>
          </p:nvPr>
        </p:nvGraphicFramePr>
        <p:xfrm>
          <a:off x="5818652" y="3016616"/>
          <a:ext cx="3010513" cy="3550168"/>
        </p:xfrm>
        <a:graphic>
          <a:graphicData uri="http://schemas.openxmlformats.org/presentationml/2006/ole">
            <mc:AlternateContent xmlns:mc="http://schemas.openxmlformats.org/markup-compatibility/2006">
              <mc:Choice xmlns:v="urn:schemas-microsoft-com:vml" Requires="v">
                <p:oleObj spid="_x0000_s27720" name="Image" r:id="rId3" imgW="4190476" imgH="4939683" progId="Photoshop.Image.13">
                  <p:embed/>
                </p:oleObj>
              </mc:Choice>
              <mc:Fallback>
                <p:oleObj name="Image" r:id="rId3" imgW="4190476" imgH="4939683" progId="Photoshop.Image.13">
                  <p:embed/>
                  <p:pic>
                    <p:nvPicPr>
                      <p:cNvPr id="0" name="Objek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8652" y="3016616"/>
                        <a:ext cx="3010513" cy="3550168"/>
                      </a:xfrm>
                      <a:prstGeom prst="rect">
                        <a:avLst/>
                      </a:prstGeom>
                      <a:noFill/>
                      <a:ln>
                        <a:noFill/>
                      </a:ln>
                    </p:spPr>
                  </p:pic>
                </p:oleObj>
              </mc:Fallback>
            </mc:AlternateContent>
          </a:graphicData>
        </a:graphic>
      </p:graphicFrame>
      <p:sp>
        <p:nvSpPr>
          <p:cNvPr id="36" name="TextovéPole 35"/>
          <p:cNvSpPr txBox="1"/>
          <p:nvPr/>
        </p:nvSpPr>
        <p:spPr>
          <a:xfrm>
            <a:off x="1277195" y="5069995"/>
            <a:ext cx="3803982" cy="1107996"/>
          </a:xfrm>
          <a:prstGeom prst="rect">
            <a:avLst/>
          </a:prstGeom>
          <a:noFill/>
        </p:spPr>
        <p:txBody>
          <a:bodyPr wrap="square" rtlCol="0">
            <a:spAutoFit/>
          </a:bodyPr>
          <a:lstStyle/>
          <a:p>
            <a:r>
              <a:rPr lang="cs-CZ" sz="2200" dirty="0" smtClean="0"/>
              <a:t>Princip </a:t>
            </a:r>
            <a:r>
              <a:rPr lang="cs-CZ" sz="2200" b="1" dirty="0" smtClean="0">
                <a:solidFill>
                  <a:srgbClr val="C00000"/>
                </a:solidFill>
              </a:rPr>
              <a:t>komplementarity</a:t>
            </a:r>
            <a:r>
              <a:rPr lang="cs-CZ" sz="2200" dirty="0" smtClean="0"/>
              <a:t> bází:</a:t>
            </a:r>
          </a:p>
          <a:p>
            <a:r>
              <a:rPr lang="cs-CZ" sz="2200" dirty="0" smtClean="0"/>
              <a:t>A-T</a:t>
            </a:r>
          </a:p>
          <a:p>
            <a:r>
              <a:rPr lang="cs-CZ" sz="2200" dirty="0" smtClean="0"/>
              <a:t>C-G</a:t>
            </a:r>
            <a:endParaRPr lang="cs-CZ" sz="2200" dirty="0"/>
          </a:p>
        </p:txBody>
      </p:sp>
      <p:sp>
        <p:nvSpPr>
          <p:cNvPr id="37" name="TextovéPole 36"/>
          <p:cNvSpPr txBox="1"/>
          <p:nvPr/>
        </p:nvSpPr>
        <p:spPr>
          <a:xfrm>
            <a:off x="523873" y="695324"/>
            <a:ext cx="7877177" cy="892552"/>
          </a:xfrm>
          <a:prstGeom prst="rect">
            <a:avLst/>
          </a:prstGeom>
          <a:noFill/>
        </p:spPr>
        <p:txBody>
          <a:bodyPr wrap="square" rtlCol="0">
            <a:spAutoFit/>
          </a:bodyPr>
          <a:lstStyle/>
          <a:p>
            <a:r>
              <a:rPr lang="cs-CZ" sz="2800" b="1" dirty="0" smtClean="0">
                <a:solidFill>
                  <a:srgbClr val="00CC00"/>
                </a:solidFill>
              </a:rPr>
              <a:t>Úkol:</a:t>
            </a:r>
            <a:r>
              <a:rPr lang="cs-CZ" sz="2400" b="1" dirty="0" smtClean="0"/>
              <a:t> </a:t>
            </a:r>
            <a:r>
              <a:rPr lang="cs-CZ" sz="2400" dirty="0" smtClean="0"/>
              <a:t>DNA polymeráza se chystá replikovat DNA. Jaká bude sekvence nového vlákna? </a:t>
            </a:r>
            <a:endParaRPr lang="en-US" sz="2400" dirty="0"/>
          </a:p>
        </p:txBody>
      </p:sp>
    </p:spTree>
    <p:extLst>
      <p:ext uri="{BB962C8B-B14F-4D97-AF65-F5344CB8AC3E}">
        <p14:creationId xmlns:p14="http://schemas.microsoft.com/office/powerpoint/2010/main" val="22093742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24273" y="-31215"/>
            <a:ext cx="7886700" cy="1325563"/>
          </a:xfrm>
        </p:spPr>
        <p:txBody>
          <a:bodyPr vert="horz" lIns="91440" tIns="45720" rIns="91440" bIns="45720" rtlCol="0" anchor="ctr">
            <a:normAutofit/>
          </a:bodyPr>
          <a:lstStyle/>
          <a:p>
            <a:pPr algn="ctr"/>
            <a:r>
              <a:rPr lang="cs-CZ" sz="4000" dirty="0">
                <a:solidFill>
                  <a:srgbClr val="C00000"/>
                </a:solidFill>
              </a:rPr>
              <a:t>RNA</a:t>
            </a:r>
          </a:p>
        </p:txBody>
      </p:sp>
      <p:pic>
        <p:nvPicPr>
          <p:cNvPr id="3" name="Obrázek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0810" y="577242"/>
            <a:ext cx="1999488" cy="4056515"/>
          </a:xfrm>
          <a:prstGeom prst="rect">
            <a:avLst/>
          </a:prstGeom>
        </p:spPr>
      </p:pic>
      <p:sp>
        <p:nvSpPr>
          <p:cNvPr id="4" name="TextovéPole 3"/>
          <p:cNvSpPr txBox="1"/>
          <p:nvPr/>
        </p:nvSpPr>
        <p:spPr>
          <a:xfrm>
            <a:off x="432833" y="1147455"/>
            <a:ext cx="6546600" cy="2708434"/>
          </a:xfrm>
          <a:prstGeom prst="rect">
            <a:avLst/>
          </a:prstGeom>
          <a:noFill/>
        </p:spPr>
        <p:txBody>
          <a:bodyPr wrap="none" rtlCol="0">
            <a:spAutoFit/>
          </a:bodyPr>
          <a:lstStyle/>
          <a:p>
            <a:pPr marL="285750" indent="-285750">
              <a:spcBef>
                <a:spcPts val="600"/>
              </a:spcBef>
              <a:buFont typeface="Arial" panose="020B0604020202020204" pitchFamily="34" charset="0"/>
              <a:buChar char="•"/>
            </a:pPr>
            <a:r>
              <a:rPr lang="cs-CZ" sz="2000" dirty="0" err="1" smtClean="0"/>
              <a:t>Jednořetě</a:t>
            </a:r>
            <a:r>
              <a:rPr lang="en-US" sz="2000" dirty="0" smtClean="0"/>
              <a:t>z</a:t>
            </a:r>
            <a:r>
              <a:rPr lang="cs-CZ" sz="2000" dirty="0" err="1" smtClean="0"/>
              <a:t>cová</a:t>
            </a:r>
            <a:endParaRPr lang="en-US" sz="2000" dirty="0" smtClean="0"/>
          </a:p>
          <a:p>
            <a:pPr marL="285750" indent="-285750">
              <a:spcBef>
                <a:spcPts val="600"/>
              </a:spcBef>
              <a:buFont typeface="Arial" panose="020B0604020202020204" pitchFamily="34" charset="0"/>
              <a:buChar char="•"/>
            </a:pPr>
            <a:r>
              <a:rPr lang="en-US" sz="2000" dirty="0" smtClean="0"/>
              <a:t>B</a:t>
            </a:r>
            <a:r>
              <a:rPr lang="cs-CZ" sz="2000" dirty="0" err="1" smtClean="0"/>
              <a:t>áze</a:t>
            </a:r>
            <a:r>
              <a:rPr lang="cs-CZ" sz="2000" dirty="0" smtClean="0"/>
              <a:t>: uracil, adenin, guanin a cytosin</a:t>
            </a:r>
          </a:p>
          <a:p>
            <a:pPr marL="285750" indent="-285750">
              <a:spcBef>
                <a:spcPts val="600"/>
              </a:spcBef>
              <a:buFont typeface="Arial" panose="020B0604020202020204" pitchFamily="34" charset="0"/>
              <a:buChar char="•"/>
            </a:pPr>
            <a:r>
              <a:rPr lang="cs-CZ" sz="2000" dirty="0" smtClean="0"/>
              <a:t>Mnoho typů:</a:t>
            </a:r>
          </a:p>
          <a:p>
            <a:pPr marL="742950" lvl="1" indent="-285750">
              <a:spcBef>
                <a:spcPts val="600"/>
              </a:spcBef>
              <a:buFont typeface="Arial" panose="020B0604020202020204" pitchFamily="34" charset="0"/>
              <a:buChar char="•"/>
            </a:pPr>
            <a:r>
              <a:rPr lang="cs-CZ" sz="2000" dirty="0" err="1" smtClean="0"/>
              <a:t>mRNA</a:t>
            </a:r>
            <a:r>
              <a:rPr lang="cs-CZ" sz="2000" dirty="0" smtClean="0"/>
              <a:t> (messenger RNA) – určuje pořadí AK v proteinů</a:t>
            </a:r>
          </a:p>
          <a:p>
            <a:pPr marL="742950" lvl="1" indent="-285750">
              <a:spcBef>
                <a:spcPts val="600"/>
              </a:spcBef>
              <a:buFont typeface="Arial" panose="020B0604020202020204" pitchFamily="34" charset="0"/>
              <a:buChar char="•"/>
            </a:pPr>
            <a:r>
              <a:rPr lang="cs-CZ" sz="2000" dirty="0" err="1" smtClean="0"/>
              <a:t>rRNA</a:t>
            </a:r>
            <a:r>
              <a:rPr lang="cs-CZ" sz="2000" dirty="0" smtClean="0"/>
              <a:t> (ribosomální RNA) – součást </a:t>
            </a:r>
            <a:r>
              <a:rPr lang="cs-CZ" sz="2000" dirty="0" err="1" smtClean="0"/>
              <a:t>ribosomů</a:t>
            </a:r>
            <a:endParaRPr lang="cs-CZ" sz="2000" dirty="0" smtClean="0"/>
          </a:p>
          <a:p>
            <a:pPr marL="742950" lvl="1" indent="-285750">
              <a:spcBef>
                <a:spcPts val="600"/>
              </a:spcBef>
              <a:buFont typeface="Arial" panose="020B0604020202020204" pitchFamily="34" charset="0"/>
              <a:buChar char="•"/>
            </a:pPr>
            <a:r>
              <a:rPr lang="cs-CZ" sz="2000" dirty="0" err="1" smtClean="0"/>
              <a:t>tRNA</a:t>
            </a:r>
            <a:r>
              <a:rPr lang="cs-CZ" sz="2000" dirty="0" smtClean="0"/>
              <a:t> (transferová RNA) – syntéza proteinů</a:t>
            </a:r>
          </a:p>
          <a:p>
            <a:pPr marL="742950" lvl="1" indent="-285750">
              <a:spcBef>
                <a:spcPts val="600"/>
              </a:spcBef>
              <a:buFont typeface="Arial" panose="020B0604020202020204" pitchFamily="34" charset="0"/>
              <a:buChar char="•"/>
            </a:pPr>
            <a:r>
              <a:rPr lang="cs-CZ" sz="2000" dirty="0" smtClean="0"/>
              <a:t>+ mnoho dalších druhů s regulační funkcí  </a:t>
            </a:r>
            <a:endParaRPr lang="cs-CZ" sz="2000" dirty="0"/>
          </a:p>
        </p:txBody>
      </p:sp>
      <p:graphicFrame>
        <p:nvGraphicFramePr>
          <p:cNvPr id="6" name="Object 14"/>
          <p:cNvGraphicFramePr>
            <a:graphicFrameLocks noChangeAspect="1"/>
          </p:cNvGraphicFramePr>
          <p:nvPr>
            <p:extLst/>
          </p:nvPr>
        </p:nvGraphicFramePr>
        <p:xfrm>
          <a:off x="432833" y="4209683"/>
          <a:ext cx="3112064" cy="2430037"/>
        </p:xfrm>
        <a:graphic>
          <a:graphicData uri="http://schemas.openxmlformats.org/presentationml/2006/ole">
            <mc:AlternateContent xmlns:mc="http://schemas.openxmlformats.org/markup-compatibility/2006">
              <mc:Choice xmlns:v="urn:schemas-microsoft-com:vml" Requires="v">
                <p:oleObj spid="_x0000_s4185" name="Image" r:id="rId5" imgW="9009531" imgH="7205083" progId="Photoshop.Image.12">
                  <p:embed/>
                </p:oleObj>
              </mc:Choice>
              <mc:Fallback>
                <p:oleObj name="Image" r:id="rId5" imgW="9009531" imgH="7205083" progId="Photoshop.Image.1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2833" y="4209683"/>
                        <a:ext cx="3112064" cy="2430037"/>
                      </a:xfrm>
                      <a:prstGeom prst="rect">
                        <a:avLst/>
                      </a:prstGeom>
                      <a:noFill/>
                      <a:ln>
                        <a:noFill/>
                      </a:ln>
                      <a:effectLst/>
                    </p:spPr>
                  </p:pic>
                </p:oleObj>
              </mc:Fallback>
            </mc:AlternateContent>
          </a:graphicData>
        </a:graphic>
      </p:graphicFrame>
      <p:sp>
        <p:nvSpPr>
          <p:cNvPr id="7" name="Text Box 25"/>
          <p:cNvSpPr txBox="1">
            <a:spLocks noChangeArrowheads="1"/>
          </p:cNvSpPr>
          <p:nvPr/>
        </p:nvSpPr>
        <p:spPr bwMode="auto">
          <a:xfrm>
            <a:off x="628650" y="4162567"/>
            <a:ext cx="1745991" cy="923330"/>
          </a:xfrm>
          <a:prstGeom prst="rect">
            <a:avLst/>
          </a:prstGeom>
          <a:noFill/>
          <a:ln>
            <a:noFill/>
          </a:ln>
          <a:effectLst/>
          <a:extLst>
            <a:ext uri="{909E8E84-426E-40DD-AFC4-6F175D3DCCD1}">
              <a14:hiddenFill xmlns:a14="http://schemas.microsoft.com/office/drawing/2010/main">
                <a:solidFill>
                  <a:schemeClr val="bg1">
                    <a:alpha val="70195"/>
                  </a:scheme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1800" b="1" dirty="0" err="1">
                <a:solidFill>
                  <a:srgbClr val="CC3300"/>
                </a:solidFill>
                <a:latin typeface="Calibri" panose="020F0502020204030204" pitchFamily="34" charset="0"/>
              </a:rPr>
              <a:t>ribonukleotid</a:t>
            </a:r>
            <a:endParaRPr lang="cs-CZ" altLang="cs-CZ" sz="1800" b="1" dirty="0">
              <a:solidFill>
                <a:srgbClr val="CC3300"/>
              </a:solidFill>
              <a:latin typeface="Calibri" panose="020F0502020204030204" pitchFamily="34" charset="0"/>
            </a:endParaRPr>
          </a:p>
          <a:p>
            <a:pPr>
              <a:spcBef>
                <a:spcPct val="0"/>
              </a:spcBef>
              <a:buFontTx/>
              <a:buNone/>
            </a:pPr>
            <a:r>
              <a:rPr lang="cs-CZ" altLang="cs-CZ" sz="1800" b="1" dirty="0">
                <a:solidFill>
                  <a:srgbClr val="CC3300"/>
                </a:solidFill>
                <a:latin typeface="Calibri" panose="020F0502020204030204" pitchFamily="34" charset="0"/>
              </a:rPr>
              <a:t>(monomer RNA)</a:t>
            </a:r>
          </a:p>
          <a:p>
            <a:pPr>
              <a:spcBef>
                <a:spcPct val="0"/>
              </a:spcBef>
              <a:buFontTx/>
              <a:buNone/>
            </a:pPr>
            <a:endParaRPr lang="cs-CZ" altLang="cs-CZ" sz="1800" b="1" dirty="0">
              <a:solidFill>
                <a:srgbClr val="CC3300"/>
              </a:solidFill>
              <a:latin typeface="Calibri" panose="020F0502020204030204" pitchFamily="34" charset="0"/>
            </a:endParaRPr>
          </a:p>
        </p:txBody>
      </p:sp>
      <p:sp>
        <p:nvSpPr>
          <p:cNvPr id="8" name="Oval 26"/>
          <p:cNvSpPr>
            <a:spLocks noChangeArrowheads="1"/>
          </p:cNvSpPr>
          <p:nvPr/>
        </p:nvSpPr>
        <p:spPr bwMode="auto">
          <a:xfrm>
            <a:off x="2166252" y="6095029"/>
            <a:ext cx="272363" cy="238013"/>
          </a:xfrm>
          <a:prstGeom prst="ellipse">
            <a:avLst/>
          </a:prstGeom>
          <a:solidFill>
            <a:schemeClr val="bg1">
              <a:alpha val="0"/>
            </a:schemeClr>
          </a:solidFill>
          <a:ln w="19050" algn="ctr">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Char char="-"/>
            </a:pPr>
            <a:endParaRPr lang="en-US" altLang="en-US" sz="2400">
              <a:solidFill>
                <a:schemeClr val="bg1"/>
              </a:solidFill>
              <a:latin typeface="Calibri" panose="020F0502020204030204" pitchFamily="34" charset="0"/>
            </a:endParaRPr>
          </a:p>
        </p:txBody>
      </p:sp>
      <p:sp>
        <p:nvSpPr>
          <p:cNvPr id="5" name="TextovéPole 4"/>
          <p:cNvSpPr txBox="1"/>
          <p:nvPr/>
        </p:nvSpPr>
        <p:spPr>
          <a:xfrm>
            <a:off x="3333750" y="4890596"/>
            <a:ext cx="5516548" cy="1323439"/>
          </a:xfrm>
          <a:prstGeom prst="rect">
            <a:avLst/>
          </a:prstGeom>
          <a:noFill/>
        </p:spPr>
        <p:txBody>
          <a:bodyPr wrap="square" rtlCol="0">
            <a:spAutoFit/>
          </a:bodyPr>
          <a:lstStyle/>
          <a:p>
            <a:r>
              <a:rPr lang="cs-CZ" sz="2000" dirty="0" smtClean="0">
                <a:solidFill>
                  <a:srgbClr val="FF0000"/>
                </a:solidFill>
              </a:rPr>
              <a:t>Současné metody masového </a:t>
            </a:r>
            <a:r>
              <a:rPr lang="cs-CZ" sz="2000" dirty="0" err="1" smtClean="0">
                <a:solidFill>
                  <a:srgbClr val="FF0000"/>
                </a:solidFill>
              </a:rPr>
              <a:t>sekvenování</a:t>
            </a:r>
            <a:r>
              <a:rPr lang="cs-CZ" sz="2000" dirty="0" smtClean="0">
                <a:solidFill>
                  <a:srgbClr val="FF0000"/>
                </a:solidFill>
              </a:rPr>
              <a:t> umožnily objev mnoha druhů RNA, většina se nepřepisuje do proteinu (tzv. nekódující RNA) a stále se objevují další typy.</a:t>
            </a:r>
            <a:endParaRPr lang="en-US" sz="2000" dirty="0">
              <a:solidFill>
                <a:srgbClr val="FF0000"/>
              </a:solidFill>
            </a:endParaRPr>
          </a:p>
        </p:txBody>
      </p:sp>
    </p:spTree>
    <p:extLst>
      <p:ext uri="{BB962C8B-B14F-4D97-AF65-F5344CB8AC3E}">
        <p14:creationId xmlns:p14="http://schemas.microsoft.com/office/powerpoint/2010/main" val="1555086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630936" y="31207"/>
            <a:ext cx="7772400" cy="1143000"/>
          </a:xfrm>
        </p:spPr>
        <p:txBody>
          <a:bodyPr vert="horz" lIns="91440" tIns="45720" rIns="91440" bIns="45720" rtlCol="0" anchor="ctr">
            <a:normAutofit/>
          </a:bodyPr>
          <a:lstStyle/>
          <a:p>
            <a:pPr algn="ctr"/>
            <a:r>
              <a:rPr lang="cs-CZ" altLang="cs-CZ" sz="4000" dirty="0">
                <a:solidFill>
                  <a:srgbClr val="C00000"/>
                </a:solidFill>
              </a:rPr>
              <a:t>Co jsou to proteiny?</a:t>
            </a:r>
          </a:p>
        </p:txBody>
      </p:sp>
      <p:sp>
        <p:nvSpPr>
          <p:cNvPr id="17411" name="Text Box 3"/>
          <p:cNvSpPr txBox="1">
            <a:spLocks noChangeArrowheads="1"/>
          </p:cNvSpPr>
          <p:nvPr/>
        </p:nvSpPr>
        <p:spPr bwMode="auto">
          <a:xfrm>
            <a:off x="468313" y="1196975"/>
            <a:ext cx="4391025" cy="3847207"/>
          </a:xfrm>
          <a:prstGeom prst="rect">
            <a:avLst/>
          </a:prstGeom>
          <a:noFill/>
          <a:ln>
            <a:noFill/>
          </a:ln>
          <a:effectLst/>
          <a:extLst>
            <a:ext uri="{909E8E84-426E-40DD-AFC4-6F175D3DCCD1}">
              <a14:hiddenFill xmlns:a14="http://schemas.microsoft.com/office/drawing/2010/main">
                <a:solidFill>
                  <a:schemeClr val="bg1">
                    <a:alpha val="70195"/>
                  </a:scheme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342900" indent="-342900">
              <a:spcBef>
                <a:spcPct val="50000"/>
              </a:spcBef>
            </a:pPr>
            <a:r>
              <a:rPr lang="cs-CZ" altLang="cs-CZ" sz="2200" dirty="0">
                <a:latin typeface="Calibri" panose="020F0502020204030204" pitchFamily="34" charset="0"/>
              </a:rPr>
              <a:t>P</a:t>
            </a:r>
            <a:r>
              <a:rPr lang="cs-CZ" altLang="cs-CZ" sz="2200" dirty="0" smtClean="0">
                <a:latin typeface="Calibri" panose="020F0502020204030204" pitchFamily="34" charset="0"/>
              </a:rPr>
              <a:t>olymery aminokyselin (AK)</a:t>
            </a:r>
          </a:p>
          <a:p>
            <a:pPr marL="342900" indent="-342900">
              <a:spcBef>
                <a:spcPct val="50000"/>
              </a:spcBef>
            </a:pPr>
            <a:r>
              <a:rPr lang="cs-CZ" altLang="en-US" sz="2200" dirty="0">
                <a:latin typeface="Calibri" panose="020F0502020204030204" pitchFamily="34" charset="0"/>
              </a:rPr>
              <a:t>AK mají různé vlastnosti</a:t>
            </a:r>
          </a:p>
          <a:p>
            <a:pPr marL="342900" indent="-342900">
              <a:spcBef>
                <a:spcPct val="50000"/>
              </a:spcBef>
            </a:pPr>
            <a:r>
              <a:rPr lang="cs-CZ" altLang="cs-CZ" sz="2200" dirty="0" smtClean="0">
                <a:latin typeface="Calibri" panose="020F0502020204030204" pitchFamily="34" charset="0"/>
              </a:rPr>
              <a:t>Různé proteiny se liší délkou, pořadím a druhem AK </a:t>
            </a:r>
            <a:r>
              <a:rPr lang="cs-CZ" altLang="cs-CZ" sz="2200" dirty="0" smtClean="0">
                <a:latin typeface="Calibri" panose="020F0502020204030204" pitchFamily="34" charset="0"/>
                <a:sym typeface="Wingdings" panose="05000000000000000000" pitchFamily="2" charset="2"/>
              </a:rPr>
              <a:t></a:t>
            </a:r>
            <a:r>
              <a:rPr lang="en-US" altLang="cs-CZ" sz="2200" dirty="0" smtClean="0">
                <a:latin typeface="Calibri" panose="020F0502020204030204" pitchFamily="34" charset="0"/>
                <a:sym typeface="Wingdings" panose="05000000000000000000" pitchFamily="2" charset="2"/>
              </a:rPr>
              <a:t> r</a:t>
            </a:r>
            <a:r>
              <a:rPr lang="cs-CZ" altLang="cs-CZ" sz="2200" dirty="0" err="1" smtClean="0">
                <a:latin typeface="Calibri" panose="020F0502020204030204" pitchFamily="34" charset="0"/>
                <a:sym typeface="Wingdings" panose="05000000000000000000" pitchFamily="2" charset="2"/>
              </a:rPr>
              <a:t>ůzné</a:t>
            </a:r>
            <a:r>
              <a:rPr lang="cs-CZ" altLang="cs-CZ" sz="2200" dirty="0" smtClean="0">
                <a:latin typeface="Calibri" panose="020F0502020204030204" pitchFamily="34" charset="0"/>
                <a:sym typeface="Wingdings" panose="05000000000000000000" pitchFamily="2" charset="2"/>
              </a:rPr>
              <a:t> vlastnosti</a:t>
            </a:r>
            <a:endParaRPr lang="cs-CZ" altLang="cs-CZ" sz="2200" dirty="0">
              <a:latin typeface="Calibri" panose="020F0502020204030204" pitchFamily="34" charset="0"/>
            </a:endParaRPr>
          </a:p>
          <a:p>
            <a:pPr>
              <a:spcBef>
                <a:spcPct val="50000"/>
              </a:spcBef>
              <a:buFontTx/>
              <a:buChar char="-"/>
            </a:pPr>
            <a:r>
              <a:rPr lang="cs-CZ" altLang="cs-CZ" sz="2200" dirty="0">
                <a:solidFill>
                  <a:schemeClr val="bg1"/>
                </a:solidFill>
                <a:latin typeface="Calibri" panose="020F0502020204030204" pitchFamily="34" charset="0"/>
              </a:rPr>
              <a:t> aminokyseliny obsahují aminovou skupinu (-NH</a:t>
            </a:r>
            <a:r>
              <a:rPr lang="cs-CZ" altLang="cs-CZ" sz="2200" baseline="-25000" dirty="0">
                <a:solidFill>
                  <a:schemeClr val="bg1"/>
                </a:solidFill>
                <a:latin typeface="Calibri" panose="020F0502020204030204" pitchFamily="34" charset="0"/>
              </a:rPr>
              <a:t>2</a:t>
            </a:r>
            <a:r>
              <a:rPr lang="cs-CZ" altLang="cs-CZ" sz="2200" dirty="0">
                <a:solidFill>
                  <a:schemeClr val="bg1"/>
                </a:solidFill>
                <a:latin typeface="Calibri" panose="020F0502020204030204" pitchFamily="34" charset="0"/>
              </a:rPr>
              <a:t>) a karboxylovou skupinu (-COOH) a specifický řetězec</a:t>
            </a:r>
          </a:p>
          <a:p>
            <a:pPr>
              <a:spcBef>
                <a:spcPct val="50000"/>
              </a:spcBef>
              <a:buFontTx/>
              <a:buChar char="-"/>
            </a:pPr>
            <a:endParaRPr lang="cs-CZ" altLang="cs-CZ" sz="2200" dirty="0">
              <a:solidFill>
                <a:schemeClr val="bg1"/>
              </a:solidFill>
              <a:latin typeface="Calibri" panose="020F0502020204030204" pitchFamily="34" charset="0"/>
            </a:endParaRPr>
          </a:p>
        </p:txBody>
      </p:sp>
      <p:grpSp>
        <p:nvGrpSpPr>
          <p:cNvPr id="17412" name="Group 4"/>
          <p:cNvGrpSpPr>
            <a:grpSpLocks/>
          </p:cNvGrpSpPr>
          <p:nvPr/>
        </p:nvGrpSpPr>
        <p:grpSpPr bwMode="auto">
          <a:xfrm>
            <a:off x="468313" y="3716338"/>
            <a:ext cx="3529012" cy="2468562"/>
            <a:chOff x="226" y="2296"/>
            <a:chExt cx="2745" cy="1919"/>
          </a:xfrm>
        </p:grpSpPr>
        <p:graphicFrame>
          <p:nvGraphicFramePr>
            <p:cNvPr id="17415" name="Object 5"/>
            <p:cNvGraphicFramePr>
              <a:graphicFrameLocks noChangeAspect="1"/>
            </p:cNvGraphicFramePr>
            <p:nvPr/>
          </p:nvGraphicFramePr>
          <p:xfrm>
            <a:off x="226" y="2296"/>
            <a:ext cx="2654" cy="1899"/>
          </p:xfrm>
          <a:graphic>
            <a:graphicData uri="http://schemas.openxmlformats.org/presentationml/2006/ole">
              <mc:AlternateContent xmlns:mc="http://schemas.openxmlformats.org/markup-compatibility/2006">
                <mc:Choice xmlns:v="urn:schemas-microsoft-com:vml" Requires="v">
                  <p:oleObj spid="_x0000_s5211" name="Image" r:id="rId4" imgW="5399682" imgH="3862361" progId="Photoshop.Image.12">
                    <p:embed/>
                  </p:oleObj>
                </mc:Choice>
                <mc:Fallback>
                  <p:oleObj name="Image" r:id="rId4" imgW="5399682" imgH="3862361" progId="Photoshop.Image.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 y="2296"/>
                          <a:ext cx="2654" cy="1899"/>
                        </a:xfrm>
                        <a:prstGeom prst="rect">
                          <a:avLst/>
                        </a:prstGeom>
                        <a:noFill/>
                        <a:ln>
                          <a:noFill/>
                        </a:ln>
                        <a:effectLst/>
                        <a:extLst>
                          <a:ext uri="{909E8E84-426E-40DD-AFC4-6F175D3DCCD1}">
                            <a14:hiddenFill xmlns:a14="http://schemas.microsoft.com/office/drawing/2010/main">
                              <a:solidFill>
                                <a:schemeClr val="bg1">
                                  <a:alpha val="70195"/>
                                </a:scheme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16" name="Text Box 6"/>
            <p:cNvSpPr txBox="1">
              <a:spLocks noChangeArrowheads="1"/>
            </p:cNvSpPr>
            <p:nvPr/>
          </p:nvSpPr>
          <p:spPr bwMode="auto">
            <a:xfrm>
              <a:off x="236" y="3812"/>
              <a:ext cx="807" cy="403"/>
            </a:xfrm>
            <a:prstGeom prst="rect">
              <a:avLst/>
            </a:prstGeom>
            <a:noFill/>
            <a:ln>
              <a:noFill/>
            </a:ln>
            <a:effectLst/>
            <a:extLst>
              <a:ext uri="{909E8E84-426E-40DD-AFC4-6F175D3DCCD1}">
                <a14:hiddenFill xmlns:a14="http://schemas.microsoft.com/office/drawing/2010/main">
                  <a:solidFill>
                    <a:schemeClr val="bg1">
                      <a:alpha val="70195"/>
                    </a:scheme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cs-CZ" sz="1400">
                  <a:solidFill>
                    <a:srgbClr val="CC3300"/>
                  </a:solidFill>
                  <a:latin typeface="Calibri" panose="020F0502020204030204" pitchFamily="34" charset="0"/>
                </a:rPr>
                <a:t>aminová skupina</a:t>
              </a:r>
            </a:p>
          </p:txBody>
        </p:sp>
        <p:sp>
          <p:nvSpPr>
            <p:cNvPr id="17417" name="AutoShape 7"/>
            <p:cNvSpPr>
              <a:spLocks noChangeArrowheads="1"/>
            </p:cNvSpPr>
            <p:nvPr/>
          </p:nvSpPr>
          <p:spPr bwMode="auto">
            <a:xfrm rot="-2715636">
              <a:off x="591" y="3633"/>
              <a:ext cx="217" cy="175"/>
            </a:xfrm>
            <a:prstGeom prst="rightArrow">
              <a:avLst>
                <a:gd name="adj1" fmla="val 50000"/>
                <a:gd name="adj2" fmla="val 31000"/>
              </a:avLst>
            </a:prstGeom>
            <a:solidFill>
              <a:srgbClr val="FF3300">
                <a:alpha val="70195"/>
              </a:srgbClr>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cs-CZ" altLang="cs-CZ" sz="200"/>
            </a:p>
          </p:txBody>
        </p:sp>
        <p:sp>
          <p:nvSpPr>
            <p:cNvPr id="17418" name="Text Box 8"/>
            <p:cNvSpPr txBox="1">
              <a:spLocks noChangeArrowheads="1"/>
            </p:cNvSpPr>
            <p:nvPr/>
          </p:nvSpPr>
          <p:spPr bwMode="auto">
            <a:xfrm>
              <a:off x="1981" y="3792"/>
              <a:ext cx="899" cy="403"/>
            </a:xfrm>
            <a:prstGeom prst="rect">
              <a:avLst/>
            </a:prstGeom>
            <a:noFill/>
            <a:ln>
              <a:noFill/>
            </a:ln>
            <a:effectLst/>
            <a:extLst>
              <a:ext uri="{909E8E84-426E-40DD-AFC4-6F175D3DCCD1}">
                <a14:hiddenFill xmlns:a14="http://schemas.microsoft.com/office/drawing/2010/main">
                  <a:solidFill>
                    <a:srgbClr val="FFFF66">
                      <a:alpha val="70195"/>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cs-CZ" sz="1400">
                  <a:solidFill>
                    <a:srgbClr val="009900"/>
                  </a:solidFill>
                  <a:latin typeface="Calibri" panose="020F0502020204030204" pitchFamily="34" charset="0"/>
                </a:rPr>
                <a:t>karboxylová skupina</a:t>
              </a:r>
            </a:p>
          </p:txBody>
        </p:sp>
        <p:sp>
          <p:nvSpPr>
            <p:cNvPr id="17419" name="AutoShape 9"/>
            <p:cNvSpPr>
              <a:spLocks noChangeArrowheads="1"/>
            </p:cNvSpPr>
            <p:nvPr/>
          </p:nvSpPr>
          <p:spPr bwMode="auto">
            <a:xfrm rot="-7957345">
              <a:off x="2496" y="3633"/>
              <a:ext cx="217" cy="175"/>
            </a:xfrm>
            <a:prstGeom prst="rightArrow">
              <a:avLst>
                <a:gd name="adj1" fmla="val 50000"/>
                <a:gd name="adj2" fmla="val 31000"/>
              </a:avLst>
            </a:prstGeom>
            <a:solidFill>
              <a:srgbClr val="33CC33">
                <a:alpha val="70195"/>
              </a:srgbClr>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cs-CZ" altLang="cs-CZ" sz="200"/>
            </a:p>
          </p:txBody>
        </p:sp>
        <p:sp>
          <p:nvSpPr>
            <p:cNvPr id="17420" name="Text Box 10"/>
            <p:cNvSpPr txBox="1">
              <a:spLocks noChangeArrowheads="1"/>
            </p:cNvSpPr>
            <p:nvPr/>
          </p:nvSpPr>
          <p:spPr bwMode="auto">
            <a:xfrm>
              <a:off x="1655" y="2387"/>
              <a:ext cx="899" cy="403"/>
            </a:xfrm>
            <a:prstGeom prst="rect">
              <a:avLst/>
            </a:prstGeom>
            <a:noFill/>
            <a:ln>
              <a:noFill/>
            </a:ln>
            <a:effectLst/>
            <a:extLst>
              <a:ext uri="{909E8E84-426E-40DD-AFC4-6F175D3DCCD1}">
                <a14:hiddenFill xmlns:a14="http://schemas.microsoft.com/office/drawing/2010/main">
                  <a:solidFill>
                    <a:srgbClr val="FFFF66">
                      <a:alpha val="70195"/>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cs-CZ" sz="1400">
                  <a:solidFill>
                    <a:srgbClr val="0066CC"/>
                  </a:solidFill>
                  <a:latin typeface="Calibri" panose="020F0502020204030204" pitchFamily="34" charset="0"/>
                </a:rPr>
                <a:t>specifický řetězec</a:t>
              </a:r>
            </a:p>
          </p:txBody>
        </p:sp>
        <p:sp>
          <p:nvSpPr>
            <p:cNvPr id="17421" name="AutoShape 11"/>
            <p:cNvSpPr>
              <a:spLocks noChangeArrowheads="1"/>
            </p:cNvSpPr>
            <p:nvPr/>
          </p:nvSpPr>
          <p:spPr bwMode="auto">
            <a:xfrm rot="7732392">
              <a:off x="1634" y="2680"/>
              <a:ext cx="217" cy="175"/>
            </a:xfrm>
            <a:prstGeom prst="rightArrow">
              <a:avLst>
                <a:gd name="adj1" fmla="val 50000"/>
                <a:gd name="adj2" fmla="val 31000"/>
              </a:avLst>
            </a:prstGeom>
            <a:solidFill>
              <a:srgbClr val="0066CC">
                <a:alpha val="70195"/>
              </a:srgbClr>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cs-CZ" altLang="cs-CZ" sz="200"/>
            </a:p>
          </p:txBody>
        </p:sp>
        <p:sp>
          <p:nvSpPr>
            <p:cNvPr id="17422" name="Text Box 12"/>
            <p:cNvSpPr txBox="1">
              <a:spLocks noChangeArrowheads="1"/>
            </p:cNvSpPr>
            <p:nvPr/>
          </p:nvSpPr>
          <p:spPr bwMode="auto">
            <a:xfrm>
              <a:off x="295" y="2340"/>
              <a:ext cx="2676" cy="452"/>
            </a:xfrm>
            <a:prstGeom prst="rect">
              <a:avLst/>
            </a:prstGeom>
            <a:noFill/>
            <a:ln>
              <a:noFill/>
            </a:ln>
            <a:effectLst/>
            <a:extLst>
              <a:ext uri="{909E8E84-426E-40DD-AFC4-6F175D3DCCD1}">
                <a14:hiddenFill xmlns:a14="http://schemas.microsoft.com/office/drawing/2010/main">
                  <a:solidFill>
                    <a:schemeClr val="bg1">
                      <a:alpha val="70195"/>
                    </a:scheme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1600" b="1">
                  <a:latin typeface="Calibri" panose="020F0502020204030204" pitchFamily="34" charset="0"/>
                </a:rPr>
                <a:t>Struktura</a:t>
              </a:r>
            </a:p>
            <a:p>
              <a:pPr>
                <a:spcBef>
                  <a:spcPct val="0"/>
                </a:spcBef>
                <a:buFontTx/>
                <a:buNone/>
              </a:pPr>
              <a:r>
                <a:rPr lang="cs-CZ" altLang="cs-CZ" sz="1600" b="1">
                  <a:latin typeface="Calibri" panose="020F0502020204030204" pitchFamily="34" charset="0"/>
                </a:rPr>
                <a:t>aminokyselin</a:t>
              </a:r>
            </a:p>
          </p:txBody>
        </p:sp>
        <p:sp>
          <p:nvSpPr>
            <p:cNvPr id="17423" name="Oval 13"/>
            <p:cNvSpPr>
              <a:spLocks noChangeArrowheads="1"/>
            </p:cNvSpPr>
            <p:nvPr/>
          </p:nvSpPr>
          <p:spPr bwMode="auto">
            <a:xfrm>
              <a:off x="793" y="2931"/>
              <a:ext cx="499" cy="907"/>
            </a:xfrm>
            <a:prstGeom prst="ellipse">
              <a:avLst/>
            </a:prstGeom>
            <a:noFill/>
            <a:ln w="28575" algn="ctr">
              <a:solidFill>
                <a:srgbClr val="CC3300"/>
              </a:solidFill>
              <a:round/>
              <a:headEnd/>
              <a:tailEnd/>
            </a:ln>
            <a:effectLst/>
            <a:extLst>
              <a:ext uri="{909E8E84-426E-40DD-AFC4-6F175D3DCCD1}">
                <a14:hiddenFill xmlns:a14="http://schemas.microsoft.com/office/drawing/2010/main">
                  <a:solidFill>
                    <a:schemeClr val="bg1">
                      <a:alpha val="70195"/>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Char char="-"/>
              </a:pPr>
              <a:endParaRPr lang="en-US" altLang="en-US" sz="2400">
                <a:solidFill>
                  <a:schemeClr val="bg1"/>
                </a:solidFill>
                <a:latin typeface="Calibri" panose="020F0502020204030204" pitchFamily="34" charset="0"/>
              </a:endParaRPr>
            </a:p>
          </p:txBody>
        </p:sp>
        <p:sp>
          <p:nvSpPr>
            <p:cNvPr id="17424" name="Oval 14"/>
            <p:cNvSpPr>
              <a:spLocks noChangeArrowheads="1"/>
            </p:cNvSpPr>
            <p:nvPr/>
          </p:nvSpPr>
          <p:spPr bwMode="auto">
            <a:xfrm>
              <a:off x="1655" y="2931"/>
              <a:ext cx="861" cy="907"/>
            </a:xfrm>
            <a:prstGeom prst="ellipse">
              <a:avLst/>
            </a:prstGeom>
            <a:noFill/>
            <a:ln w="28575" algn="ctr">
              <a:solidFill>
                <a:srgbClr val="009900"/>
              </a:solidFill>
              <a:round/>
              <a:headEnd/>
              <a:tailEnd/>
            </a:ln>
            <a:effectLst/>
            <a:extLst>
              <a:ext uri="{909E8E84-426E-40DD-AFC4-6F175D3DCCD1}">
                <a14:hiddenFill xmlns:a14="http://schemas.microsoft.com/office/drawing/2010/main">
                  <a:solidFill>
                    <a:schemeClr val="bg1">
                      <a:alpha val="70195"/>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Char char="-"/>
              </a:pPr>
              <a:endParaRPr lang="en-US" altLang="en-US" sz="2400">
                <a:solidFill>
                  <a:schemeClr val="bg1"/>
                </a:solidFill>
                <a:latin typeface="Calibri" panose="020F0502020204030204" pitchFamily="34" charset="0"/>
              </a:endParaRPr>
            </a:p>
          </p:txBody>
        </p:sp>
        <p:sp>
          <p:nvSpPr>
            <p:cNvPr id="17425" name="Oval 15"/>
            <p:cNvSpPr>
              <a:spLocks noChangeArrowheads="1"/>
            </p:cNvSpPr>
            <p:nvPr/>
          </p:nvSpPr>
          <p:spPr bwMode="auto">
            <a:xfrm>
              <a:off x="1292" y="2859"/>
              <a:ext cx="410" cy="396"/>
            </a:xfrm>
            <a:prstGeom prst="ellipse">
              <a:avLst/>
            </a:prstGeom>
            <a:noFill/>
            <a:ln w="28575" algn="ctr">
              <a:solidFill>
                <a:srgbClr val="0066CC"/>
              </a:solidFill>
              <a:round/>
              <a:headEnd/>
              <a:tailEnd/>
            </a:ln>
            <a:effectLst/>
            <a:extLst>
              <a:ext uri="{909E8E84-426E-40DD-AFC4-6F175D3DCCD1}">
                <a14:hiddenFill xmlns:a14="http://schemas.microsoft.com/office/drawing/2010/main">
                  <a:solidFill>
                    <a:schemeClr val="bg1">
                      <a:alpha val="70195"/>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endParaRPr lang="cs-CZ" altLang="cs-CZ" sz="1800">
                <a:solidFill>
                  <a:schemeClr val="bg1"/>
                </a:solidFill>
                <a:latin typeface="Calibri" panose="020F0502020204030204" pitchFamily="34" charset="0"/>
              </a:endParaRPr>
            </a:p>
          </p:txBody>
        </p:sp>
      </p:grpSp>
      <p:grpSp>
        <p:nvGrpSpPr>
          <p:cNvPr id="3" name="Skupina 2"/>
          <p:cNvGrpSpPr/>
          <p:nvPr/>
        </p:nvGrpSpPr>
        <p:grpSpPr>
          <a:xfrm>
            <a:off x="4787900" y="1174207"/>
            <a:ext cx="4149725" cy="4702718"/>
            <a:chOff x="4787900" y="1174207"/>
            <a:chExt cx="4149725" cy="4702718"/>
          </a:xfrm>
        </p:grpSpPr>
        <p:pic>
          <p:nvPicPr>
            <p:cNvPr id="72720" name="Picture 16" descr="aminoacids R group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7900" y="1268413"/>
              <a:ext cx="4149725"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bdélník 1"/>
            <p:cNvSpPr/>
            <p:nvPr/>
          </p:nvSpPr>
          <p:spPr>
            <a:xfrm>
              <a:off x="5452251" y="1174207"/>
              <a:ext cx="2821022" cy="3238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solidFill>
                    <a:schemeClr val="tx1"/>
                  </a:solidFill>
                </a:rPr>
                <a:t>20 základních aminokyselin</a:t>
              </a:r>
              <a:endParaRPr lang="cs-CZ" dirty="0">
                <a:solidFill>
                  <a:schemeClr val="tx1"/>
                </a:solidFill>
              </a:endParaRPr>
            </a:p>
          </p:txBody>
        </p:sp>
      </p:grpSp>
    </p:spTree>
    <p:extLst>
      <p:ext uri="{BB962C8B-B14F-4D97-AF65-F5344CB8AC3E}">
        <p14:creationId xmlns:p14="http://schemas.microsoft.com/office/powerpoint/2010/main" val="2399331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4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41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4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85800" y="115888"/>
            <a:ext cx="7772400" cy="1143000"/>
          </a:xfrm>
        </p:spPr>
        <p:txBody>
          <a:bodyPr vert="horz" lIns="91440" tIns="45720" rIns="91440" bIns="45720" rtlCol="0" anchor="ctr">
            <a:normAutofit/>
          </a:bodyPr>
          <a:lstStyle/>
          <a:p>
            <a:pPr algn="ctr"/>
            <a:r>
              <a:rPr lang="cs-CZ" altLang="cs-CZ" sz="4000" dirty="0" smtClean="0">
                <a:solidFill>
                  <a:srgbClr val="C00000"/>
                </a:solidFill>
              </a:rPr>
              <a:t>Vlastnosti proteinů</a:t>
            </a:r>
            <a:endParaRPr lang="cs-CZ" altLang="cs-CZ" sz="4000" dirty="0">
              <a:solidFill>
                <a:srgbClr val="C00000"/>
              </a:solidFill>
            </a:endParaRPr>
          </a:p>
        </p:txBody>
      </p:sp>
      <p:sp>
        <p:nvSpPr>
          <p:cNvPr id="70659" name="Text Box 3"/>
          <p:cNvSpPr txBox="1">
            <a:spLocks noChangeArrowheads="1"/>
          </p:cNvSpPr>
          <p:nvPr/>
        </p:nvSpPr>
        <p:spPr bwMode="auto">
          <a:xfrm>
            <a:off x="445295" y="1403886"/>
            <a:ext cx="4103687" cy="2292935"/>
          </a:xfrm>
          <a:prstGeom prst="rect">
            <a:avLst/>
          </a:prstGeom>
          <a:noFill/>
          <a:ln>
            <a:noFill/>
          </a:ln>
          <a:effectLst/>
          <a:extLst>
            <a:ext uri="{909E8E84-426E-40DD-AFC4-6F175D3DCCD1}">
              <a14:hiddenFill xmlns:a14="http://schemas.microsoft.com/office/drawing/2010/main">
                <a:solidFill>
                  <a:schemeClr val="bg1">
                    <a:alpha val="70195"/>
                  </a:scheme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342900" indent="-342900">
              <a:spcBef>
                <a:spcPct val="50000"/>
              </a:spcBef>
            </a:pPr>
            <a:r>
              <a:rPr lang="cs-CZ" altLang="cs-CZ" sz="2200" dirty="0">
                <a:latin typeface="Calibri" panose="020F0502020204030204" pitchFamily="34" charset="0"/>
              </a:rPr>
              <a:t>J</a:t>
            </a:r>
            <a:r>
              <a:rPr lang="cs-CZ" altLang="cs-CZ" sz="2200" dirty="0" smtClean="0">
                <a:latin typeface="Calibri" panose="020F0502020204030204" pitchFamily="34" charset="0"/>
              </a:rPr>
              <a:t>aké AK a </a:t>
            </a:r>
            <a:r>
              <a:rPr lang="cs-CZ" altLang="cs-CZ" sz="2200" dirty="0">
                <a:latin typeface="Calibri" panose="020F0502020204030204" pitchFamily="34" charset="0"/>
              </a:rPr>
              <a:t>v jakém pořadí je dáno pořadím nukleotidů v </a:t>
            </a:r>
            <a:r>
              <a:rPr lang="cs-CZ" altLang="cs-CZ" sz="2200" dirty="0" smtClean="0">
                <a:latin typeface="Calibri" panose="020F0502020204030204" pitchFamily="34" charset="0"/>
              </a:rPr>
              <a:t>RNA.</a:t>
            </a:r>
          </a:p>
          <a:p>
            <a:pPr marL="342900" indent="-342900">
              <a:spcBef>
                <a:spcPct val="50000"/>
              </a:spcBef>
            </a:pPr>
            <a:r>
              <a:rPr lang="cs-CZ" altLang="cs-CZ" sz="2200" dirty="0">
                <a:latin typeface="Calibri" panose="020F0502020204030204" pitchFamily="34" charset="0"/>
              </a:rPr>
              <a:t>P</a:t>
            </a:r>
            <a:r>
              <a:rPr lang="cs-CZ" altLang="cs-CZ" sz="2200" dirty="0" smtClean="0">
                <a:latin typeface="Calibri" panose="020F0502020204030204" pitchFamily="34" charset="0"/>
              </a:rPr>
              <a:t>ořadí </a:t>
            </a:r>
            <a:r>
              <a:rPr lang="cs-CZ" altLang="cs-CZ" sz="2200" dirty="0">
                <a:latin typeface="Calibri" panose="020F0502020204030204" pitchFamily="34" charset="0"/>
              </a:rPr>
              <a:t>nukleotidů v RNA je dáno pořadím </a:t>
            </a:r>
            <a:r>
              <a:rPr lang="cs-CZ" altLang="cs-CZ" sz="2200" dirty="0" err="1">
                <a:latin typeface="Calibri" panose="020F0502020204030204" pitchFamily="34" charset="0"/>
              </a:rPr>
              <a:t>nukl</a:t>
            </a:r>
            <a:r>
              <a:rPr lang="en-US" altLang="cs-CZ" sz="2200" dirty="0">
                <a:latin typeface="Calibri" panose="020F0502020204030204" pitchFamily="34" charset="0"/>
              </a:rPr>
              <a:t>e</a:t>
            </a:r>
            <a:r>
              <a:rPr lang="cs-CZ" altLang="cs-CZ" sz="2200" dirty="0" err="1">
                <a:latin typeface="Calibri" panose="020F0502020204030204" pitchFamily="34" charset="0"/>
              </a:rPr>
              <a:t>otidů</a:t>
            </a:r>
            <a:r>
              <a:rPr lang="cs-CZ" altLang="cs-CZ" sz="2200" dirty="0">
                <a:latin typeface="Calibri" panose="020F0502020204030204" pitchFamily="34" charset="0"/>
              </a:rPr>
              <a:t> v </a:t>
            </a:r>
            <a:r>
              <a:rPr lang="en-US" altLang="cs-CZ" sz="2200" dirty="0">
                <a:latin typeface="Calibri" panose="020F0502020204030204" pitchFamily="34" charset="0"/>
              </a:rPr>
              <a:t>D</a:t>
            </a:r>
            <a:r>
              <a:rPr lang="cs-CZ" altLang="cs-CZ" sz="2200" dirty="0" smtClean="0">
                <a:latin typeface="Calibri" panose="020F0502020204030204" pitchFamily="34" charset="0"/>
              </a:rPr>
              <a:t>NA. </a:t>
            </a:r>
            <a:endParaRPr lang="cs-CZ" altLang="cs-CZ" sz="2200" dirty="0">
              <a:latin typeface="Calibri" panose="020F0502020204030204" pitchFamily="34" charset="0"/>
            </a:endParaRPr>
          </a:p>
        </p:txBody>
      </p:sp>
      <p:grpSp>
        <p:nvGrpSpPr>
          <p:cNvPr id="2" name="Skupina 1"/>
          <p:cNvGrpSpPr/>
          <p:nvPr/>
        </p:nvGrpSpPr>
        <p:grpSpPr>
          <a:xfrm>
            <a:off x="4967079" y="2035997"/>
            <a:ext cx="3584258" cy="3974726"/>
            <a:chOff x="5099743" y="1819259"/>
            <a:chExt cx="2684463" cy="2976907"/>
          </a:xfrm>
        </p:grpSpPr>
        <p:sp>
          <p:nvSpPr>
            <p:cNvPr id="70662" name="AutoShape 6"/>
            <p:cNvSpPr>
              <a:spLocks noChangeArrowheads="1"/>
            </p:cNvSpPr>
            <p:nvPr/>
          </p:nvSpPr>
          <p:spPr bwMode="auto">
            <a:xfrm>
              <a:off x="6522560" y="4130870"/>
              <a:ext cx="154305" cy="360362"/>
            </a:xfrm>
            <a:prstGeom prst="downArrow">
              <a:avLst>
                <a:gd name="adj1" fmla="val 50000"/>
                <a:gd name="adj2" fmla="val 31181"/>
              </a:avLst>
            </a:prstGeom>
            <a:solidFill>
              <a:schemeClr val="tx1"/>
            </a:solidFill>
            <a:ln w="9525" algn="ctr">
              <a:solidFill>
                <a:schemeClr val="tx1"/>
              </a:solidFill>
              <a:miter lim="800000"/>
              <a:headEnd/>
              <a:tailEnd/>
            </a:ln>
            <a:effec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Char char="-"/>
              </a:pPr>
              <a:endParaRPr lang="en-US" altLang="en-US" sz="2400">
                <a:latin typeface="Calibri" panose="020F0502020204030204" pitchFamily="34" charset="0"/>
              </a:endParaRPr>
            </a:p>
          </p:txBody>
        </p:sp>
        <p:sp>
          <p:nvSpPr>
            <p:cNvPr id="70664" name="Text Box 8"/>
            <p:cNvSpPr txBox="1">
              <a:spLocks noChangeArrowheads="1"/>
            </p:cNvSpPr>
            <p:nvPr/>
          </p:nvSpPr>
          <p:spPr bwMode="auto">
            <a:xfrm>
              <a:off x="6328683" y="3124272"/>
              <a:ext cx="574120" cy="345768"/>
            </a:xfrm>
            <a:prstGeom prst="rect">
              <a:avLst/>
            </a:prstGeom>
            <a:noFill/>
            <a:ln>
              <a:noFill/>
            </a:ln>
            <a:effectLst/>
            <a:extLst>
              <a:ext uri="{909E8E84-426E-40DD-AFC4-6F175D3DCCD1}">
                <a14:hiddenFill xmlns:a14="http://schemas.microsoft.com/office/drawing/2010/main">
                  <a:solidFill>
                    <a:schemeClr val="bg1">
                      <a:alpha val="70195"/>
                    </a:scheme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cs-CZ" sz="2400" b="1" dirty="0">
                  <a:solidFill>
                    <a:srgbClr val="00B0F0"/>
                  </a:solidFill>
                  <a:latin typeface="Calibri" panose="020F0502020204030204" pitchFamily="34" charset="0"/>
                </a:rPr>
                <a:t>DNA</a:t>
              </a:r>
            </a:p>
          </p:txBody>
        </p:sp>
        <p:sp>
          <p:nvSpPr>
            <p:cNvPr id="70665" name="Text Box 9"/>
            <p:cNvSpPr txBox="1">
              <a:spLocks noChangeArrowheads="1"/>
            </p:cNvSpPr>
            <p:nvPr/>
          </p:nvSpPr>
          <p:spPr bwMode="auto">
            <a:xfrm>
              <a:off x="6328473" y="3785676"/>
              <a:ext cx="558512" cy="345768"/>
            </a:xfrm>
            <a:prstGeom prst="rect">
              <a:avLst/>
            </a:prstGeom>
            <a:noFill/>
            <a:ln>
              <a:noFill/>
            </a:ln>
            <a:effectLst/>
            <a:extLst>
              <a:ext uri="{909E8E84-426E-40DD-AFC4-6F175D3DCCD1}">
                <a14:hiddenFill xmlns:a14="http://schemas.microsoft.com/office/drawing/2010/main">
                  <a:solidFill>
                    <a:schemeClr val="bg1">
                      <a:alpha val="70195"/>
                    </a:scheme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cs-CZ" sz="2400" b="1" dirty="0">
                  <a:solidFill>
                    <a:srgbClr val="FF0000"/>
                  </a:solidFill>
                  <a:latin typeface="Calibri" panose="020F0502020204030204" pitchFamily="34" charset="0"/>
                </a:rPr>
                <a:t>RNA</a:t>
              </a:r>
            </a:p>
          </p:txBody>
        </p:sp>
        <p:sp>
          <p:nvSpPr>
            <p:cNvPr id="70666" name="Text Box 10"/>
            <p:cNvSpPr txBox="1">
              <a:spLocks noChangeArrowheads="1"/>
            </p:cNvSpPr>
            <p:nvPr/>
          </p:nvSpPr>
          <p:spPr bwMode="auto">
            <a:xfrm>
              <a:off x="6182802" y="4450398"/>
              <a:ext cx="838584" cy="345768"/>
            </a:xfrm>
            <a:prstGeom prst="rect">
              <a:avLst/>
            </a:prstGeom>
            <a:noFill/>
            <a:ln>
              <a:noFill/>
            </a:ln>
            <a:effectLst/>
            <a:extLst>
              <a:ext uri="{909E8E84-426E-40DD-AFC4-6F175D3DCCD1}">
                <a14:hiddenFill xmlns:a14="http://schemas.microsoft.com/office/drawing/2010/main">
                  <a:solidFill>
                    <a:schemeClr val="bg1">
                      <a:alpha val="70195"/>
                    </a:scheme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cs-CZ" sz="2400" b="1" dirty="0">
                  <a:solidFill>
                    <a:srgbClr val="33CC33"/>
                  </a:solidFill>
                  <a:latin typeface="Calibri" panose="020F0502020204030204" pitchFamily="34" charset="0"/>
                </a:rPr>
                <a:t>protein</a:t>
              </a:r>
            </a:p>
          </p:txBody>
        </p:sp>
        <p:sp>
          <p:nvSpPr>
            <p:cNvPr id="70667" name="Text Box 11"/>
            <p:cNvSpPr txBox="1">
              <a:spLocks noChangeArrowheads="1"/>
            </p:cNvSpPr>
            <p:nvPr/>
          </p:nvSpPr>
          <p:spPr bwMode="auto">
            <a:xfrm>
              <a:off x="6718128" y="3451190"/>
              <a:ext cx="1032119" cy="299666"/>
            </a:xfrm>
            <a:prstGeom prst="rect">
              <a:avLst/>
            </a:prstGeom>
            <a:noFill/>
            <a:ln>
              <a:noFill/>
            </a:ln>
            <a:effectLst/>
            <a:extLst>
              <a:ext uri="{909E8E84-426E-40DD-AFC4-6F175D3DCCD1}">
                <a14:hiddenFill xmlns:a14="http://schemas.microsoft.com/office/drawing/2010/main">
                  <a:solidFill>
                    <a:schemeClr val="bg1">
                      <a:alpha val="70195"/>
                    </a:scheme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cs-CZ" sz="2000" b="1" dirty="0">
                  <a:latin typeface="Calibri" panose="020F0502020204030204" pitchFamily="34" charset="0"/>
                </a:rPr>
                <a:t>transkripce</a:t>
              </a:r>
            </a:p>
          </p:txBody>
        </p:sp>
        <p:sp>
          <p:nvSpPr>
            <p:cNvPr id="70668" name="Text Box 12"/>
            <p:cNvSpPr txBox="1">
              <a:spLocks noChangeArrowheads="1"/>
            </p:cNvSpPr>
            <p:nvPr/>
          </p:nvSpPr>
          <p:spPr bwMode="auto">
            <a:xfrm>
              <a:off x="6721155" y="4098099"/>
              <a:ext cx="862836" cy="299666"/>
            </a:xfrm>
            <a:prstGeom prst="rect">
              <a:avLst/>
            </a:prstGeom>
            <a:noFill/>
            <a:ln>
              <a:noFill/>
            </a:ln>
            <a:effectLst/>
            <a:extLst>
              <a:ext uri="{909E8E84-426E-40DD-AFC4-6F175D3DCCD1}">
                <a14:hiddenFill xmlns:a14="http://schemas.microsoft.com/office/drawing/2010/main">
                  <a:solidFill>
                    <a:schemeClr val="bg1">
                      <a:alpha val="70195"/>
                    </a:scheme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cs-CZ" sz="2000" b="1" dirty="0">
                  <a:latin typeface="Calibri" panose="020F0502020204030204" pitchFamily="34" charset="0"/>
                </a:rPr>
                <a:t>translace</a:t>
              </a:r>
            </a:p>
          </p:txBody>
        </p:sp>
        <p:sp>
          <p:nvSpPr>
            <p:cNvPr id="70669" name="Text Box 13"/>
            <p:cNvSpPr txBox="1">
              <a:spLocks noChangeArrowheads="1"/>
            </p:cNvSpPr>
            <p:nvPr/>
          </p:nvSpPr>
          <p:spPr bwMode="auto">
            <a:xfrm>
              <a:off x="5099743" y="1819259"/>
              <a:ext cx="2684463" cy="622383"/>
            </a:xfrm>
            <a:prstGeom prst="rect">
              <a:avLst/>
            </a:prstGeom>
            <a:noFill/>
            <a:ln>
              <a:noFill/>
            </a:ln>
            <a:effectLst/>
            <a:extLst>
              <a:ext uri="{909E8E84-426E-40DD-AFC4-6F175D3DCCD1}">
                <a14:hiddenFill xmlns:a14="http://schemas.microsoft.com/office/drawing/2010/main">
                  <a:solidFill>
                    <a:schemeClr val="bg1">
                      <a:alpha val="70195"/>
                    </a:scheme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cs-CZ" sz="2400" b="1" dirty="0">
                  <a:latin typeface="Calibri" panose="020F0502020204030204" pitchFamily="34" charset="0"/>
                </a:rPr>
                <a:t>Centrální dogma molekulární biologie</a:t>
              </a:r>
            </a:p>
          </p:txBody>
        </p:sp>
        <p:sp>
          <p:nvSpPr>
            <p:cNvPr id="70670" name="Text Box 14"/>
            <p:cNvSpPr txBox="1">
              <a:spLocks noChangeArrowheads="1"/>
            </p:cNvSpPr>
            <p:nvPr/>
          </p:nvSpPr>
          <p:spPr bwMode="auto">
            <a:xfrm>
              <a:off x="5368950" y="2699801"/>
              <a:ext cx="861347" cy="299666"/>
            </a:xfrm>
            <a:prstGeom prst="rect">
              <a:avLst/>
            </a:prstGeom>
            <a:noFill/>
            <a:ln>
              <a:noFill/>
            </a:ln>
            <a:effectLst/>
            <a:extLst>
              <a:ext uri="{909E8E84-426E-40DD-AFC4-6F175D3DCCD1}">
                <a14:hiddenFill xmlns:a14="http://schemas.microsoft.com/office/drawing/2010/main">
                  <a:solidFill>
                    <a:schemeClr val="bg1">
                      <a:alpha val="70195"/>
                    </a:scheme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cs-CZ" sz="2000" b="1" dirty="0">
                  <a:latin typeface="Calibri" panose="020F0502020204030204" pitchFamily="34" charset="0"/>
                </a:rPr>
                <a:t>replikace</a:t>
              </a:r>
            </a:p>
          </p:txBody>
        </p:sp>
        <p:sp>
          <p:nvSpPr>
            <p:cNvPr id="15" name="AutoShape 6"/>
            <p:cNvSpPr>
              <a:spLocks noChangeArrowheads="1"/>
            </p:cNvSpPr>
            <p:nvPr/>
          </p:nvSpPr>
          <p:spPr bwMode="auto">
            <a:xfrm>
              <a:off x="6530575" y="3460160"/>
              <a:ext cx="154305" cy="360362"/>
            </a:xfrm>
            <a:prstGeom prst="downArrow">
              <a:avLst>
                <a:gd name="adj1" fmla="val 50000"/>
                <a:gd name="adj2" fmla="val 31181"/>
              </a:avLst>
            </a:prstGeom>
            <a:solidFill>
              <a:schemeClr val="tx1"/>
            </a:solidFill>
            <a:ln w="9525" algn="ctr">
              <a:solidFill>
                <a:schemeClr val="tx1"/>
              </a:solidFill>
              <a:miter lim="800000"/>
              <a:headEnd/>
              <a:tailEnd/>
            </a:ln>
            <a:effec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Char char="-"/>
              </a:pPr>
              <a:endParaRPr lang="en-US" altLang="en-US" sz="2400">
                <a:latin typeface="Calibri" panose="020F0502020204030204" pitchFamily="34" charset="0"/>
              </a:endParaRPr>
            </a:p>
          </p:txBody>
        </p:sp>
        <p:sp>
          <p:nvSpPr>
            <p:cNvPr id="9" name="Zahnutá šipka doleva 8"/>
            <p:cNvSpPr/>
            <p:nvPr/>
          </p:nvSpPr>
          <p:spPr>
            <a:xfrm rot="13513245">
              <a:off x="6197826" y="2836008"/>
              <a:ext cx="297180" cy="441370"/>
            </a:xfrm>
            <a:prstGeom prst="curvedLef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a:solidFill>
                  <a:schemeClr val="tx1"/>
                </a:solidFill>
              </a:endParaRPr>
            </a:p>
          </p:txBody>
        </p:sp>
      </p:grpSp>
    </p:spTree>
    <p:extLst>
      <p:ext uri="{BB962C8B-B14F-4D97-AF65-F5344CB8AC3E}">
        <p14:creationId xmlns:p14="http://schemas.microsoft.com/office/powerpoint/2010/main" val="3393999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6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06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a:xfrm>
            <a:off x="685800" y="-76200"/>
            <a:ext cx="7772400" cy="1143000"/>
          </a:xfrm>
        </p:spPr>
        <p:txBody>
          <a:bodyPr vert="horz" lIns="91440" tIns="45720" rIns="91440" bIns="45720" rtlCol="0" anchor="ctr">
            <a:normAutofit/>
          </a:bodyPr>
          <a:lstStyle/>
          <a:p>
            <a:pPr algn="ctr"/>
            <a:r>
              <a:rPr lang="en-US" altLang="cs-CZ" sz="4000" dirty="0">
                <a:solidFill>
                  <a:srgbClr val="C00000"/>
                </a:solidFill>
              </a:rPr>
              <a:t>K </a:t>
            </a:r>
            <a:r>
              <a:rPr lang="cs-CZ" altLang="cs-CZ" sz="4000" dirty="0">
                <a:solidFill>
                  <a:srgbClr val="C00000"/>
                </a:solidFill>
              </a:rPr>
              <a:t>č</a:t>
            </a:r>
            <a:r>
              <a:rPr lang="en-US" altLang="cs-CZ" sz="4000" dirty="0">
                <a:solidFill>
                  <a:srgbClr val="C00000"/>
                </a:solidFill>
              </a:rPr>
              <a:t>emu</a:t>
            </a:r>
            <a:r>
              <a:rPr lang="cs-CZ" altLang="cs-CZ" sz="4000" dirty="0">
                <a:solidFill>
                  <a:srgbClr val="C00000"/>
                </a:solidFill>
              </a:rPr>
              <a:t> jsou proteiny?</a:t>
            </a:r>
          </a:p>
        </p:txBody>
      </p:sp>
      <p:sp>
        <p:nvSpPr>
          <p:cNvPr id="70659" name="Text Box 3"/>
          <p:cNvSpPr txBox="1">
            <a:spLocks noChangeArrowheads="1"/>
          </p:cNvSpPr>
          <p:nvPr/>
        </p:nvSpPr>
        <p:spPr bwMode="auto">
          <a:xfrm>
            <a:off x="294314" y="1271887"/>
            <a:ext cx="4103687" cy="3985706"/>
          </a:xfrm>
          <a:prstGeom prst="rect">
            <a:avLst/>
          </a:prstGeom>
          <a:noFill/>
          <a:ln>
            <a:noFill/>
          </a:ln>
          <a:effectLst/>
          <a:extLst>
            <a:ext uri="{909E8E84-426E-40DD-AFC4-6F175D3DCCD1}">
              <a14:hiddenFill xmlns:a14="http://schemas.microsoft.com/office/drawing/2010/main">
                <a:solidFill>
                  <a:schemeClr val="bg1">
                    <a:alpha val="70195"/>
                  </a:scheme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342900" indent="-342900">
              <a:spcBef>
                <a:spcPts val="6600"/>
              </a:spcBef>
            </a:pPr>
            <a:r>
              <a:rPr lang="cs-CZ" altLang="cs-CZ" sz="2200" dirty="0" smtClean="0">
                <a:latin typeface="Calibri" panose="020F0502020204030204" pitchFamily="34" charset="0"/>
              </a:rPr>
              <a:t>stavební </a:t>
            </a:r>
            <a:r>
              <a:rPr lang="cs-CZ" altLang="cs-CZ" sz="2200" dirty="0">
                <a:latin typeface="Calibri" panose="020F0502020204030204" pitchFamily="34" charset="0"/>
              </a:rPr>
              <a:t>materiál buněk</a:t>
            </a:r>
          </a:p>
          <a:p>
            <a:pPr marL="342900" indent="-342900">
              <a:spcBef>
                <a:spcPts val="6600"/>
              </a:spcBef>
            </a:pPr>
            <a:r>
              <a:rPr lang="cs-CZ" altLang="cs-CZ" sz="2200" dirty="0" smtClean="0">
                <a:latin typeface="Calibri" panose="020F0502020204030204" pitchFamily="34" charset="0"/>
              </a:rPr>
              <a:t>komunikace </a:t>
            </a:r>
            <a:r>
              <a:rPr lang="cs-CZ" altLang="cs-CZ" sz="2200" dirty="0">
                <a:latin typeface="Calibri" panose="020F0502020204030204" pitchFamily="34" charset="0"/>
              </a:rPr>
              <a:t>uvnitř a vně buňky</a:t>
            </a:r>
          </a:p>
          <a:p>
            <a:pPr marL="342900" indent="-342900">
              <a:spcBef>
                <a:spcPts val="6600"/>
              </a:spcBef>
            </a:pPr>
            <a:r>
              <a:rPr lang="cs-CZ" altLang="cs-CZ" sz="2200" dirty="0" smtClean="0">
                <a:latin typeface="Calibri" panose="020F0502020204030204" pitchFamily="34" charset="0"/>
              </a:rPr>
              <a:t>enzymy</a:t>
            </a:r>
            <a:endParaRPr lang="cs-CZ" altLang="cs-CZ" sz="2200" dirty="0">
              <a:latin typeface="Calibri" panose="020F0502020204030204" pitchFamily="34" charset="0"/>
            </a:endParaRPr>
          </a:p>
          <a:p>
            <a:pPr marL="342900" indent="-342900">
              <a:spcBef>
                <a:spcPts val="6600"/>
              </a:spcBef>
            </a:pPr>
            <a:r>
              <a:rPr lang="cs-CZ" altLang="cs-CZ" sz="2200" dirty="0" smtClean="0">
                <a:latin typeface="Calibri" panose="020F0502020204030204" pitchFamily="34" charset="0"/>
              </a:rPr>
              <a:t>regulace genů</a:t>
            </a:r>
            <a:endParaRPr lang="cs-CZ" altLang="cs-CZ" sz="2200" dirty="0">
              <a:latin typeface="Calibri" panose="020F0502020204030204" pitchFamily="34" charset="0"/>
            </a:endParaRPr>
          </a:p>
        </p:txBody>
      </p:sp>
      <p:pic>
        <p:nvPicPr>
          <p:cNvPr id="55315" name="Picture 19" descr="Brick_wall_close-up_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3257" y="871094"/>
            <a:ext cx="1944687"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7" name="Picture 21" descr="Pigeon-Mailbo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6461" y="2292396"/>
            <a:ext cx="2000250"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9" name="Picture 23" descr="2088995-lightningstrikes_flas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0667" y="3113788"/>
            <a:ext cx="1943100" cy="145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bureaucrats-279x30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07278" y="4924122"/>
            <a:ext cx="1459154" cy="1568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1172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065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531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70659">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53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0659">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5319"/>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70659">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8650" y="127382"/>
            <a:ext cx="7886700" cy="1325563"/>
          </a:xfrm>
        </p:spPr>
        <p:txBody>
          <a:bodyPr vert="horz" lIns="91440" tIns="45720" rIns="91440" bIns="45720" rtlCol="0" anchor="ctr">
            <a:normAutofit/>
          </a:bodyPr>
          <a:lstStyle/>
          <a:p>
            <a:pPr algn="ctr"/>
            <a:r>
              <a:rPr lang="cs-CZ" sz="4000" dirty="0" smtClean="0">
                <a:solidFill>
                  <a:srgbClr val="C00000"/>
                </a:solidFill>
              </a:rPr>
              <a:t>RNA - </a:t>
            </a:r>
            <a:r>
              <a:rPr lang="cs-CZ" sz="4000" dirty="0">
                <a:solidFill>
                  <a:srgbClr val="C00000"/>
                </a:solidFill>
              </a:rPr>
              <a:t>rekapitulace</a:t>
            </a:r>
          </a:p>
        </p:txBody>
      </p:sp>
      <p:sp>
        <p:nvSpPr>
          <p:cNvPr id="3" name="TextovéPole 2"/>
          <p:cNvSpPr txBox="1"/>
          <p:nvPr/>
        </p:nvSpPr>
        <p:spPr>
          <a:xfrm>
            <a:off x="529184" y="1452945"/>
            <a:ext cx="5193791" cy="9064020"/>
          </a:xfrm>
          <a:prstGeom prst="rect">
            <a:avLst/>
          </a:prstGeom>
          <a:noFill/>
        </p:spPr>
        <p:txBody>
          <a:bodyPr wrap="square" rtlCol="0">
            <a:spAutoFit/>
          </a:bodyPr>
          <a:lstStyle/>
          <a:p>
            <a:pPr marL="285750" indent="-285750">
              <a:spcBef>
                <a:spcPts val="3000"/>
              </a:spcBef>
              <a:buFont typeface="Arial" panose="020B0604020202020204" pitchFamily="34" charset="0"/>
              <a:buChar char="•"/>
            </a:pPr>
            <a:r>
              <a:rPr lang="cs-CZ" sz="2200" dirty="0" smtClean="0"/>
              <a:t>RNA - </a:t>
            </a:r>
            <a:r>
              <a:rPr lang="cs-CZ" sz="2200" dirty="0" err="1" smtClean="0"/>
              <a:t>jednořetězcová</a:t>
            </a:r>
            <a:r>
              <a:rPr lang="cs-CZ" sz="2200" dirty="0" smtClean="0"/>
              <a:t> nukleová kyselina </a:t>
            </a:r>
          </a:p>
          <a:p>
            <a:pPr marL="285750" indent="-285750">
              <a:spcBef>
                <a:spcPts val="3000"/>
              </a:spcBef>
              <a:buFont typeface="Arial" panose="020B0604020202020204" pitchFamily="34" charset="0"/>
              <a:buChar char="•"/>
            </a:pPr>
            <a:r>
              <a:rPr lang="cs-CZ" sz="2200" dirty="0" smtClean="0"/>
              <a:t>Místo </a:t>
            </a:r>
            <a:r>
              <a:rPr lang="cs-CZ" sz="2200" dirty="0" err="1" smtClean="0"/>
              <a:t>thyminu</a:t>
            </a:r>
            <a:r>
              <a:rPr lang="cs-CZ" sz="2200" dirty="0" smtClean="0"/>
              <a:t> uracil</a:t>
            </a:r>
          </a:p>
          <a:p>
            <a:pPr marL="285750" indent="-285750">
              <a:spcBef>
                <a:spcPts val="3000"/>
              </a:spcBef>
              <a:buFont typeface="Arial" panose="020B0604020202020204" pitchFamily="34" charset="0"/>
              <a:buChar char="•"/>
            </a:pPr>
            <a:r>
              <a:rPr lang="cs-CZ" sz="2200" dirty="0" smtClean="0"/>
              <a:t>Místo deoxyribózy ribóza</a:t>
            </a:r>
          </a:p>
          <a:p>
            <a:pPr marL="285750" indent="-285750">
              <a:spcBef>
                <a:spcPts val="3000"/>
              </a:spcBef>
              <a:buFont typeface="Arial" panose="020B0604020202020204" pitchFamily="34" charset="0"/>
              <a:buChar char="•"/>
            </a:pPr>
            <a:r>
              <a:rPr lang="cs-CZ" sz="2200" dirty="0" smtClean="0"/>
              <a:t>Mnoho funkcí – přenos informace od DNA k </a:t>
            </a:r>
            <a:r>
              <a:rPr lang="cs-CZ" sz="2200" dirty="0" err="1" smtClean="0"/>
              <a:t>ribosomu</a:t>
            </a:r>
            <a:r>
              <a:rPr lang="cs-CZ" sz="2200" dirty="0" smtClean="0"/>
              <a:t> (</a:t>
            </a:r>
            <a:r>
              <a:rPr lang="cs-CZ" sz="2200" dirty="0" err="1" smtClean="0"/>
              <a:t>mRNA</a:t>
            </a:r>
            <a:r>
              <a:rPr lang="cs-CZ" sz="2200" dirty="0" smtClean="0"/>
              <a:t>) </a:t>
            </a:r>
            <a:r>
              <a:rPr lang="cs-CZ" sz="2200" dirty="0" smtClean="0">
                <a:sym typeface="Wingdings" panose="05000000000000000000" pitchFamily="2" charset="2"/>
              </a:rPr>
              <a:t></a:t>
            </a:r>
            <a:r>
              <a:rPr lang="en-US" sz="2200" dirty="0" smtClean="0">
                <a:sym typeface="Wingdings" panose="05000000000000000000" pitchFamily="2" charset="2"/>
              </a:rPr>
              <a:t> </a:t>
            </a:r>
            <a:r>
              <a:rPr lang="en-US" sz="2200" dirty="0" err="1" smtClean="0">
                <a:sym typeface="Wingdings" panose="05000000000000000000" pitchFamily="2" charset="2"/>
              </a:rPr>
              <a:t>synt</a:t>
            </a:r>
            <a:r>
              <a:rPr lang="cs-CZ" sz="2200" dirty="0" err="1" smtClean="0">
                <a:sym typeface="Wingdings" panose="05000000000000000000" pitchFamily="2" charset="2"/>
              </a:rPr>
              <a:t>éza</a:t>
            </a:r>
            <a:r>
              <a:rPr lang="cs-CZ" sz="2200" dirty="0" smtClean="0">
                <a:sym typeface="Wingdings" panose="05000000000000000000" pitchFamily="2" charset="2"/>
              </a:rPr>
              <a:t> proteinů</a:t>
            </a:r>
          </a:p>
          <a:p>
            <a:pPr marL="285750" indent="-285750">
              <a:spcBef>
                <a:spcPts val="3000"/>
              </a:spcBef>
              <a:buFont typeface="Arial" panose="020B0604020202020204" pitchFamily="34" charset="0"/>
              <a:buChar char="•"/>
            </a:pPr>
            <a:r>
              <a:rPr lang="cs-CZ" sz="2200" dirty="0" smtClean="0">
                <a:sym typeface="Wingdings" panose="05000000000000000000" pitchFamily="2" charset="2"/>
              </a:rPr>
              <a:t>Strukturní funkce (</a:t>
            </a:r>
            <a:r>
              <a:rPr lang="cs-CZ" sz="2200" dirty="0" err="1" smtClean="0">
                <a:sym typeface="Wingdings" panose="05000000000000000000" pitchFamily="2" charset="2"/>
              </a:rPr>
              <a:t>tRNA</a:t>
            </a:r>
            <a:r>
              <a:rPr lang="cs-CZ" sz="2200" dirty="0" smtClean="0">
                <a:sym typeface="Wingdings" panose="05000000000000000000" pitchFamily="2" charset="2"/>
              </a:rPr>
              <a:t>, </a:t>
            </a:r>
            <a:r>
              <a:rPr lang="cs-CZ" sz="2200" dirty="0" err="1" smtClean="0">
                <a:sym typeface="Wingdings" panose="05000000000000000000" pitchFamily="2" charset="2"/>
              </a:rPr>
              <a:t>rRNA</a:t>
            </a:r>
            <a:r>
              <a:rPr lang="cs-CZ" sz="2200" dirty="0" smtClean="0">
                <a:sym typeface="Wingdings" panose="05000000000000000000" pitchFamily="2" charset="2"/>
              </a:rPr>
              <a:t>)</a:t>
            </a:r>
          </a:p>
          <a:p>
            <a:pPr marL="285750" indent="-285750">
              <a:spcBef>
                <a:spcPts val="3000"/>
              </a:spcBef>
              <a:buFont typeface="Arial" panose="020B0604020202020204" pitchFamily="34" charset="0"/>
              <a:buChar char="•"/>
            </a:pPr>
            <a:r>
              <a:rPr lang="cs-CZ" sz="2200" dirty="0" smtClean="0">
                <a:sym typeface="Wingdings" panose="05000000000000000000" pitchFamily="2" charset="2"/>
              </a:rPr>
              <a:t>Regulační funkce (např. </a:t>
            </a:r>
            <a:r>
              <a:rPr lang="cs-CZ" sz="2200" dirty="0" err="1" smtClean="0">
                <a:sym typeface="Wingdings" panose="05000000000000000000" pitchFamily="2" charset="2"/>
              </a:rPr>
              <a:t>miRNA</a:t>
            </a:r>
            <a:r>
              <a:rPr lang="cs-CZ" sz="2200" dirty="0" smtClean="0">
                <a:sym typeface="Wingdings" panose="05000000000000000000" pitchFamily="2" charset="2"/>
              </a:rPr>
              <a:t>)</a:t>
            </a:r>
            <a:r>
              <a:rPr lang="cs-CZ" sz="2200" dirty="0" smtClean="0"/>
              <a:t> </a:t>
            </a:r>
          </a:p>
          <a:p>
            <a:pPr marL="285750" indent="-285750">
              <a:spcBef>
                <a:spcPts val="3000"/>
              </a:spcBef>
              <a:buFont typeface="Arial" panose="020B0604020202020204" pitchFamily="34" charset="0"/>
              <a:buChar char="•"/>
            </a:pPr>
            <a:endParaRPr lang="cs-CZ" sz="2200" dirty="0" smtClean="0"/>
          </a:p>
          <a:p>
            <a:pPr marL="285750" indent="-285750">
              <a:spcBef>
                <a:spcPts val="3000"/>
              </a:spcBef>
              <a:buFont typeface="Arial" panose="020B0604020202020204" pitchFamily="34" charset="0"/>
              <a:buChar char="•"/>
            </a:pPr>
            <a:endParaRPr lang="cs-CZ" sz="2200" dirty="0" smtClean="0"/>
          </a:p>
          <a:p>
            <a:pPr marL="285750" indent="-285750">
              <a:spcBef>
                <a:spcPts val="3000"/>
              </a:spcBef>
              <a:buFont typeface="Arial" panose="020B0604020202020204" pitchFamily="34" charset="0"/>
              <a:buChar char="•"/>
            </a:pPr>
            <a:endParaRPr lang="cs-CZ" sz="2200" dirty="0"/>
          </a:p>
          <a:p>
            <a:pPr marL="285750" indent="-285750">
              <a:spcBef>
                <a:spcPts val="3000"/>
              </a:spcBef>
              <a:buFont typeface="Arial" panose="020B0604020202020204" pitchFamily="34" charset="0"/>
              <a:buChar char="•"/>
            </a:pPr>
            <a:endParaRPr lang="cs-CZ" sz="2200" dirty="0" smtClean="0"/>
          </a:p>
          <a:p>
            <a:pPr marL="285750" indent="-285750">
              <a:spcBef>
                <a:spcPts val="3000"/>
              </a:spcBef>
              <a:buFont typeface="Arial" panose="020B0604020202020204" pitchFamily="34" charset="0"/>
              <a:buChar char="•"/>
            </a:pPr>
            <a:endParaRPr lang="cs-CZ" sz="2200" dirty="0" smtClean="0">
              <a:sym typeface="Wingdings" panose="05000000000000000000" pitchFamily="2" charset="2"/>
            </a:endParaRPr>
          </a:p>
          <a:p>
            <a:pPr marL="285750" indent="-285750">
              <a:spcBef>
                <a:spcPts val="3000"/>
              </a:spcBef>
              <a:buFont typeface="Arial" panose="020B0604020202020204" pitchFamily="34" charset="0"/>
              <a:buChar char="•"/>
            </a:pPr>
            <a:endParaRPr lang="cs-CZ" sz="2200" dirty="0"/>
          </a:p>
        </p:txBody>
      </p:sp>
    </p:spTree>
    <p:extLst>
      <p:ext uri="{BB962C8B-B14F-4D97-AF65-F5344CB8AC3E}">
        <p14:creationId xmlns:p14="http://schemas.microsoft.com/office/powerpoint/2010/main" val="3258109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493777" y="2043427"/>
            <a:ext cx="8119872" cy="584775"/>
          </a:xfrm>
          <a:prstGeom prst="rect">
            <a:avLst/>
          </a:prstGeom>
          <a:noFill/>
        </p:spPr>
        <p:txBody>
          <a:bodyPr wrap="square" rtlCol="0">
            <a:spAutoFit/>
          </a:bodyPr>
          <a:lstStyle/>
          <a:p>
            <a:r>
              <a:rPr lang="cs-CZ" sz="3200" dirty="0" smtClean="0">
                <a:solidFill>
                  <a:srgbClr val="C00000"/>
                </a:solidFill>
              </a:rPr>
              <a:t>Genetika je věda o dědičnosti a proměnlivosti.</a:t>
            </a:r>
            <a:endParaRPr lang="cs-CZ" sz="3200" dirty="0">
              <a:solidFill>
                <a:srgbClr val="C00000"/>
              </a:solidFill>
            </a:endParaRPr>
          </a:p>
        </p:txBody>
      </p:sp>
    </p:spTree>
    <p:extLst>
      <p:ext uri="{BB962C8B-B14F-4D97-AF65-F5344CB8AC3E}">
        <p14:creationId xmlns:p14="http://schemas.microsoft.com/office/powerpoint/2010/main" val="1991618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txBox="1">
            <a:spLocks/>
          </p:cNvSpPr>
          <p:nvPr/>
        </p:nvSpPr>
        <p:spPr>
          <a:xfrm>
            <a:off x="628650" y="127382"/>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sz="4000" dirty="0" smtClean="0">
                <a:solidFill>
                  <a:srgbClr val="C00000"/>
                </a:solidFill>
              </a:rPr>
              <a:t>Proteiny - rekapitulace</a:t>
            </a:r>
            <a:endParaRPr lang="cs-CZ" sz="4000" dirty="0">
              <a:solidFill>
                <a:srgbClr val="C00000"/>
              </a:solidFill>
            </a:endParaRPr>
          </a:p>
        </p:txBody>
      </p:sp>
      <p:sp>
        <p:nvSpPr>
          <p:cNvPr id="3" name="TextovéPole 2"/>
          <p:cNvSpPr txBox="1"/>
          <p:nvPr/>
        </p:nvSpPr>
        <p:spPr>
          <a:xfrm>
            <a:off x="719191" y="1633591"/>
            <a:ext cx="6986336" cy="2600712"/>
          </a:xfrm>
          <a:prstGeom prst="rect">
            <a:avLst/>
          </a:prstGeom>
          <a:noFill/>
        </p:spPr>
        <p:txBody>
          <a:bodyPr wrap="none" rtlCol="0">
            <a:spAutoFit/>
          </a:bodyPr>
          <a:lstStyle/>
          <a:p>
            <a:pPr marL="342900" indent="-342900">
              <a:spcBef>
                <a:spcPts val="3000"/>
              </a:spcBef>
              <a:buFont typeface="Arial" panose="020B0604020202020204" pitchFamily="34" charset="0"/>
              <a:buChar char="•"/>
            </a:pPr>
            <a:r>
              <a:rPr lang="cs-CZ" sz="2200" dirty="0"/>
              <a:t>Proteiny v buňce dělají skoro všechno</a:t>
            </a:r>
          </a:p>
          <a:p>
            <a:pPr marL="342900" indent="-342900">
              <a:spcBef>
                <a:spcPts val="3000"/>
              </a:spcBef>
              <a:buFont typeface="Arial" panose="020B0604020202020204" pitchFamily="34" charset="0"/>
              <a:buChar char="•"/>
            </a:pPr>
            <a:r>
              <a:rPr lang="cs-CZ" sz="2200" dirty="0" smtClean="0"/>
              <a:t>Polymery aminokyselin</a:t>
            </a:r>
          </a:p>
          <a:p>
            <a:pPr marL="342900" indent="-342900">
              <a:spcBef>
                <a:spcPts val="3000"/>
              </a:spcBef>
              <a:buFont typeface="Arial" panose="020B0604020202020204" pitchFamily="34" charset="0"/>
              <a:buChar char="•"/>
            </a:pPr>
            <a:r>
              <a:rPr lang="cs-CZ" sz="2200" dirty="0" smtClean="0"/>
              <a:t>Vlastnosti aminokyselin určují vlastnosti proteinů</a:t>
            </a:r>
          </a:p>
          <a:p>
            <a:pPr marL="342900" indent="-342900">
              <a:spcBef>
                <a:spcPts val="3000"/>
              </a:spcBef>
              <a:buFont typeface="Arial" panose="020B0604020202020204" pitchFamily="34" charset="0"/>
              <a:buChar char="•"/>
            </a:pPr>
            <a:r>
              <a:rPr lang="cs-CZ" sz="2200" dirty="0" smtClean="0"/>
              <a:t>Vznikají syntézou na </a:t>
            </a:r>
            <a:r>
              <a:rPr lang="cs-CZ" sz="2200" dirty="0" err="1" smtClean="0"/>
              <a:t>ribosomu</a:t>
            </a:r>
            <a:r>
              <a:rPr lang="cs-CZ" sz="2200" dirty="0" smtClean="0"/>
              <a:t> podle pořadí bází v </a:t>
            </a:r>
            <a:r>
              <a:rPr lang="cs-CZ" sz="2200" dirty="0" err="1" smtClean="0"/>
              <a:t>mRNA</a:t>
            </a:r>
            <a:endParaRPr lang="en-US" sz="2200" dirty="0"/>
          </a:p>
        </p:txBody>
      </p:sp>
    </p:spTree>
    <p:extLst>
      <p:ext uri="{BB962C8B-B14F-4D97-AF65-F5344CB8AC3E}">
        <p14:creationId xmlns:p14="http://schemas.microsoft.com/office/powerpoint/2010/main" val="3833237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6258" y="-55812"/>
            <a:ext cx="7886700" cy="1325563"/>
          </a:xfrm>
        </p:spPr>
        <p:txBody>
          <a:bodyPr>
            <a:normAutofit/>
          </a:bodyPr>
          <a:lstStyle/>
          <a:p>
            <a:pPr algn="ctr"/>
            <a:r>
              <a:rPr lang="cs-CZ" sz="4000" dirty="0" smtClean="0">
                <a:solidFill>
                  <a:srgbClr val="C00000"/>
                </a:solidFill>
              </a:rPr>
              <a:t>Co jsou to geny</a:t>
            </a:r>
            <a:endParaRPr lang="cs-CZ" sz="4000" dirty="0">
              <a:solidFill>
                <a:srgbClr val="C00000"/>
              </a:solidFill>
            </a:endParaRPr>
          </a:p>
        </p:txBody>
      </p:sp>
      <p:sp>
        <p:nvSpPr>
          <p:cNvPr id="5" name="TextovéPole 4"/>
          <p:cNvSpPr txBox="1"/>
          <p:nvPr/>
        </p:nvSpPr>
        <p:spPr>
          <a:xfrm>
            <a:off x="598171" y="1247822"/>
            <a:ext cx="5679340" cy="1615827"/>
          </a:xfrm>
          <a:prstGeom prst="rect">
            <a:avLst/>
          </a:prstGeom>
          <a:noFill/>
        </p:spPr>
        <p:txBody>
          <a:bodyPr wrap="square" rtlCol="0">
            <a:spAutoFit/>
          </a:bodyPr>
          <a:lstStyle/>
          <a:p>
            <a:pPr>
              <a:spcBef>
                <a:spcPct val="50000"/>
              </a:spcBef>
              <a:buFontTx/>
              <a:buNone/>
            </a:pPr>
            <a:r>
              <a:rPr lang="cs-CZ" altLang="cs-CZ" sz="2200" b="1" dirty="0">
                <a:latin typeface="Calibri" panose="020F0502020204030204" pitchFamily="34" charset="0"/>
              </a:rPr>
              <a:t>Gen = úsek DNA nesoucí informaci, kterou organismus využívá pro svoje fungování</a:t>
            </a:r>
          </a:p>
          <a:p>
            <a:pPr>
              <a:spcBef>
                <a:spcPct val="50000"/>
              </a:spcBef>
              <a:buFontTx/>
              <a:buNone/>
            </a:pPr>
            <a:endParaRPr lang="cs-CZ" altLang="cs-CZ" sz="2200" b="1" dirty="0">
              <a:latin typeface="Calibri" panose="020F0502020204030204" pitchFamily="34" charset="0"/>
            </a:endParaRPr>
          </a:p>
          <a:p>
            <a:endParaRPr lang="cs-CZ" sz="2200" dirty="0"/>
          </a:p>
        </p:txBody>
      </p:sp>
      <p:sp>
        <p:nvSpPr>
          <p:cNvPr id="7" name="TextovéPole 6"/>
          <p:cNvSpPr txBox="1"/>
          <p:nvPr/>
        </p:nvSpPr>
        <p:spPr>
          <a:xfrm>
            <a:off x="465865" y="2406270"/>
            <a:ext cx="5857501" cy="1277273"/>
          </a:xfrm>
          <a:prstGeom prst="rect">
            <a:avLst/>
          </a:prstGeom>
          <a:noFill/>
        </p:spPr>
        <p:txBody>
          <a:bodyPr wrap="none" rtlCol="0">
            <a:spAutoFit/>
          </a:bodyPr>
          <a:lstStyle/>
          <a:p>
            <a:pPr marL="285750" indent="-285750">
              <a:spcBef>
                <a:spcPct val="50000"/>
              </a:spcBef>
              <a:buFont typeface="Arial" panose="020B0604020202020204" pitchFamily="34" charset="0"/>
              <a:buChar char="•"/>
            </a:pPr>
            <a:r>
              <a:rPr lang="cs-CZ" altLang="cs-CZ" sz="2200" dirty="0" smtClean="0">
                <a:latin typeface="Calibri" panose="020F0502020204030204" pitchFamily="34" charset="0"/>
              </a:rPr>
              <a:t>To, </a:t>
            </a:r>
            <a:r>
              <a:rPr lang="cs-CZ" altLang="cs-CZ" sz="2200" dirty="0">
                <a:latin typeface="Calibri" panose="020F0502020204030204" pitchFamily="34" charset="0"/>
              </a:rPr>
              <a:t>jací </a:t>
            </a:r>
            <a:r>
              <a:rPr lang="cs-CZ" altLang="cs-CZ" sz="2200" dirty="0" smtClean="0">
                <a:latin typeface="Calibri" panose="020F0502020204030204" pitchFamily="34" charset="0"/>
              </a:rPr>
              <a:t>jsme, </a:t>
            </a:r>
            <a:r>
              <a:rPr lang="cs-CZ" altLang="cs-CZ" sz="2200" dirty="0">
                <a:latin typeface="Calibri" panose="020F0502020204030204" pitchFamily="34" charset="0"/>
              </a:rPr>
              <a:t>je do velké míry dáno našimi geny</a:t>
            </a:r>
          </a:p>
          <a:p>
            <a:pPr marL="285750" indent="-285750">
              <a:spcBef>
                <a:spcPct val="50000"/>
              </a:spcBef>
              <a:buFont typeface="Arial" panose="020B0604020202020204" pitchFamily="34" charset="0"/>
              <a:buChar char="•"/>
            </a:pPr>
            <a:r>
              <a:rPr lang="cs-CZ" altLang="cs-CZ" sz="2200" dirty="0">
                <a:latin typeface="Calibri" panose="020F0502020204030204" pitchFamily="34" charset="0"/>
              </a:rPr>
              <a:t>Ř</a:t>
            </a:r>
            <a:r>
              <a:rPr lang="cs-CZ" altLang="cs-CZ" sz="2200" dirty="0" smtClean="0">
                <a:latin typeface="Calibri" panose="020F0502020204030204" pitchFamily="34" charset="0"/>
              </a:rPr>
              <a:t>ada </a:t>
            </a:r>
            <a:r>
              <a:rPr lang="cs-CZ" altLang="cs-CZ" sz="2200" dirty="0">
                <a:latin typeface="Calibri" panose="020F0502020204030204" pitchFamily="34" charset="0"/>
              </a:rPr>
              <a:t>genů jen reguluje jiné geny</a:t>
            </a:r>
          </a:p>
          <a:p>
            <a:endParaRPr lang="cs-CZ" sz="2200" dirty="0"/>
          </a:p>
        </p:txBody>
      </p:sp>
      <p:pic>
        <p:nvPicPr>
          <p:cNvPr id="24" name="Picture 40" descr="7215fly_mushro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4947" y="3752759"/>
            <a:ext cx="1903412" cy="142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42" descr="Bluebotte-fl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3597" y="5324384"/>
            <a:ext cx="1439862"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3" descr="taraxacum_officinale_aggregata_species_dandelion_flower_02-05-0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44084" y="5035459"/>
            <a:ext cx="2232025" cy="167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AutoShape 44" descr="9k="/>
          <p:cNvSpPr>
            <a:spLocks noChangeAspect="1" noChangeArrowheads="1"/>
          </p:cNvSpPr>
          <p:nvPr/>
        </p:nvSpPr>
        <p:spPr bwMode="auto">
          <a:xfrm>
            <a:off x="2636022" y="3667034"/>
            <a:ext cx="333375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Char char="-"/>
            </a:pPr>
            <a:endParaRPr lang="en-US" altLang="en-US" sz="2400">
              <a:solidFill>
                <a:schemeClr val="bg1"/>
              </a:solidFill>
              <a:latin typeface="Calibri" panose="020F0502020204030204" pitchFamily="34" charset="0"/>
            </a:endParaRPr>
          </a:p>
        </p:txBody>
      </p:sp>
      <p:pic>
        <p:nvPicPr>
          <p:cNvPr id="31" name="Picture 48" descr="giant-trees-redwood-national-park"/>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78875" y="3659502"/>
            <a:ext cx="1260475"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50" descr="2012-03-01-at-11-23-50-2012-03-01-at-11-23-5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73097" y="4028984"/>
            <a:ext cx="1728787"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56" descr="Yeas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12059" y="4819559"/>
            <a:ext cx="2011363"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4" name="Object 10"/>
          <p:cNvGraphicFramePr>
            <a:graphicFrameLocks noChangeAspect="1"/>
          </p:cNvGraphicFramePr>
          <p:nvPr>
            <p:extLst/>
          </p:nvPr>
        </p:nvGraphicFramePr>
        <p:xfrm>
          <a:off x="259534" y="4027397"/>
          <a:ext cx="1296988" cy="1728787"/>
        </p:xfrm>
        <a:graphic>
          <a:graphicData uri="http://schemas.openxmlformats.org/presentationml/2006/ole">
            <mc:AlternateContent xmlns:mc="http://schemas.openxmlformats.org/markup-compatibility/2006">
              <mc:Choice xmlns:v="urn:schemas-microsoft-com:vml" Requires="v">
                <p:oleObj spid="_x0000_s6232" name="Image" r:id="rId10" imgW="3601601" imgH="4802134" progId="Photoshop.Image.5">
                  <p:embed/>
                </p:oleObj>
              </mc:Choice>
              <mc:Fallback>
                <p:oleObj name="Image" r:id="rId10" imgW="3601601" imgH="4802134" progId="Photoshop.Image.5">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9534" y="4027397"/>
                        <a:ext cx="1296988" cy="172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5" name="Picture 4" descr="bureaucrats-279x30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15990" y="1744777"/>
            <a:ext cx="1987641" cy="2136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4773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grpId="0" nodeType="withEffect" nodePh="1">
                                  <p:stCondLst>
                                    <p:cond delay="0"/>
                                  </p:stCondLst>
                                  <p:endCondLst>
                                    <p:cond evt="begin" delay="0">
                                      <p:tn val="15"/>
                                    </p:cond>
                                  </p:end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xEl>
                                              <p:pRg st="1" end="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98170" y="0"/>
            <a:ext cx="7886700" cy="1325563"/>
          </a:xfrm>
        </p:spPr>
        <p:txBody>
          <a:bodyPr vert="horz" lIns="91440" tIns="45720" rIns="91440" bIns="45720" rtlCol="0" anchor="ctr">
            <a:normAutofit/>
          </a:bodyPr>
          <a:lstStyle/>
          <a:p>
            <a:pPr algn="ctr"/>
            <a:r>
              <a:rPr lang="cs-CZ" sz="4000" dirty="0">
                <a:solidFill>
                  <a:srgbClr val="C00000"/>
                </a:solidFill>
              </a:rPr>
              <a:t>Co jsou to geny</a:t>
            </a:r>
          </a:p>
        </p:txBody>
      </p:sp>
      <p:sp>
        <p:nvSpPr>
          <p:cNvPr id="3" name="TextovéPole 2"/>
          <p:cNvSpPr txBox="1"/>
          <p:nvPr/>
        </p:nvSpPr>
        <p:spPr>
          <a:xfrm>
            <a:off x="487680" y="1169252"/>
            <a:ext cx="8656320" cy="1261884"/>
          </a:xfrm>
          <a:prstGeom prst="rect">
            <a:avLst/>
          </a:prstGeom>
          <a:noFill/>
        </p:spPr>
        <p:txBody>
          <a:bodyPr wrap="square" rtlCol="0">
            <a:spAutoFit/>
          </a:bodyPr>
          <a:lstStyle/>
          <a:p>
            <a:pPr marL="285750" indent="-285750">
              <a:spcBef>
                <a:spcPts val="1200"/>
              </a:spcBef>
              <a:buFont typeface="Arial" panose="020B0604020202020204" pitchFamily="34" charset="0"/>
              <a:buChar char="•"/>
            </a:pPr>
            <a:r>
              <a:rPr lang="cs-CZ" sz="2200" dirty="0" smtClean="0"/>
              <a:t>Fyzicky – geny jsou část DNA, neliší se od zbytku DNA</a:t>
            </a:r>
          </a:p>
          <a:p>
            <a:pPr marL="285750" indent="-285750">
              <a:spcBef>
                <a:spcPts val="1200"/>
              </a:spcBef>
              <a:buFont typeface="Arial" panose="020B0604020202020204" pitchFamily="34" charset="0"/>
              <a:buChar char="•"/>
            </a:pPr>
            <a:r>
              <a:rPr lang="cs-CZ" sz="2200" dirty="0" smtClean="0"/>
              <a:t>Informačně – úseky DNA nesoucí informaci ohraničené promotorem a terminátorem</a:t>
            </a:r>
            <a:endParaRPr lang="cs-CZ" sz="2200" dirty="0"/>
          </a:p>
        </p:txBody>
      </p:sp>
      <p:sp>
        <p:nvSpPr>
          <p:cNvPr id="6" name="TextovéPole 5"/>
          <p:cNvSpPr txBox="1"/>
          <p:nvPr/>
        </p:nvSpPr>
        <p:spPr>
          <a:xfrm>
            <a:off x="331470" y="3138447"/>
            <a:ext cx="3036570" cy="1015663"/>
          </a:xfrm>
          <a:prstGeom prst="rect">
            <a:avLst/>
          </a:prstGeom>
          <a:noFill/>
        </p:spPr>
        <p:txBody>
          <a:bodyPr wrap="square" rtlCol="0">
            <a:spAutoFit/>
          </a:bodyPr>
          <a:lstStyle/>
          <a:p>
            <a:r>
              <a:rPr lang="cs-CZ" sz="2000" dirty="0" err="1" smtClean="0"/>
              <a:t>mRNA</a:t>
            </a:r>
            <a:r>
              <a:rPr lang="cs-CZ" sz="2000" dirty="0" smtClean="0"/>
              <a:t> – nese informaci o pořadí aminokyselin v proteinu</a:t>
            </a:r>
            <a:endParaRPr lang="cs-CZ" sz="2000" dirty="0"/>
          </a:p>
        </p:txBody>
      </p:sp>
      <p:sp>
        <p:nvSpPr>
          <p:cNvPr id="9" name="TextovéPole 8"/>
          <p:cNvSpPr txBox="1"/>
          <p:nvPr/>
        </p:nvSpPr>
        <p:spPr>
          <a:xfrm>
            <a:off x="5234940" y="3129834"/>
            <a:ext cx="3482340" cy="1015663"/>
          </a:xfrm>
          <a:prstGeom prst="rect">
            <a:avLst/>
          </a:prstGeom>
          <a:noFill/>
        </p:spPr>
        <p:txBody>
          <a:bodyPr wrap="square" rtlCol="0">
            <a:spAutoFit/>
          </a:bodyPr>
          <a:lstStyle/>
          <a:p>
            <a:r>
              <a:rPr lang="cs-CZ" sz="2000" dirty="0" smtClean="0"/>
              <a:t>funkční RNA – nepřepisuje se do proteinu, funkce spojená se syntézou proteinů/regulační </a:t>
            </a:r>
            <a:endParaRPr lang="cs-CZ" sz="2000" dirty="0"/>
          </a:p>
        </p:txBody>
      </p:sp>
      <p:graphicFrame>
        <p:nvGraphicFramePr>
          <p:cNvPr id="10" name="Objekt 9"/>
          <p:cNvGraphicFramePr>
            <a:graphicFrameLocks noChangeAspect="1"/>
          </p:cNvGraphicFramePr>
          <p:nvPr>
            <p:extLst/>
          </p:nvPr>
        </p:nvGraphicFramePr>
        <p:xfrm>
          <a:off x="1058903" y="5648598"/>
          <a:ext cx="7425967" cy="298468"/>
        </p:xfrm>
        <a:graphic>
          <a:graphicData uri="http://schemas.openxmlformats.org/presentationml/2006/ole">
            <mc:AlternateContent xmlns:mc="http://schemas.openxmlformats.org/markup-compatibility/2006">
              <mc:Choice xmlns:v="urn:schemas-microsoft-com:vml" Requires="v">
                <p:oleObj spid="_x0000_s7258" name="CorelDRAW" r:id="rId4" imgW="5609087" imgH="224932" progId="CorelDraw.Graphic.17">
                  <p:embed/>
                </p:oleObj>
              </mc:Choice>
              <mc:Fallback>
                <p:oleObj name="CorelDRAW" r:id="rId4" imgW="5609087" imgH="224932" progId="CorelDraw.Graphic.17">
                  <p:embed/>
                  <p:pic>
                    <p:nvPicPr>
                      <p:cNvPr id="0" name=""/>
                      <p:cNvPicPr/>
                      <p:nvPr/>
                    </p:nvPicPr>
                    <p:blipFill>
                      <a:blip r:embed="rId5"/>
                      <a:stretch>
                        <a:fillRect/>
                      </a:stretch>
                    </p:blipFill>
                    <p:spPr>
                      <a:xfrm>
                        <a:off x="1058903" y="5648598"/>
                        <a:ext cx="7425967" cy="298468"/>
                      </a:xfrm>
                      <a:prstGeom prst="rect">
                        <a:avLst/>
                      </a:prstGeom>
                    </p:spPr>
                  </p:pic>
                </p:oleObj>
              </mc:Fallback>
            </mc:AlternateContent>
          </a:graphicData>
        </a:graphic>
      </p:graphicFrame>
      <p:sp>
        <p:nvSpPr>
          <p:cNvPr id="11" name="Obdélník 10"/>
          <p:cNvSpPr/>
          <p:nvPr/>
        </p:nvSpPr>
        <p:spPr>
          <a:xfrm>
            <a:off x="1379220" y="5724797"/>
            <a:ext cx="838200" cy="129540"/>
          </a:xfrm>
          <a:prstGeom prst="rect">
            <a:avLst/>
          </a:prstGeom>
          <a:solidFill>
            <a:srgbClr val="5A9B2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Obdélník 11"/>
          <p:cNvSpPr/>
          <p:nvPr/>
        </p:nvSpPr>
        <p:spPr>
          <a:xfrm>
            <a:off x="7383780" y="5724797"/>
            <a:ext cx="838200" cy="12954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6" name="Přímá spojnice se šipkou 15"/>
          <p:cNvCxnSpPr/>
          <p:nvPr/>
        </p:nvCxnSpPr>
        <p:spPr>
          <a:xfrm>
            <a:off x="1058903" y="5121907"/>
            <a:ext cx="541297" cy="49911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7" name="TextovéPole 16"/>
          <p:cNvSpPr txBox="1"/>
          <p:nvPr/>
        </p:nvSpPr>
        <p:spPr>
          <a:xfrm>
            <a:off x="331470" y="4537132"/>
            <a:ext cx="1885950" cy="584775"/>
          </a:xfrm>
          <a:prstGeom prst="rect">
            <a:avLst/>
          </a:prstGeom>
          <a:noFill/>
        </p:spPr>
        <p:txBody>
          <a:bodyPr wrap="square" rtlCol="0">
            <a:spAutoFit/>
          </a:bodyPr>
          <a:lstStyle/>
          <a:p>
            <a:r>
              <a:rPr lang="cs-CZ" sz="1600" dirty="0" smtClean="0"/>
              <a:t>Promotor = začátek přepisu do RNA</a:t>
            </a:r>
            <a:endParaRPr lang="cs-CZ" sz="1600" dirty="0"/>
          </a:p>
        </p:txBody>
      </p:sp>
      <p:cxnSp>
        <p:nvCxnSpPr>
          <p:cNvPr id="19" name="Přímá spojnice se šipkou 18"/>
          <p:cNvCxnSpPr/>
          <p:nvPr/>
        </p:nvCxnSpPr>
        <p:spPr>
          <a:xfrm flipH="1">
            <a:off x="7642860" y="5176157"/>
            <a:ext cx="236220" cy="4448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0" name="TextovéPole 19"/>
          <p:cNvSpPr txBox="1"/>
          <p:nvPr/>
        </p:nvSpPr>
        <p:spPr>
          <a:xfrm>
            <a:off x="7118156" y="4537132"/>
            <a:ext cx="2025844" cy="584775"/>
          </a:xfrm>
          <a:prstGeom prst="rect">
            <a:avLst/>
          </a:prstGeom>
          <a:noFill/>
        </p:spPr>
        <p:txBody>
          <a:bodyPr wrap="square" rtlCol="0">
            <a:spAutoFit/>
          </a:bodyPr>
          <a:lstStyle/>
          <a:p>
            <a:r>
              <a:rPr lang="cs-CZ" sz="1600" dirty="0" smtClean="0"/>
              <a:t>Terminátor = konec přepisu do RNA</a:t>
            </a:r>
            <a:endParaRPr lang="cs-CZ" sz="1600" dirty="0"/>
          </a:p>
        </p:txBody>
      </p:sp>
      <p:sp>
        <p:nvSpPr>
          <p:cNvPr id="21" name="Ohnutá šipka 20"/>
          <p:cNvSpPr/>
          <p:nvPr/>
        </p:nvSpPr>
        <p:spPr>
          <a:xfrm>
            <a:off x="2217420" y="5112999"/>
            <a:ext cx="335280" cy="442870"/>
          </a:xfrm>
          <a:prstGeom prst="bentArrow">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cxnSp>
        <p:nvCxnSpPr>
          <p:cNvPr id="23" name="Přímá spojnice se šipkou 22"/>
          <p:cNvCxnSpPr/>
          <p:nvPr/>
        </p:nvCxnSpPr>
        <p:spPr>
          <a:xfrm>
            <a:off x="2613660" y="5176157"/>
            <a:ext cx="4770120" cy="0"/>
          </a:xfrm>
          <a:prstGeom prst="straightConnector1">
            <a:avLst/>
          </a:prstGeom>
          <a:ln w="57150">
            <a:solidFill>
              <a:schemeClr val="accent2">
                <a:lumMod val="75000"/>
              </a:schemeClr>
            </a:solidFill>
            <a:headEnd type="none" w="med" len="med"/>
            <a:tailEnd type="none" w="med" len="med"/>
          </a:ln>
        </p:spPr>
        <p:style>
          <a:lnRef idx="3">
            <a:schemeClr val="accent4"/>
          </a:lnRef>
          <a:fillRef idx="0">
            <a:schemeClr val="accent4"/>
          </a:fillRef>
          <a:effectRef idx="2">
            <a:schemeClr val="accent4"/>
          </a:effectRef>
          <a:fontRef idx="minor">
            <a:schemeClr val="tx1"/>
          </a:fontRef>
        </p:style>
      </p:cxnSp>
      <p:cxnSp>
        <p:nvCxnSpPr>
          <p:cNvPr id="25" name="Přímá spojnice se šipkou 24"/>
          <p:cNvCxnSpPr/>
          <p:nvPr/>
        </p:nvCxnSpPr>
        <p:spPr>
          <a:xfrm flipH="1">
            <a:off x="3101340" y="2217420"/>
            <a:ext cx="1150620" cy="6705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7" name="Přímá spojnice se šipkou 26"/>
          <p:cNvCxnSpPr/>
          <p:nvPr/>
        </p:nvCxnSpPr>
        <p:spPr>
          <a:xfrm>
            <a:off x="4587240" y="2202180"/>
            <a:ext cx="1120140" cy="8229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8" name="TextovéPole 27"/>
          <p:cNvSpPr txBox="1"/>
          <p:nvPr/>
        </p:nvSpPr>
        <p:spPr>
          <a:xfrm>
            <a:off x="3942908" y="4806825"/>
            <a:ext cx="1785040" cy="369332"/>
          </a:xfrm>
          <a:prstGeom prst="rect">
            <a:avLst/>
          </a:prstGeom>
          <a:noFill/>
        </p:spPr>
        <p:txBody>
          <a:bodyPr wrap="none" rtlCol="0">
            <a:spAutoFit/>
          </a:bodyPr>
          <a:lstStyle/>
          <a:p>
            <a:r>
              <a:rPr lang="cs-CZ" dirty="0" smtClean="0"/>
              <a:t>Přepisovaná RNA</a:t>
            </a:r>
            <a:endParaRPr lang="cs-CZ" dirty="0"/>
          </a:p>
        </p:txBody>
      </p:sp>
      <p:sp>
        <p:nvSpPr>
          <p:cNvPr id="4" name="Ovál 3"/>
          <p:cNvSpPr/>
          <p:nvPr/>
        </p:nvSpPr>
        <p:spPr>
          <a:xfrm>
            <a:off x="899160" y="6156960"/>
            <a:ext cx="1653540" cy="583474"/>
          </a:xfrm>
          <a:prstGeom prst="ellipse">
            <a:avLst/>
          </a:prstGeom>
          <a:solidFill>
            <a:srgbClr val="EBCB4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600" dirty="0" smtClean="0">
                <a:solidFill>
                  <a:schemeClr val="tx1"/>
                </a:solidFill>
              </a:rPr>
              <a:t>RNA polymeráza</a:t>
            </a:r>
            <a:endParaRPr lang="cs-CZ" sz="1600" dirty="0">
              <a:solidFill>
                <a:schemeClr val="tx1"/>
              </a:solidFill>
            </a:endParaRPr>
          </a:p>
        </p:txBody>
      </p:sp>
      <p:sp>
        <p:nvSpPr>
          <p:cNvPr id="22" name="TextovéPole 21"/>
          <p:cNvSpPr txBox="1"/>
          <p:nvPr/>
        </p:nvSpPr>
        <p:spPr>
          <a:xfrm>
            <a:off x="8481060" y="5577734"/>
            <a:ext cx="609462" cy="369332"/>
          </a:xfrm>
          <a:prstGeom prst="rect">
            <a:avLst/>
          </a:prstGeom>
          <a:noFill/>
        </p:spPr>
        <p:txBody>
          <a:bodyPr wrap="none" rtlCol="0">
            <a:spAutoFit/>
          </a:bodyPr>
          <a:lstStyle/>
          <a:p>
            <a:r>
              <a:rPr lang="cs-CZ" dirty="0" smtClean="0"/>
              <a:t>DNA</a:t>
            </a:r>
            <a:endParaRPr lang="cs-CZ" dirty="0"/>
          </a:p>
        </p:txBody>
      </p:sp>
    </p:spTree>
    <p:extLst>
      <p:ext uri="{BB962C8B-B14F-4D97-AF65-F5344CB8AC3E}">
        <p14:creationId xmlns:p14="http://schemas.microsoft.com/office/powerpoint/2010/main" val="3229829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1" grpId="0" animBg="1"/>
      <p:bldP spid="12" grpId="0" animBg="1"/>
      <p:bldP spid="17" grpId="0"/>
      <p:bldP spid="20" grpId="0"/>
      <p:bldP spid="21" grpId="0" animBg="1"/>
      <p:bldP spid="28" grpId="0"/>
      <p:bldP spid="4" grpId="0" animBg="1"/>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8650" y="135277"/>
            <a:ext cx="7886700" cy="1325563"/>
          </a:xfrm>
        </p:spPr>
        <p:txBody>
          <a:bodyPr vert="horz" lIns="91440" tIns="45720" rIns="91440" bIns="45720" rtlCol="0" anchor="ctr">
            <a:normAutofit/>
          </a:bodyPr>
          <a:lstStyle/>
          <a:p>
            <a:pPr algn="ctr"/>
            <a:r>
              <a:rPr lang="cs-CZ" sz="4000" dirty="0">
                <a:solidFill>
                  <a:srgbClr val="C00000"/>
                </a:solidFill>
              </a:rPr>
              <a:t>Exprese genu</a:t>
            </a:r>
          </a:p>
        </p:txBody>
      </p:sp>
      <p:graphicFrame>
        <p:nvGraphicFramePr>
          <p:cNvPr id="3" name="Objekt 2"/>
          <p:cNvGraphicFramePr>
            <a:graphicFrameLocks noChangeAspect="1"/>
          </p:cNvGraphicFramePr>
          <p:nvPr>
            <p:extLst/>
          </p:nvPr>
        </p:nvGraphicFramePr>
        <p:xfrm>
          <a:off x="592991" y="3828508"/>
          <a:ext cx="7425967" cy="298468"/>
        </p:xfrm>
        <a:graphic>
          <a:graphicData uri="http://schemas.openxmlformats.org/presentationml/2006/ole">
            <mc:AlternateContent xmlns:mc="http://schemas.openxmlformats.org/markup-compatibility/2006">
              <mc:Choice xmlns:v="urn:schemas-microsoft-com:vml" Requires="v">
                <p:oleObj spid="_x0000_s8280" name="CorelDRAW" r:id="rId4" imgW="5609087" imgH="224932" progId="CorelDraw.Graphic.17">
                  <p:embed/>
                </p:oleObj>
              </mc:Choice>
              <mc:Fallback>
                <p:oleObj name="CorelDRAW" r:id="rId4" imgW="5609087" imgH="224932" progId="CorelDraw.Graphic.17">
                  <p:embed/>
                  <p:pic>
                    <p:nvPicPr>
                      <p:cNvPr id="0" name=""/>
                      <p:cNvPicPr/>
                      <p:nvPr/>
                    </p:nvPicPr>
                    <p:blipFill>
                      <a:blip r:embed="rId5"/>
                      <a:stretch>
                        <a:fillRect/>
                      </a:stretch>
                    </p:blipFill>
                    <p:spPr>
                      <a:xfrm>
                        <a:off x="592991" y="3828508"/>
                        <a:ext cx="7425967" cy="298468"/>
                      </a:xfrm>
                      <a:prstGeom prst="rect">
                        <a:avLst/>
                      </a:prstGeom>
                    </p:spPr>
                  </p:pic>
                </p:oleObj>
              </mc:Fallback>
            </mc:AlternateContent>
          </a:graphicData>
        </a:graphic>
      </p:graphicFrame>
      <p:sp>
        <p:nvSpPr>
          <p:cNvPr id="4" name="Obdélník 3"/>
          <p:cNvSpPr/>
          <p:nvPr/>
        </p:nvSpPr>
        <p:spPr>
          <a:xfrm>
            <a:off x="913308" y="3904707"/>
            <a:ext cx="838200" cy="129540"/>
          </a:xfrm>
          <a:prstGeom prst="rect">
            <a:avLst/>
          </a:prstGeom>
          <a:solidFill>
            <a:srgbClr val="5A9B2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Obdélník 4"/>
          <p:cNvSpPr/>
          <p:nvPr/>
        </p:nvSpPr>
        <p:spPr>
          <a:xfrm>
            <a:off x="6917868" y="3904707"/>
            <a:ext cx="838200" cy="12954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6" name="Přímá spojnice se šipkou 5"/>
          <p:cNvCxnSpPr/>
          <p:nvPr/>
        </p:nvCxnSpPr>
        <p:spPr>
          <a:xfrm>
            <a:off x="1857593" y="2716269"/>
            <a:ext cx="541297" cy="49911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8" name="Ohnutá šipka 7"/>
          <p:cNvSpPr/>
          <p:nvPr/>
        </p:nvSpPr>
        <p:spPr>
          <a:xfrm>
            <a:off x="1751508" y="3292909"/>
            <a:ext cx="335280" cy="442870"/>
          </a:xfrm>
          <a:prstGeom prst="bentArrow">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cxnSp>
        <p:nvCxnSpPr>
          <p:cNvPr id="9" name="Přímá spojnice se šipkou 8"/>
          <p:cNvCxnSpPr/>
          <p:nvPr/>
        </p:nvCxnSpPr>
        <p:spPr>
          <a:xfrm>
            <a:off x="2147748" y="3356067"/>
            <a:ext cx="4770120" cy="0"/>
          </a:xfrm>
          <a:prstGeom prst="straightConnector1">
            <a:avLst/>
          </a:prstGeom>
          <a:ln w="57150">
            <a:solidFill>
              <a:schemeClr val="accent2">
                <a:lumMod val="75000"/>
              </a:schemeClr>
            </a:solidFill>
            <a:headEnd type="none" w="med" len="med"/>
            <a:tailEnd type="none" w="med" len="med"/>
          </a:ln>
        </p:spPr>
        <p:style>
          <a:lnRef idx="3">
            <a:schemeClr val="accent4"/>
          </a:lnRef>
          <a:fillRef idx="0">
            <a:schemeClr val="accent4"/>
          </a:fillRef>
          <a:effectRef idx="2">
            <a:schemeClr val="accent4"/>
          </a:effectRef>
          <a:fontRef idx="minor">
            <a:schemeClr val="tx1"/>
          </a:fontRef>
        </p:style>
      </p:cxnSp>
      <p:sp>
        <p:nvSpPr>
          <p:cNvPr id="11" name="TextovéPole 10"/>
          <p:cNvSpPr txBox="1"/>
          <p:nvPr/>
        </p:nvSpPr>
        <p:spPr>
          <a:xfrm>
            <a:off x="6978828" y="3119138"/>
            <a:ext cx="776175" cy="369332"/>
          </a:xfrm>
          <a:prstGeom prst="rect">
            <a:avLst/>
          </a:prstGeom>
          <a:noFill/>
        </p:spPr>
        <p:txBody>
          <a:bodyPr wrap="none" rtlCol="0">
            <a:spAutoFit/>
          </a:bodyPr>
          <a:lstStyle/>
          <a:p>
            <a:r>
              <a:rPr lang="cs-CZ" dirty="0" err="1" smtClean="0"/>
              <a:t>mRNA</a:t>
            </a:r>
            <a:endParaRPr lang="cs-CZ" dirty="0"/>
          </a:p>
        </p:txBody>
      </p:sp>
      <p:sp>
        <p:nvSpPr>
          <p:cNvPr id="14" name="TextovéPole 13"/>
          <p:cNvSpPr txBox="1"/>
          <p:nvPr/>
        </p:nvSpPr>
        <p:spPr>
          <a:xfrm>
            <a:off x="4075608" y="2728442"/>
            <a:ext cx="869341" cy="369332"/>
          </a:xfrm>
          <a:prstGeom prst="rect">
            <a:avLst/>
          </a:prstGeom>
          <a:noFill/>
        </p:spPr>
        <p:txBody>
          <a:bodyPr wrap="none" rtlCol="0">
            <a:spAutoFit/>
          </a:bodyPr>
          <a:lstStyle/>
          <a:p>
            <a:r>
              <a:rPr lang="cs-CZ" dirty="0" smtClean="0"/>
              <a:t>protein</a:t>
            </a:r>
            <a:endParaRPr lang="cs-CZ" dirty="0"/>
          </a:p>
        </p:txBody>
      </p:sp>
      <p:sp>
        <p:nvSpPr>
          <p:cNvPr id="16" name="Obdélník 15"/>
          <p:cNvSpPr/>
          <p:nvPr/>
        </p:nvSpPr>
        <p:spPr>
          <a:xfrm>
            <a:off x="2441027" y="3271057"/>
            <a:ext cx="209006" cy="170019"/>
          </a:xfrm>
          <a:prstGeom prst="rect">
            <a:avLst/>
          </a:prstGeom>
          <a:solidFill>
            <a:srgbClr val="EBCB4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20" name="Přímá spojnice 19"/>
          <p:cNvCxnSpPr/>
          <p:nvPr/>
        </p:nvCxnSpPr>
        <p:spPr>
          <a:xfrm>
            <a:off x="2650033" y="3119138"/>
            <a:ext cx="3765550" cy="0"/>
          </a:xfrm>
          <a:prstGeom prst="line">
            <a:avLst/>
          </a:prstGeom>
          <a:ln w="57150">
            <a:solidFill>
              <a:srgbClr val="5A9B2D"/>
            </a:solidFill>
          </a:ln>
        </p:spPr>
        <p:style>
          <a:lnRef idx="1">
            <a:schemeClr val="accent1"/>
          </a:lnRef>
          <a:fillRef idx="0">
            <a:schemeClr val="accent1"/>
          </a:fillRef>
          <a:effectRef idx="0">
            <a:schemeClr val="accent1"/>
          </a:effectRef>
          <a:fontRef idx="minor">
            <a:schemeClr val="tx1"/>
          </a:fontRef>
        </p:style>
      </p:cxnSp>
      <p:sp>
        <p:nvSpPr>
          <p:cNvPr id="21" name="Obdélník 20"/>
          <p:cNvSpPr/>
          <p:nvPr/>
        </p:nvSpPr>
        <p:spPr>
          <a:xfrm>
            <a:off x="6416218" y="3263579"/>
            <a:ext cx="209006" cy="170019"/>
          </a:xfrm>
          <a:prstGeom prst="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2" name="TextovéPole 21"/>
          <p:cNvSpPr txBox="1"/>
          <p:nvPr/>
        </p:nvSpPr>
        <p:spPr>
          <a:xfrm>
            <a:off x="786173" y="2106461"/>
            <a:ext cx="1930670" cy="923330"/>
          </a:xfrm>
          <a:prstGeom prst="rect">
            <a:avLst/>
          </a:prstGeom>
          <a:noFill/>
        </p:spPr>
        <p:txBody>
          <a:bodyPr wrap="square" rtlCol="0">
            <a:spAutoFit/>
          </a:bodyPr>
          <a:lstStyle/>
          <a:p>
            <a:r>
              <a:rPr lang="cs-CZ" dirty="0" smtClean="0"/>
              <a:t>Start kodon = signál k zahájení translace</a:t>
            </a:r>
            <a:endParaRPr lang="cs-CZ" dirty="0"/>
          </a:p>
        </p:txBody>
      </p:sp>
      <p:cxnSp>
        <p:nvCxnSpPr>
          <p:cNvPr id="23" name="Přímá spojnice se šipkou 22"/>
          <p:cNvCxnSpPr/>
          <p:nvPr/>
        </p:nvCxnSpPr>
        <p:spPr>
          <a:xfrm flipH="1">
            <a:off x="6543490" y="2703515"/>
            <a:ext cx="435338" cy="52243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5" name="TextovéPole 24"/>
          <p:cNvSpPr txBox="1"/>
          <p:nvPr/>
        </p:nvSpPr>
        <p:spPr>
          <a:xfrm>
            <a:off x="6265574" y="2118740"/>
            <a:ext cx="2202682" cy="584775"/>
          </a:xfrm>
          <a:prstGeom prst="rect">
            <a:avLst/>
          </a:prstGeom>
          <a:noFill/>
        </p:spPr>
        <p:txBody>
          <a:bodyPr wrap="square" rtlCol="0">
            <a:spAutoFit/>
          </a:bodyPr>
          <a:lstStyle/>
          <a:p>
            <a:r>
              <a:rPr lang="cs-CZ" sz="1600" dirty="0" smtClean="0"/>
              <a:t>Stop kodon</a:t>
            </a:r>
            <a:r>
              <a:rPr lang="en-US" sz="1600" dirty="0" smtClean="0"/>
              <a:t> </a:t>
            </a:r>
            <a:r>
              <a:rPr lang="cs-CZ" sz="1600" dirty="0" smtClean="0"/>
              <a:t>= signál k ukončení translace</a:t>
            </a:r>
            <a:endParaRPr lang="cs-CZ" sz="1600" dirty="0"/>
          </a:p>
        </p:txBody>
      </p:sp>
      <p:sp>
        <p:nvSpPr>
          <p:cNvPr id="27" name="TextovéPole 26"/>
          <p:cNvSpPr txBox="1"/>
          <p:nvPr/>
        </p:nvSpPr>
        <p:spPr>
          <a:xfrm>
            <a:off x="8038146" y="3784811"/>
            <a:ext cx="609462" cy="369332"/>
          </a:xfrm>
          <a:prstGeom prst="rect">
            <a:avLst/>
          </a:prstGeom>
          <a:noFill/>
        </p:spPr>
        <p:txBody>
          <a:bodyPr wrap="none" rtlCol="0">
            <a:spAutoFit/>
          </a:bodyPr>
          <a:lstStyle/>
          <a:p>
            <a:r>
              <a:rPr lang="cs-CZ" dirty="0" smtClean="0"/>
              <a:t>DNA</a:t>
            </a:r>
            <a:endParaRPr lang="cs-CZ" dirty="0"/>
          </a:p>
        </p:txBody>
      </p:sp>
      <p:sp>
        <p:nvSpPr>
          <p:cNvPr id="28" name="Ovál 27"/>
          <p:cNvSpPr/>
          <p:nvPr/>
        </p:nvSpPr>
        <p:spPr>
          <a:xfrm>
            <a:off x="2571656" y="2480044"/>
            <a:ext cx="357052" cy="281231"/>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9" name="Ovál 28"/>
          <p:cNvSpPr/>
          <p:nvPr/>
        </p:nvSpPr>
        <p:spPr>
          <a:xfrm>
            <a:off x="2449736" y="2658671"/>
            <a:ext cx="600891" cy="419025"/>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0" name="TextovéPole 29"/>
          <p:cNvSpPr txBox="1"/>
          <p:nvPr/>
        </p:nvSpPr>
        <p:spPr>
          <a:xfrm>
            <a:off x="2991228" y="2114896"/>
            <a:ext cx="1802674" cy="646331"/>
          </a:xfrm>
          <a:prstGeom prst="rect">
            <a:avLst/>
          </a:prstGeom>
          <a:noFill/>
        </p:spPr>
        <p:txBody>
          <a:bodyPr wrap="square" rtlCol="0">
            <a:spAutoFit/>
          </a:bodyPr>
          <a:lstStyle/>
          <a:p>
            <a:r>
              <a:rPr lang="cs-CZ" dirty="0" err="1" smtClean="0"/>
              <a:t>Ribosom</a:t>
            </a:r>
            <a:r>
              <a:rPr lang="cs-CZ" dirty="0" smtClean="0"/>
              <a:t> – místo syntézy proteinů</a:t>
            </a:r>
            <a:endParaRPr lang="cs-CZ" dirty="0"/>
          </a:p>
        </p:txBody>
      </p:sp>
      <p:sp>
        <p:nvSpPr>
          <p:cNvPr id="31" name="TextovéPole 30"/>
          <p:cNvSpPr txBox="1"/>
          <p:nvPr/>
        </p:nvSpPr>
        <p:spPr>
          <a:xfrm>
            <a:off x="296095" y="4311740"/>
            <a:ext cx="3370214" cy="1323439"/>
          </a:xfrm>
          <a:prstGeom prst="rect">
            <a:avLst/>
          </a:prstGeom>
          <a:noFill/>
        </p:spPr>
        <p:txBody>
          <a:bodyPr wrap="square" rtlCol="0">
            <a:spAutoFit/>
          </a:bodyPr>
          <a:lstStyle/>
          <a:p>
            <a:r>
              <a:rPr lang="cs-CZ" sz="2000" dirty="0" smtClean="0"/>
              <a:t>Každý gen kódující protein má počátek transkripce (</a:t>
            </a:r>
            <a:r>
              <a:rPr lang="cs-CZ" sz="2000" b="1" dirty="0" smtClean="0">
                <a:solidFill>
                  <a:srgbClr val="62AC44"/>
                </a:solidFill>
              </a:rPr>
              <a:t>promotor</a:t>
            </a:r>
            <a:r>
              <a:rPr lang="cs-CZ" sz="2000" dirty="0" smtClean="0"/>
              <a:t>)  a počátek translace (</a:t>
            </a:r>
            <a:r>
              <a:rPr lang="cs-CZ" sz="2000" dirty="0" smtClean="0">
                <a:solidFill>
                  <a:schemeClr val="accent4">
                    <a:lumMod val="75000"/>
                  </a:schemeClr>
                </a:solidFill>
              </a:rPr>
              <a:t>start kodon</a:t>
            </a:r>
            <a:r>
              <a:rPr lang="cs-CZ" sz="2000" dirty="0" smtClean="0"/>
              <a:t>) </a:t>
            </a:r>
            <a:endParaRPr lang="cs-CZ" sz="2000" dirty="0"/>
          </a:p>
        </p:txBody>
      </p:sp>
      <p:sp>
        <p:nvSpPr>
          <p:cNvPr id="32" name="TextovéPole 31"/>
          <p:cNvSpPr txBox="1"/>
          <p:nvPr/>
        </p:nvSpPr>
        <p:spPr>
          <a:xfrm>
            <a:off x="5447210" y="4157851"/>
            <a:ext cx="3370214" cy="1631216"/>
          </a:xfrm>
          <a:prstGeom prst="rect">
            <a:avLst/>
          </a:prstGeom>
          <a:noFill/>
        </p:spPr>
        <p:txBody>
          <a:bodyPr wrap="square" rtlCol="0">
            <a:spAutoFit/>
          </a:bodyPr>
          <a:lstStyle/>
          <a:p>
            <a:r>
              <a:rPr lang="cs-CZ" sz="2000" dirty="0" smtClean="0"/>
              <a:t>Každý gen kódující protein má sekvenci k ukončení transkripce (</a:t>
            </a:r>
            <a:r>
              <a:rPr lang="cs-CZ" sz="2000" dirty="0" smtClean="0">
                <a:solidFill>
                  <a:srgbClr val="FF0000"/>
                </a:solidFill>
              </a:rPr>
              <a:t>terminátor</a:t>
            </a:r>
            <a:r>
              <a:rPr lang="cs-CZ" sz="2000" dirty="0" smtClean="0"/>
              <a:t>)  a ukončení translace (</a:t>
            </a:r>
            <a:r>
              <a:rPr lang="cs-CZ" sz="2000" dirty="0" smtClean="0">
                <a:solidFill>
                  <a:schemeClr val="accent2">
                    <a:lumMod val="75000"/>
                  </a:schemeClr>
                </a:solidFill>
              </a:rPr>
              <a:t>stop kodon</a:t>
            </a:r>
            <a:r>
              <a:rPr lang="cs-CZ" sz="2000" dirty="0" smtClean="0"/>
              <a:t>) </a:t>
            </a:r>
            <a:endParaRPr lang="cs-CZ" sz="2000" dirty="0"/>
          </a:p>
        </p:txBody>
      </p:sp>
      <p:sp>
        <p:nvSpPr>
          <p:cNvPr id="33" name="TextovéPole 32"/>
          <p:cNvSpPr txBox="1"/>
          <p:nvPr/>
        </p:nvSpPr>
        <p:spPr>
          <a:xfrm>
            <a:off x="344610" y="5842659"/>
            <a:ext cx="7548477" cy="707886"/>
          </a:xfrm>
          <a:prstGeom prst="rect">
            <a:avLst/>
          </a:prstGeom>
          <a:noFill/>
        </p:spPr>
        <p:txBody>
          <a:bodyPr wrap="none" rtlCol="0">
            <a:spAutoFit/>
          </a:bodyPr>
          <a:lstStyle/>
          <a:p>
            <a:pPr marL="285750" indent="-285750">
              <a:buFont typeface="Arial" panose="020B0604020202020204" pitchFamily="34" charset="0"/>
              <a:buChar char="•"/>
            </a:pPr>
            <a:r>
              <a:rPr lang="cs-CZ" sz="2000" dirty="0" err="1" smtClean="0"/>
              <a:t>Ribosom</a:t>
            </a:r>
            <a:r>
              <a:rPr lang="cs-CZ" sz="2000" dirty="0" smtClean="0"/>
              <a:t> začíná translaci na </a:t>
            </a:r>
            <a:r>
              <a:rPr lang="cs-CZ" sz="2000" dirty="0" err="1" smtClean="0"/>
              <a:t>na</a:t>
            </a:r>
            <a:r>
              <a:rPr lang="cs-CZ" sz="2000" dirty="0" smtClean="0"/>
              <a:t> start kodonu a končí na stop kodonu.</a:t>
            </a:r>
          </a:p>
          <a:p>
            <a:pPr marL="285750" indent="-285750">
              <a:buFont typeface="Arial" panose="020B0604020202020204" pitchFamily="34" charset="0"/>
              <a:buChar char="•"/>
            </a:pPr>
            <a:r>
              <a:rPr lang="cs-CZ" sz="2000" dirty="0" smtClean="0"/>
              <a:t>Sekvence nukleotidů určuje druh a pořadí AK v proteinu.</a:t>
            </a:r>
            <a:endParaRPr lang="cs-CZ" sz="2000" dirty="0"/>
          </a:p>
        </p:txBody>
      </p:sp>
    </p:spTree>
    <p:extLst>
      <p:ext uri="{BB962C8B-B14F-4D97-AF65-F5344CB8AC3E}">
        <p14:creationId xmlns:p14="http://schemas.microsoft.com/office/powerpoint/2010/main" val="203030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14" grpId="0"/>
      <p:bldP spid="16" grpId="0" animBg="1"/>
      <p:bldP spid="21" grpId="0" animBg="1"/>
      <p:bldP spid="22" grpId="0"/>
      <p:bldP spid="25" grpId="0"/>
      <p:bldP spid="28" grpId="0" animBg="1"/>
      <p:bldP spid="29" grpId="0" animBg="1"/>
      <p:bldP spid="30" grpId="0"/>
      <p:bldP spid="3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1178840" y="1476015"/>
            <a:ext cx="2281202" cy="2800767"/>
          </a:xfrm>
          <a:prstGeom prst="rect">
            <a:avLst/>
          </a:prstGeom>
          <a:noFill/>
        </p:spPr>
        <p:txBody>
          <a:bodyPr wrap="none" rtlCol="0">
            <a:spAutoFit/>
          </a:bodyPr>
          <a:lstStyle/>
          <a:p>
            <a:pPr>
              <a:spcBef>
                <a:spcPts val="1200"/>
              </a:spcBef>
            </a:pPr>
            <a:r>
              <a:rPr lang="cs-CZ" sz="2000" dirty="0"/>
              <a:t>Zastaví</a:t>
            </a:r>
          </a:p>
          <a:p>
            <a:pPr>
              <a:spcBef>
                <a:spcPts val="1200"/>
              </a:spcBef>
            </a:pPr>
            <a:r>
              <a:rPr lang="cs-CZ" sz="2000" dirty="0"/>
              <a:t>Pokračuje dál</a:t>
            </a:r>
          </a:p>
          <a:p>
            <a:pPr>
              <a:spcBef>
                <a:spcPts val="1200"/>
              </a:spcBef>
            </a:pPr>
            <a:r>
              <a:rPr lang="cs-CZ" sz="2000" dirty="0"/>
              <a:t>Vloží náhodnou bázi</a:t>
            </a:r>
          </a:p>
          <a:p>
            <a:pPr>
              <a:spcBef>
                <a:spcPts val="1200"/>
              </a:spcBef>
            </a:pPr>
            <a:r>
              <a:rPr lang="cs-CZ" sz="2000" dirty="0"/>
              <a:t>Odloučí se od DNA</a:t>
            </a:r>
          </a:p>
          <a:p>
            <a:pPr>
              <a:spcBef>
                <a:spcPts val="1200"/>
              </a:spcBef>
            </a:pPr>
            <a:r>
              <a:rPr lang="cs-CZ" sz="2000" dirty="0"/>
              <a:t>Odloučí se od RNA</a:t>
            </a:r>
          </a:p>
          <a:p>
            <a:endParaRPr lang="cs-CZ" dirty="0"/>
          </a:p>
          <a:p>
            <a:endParaRPr lang="en-US" dirty="0"/>
          </a:p>
        </p:txBody>
      </p:sp>
      <p:sp>
        <p:nvSpPr>
          <p:cNvPr id="5" name="Ovál 4"/>
          <p:cNvSpPr/>
          <p:nvPr/>
        </p:nvSpPr>
        <p:spPr>
          <a:xfrm>
            <a:off x="832217" y="1571946"/>
            <a:ext cx="225903" cy="225903"/>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ál 17"/>
          <p:cNvSpPr/>
          <p:nvPr/>
        </p:nvSpPr>
        <p:spPr>
          <a:xfrm>
            <a:off x="840714" y="2042845"/>
            <a:ext cx="225903" cy="225903"/>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ál 18"/>
          <p:cNvSpPr/>
          <p:nvPr/>
        </p:nvSpPr>
        <p:spPr>
          <a:xfrm>
            <a:off x="849211" y="2513744"/>
            <a:ext cx="225903" cy="225903"/>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ál 19"/>
          <p:cNvSpPr/>
          <p:nvPr/>
        </p:nvSpPr>
        <p:spPr>
          <a:xfrm>
            <a:off x="861134" y="2948298"/>
            <a:ext cx="225903" cy="225903"/>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ál 20"/>
          <p:cNvSpPr/>
          <p:nvPr/>
        </p:nvSpPr>
        <p:spPr>
          <a:xfrm>
            <a:off x="868711" y="3398649"/>
            <a:ext cx="225903" cy="225903"/>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2" name="Objekt 21"/>
          <p:cNvGraphicFramePr>
            <a:graphicFrameLocks noChangeAspect="1"/>
          </p:cNvGraphicFramePr>
          <p:nvPr>
            <p:extLst>
              <p:ext uri="{D42A27DB-BD31-4B8C-83A1-F6EECF244321}">
                <p14:modId xmlns:p14="http://schemas.microsoft.com/office/powerpoint/2010/main" val="2714043845"/>
              </p:ext>
            </p:extLst>
          </p:nvPr>
        </p:nvGraphicFramePr>
        <p:xfrm>
          <a:off x="592991" y="6366224"/>
          <a:ext cx="7425967" cy="298468"/>
        </p:xfrm>
        <a:graphic>
          <a:graphicData uri="http://schemas.openxmlformats.org/presentationml/2006/ole">
            <mc:AlternateContent xmlns:mc="http://schemas.openxmlformats.org/markup-compatibility/2006">
              <mc:Choice xmlns:v="urn:schemas-microsoft-com:vml" Requires="v">
                <p:oleObj spid="_x0000_s9301" name="CorelDRAW" r:id="rId4" imgW="5609087" imgH="224932" progId="CorelDraw.Graphic.17">
                  <p:embed/>
                </p:oleObj>
              </mc:Choice>
              <mc:Fallback>
                <p:oleObj name="CorelDRAW" r:id="rId4" imgW="5609087" imgH="224932" progId="CorelDraw.Graphic.17">
                  <p:embed/>
                  <p:pic>
                    <p:nvPicPr>
                      <p:cNvPr id="0" name=""/>
                      <p:cNvPicPr/>
                      <p:nvPr/>
                    </p:nvPicPr>
                    <p:blipFill>
                      <a:blip r:embed="rId5"/>
                      <a:stretch>
                        <a:fillRect/>
                      </a:stretch>
                    </p:blipFill>
                    <p:spPr>
                      <a:xfrm>
                        <a:off x="592991" y="6366224"/>
                        <a:ext cx="7425967" cy="298468"/>
                      </a:xfrm>
                      <a:prstGeom prst="rect">
                        <a:avLst/>
                      </a:prstGeom>
                    </p:spPr>
                  </p:pic>
                </p:oleObj>
              </mc:Fallback>
            </mc:AlternateContent>
          </a:graphicData>
        </a:graphic>
      </p:graphicFrame>
      <p:sp>
        <p:nvSpPr>
          <p:cNvPr id="23" name="Obdélník 22"/>
          <p:cNvSpPr/>
          <p:nvPr/>
        </p:nvSpPr>
        <p:spPr>
          <a:xfrm>
            <a:off x="913308" y="6442423"/>
            <a:ext cx="838200" cy="129540"/>
          </a:xfrm>
          <a:prstGeom prst="rect">
            <a:avLst/>
          </a:prstGeom>
          <a:solidFill>
            <a:srgbClr val="5A9B2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4" name="Obdélník 23"/>
          <p:cNvSpPr/>
          <p:nvPr/>
        </p:nvSpPr>
        <p:spPr>
          <a:xfrm>
            <a:off x="6917868" y="6442423"/>
            <a:ext cx="838200" cy="12954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25" name="Přímá spojnice se šipkou 24"/>
          <p:cNvCxnSpPr/>
          <p:nvPr/>
        </p:nvCxnSpPr>
        <p:spPr>
          <a:xfrm>
            <a:off x="1857593" y="5253985"/>
            <a:ext cx="541297" cy="49911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6" name="Ohnutá šipka 25"/>
          <p:cNvSpPr/>
          <p:nvPr/>
        </p:nvSpPr>
        <p:spPr>
          <a:xfrm>
            <a:off x="1751508" y="5830625"/>
            <a:ext cx="335280" cy="442870"/>
          </a:xfrm>
          <a:prstGeom prst="bentArrow">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cxnSp>
        <p:nvCxnSpPr>
          <p:cNvPr id="27" name="Přímá spojnice se šipkou 26"/>
          <p:cNvCxnSpPr/>
          <p:nvPr/>
        </p:nvCxnSpPr>
        <p:spPr>
          <a:xfrm>
            <a:off x="2147748" y="5893783"/>
            <a:ext cx="4770120" cy="0"/>
          </a:xfrm>
          <a:prstGeom prst="straightConnector1">
            <a:avLst/>
          </a:prstGeom>
          <a:ln w="57150">
            <a:solidFill>
              <a:schemeClr val="accent2">
                <a:lumMod val="75000"/>
              </a:schemeClr>
            </a:solidFill>
            <a:headEnd type="none" w="med" len="med"/>
            <a:tailEnd type="none" w="med" len="med"/>
          </a:ln>
        </p:spPr>
        <p:style>
          <a:lnRef idx="3">
            <a:schemeClr val="accent4"/>
          </a:lnRef>
          <a:fillRef idx="0">
            <a:schemeClr val="accent4"/>
          </a:fillRef>
          <a:effectRef idx="2">
            <a:schemeClr val="accent4"/>
          </a:effectRef>
          <a:fontRef idx="minor">
            <a:schemeClr val="tx1"/>
          </a:fontRef>
        </p:style>
      </p:cxnSp>
      <p:sp>
        <p:nvSpPr>
          <p:cNvPr id="28" name="TextovéPole 27"/>
          <p:cNvSpPr txBox="1"/>
          <p:nvPr/>
        </p:nvSpPr>
        <p:spPr>
          <a:xfrm>
            <a:off x="6978828" y="5656854"/>
            <a:ext cx="776175" cy="369332"/>
          </a:xfrm>
          <a:prstGeom prst="rect">
            <a:avLst/>
          </a:prstGeom>
          <a:noFill/>
        </p:spPr>
        <p:txBody>
          <a:bodyPr wrap="none" rtlCol="0">
            <a:spAutoFit/>
          </a:bodyPr>
          <a:lstStyle/>
          <a:p>
            <a:r>
              <a:rPr lang="cs-CZ" dirty="0" err="1" smtClean="0"/>
              <a:t>mRNA</a:t>
            </a:r>
            <a:endParaRPr lang="cs-CZ" dirty="0"/>
          </a:p>
        </p:txBody>
      </p:sp>
      <p:sp>
        <p:nvSpPr>
          <p:cNvPr id="29" name="TextovéPole 28"/>
          <p:cNvSpPr txBox="1"/>
          <p:nvPr/>
        </p:nvSpPr>
        <p:spPr>
          <a:xfrm>
            <a:off x="4075608" y="5266158"/>
            <a:ext cx="869341" cy="369332"/>
          </a:xfrm>
          <a:prstGeom prst="rect">
            <a:avLst/>
          </a:prstGeom>
          <a:noFill/>
        </p:spPr>
        <p:txBody>
          <a:bodyPr wrap="none" rtlCol="0">
            <a:spAutoFit/>
          </a:bodyPr>
          <a:lstStyle/>
          <a:p>
            <a:r>
              <a:rPr lang="cs-CZ" dirty="0" smtClean="0"/>
              <a:t>protein</a:t>
            </a:r>
            <a:endParaRPr lang="cs-CZ" dirty="0"/>
          </a:p>
        </p:txBody>
      </p:sp>
      <p:sp>
        <p:nvSpPr>
          <p:cNvPr id="30" name="Obdélník 29"/>
          <p:cNvSpPr/>
          <p:nvPr/>
        </p:nvSpPr>
        <p:spPr>
          <a:xfrm>
            <a:off x="2441027" y="5808773"/>
            <a:ext cx="209006" cy="170019"/>
          </a:xfrm>
          <a:prstGeom prst="rect">
            <a:avLst/>
          </a:prstGeom>
          <a:solidFill>
            <a:srgbClr val="EBCB4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31" name="Přímá spojnice 30"/>
          <p:cNvCxnSpPr/>
          <p:nvPr/>
        </p:nvCxnSpPr>
        <p:spPr>
          <a:xfrm>
            <a:off x="2650033" y="5656854"/>
            <a:ext cx="3765550" cy="0"/>
          </a:xfrm>
          <a:prstGeom prst="line">
            <a:avLst/>
          </a:prstGeom>
          <a:ln w="57150">
            <a:solidFill>
              <a:srgbClr val="5A9B2D"/>
            </a:solidFill>
          </a:ln>
        </p:spPr>
        <p:style>
          <a:lnRef idx="1">
            <a:schemeClr val="accent1"/>
          </a:lnRef>
          <a:fillRef idx="0">
            <a:schemeClr val="accent1"/>
          </a:fillRef>
          <a:effectRef idx="0">
            <a:schemeClr val="accent1"/>
          </a:effectRef>
          <a:fontRef idx="minor">
            <a:schemeClr val="tx1"/>
          </a:fontRef>
        </p:style>
      </p:cxnSp>
      <p:sp>
        <p:nvSpPr>
          <p:cNvPr id="32" name="Obdélník 31"/>
          <p:cNvSpPr/>
          <p:nvPr/>
        </p:nvSpPr>
        <p:spPr>
          <a:xfrm>
            <a:off x="6416218" y="5801295"/>
            <a:ext cx="209006" cy="170019"/>
          </a:xfrm>
          <a:prstGeom prst="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3" name="TextovéPole 32"/>
          <p:cNvSpPr txBox="1"/>
          <p:nvPr/>
        </p:nvSpPr>
        <p:spPr>
          <a:xfrm>
            <a:off x="786173" y="4644177"/>
            <a:ext cx="1930670" cy="923330"/>
          </a:xfrm>
          <a:prstGeom prst="rect">
            <a:avLst/>
          </a:prstGeom>
          <a:noFill/>
        </p:spPr>
        <p:txBody>
          <a:bodyPr wrap="square" rtlCol="0">
            <a:spAutoFit/>
          </a:bodyPr>
          <a:lstStyle/>
          <a:p>
            <a:r>
              <a:rPr lang="cs-CZ" dirty="0" smtClean="0"/>
              <a:t>Start kodon = signál k zahájení translace</a:t>
            </a:r>
            <a:endParaRPr lang="cs-CZ" dirty="0"/>
          </a:p>
        </p:txBody>
      </p:sp>
      <p:cxnSp>
        <p:nvCxnSpPr>
          <p:cNvPr id="34" name="Přímá spojnice se šipkou 33"/>
          <p:cNvCxnSpPr/>
          <p:nvPr/>
        </p:nvCxnSpPr>
        <p:spPr>
          <a:xfrm flipH="1">
            <a:off x="6543490" y="5241231"/>
            <a:ext cx="435338" cy="52243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5" name="TextovéPole 34"/>
          <p:cNvSpPr txBox="1"/>
          <p:nvPr/>
        </p:nvSpPr>
        <p:spPr>
          <a:xfrm>
            <a:off x="6265574" y="4656456"/>
            <a:ext cx="2202682" cy="584775"/>
          </a:xfrm>
          <a:prstGeom prst="rect">
            <a:avLst/>
          </a:prstGeom>
          <a:noFill/>
        </p:spPr>
        <p:txBody>
          <a:bodyPr wrap="square" rtlCol="0">
            <a:spAutoFit/>
          </a:bodyPr>
          <a:lstStyle/>
          <a:p>
            <a:r>
              <a:rPr lang="cs-CZ" sz="1600" dirty="0" smtClean="0"/>
              <a:t>Stop kodon</a:t>
            </a:r>
            <a:r>
              <a:rPr lang="en-US" sz="1600" dirty="0" smtClean="0"/>
              <a:t> </a:t>
            </a:r>
            <a:r>
              <a:rPr lang="cs-CZ" sz="1600" dirty="0" smtClean="0"/>
              <a:t>= signál k ukončení translace</a:t>
            </a:r>
            <a:endParaRPr lang="cs-CZ" sz="1600" dirty="0"/>
          </a:p>
        </p:txBody>
      </p:sp>
      <p:sp>
        <p:nvSpPr>
          <p:cNvPr id="36" name="TextovéPole 35"/>
          <p:cNvSpPr txBox="1"/>
          <p:nvPr/>
        </p:nvSpPr>
        <p:spPr>
          <a:xfrm>
            <a:off x="8038146" y="6322527"/>
            <a:ext cx="609462" cy="369332"/>
          </a:xfrm>
          <a:prstGeom prst="rect">
            <a:avLst/>
          </a:prstGeom>
          <a:noFill/>
        </p:spPr>
        <p:txBody>
          <a:bodyPr wrap="none" rtlCol="0">
            <a:spAutoFit/>
          </a:bodyPr>
          <a:lstStyle/>
          <a:p>
            <a:r>
              <a:rPr lang="cs-CZ" dirty="0" smtClean="0"/>
              <a:t>DNA</a:t>
            </a:r>
            <a:endParaRPr lang="cs-CZ" dirty="0"/>
          </a:p>
        </p:txBody>
      </p:sp>
      <p:sp>
        <p:nvSpPr>
          <p:cNvPr id="49" name="Ovál 48"/>
          <p:cNvSpPr/>
          <p:nvPr/>
        </p:nvSpPr>
        <p:spPr>
          <a:xfrm>
            <a:off x="3309257" y="4375225"/>
            <a:ext cx="357052" cy="281231"/>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0" name="Ovál 49"/>
          <p:cNvSpPr/>
          <p:nvPr/>
        </p:nvSpPr>
        <p:spPr>
          <a:xfrm>
            <a:off x="3187337" y="4553852"/>
            <a:ext cx="600891" cy="419025"/>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1" name="TextovéPole 50"/>
          <p:cNvSpPr txBox="1"/>
          <p:nvPr/>
        </p:nvSpPr>
        <p:spPr>
          <a:xfrm>
            <a:off x="3811856" y="4052059"/>
            <a:ext cx="1802674" cy="646331"/>
          </a:xfrm>
          <a:prstGeom prst="rect">
            <a:avLst/>
          </a:prstGeom>
          <a:noFill/>
        </p:spPr>
        <p:txBody>
          <a:bodyPr wrap="square" rtlCol="0">
            <a:spAutoFit/>
          </a:bodyPr>
          <a:lstStyle/>
          <a:p>
            <a:r>
              <a:rPr lang="cs-CZ" dirty="0" err="1" smtClean="0"/>
              <a:t>Ribosom</a:t>
            </a:r>
            <a:r>
              <a:rPr lang="cs-CZ" dirty="0" smtClean="0"/>
              <a:t> – místo syntézy proteinů</a:t>
            </a:r>
            <a:endParaRPr lang="cs-CZ" dirty="0"/>
          </a:p>
        </p:txBody>
      </p:sp>
      <p:sp>
        <p:nvSpPr>
          <p:cNvPr id="52" name="TextovéPole 51"/>
          <p:cNvSpPr txBox="1"/>
          <p:nvPr/>
        </p:nvSpPr>
        <p:spPr>
          <a:xfrm>
            <a:off x="661731" y="514633"/>
            <a:ext cx="8102924" cy="461665"/>
          </a:xfrm>
          <a:prstGeom prst="rect">
            <a:avLst/>
          </a:prstGeom>
          <a:noFill/>
        </p:spPr>
        <p:txBody>
          <a:bodyPr wrap="none" rtlCol="0">
            <a:spAutoFit/>
          </a:bodyPr>
          <a:lstStyle/>
          <a:p>
            <a:r>
              <a:rPr lang="cs-CZ" sz="2400" b="1" dirty="0" smtClean="0">
                <a:solidFill>
                  <a:srgbClr val="5A9B2D"/>
                </a:solidFill>
              </a:rPr>
              <a:t>Otázka: </a:t>
            </a:r>
            <a:r>
              <a:rPr lang="cs-CZ" sz="2400" dirty="0" smtClean="0"/>
              <a:t>Co udělá RNA polymeráza, když narazí na STOP kodon? </a:t>
            </a:r>
          </a:p>
        </p:txBody>
      </p:sp>
    </p:spTree>
    <p:extLst>
      <p:ext uri="{BB962C8B-B14F-4D97-AF65-F5344CB8AC3E}">
        <p14:creationId xmlns:p14="http://schemas.microsoft.com/office/powerpoint/2010/main" val="1272525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661731" y="514633"/>
            <a:ext cx="8102924" cy="461665"/>
          </a:xfrm>
          <a:prstGeom prst="rect">
            <a:avLst/>
          </a:prstGeom>
          <a:noFill/>
        </p:spPr>
        <p:txBody>
          <a:bodyPr wrap="none" rtlCol="0">
            <a:spAutoFit/>
          </a:bodyPr>
          <a:lstStyle/>
          <a:p>
            <a:r>
              <a:rPr lang="cs-CZ" sz="2400" b="1" dirty="0" smtClean="0">
                <a:solidFill>
                  <a:srgbClr val="5A9B2D"/>
                </a:solidFill>
              </a:rPr>
              <a:t>Otázka: </a:t>
            </a:r>
            <a:r>
              <a:rPr lang="cs-CZ" sz="2400" dirty="0" smtClean="0"/>
              <a:t>Co udělá RNA polymeráza, když narazí na STOP kodon? </a:t>
            </a:r>
          </a:p>
        </p:txBody>
      </p:sp>
      <p:sp>
        <p:nvSpPr>
          <p:cNvPr id="4" name="TextovéPole 3"/>
          <p:cNvSpPr txBox="1"/>
          <p:nvPr/>
        </p:nvSpPr>
        <p:spPr>
          <a:xfrm>
            <a:off x="1178840" y="1476015"/>
            <a:ext cx="2281202" cy="2800767"/>
          </a:xfrm>
          <a:prstGeom prst="rect">
            <a:avLst/>
          </a:prstGeom>
          <a:noFill/>
        </p:spPr>
        <p:txBody>
          <a:bodyPr wrap="none" rtlCol="0">
            <a:spAutoFit/>
          </a:bodyPr>
          <a:lstStyle/>
          <a:p>
            <a:pPr>
              <a:spcBef>
                <a:spcPts val="1200"/>
              </a:spcBef>
            </a:pPr>
            <a:r>
              <a:rPr lang="cs-CZ" sz="2000" dirty="0"/>
              <a:t>Zastaví</a:t>
            </a:r>
          </a:p>
          <a:p>
            <a:pPr>
              <a:spcBef>
                <a:spcPts val="1200"/>
              </a:spcBef>
            </a:pPr>
            <a:r>
              <a:rPr lang="cs-CZ" sz="2000" dirty="0"/>
              <a:t>Pokračuje dál</a:t>
            </a:r>
          </a:p>
          <a:p>
            <a:pPr>
              <a:spcBef>
                <a:spcPts val="1200"/>
              </a:spcBef>
            </a:pPr>
            <a:r>
              <a:rPr lang="cs-CZ" sz="2000" dirty="0"/>
              <a:t>Vloží náhodnou bázi</a:t>
            </a:r>
          </a:p>
          <a:p>
            <a:pPr>
              <a:spcBef>
                <a:spcPts val="1200"/>
              </a:spcBef>
            </a:pPr>
            <a:r>
              <a:rPr lang="cs-CZ" sz="2000" dirty="0"/>
              <a:t>Odloučí se od DNA</a:t>
            </a:r>
          </a:p>
          <a:p>
            <a:pPr>
              <a:spcBef>
                <a:spcPts val="1200"/>
              </a:spcBef>
            </a:pPr>
            <a:r>
              <a:rPr lang="cs-CZ" sz="2000" dirty="0"/>
              <a:t>Odloučí se od RNA</a:t>
            </a:r>
          </a:p>
          <a:p>
            <a:endParaRPr lang="cs-CZ" dirty="0"/>
          </a:p>
          <a:p>
            <a:endParaRPr lang="en-US" dirty="0"/>
          </a:p>
        </p:txBody>
      </p:sp>
      <p:sp>
        <p:nvSpPr>
          <p:cNvPr id="5" name="Ovál 4"/>
          <p:cNvSpPr/>
          <p:nvPr/>
        </p:nvSpPr>
        <p:spPr>
          <a:xfrm>
            <a:off x="832217" y="1571946"/>
            <a:ext cx="225903" cy="225903"/>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ál 17"/>
          <p:cNvSpPr/>
          <p:nvPr/>
        </p:nvSpPr>
        <p:spPr>
          <a:xfrm>
            <a:off x="840714" y="2042845"/>
            <a:ext cx="225903" cy="225903"/>
          </a:xfrm>
          <a:prstGeom prst="ellipse">
            <a:avLst/>
          </a:prstGeom>
          <a:solidFill>
            <a:srgbClr val="00CC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ál 18"/>
          <p:cNvSpPr/>
          <p:nvPr/>
        </p:nvSpPr>
        <p:spPr>
          <a:xfrm>
            <a:off x="849211" y="2513744"/>
            <a:ext cx="225903" cy="225903"/>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ál 19"/>
          <p:cNvSpPr/>
          <p:nvPr/>
        </p:nvSpPr>
        <p:spPr>
          <a:xfrm>
            <a:off x="861134" y="2948298"/>
            <a:ext cx="225903" cy="225903"/>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ál 20"/>
          <p:cNvSpPr/>
          <p:nvPr/>
        </p:nvSpPr>
        <p:spPr>
          <a:xfrm>
            <a:off x="868711" y="3398649"/>
            <a:ext cx="225903" cy="225903"/>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2" name="Objekt 21"/>
          <p:cNvGraphicFramePr>
            <a:graphicFrameLocks noChangeAspect="1"/>
          </p:cNvGraphicFramePr>
          <p:nvPr>
            <p:extLst>
              <p:ext uri="{D42A27DB-BD31-4B8C-83A1-F6EECF244321}">
                <p14:modId xmlns:p14="http://schemas.microsoft.com/office/powerpoint/2010/main" val="127353214"/>
              </p:ext>
            </p:extLst>
          </p:nvPr>
        </p:nvGraphicFramePr>
        <p:xfrm>
          <a:off x="592991" y="6366224"/>
          <a:ext cx="7425967" cy="298468"/>
        </p:xfrm>
        <a:graphic>
          <a:graphicData uri="http://schemas.openxmlformats.org/presentationml/2006/ole">
            <mc:AlternateContent xmlns:mc="http://schemas.openxmlformats.org/markup-compatibility/2006">
              <mc:Choice xmlns:v="urn:schemas-microsoft-com:vml" Requires="v">
                <p:oleObj spid="_x0000_s31806" name="CorelDRAW" r:id="rId4" imgW="5609087" imgH="224932" progId="CorelDraw.Graphic.17">
                  <p:embed/>
                </p:oleObj>
              </mc:Choice>
              <mc:Fallback>
                <p:oleObj name="CorelDRAW" r:id="rId4" imgW="5609087" imgH="224932" progId="CorelDraw.Graphic.17">
                  <p:embed/>
                  <p:pic>
                    <p:nvPicPr>
                      <p:cNvPr id="0" name=""/>
                      <p:cNvPicPr/>
                      <p:nvPr/>
                    </p:nvPicPr>
                    <p:blipFill>
                      <a:blip r:embed="rId5"/>
                      <a:stretch>
                        <a:fillRect/>
                      </a:stretch>
                    </p:blipFill>
                    <p:spPr>
                      <a:xfrm>
                        <a:off x="592991" y="6366224"/>
                        <a:ext cx="7425967" cy="298468"/>
                      </a:xfrm>
                      <a:prstGeom prst="rect">
                        <a:avLst/>
                      </a:prstGeom>
                    </p:spPr>
                  </p:pic>
                </p:oleObj>
              </mc:Fallback>
            </mc:AlternateContent>
          </a:graphicData>
        </a:graphic>
      </p:graphicFrame>
      <p:sp>
        <p:nvSpPr>
          <p:cNvPr id="23" name="Obdélník 22"/>
          <p:cNvSpPr/>
          <p:nvPr/>
        </p:nvSpPr>
        <p:spPr>
          <a:xfrm>
            <a:off x="913308" y="6442423"/>
            <a:ext cx="838200" cy="129540"/>
          </a:xfrm>
          <a:prstGeom prst="rect">
            <a:avLst/>
          </a:prstGeom>
          <a:solidFill>
            <a:srgbClr val="5A9B2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4" name="Obdélník 23"/>
          <p:cNvSpPr/>
          <p:nvPr/>
        </p:nvSpPr>
        <p:spPr>
          <a:xfrm>
            <a:off x="6917868" y="6442423"/>
            <a:ext cx="838200" cy="12954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25" name="Přímá spojnice se šipkou 24"/>
          <p:cNvCxnSpPr/>
          <p:nvPr/>
        </p:nvCxnSpPr>
        <p:spPr>
          <a:xfrm>
            <a:off x="1857593" y="5253985"/>
            <a:ext cx="541297" cy="49911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6" name="Ohnutá šipka 25"/>
          <p:cNvSpPr/>
          <p:nvPr/>
        </p:nvSpPr>
        <p:spPr>
          <a:xfrm>
            <a:off x="1751508" y="5830625"/>
            <a:ext cx="335280" cy="442870"/>
          </a:xfrm>
          <a:prstGeom prst="bentArrow">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cxnSp>
        <p:nvCxnSpPr>
          <p:cNvPr id="27" name="Přímá spojnice se šipkou 26"/>
          <p:cNvCxnSpPr/>
          <p:nvPr/>
        </p:nvCxnSpPr>
        <p:spPr>
          <a:xfrm>
            <a:off x="2147748" y="5893783"/>
            <a:ext cx="4770120" cy="0"/>
          </a:xfrm>
          <a:prstGeom prst="straightConnector1">
            <a:avLst/>
          </a:prstGeom>
          <a:ln w="57150">
            <a:solidFill>
              <a:schemeClr val="accent2">
                <a:lumMod val="75000"/>
              </a:schemeClr>
            </a:solidFill>
            <a:headEnd type="none" w="med" len="med"/>
            <a:tailEnd type="none" w="med" len="med"/>
          </a:ln>
        </p:spPr>
        <p:style>
          <a:lnRef idx="3">
            <a:schemeClr val="accent4"/>
          </a:lnRef>
          <a:fillRef idx="0">
            <a:schemeClr val="accent4"/>
          </a:fillRef>
          <a:effectRef idx="2">
            <a:schemeClr val="accent4"/>
          </a:effectRef>
          <a:fontRef idx="minor">
            <a:schemeClr val="tx1"/>
          </a:fontRef>
        </p:style>
      </p:cxnSp>
      <p:sp>
        <p:nvSpPr>
          <p:cNvPr id="28" name="TextovéPole 27"/>
          <p:cNvSpPr txBox="1"/>
          <p:nvPr/>
        </p:nvSpPr>
        <p:spPr>
          <a:xfrm>
            <a:off x="6978828" y="5656854"/>
            <a:ext cx="776175" cy="369332"/>
          </a:xfrm>
          <a:prstGeom prst="rect">
            <a:avLst/>
          </a:prstGeom>
          <a:noFill/>
        </p:spPr>
        <p:txBody>
          <a:bodyPr wrap="none" rtlCol="0">
            <a:spAutoFit/>
          </a:bodyPr>
          <a:lstStyle/>
          <a:p>
            <a:r>
              <a:rPr lang="cs-CZ" dirty="0" err="1" smtClean="0"/>
              <a:t>mRNA</a:t>
            </a:r>
            <a:endParaRPr lang="cs-CZ" dirty="0"/>
          </a:p>
        </p:txBody>
      </p:sp>
      <p:sp>
        <p:nvSpPr>
          <p:cNvPr id="29" name="TextovéPole 28"/>
          <p:cNvSpPr txBox="1"/>
          <p:nvPr/>
        </p:nvSpPr>
        <p:spPr>
          <a:xfrm>
            <a:off x="4075608" y="5266158"/>
            <a:ext cx="869341" cy="369332"/>
          </a:xfrm>
          <a:prstGeom prst="rect">
            <a:avLst/>
          </a:prstGeom>
          <a:noFill/>
        </p:spPr>
        <p:txBody>
          <a:bodyPr wrap="none" rtlCol="0">
            <a:spAutoFit/>
          </a:bodyPr>
          <a:lstStyle/>
          <a:p>
            <a:r>
              <a:rPr lang="cs-CZ" dirty="0" smtClean="0"/>
              <a:t>protein</a:t>
            </a:r>
            <a:endParaRPr lang="cs-CZ" dirty="0"/>
          </a:p>
        </p:txBody>
      </p:sp>
      <p:sp>
        <p:nvSpPr>
          <p:cNvPr id="30" name="Obdélník 29"/>
          <p:cNvSpPr/>
          <p:nvPr/>
        </p:nvSpPr>
        <p:spPr>
          <a:xfrm>
            <a:off x="2441027" y="5808773"/>
            <a:ext cx="209006" cy="170019"/>
          </a:xfrm>
          <a:prstGeom prst="rect">
            <a:avLst/>
          </a:prstGeom>
          <a:solidFill>
            <a:srgbClr val="EBCB4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31" name="Přímá spojnice 30"/>
          <p:cNvCxnSpPr/>
          <p:nvPr/>
        </p:nvCxnSpPr>
        <p:spPr>
          <a:xfrm>
            <a:off x="2650033" y="5656854"/>
            <a:ext cx="3765550" cy="0"/>
          </a:xfrm>
          <a:prstGeom prst="line">
            <a:avLst/>
          </a:prstGeom>
          <a:ln w="57150">
            <a:solidFill>
              <a:srgbClr val="5A9B2D"/>
            </a:solidFill>
          </a:ln>
        </p:spPr>
        <p:style>
          <a:lnRef idx="1">
            <a:schemeClr val="accent1"/>
          </a:lnRef>
          <a:fillRef idx="0">
            <a:schemeClr val="accent1"/>
          </a:fillRef>
          <a:effectRef idx="0">
            <a:schemeClr val="accent1"/>
          </a:effectRef>
          <a:fontRef idx="minor">
            <a:schemeClr val="tx1"/>
          </a:fontRef>
        </p:style>
      </p:cxnSp>
      <p:sp>
        <p:nvSpPr>
          <p:cNvPr id="32" name="Obdélník 31"/>
          <p:cNvSpPr/>
          <p:nvPr/>
        </p:nvSpPr>
        <p:spPr>
          <a:xfrm>
            <a:off x="6416218" y="5801295"/>
            <a:ext cx="209006" cy="170019"/>
          </a:xfrm>
          <a:prstGeom prst="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3" name="TextovéPole 32"/>
          <p:cNvSpPr txBox="1"/>
          <p:nvPr/>
        </p:nvSpPr>
        <p:spPr>
          <a:xfrm>
            <a:off x="786173" y="4644177"/>
            <a:ext cx="1930670" cy="923330"/>
          </a:xfrm>
          <a:prstGeom prst="rect">
            <a:avLst/>
          </a:prstGeom>
          <a:noFill/>
        </p:spPr>
        <p:txBody>
          <a:bodyPr wrap="square" rtlCol="0">
            <a:spAutoFit/>
          </a:bodyPr>
          <a:lstStyle/>
          <a:p>
            <a:r>
              <a:rPr lang="cs-CZ" dirty="0" smtClean="0"/>
              <a:t>Start kodon = signál k zahájení translace</a:t>
            </a:r>
            <a:endParaRPr lang="cs-CZ" dirty="0"/>
          </a:p>
        </p:txBody>
      </p:sp>
      <p:cxnSp>
        <p:nvCxnSpPr>
          <p:cNvPr id="34" name="Přímá spojnice se šipkou 33"/>
          <p:cNvCxnSpPr/>
          <p:nvPr/>
        </p:nvCxnSpPr>
        <p:spPr>
          <a:xfrm flipH="1">
            <a:off x="6543490" y="5241231"/>
            <a:ext cx="435338" cy="52243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5" name="TextovéPole 34"/>
          <p:cNvSpPr txBox="1"/>
          <p:nvPr/>
        </p:nvSpPr>
        <p:spPr>
          <a:xfrm>
            <a:off x="6265574" y="4656456"/>
            <a:ext cx="2202682" cy="584775"/>
          </a:xfrm>
          <a:prstGeom prst="rect">
            <a:avLst/>
          </a:prstGeom>
          <a:noFill/>
        </p:spPr>
        <p:txBody>
          <a:bodyPr wrap="square" rtlCol="0">
            <a:spAutoFit/>
          </a:bodyPr>
          <a:lstStyle/>
          <a:p>
            <a:r>
              <a:rPr lang="cs-CZ" sz="1600" dirty="0" smtClean="0"/>
              <a:t>Stop kodon</a:t>
            </a:r>
            <a:r>
              <a:rPr lang="en-US" sz="1600" dirty="0" smtClean="0"/>
              <a:t> </a:t>
            </a:r>
            <a:r>
              <a:rPr lang="cs-CZ" sz="1600" dirty="0" smtClean="0"/>
              <a:t>= signál k ukončení translace</a:t>
            </a:r>
            <a:endParaRPr lang="cs-CZ" sz="1600" dirty="0"/>
          </a:p>
        </p:txBody>
      </p:sp>
      <p:sp>
        <p:nvSpPr>
          <p:cNvPr id="36" name="TextovéPole 35"/>
          <p:cNvSpPr txBox="1"/>
          <p:nvPr/>
        </p:nvSpPr>
        <p:spPr>
          <a:xfrm>
            <a:off x="8038146" y="6322527"/>
            <a:ext cx="609462" cy="369332"/>
          </a:xfrm>
          <a:prstGeom prst="rect">
            <a:avLst/>
          </a:prstGeom>
          <a:noFill/>
        </p:spPr>
        <p:txBody>
          <a:bodyPr wrap="none" rtlCol="0">
            <a:spAutoFit/>
          </a:bodyPr>
          <a:lstStyle/>
          <a:p>
            <a:r>
              <a:rPr lang="cs-CZ" dirty="0" smtClean="0"/>
              <a:t>DNA</a:t>
            </a:r>
            <a:endParaRPr lang="cs-CZ" dirty="0"/>
          </a:p>
        </p:txBody>
      </p:sp>
      <p:sp>
        <p:nvSpPr>
          <p:cNvPr id="49" name="Ovál 48"/>
          <p:cNvSpPr/>
          <p:nvPr/>
        </p:nvSpPr>
        <p:spPr>
          <a:xfrm>
            <a:off x="3309257" y="4375225"/>
            <a:ext cx="357052" cy="281231"/>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0" name="Ovál 49"/>
          <p:cNvSpPr/>
          <p:nvPr/>
        </p:nvSpPr>
        <p:spPr>
          <a:xfrm>
            <a:off x="3187337" y="4553852"/>
            <a:ext cx="600891" cy="419025"/>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1" name="TextovéPole 50"/>
          <p:cNvSpPr txBox="1"/>
          <p:nvPr/>
        </p:nvSpPr>
        <p:spPr>
          <a:xfrm>
            <a:off x="3811856" y="4052059"/>
            <a:ext cx="1802674" cy="646331"/>
          </a:xfrm>
          <a:prstGeom prst="rect">
            <a:avLst/>
          </a:prstGeom>
          <a:noFill/>
        </p:spPr>
        <p:txBody>
          <a:bodyPr wrap="square" rtlCol="0">
            <a:spAutoFit/>
          </a:bodyPr>
          <a:lstStyle/>
          <a:p>
            <a:r>
              <a:rPr lang="cs-CZ" dirty="0" err="1" smtClean="0"/>
              <a:t>Ribosom</a:t>
            </a:r>
            <a:r>
              <a:rPr lang="cs-CZ" dirty="0" smtClean="0"/>
              <a:t> – místo syntézy proteinů</a:t>
            </a:r>
            <a:endParaRPr lang="cs-CZ" dirty="0"/>
          </a:p>
        </p:txBody>
      </p:sp>
    </p:spTree>
    <p:extLst>
      <p:ext uri="{BB962C8B-B14F-4D97-AF65-F5344CB8AC3E}">
        <p14:creationId xmlns:p14="http://schemas.microsoft.com/office/powerpoint/2010/main" val="12712912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579" y="5085327"/>
            <a:ext cx="7746769" cy="1320655"/>
          </a:xfrm>
          <a:prstGeom prst="rect">
            <a:avLst/>
          </a:prstGeom>
        </p:spPr>
      </p:pic>
      <p:sp>
        <p:nvSpPr>
          <p:cNvPr id="4" name="Nadpis 1"/>
          <p:cNvSpPr txBox="1">
            <a:spLocks/>
          </p:cNvSpPr>
          <p:nvPr/>
        </p:nvSpPr>
        <p:spPr>
          <a:xfrm>
            <a:off x="602613" y="-28510"/>
            <a:ext cx="7886700" cy="1325563"/>
          </a:xfrm>
          <a:prstGeom prst="rect">
            <a:avLst/>
          </a:prstGeom>
        </p:spPr>
        <p:txBody>
          <a:bodyPr vert="horz" lIns="91440" tIns="45720" rIns="91440" bIns="45720" rtlCol="0" anchor="ctr">
            <a:normAutofit/>
          </a:bodyPr>
          <a:lstStyle>
            <a:lvl1pPr algn="ctr">
              <a:lnSpc>
                <a:spcPct val="90000"/>
              </a:lnSpc>
              <a:spcBef>
                <a:spcPct val="0"/>
              </a:spcBef>
              <a:buNone/>
              <a:defRPr sz="4000">
                <a:solidFill>
                  <a:srgbClr val="C00000"/>
                </a:solidFill>
                <a:latin typeface="+mj-lt"/>
                <a:ea typeface="+mj-ea"/>
                <a:cs typeface="+mj-cs"/>
              </a:defRPr>
            </a:lvl1pPr>
          </a:lstStyle>
          <a:p>
            <a:r>
              <a:rPr lang="cs-CZ" dirty="0"/>
              <a:t>Od RNA k proteinu</a:t>
            </a:r>
          </a:p>
        </p:txBody>
      </p:sp>
      <p:pic>
        <p:nvPicPr>
          <p:cNvPr id="5" name="Picture 3" descr="GeneticCod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8106" y="1214952"/>
            <a:ext cx="3971925" cy="366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p:nvSpPr>
        <p:spPr bwMode="auto">
          <a:xfrm>
            <a:off x="525056" y="1379155"/>
            <a:ext cx="4608513" cy="1477328"/>
          </a:xfrm>
          <a:prstGeom prst="rect">
            <a:avLst/>
          </a:prstGeom>
          <a:noFill/>
          <a:ln>
            <a:noFill/>
          </a:ln>
          <a:effectLst/>
          <a:extLst>
            <a:ext uri="{909E8E84-426E-40DD-AFC4-6F175D3DCCD1}">
              <a14:hiddenFill xmlns:a14="http://schemas.microsoft.com/office/drawing/2010/main">
                <a:solidFill>
                  <a:schemeClr val="bg1">
                    <a:alpha val="70195"/>
                  </a:scheme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342900" indent="-342900">
              <a:spcBef>
                <a:spcPct val="50000"/>
              </a:spcBef>
            </a:pPr>
            <a:r>
              <a:rPr lang="cs-CZ" altLang="cs-CZ" sz="2000" dirty="0" smtClean="0">
                <a:latin typeface="Calibri" panose="020F0502020204030204" pitchFamily="34" charset="0"/>
              </a:rPr>
              <a:t>Trojice </a:t>
            </a:r>
            <a:r>
              <a:rPr lang="cs-CZ" altLang="cs-CZ" sz="2000" dirty="0">
                <a:latin typeface="Calibri" panose="020F0502020204030204" pitchFamily="34" charset="0"/>
              </a:rPr>
              <a:t>nukleotidů (kodón) = jedna aminokyselina</a:t>
            </a:r>
          </a:p>
          <a:p>
            <a:pPr marL="342900" indent="-342900">
              <a:spcBef>
                <a:spcPct val="50000"/>
              </a:spcBef>
            </a:pPr>
            <a:r>
              <a:rPr lang="cs-CZ" altLang="cs-CZ" sz="2000" dirty="0">
                <a:latin typeface="Calibri" panose="020F0502020204030204" pitchFamily="34" charset="0"/>
              </a:rPr>
              <a:t>K</a:t>
            </a:r>
            <a:r>
              <a:rPr lang="cs-CZ" altLang="cs-CZ" sz="2000" dirty="0" smtClean="0">
                <a:latin typeface="Calibri" panose="020F0502020204030204" pitchFamily="34" charset="0"/>
              </a:rPr>
              <a:t>terý </a:t>
            </a:r>
            <a:r>
              <a:rPr lang="cs-CZ" altLang="cs-CZ" sz="2000" dirty="0">
                <a:latin typeface="Calibri" panose="020F0502020204030204" pitchFamily="34" charset="0"/>
              </a:rPr>
              <a:t>kodón určuje kterou AK je dáno genetickým kódem</a:t>
            </a:r>
          </a:p>
        </p:txBody>
      </p:sp>
      <p:sp>
        <p:nvSpPr>
          <p:cNvPr id="7" name="Text Box 7"/>
          <p:cNvSpPr txBox="1">
            <a:spLocks noChangeArrowheads="1"/>
          </p:cNvSpPr>
          <p:nvPr/>
        </p:nvSpPr>
        <p:spPr bwMode="auto">
          <a:xfrm>
            <a:off x="525056" y="3681186"/>
            <a:ext cx="5256213" cy="579438"/>
          </a:xfrm>
          <a:prstGeom prst="rect">
            <a:avLst/>
          </a:prstGeom>
          <a:noFill/>
          <a:ln>
            <a:noFill/>
          </a:ln>
          <a:effectLst/>
          <a:extLst>
            <a:ext uri="{909E8E84-426E-40DD-AFC4-6F175D3DCCD1}">
              <a14:hiddenFill xmlns:a14="http://schemas.microsoft.com/office/drawing/2010/main">
                <a:solidFill>
                  <a:schemeClr val="bg1">
                    <a:alpha val="70195"/>
                  </a:scheme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cs-CZ" altLang="cs-CZ" sz="2800" dirty="0">
                <a:solidFill>
                  <a:srgbClr val="FF3300"/>
                </a:solidFill>
                <a:latin typeface="Calibri" panose="020F0502020204030204" pitchFamily="34" charset="0"/>
              </a:rPr>
              <a:t>Genetický kód </a:t>
            </a:r>
            <a:r>
              <a:rPr lang="cs-CZ" altLang="cs-CZ" dirty="0">
                <a:solidFill>
                  <a:srgbClr val="FF3300"/>
                </a:solidFill>
                <a:latin typeface="Calibri" panose="020F0502020204030204" pitchFamily="34" charset="0"/>
              </a:rPr>
              <a:t>rozluštěn</a:t>
            </a:r>
            <a:r>
              <a:rPr lang="cs-CZ" altLang="cs-CZ" sz="2800" dirty="0">
                <a:solidFill>
                  <a:srgbClr val="FF3300"/>
                </a:solidFill>
                <a:latin typeface="Calibri" panose="020F0502020204030204" pitchFamily="34" charset="0"/>
              </a:rPr>
              <a:t>!</a:t>
            </a:r>
          </a:p>
        </p:txBody>
      </p:sp>
      <p:sp>
        <p:nvSpPr>
          <p:cNvPr id="8" name="Text Box 8"/>
          <p:cNvSpPr txBox="1">
            <a:spLocks noChangeArrowheads="1"/>
          </p:cNvSpPr>
          <p:nvPr/>
        </p:nvSpPr>
        <p:spPr bwMode="auto">
          <a:xfrm>
            <a:off x="1586979" y="4311794"/>
            <a:ext cx="5256212" cy="519112"/>
          </a:xfrm>
          <a:prstGeom prst="rect">
            <a:avLst/>
          </a:prstGeom>
          <a:noFill/>
          <a:ln>
            <a:noFill/>
          </a:ln>
          <a:effectLst/>
          <a:extLst>
            <a:ext uri="{909E8E84-426E-40DD-AFC4-6F175D3DCCD1}">
              <a14:hiddenFill xmlns:a14="http://schemas.microsoft.com/office/drawing/2010/main">
                <a:solidFill>
                  <a:schemeClr val="bg1">
                    <a:alpha val="70195"/>
                  </a:scheme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cs-CZ" altLang="cs-CZ" sz="2800" dirty="0">
                <a:solidFill>
                  <a:srgbClr val="FF3300"/>
                </a:solidFill>
                <a:latin typeface="Calibri" panose="020F0502020204030204" pitchFamily="34" charset="0"/>
              </a:rPr>
              <a:t>… už 50 let.</a:t>
            </a:r>
          </a:p>
        </p:txBody>
      </p:sp>
      <p:sp>
        <p:nvSpPr>
          <p:cNvPr id="3" name="Ovál 2"/>
          <p:cNvSpPr/>
          <p:nvPr/>
        </p:nvSpPr>
        <p:spPr>
          <a:xfrm>
            <a:off x="5291846" y="3608962"/>
            <a:ext cx="885217" cy="272374"/>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637629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73434" y="641687"/>
            <a:ext cx="8233183" cy="2154436"/>
          </a:xfrm>
          <a:prstGeom prst="rect">
            <a:avLst/>
          </a:prstGeom>
          <a:noFill/>
        </p:spPr>
        <p:txBody>
          <a:bodyPr wrap="square" rtlCol="0">
            <a:spAutoFit/>
          </a:bodyPr>
          <a:lstStyle/>
          <a:p>
            <a:r>
              <a:rPr lang="cs-CZ" sz="2400" b="1" dirty="0" smtClean="0">
                <a:solidFill>
                  <a:srgbClr val="00CC00"/>
                </a:solidFill>
              </a:rPr>
              <a:t>Úkol: </a:t>
            </a:r>
            <a:r>
              <a:rPr lang="cs-CZ" sz="2200" dirty="0" smtClean="0"/>
              <a:t>Přeložte </a:t>
            </a:r>
            <a:r>
              <a:rPr lang="cs-CZ" sz="2200" dirty="0"/>
              <a:t>tuto sekvenci DNA do proteinu s pomocí tabulky genetického kódu. Do tabulky napište jednopísmenné zkratky aminokyselin vašeho proteinu.</a:t>
            </a:r>
            <a:endParaRPr lang="en-US" sz="2200" dirty="0"/>
          </a:p>
          <a:p>
            <a:r>
              <a:rPr lang="cs-CZ" sz="2200" dirty="0"/>
              <a:t> </a:t>
            </a:r>
            <a:endParaRPr lang="en-US" sz="2200" dirty="0"/>
          </a:p>
          <a:p>
            <a:r>
              <a:rPr lang="cs-CZ" sz="2200" dirty="0"/>
              <a:t>Sekvence DNA:  </a:t>
            </a:r>
            <a:r>
              <a:rPr lang="cs-CZ" sz="2200" dirty="0" smtClean="0"/>
              <a:t>ATG GCC ATG ATA AAT AAG GCA TGA</a:t>
            </a:r>
          </a:p>
          <a:p>
            <a:r>
              <a:rPr lang="cs-CZ" sz="2200" dirty="0" smtClean="0"/>
              <a:t>  </a:t>
            </a:r>
            <a:endParaRPr lang="en-US" sz="2200" dirty="0"/>
          </a:p>
        </p:txBody>
      </p:sp>
      <p:pic>
        <p:nvPicPr>
          <p:cNvPr id="6" name="Obrázek 5"/>
          <p:cNvPicPr/>
          <p:nvPr/>
        </p:nvPicPr>
        <p:blipFill>
          <a:blip r:embed="rId3"/>
          <a:stretch>
            <a:fillRect/>
          </a:stretch>
        </p:blipFill>
        <p:spPr>
          <a:xfrm>
            <a:off x="1187385" y="3657600"/>
            <a:ext cx="5541778" cy="2866490"/>
          </a:xfrm>
          <a:prstGeom prst="rect">
            <a:avLst/>
          </a:prstGeom>
          <a:ln>
            <a:solidFill>
              <a:schemeClr val="tx1"/>
            </a:solidFill>
          </a:ln>
        </p:spPr>
      </p:pic>
      <p:sp>
        <p:nvSpPr>
          <p:cNvPr id="2" name="TextovéPole 1"/>
          <p:cNvSpPr txBox="1"/>
          <p:nvPr/>
        </p:nvSpPr>
        <p:spPr>
          <a:xfrm rot="16200000">
            <a:off x="45997" y="4977851"/>
            <a:ext cx="1674626" cy="400110"/>
          </a:xfrm>
          <a:prstGeom prst="rect">
            <a:avLst/>
          </a:prstGeom>
          <a:noFill/>
        </p:spPr>
        <p:txBody>
          <a:bodyPr wrap="none" rtlCol="0">
            <a:spAutoFit/>
          </a:bodyPr>
          <a:lstStyle/>
          <a:p>
            <a:r>
              <a:rPr lang="cs-CZ" sz="2000" dirty="0" smtClean="0"/>
              <a:t>První písmeno</a:t>
            </a:r>
            <a:endParaRPr lang="en-US" sz="2000" dirty="0"/>
          </a:p>
        </p:txBody>
      </p:sp>
      <p:sp>
        <p:nvSpPr>
          <p:cNvPr id="3" name="TextovéPole 2"/>
          <p:cNvSpPr txBox="1"/>
          <p:nvPr/>
        </p:nvSpPr>
        <p:spPr>
          <a:xfrm>
            <a:off x="3000053" y="3243071"/>
            <a:ext cx="1784463" cy="400110"/>
          </a:xfrm>
          <a:prstGeom prst="rect">
            <a:avLst/>
          </a:prstGeom>
          <a:noFill/>
        </p:spPr>
        <p:txBody>
          <a:bodyPr wrap="none" rtlCol="0">
            <a:spAutoFit/>
          </a:bodyPr>
          <a:lstStyle/>
          <a:p>
            <a:r>
              <a:rPr lang="cs-CZ" sz="2000" dirty="0" smtClean="0"/>
              <a:t>Druhé písmeno</a:t>
            </a:r>
            <a:endParaRPr lang="en-US" sz="2000" dirty="0"/>
          </a:p>
        </p:txBody>
      </p:sp>
    </p:spTree>
    <p:extLst>
      <p:ext uri="{BB962C8B-B14F-4D97-AF65-F5344CB8AC3E}">
        <p14:creationId xmlns:p14="http://schemas.microsoft.com/office/powerpoint/2010/main" val="9298651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73434" y="641687"/>
            <a:ext cx="8233183" cy="2154436"/>
          </a:xfrm>
          <a:prstGeom prst="rect">
            <a:avLst/>
          </a:prstGeom>
          <a:noFill/>
        </p:spPr>
        <p:txBody>
          <a:bodyPr wrap="square" rtlCol="0">
            <a:spAutoFit/>
          </a:bodyPr>
          <a:lstStyle/>
          <a:p>
            <a:r>
              <a:rPr lang="cs-CZ" sz="2400" b="1" dirty="0" smtClean="0">
                <a:solidFill>
                  <a:srgbClr val="00CC00"/>
                </a:solidFill>
              </a:rPr>
              <a:t>Úkol: </a:t>
            </a:r>
            <a:r>
              <a:rPr lang="cs-CZ" sz="2200" dirty="0" smtClean="0"/>
              <a:t>Přeložte </a:t>
            </a:r>
            <a:r>
              <a:rPr lang="cs-CZ" sz="2200" dirty="0"/>
              <a:t>tuto sekvenci DNA do proteinu s pomocí tabulky genetického kódu. Do tabulky napište jednopísmenné zkratky aminokyselin vašeho proteinu.</a:t>
            </a:r>
            <a:endParaRPr lang="en-US" sz="2200" dirty="0"/>
          </a:p>
          <a:p>
            <a:r>
              <a:rPr lang="cs-CZ" sz="2200" dirty="0"/>
              <a:t> </a:t>
            </a:r>
            <a:endParaRPr lang="en-US" sz="2200" dirty="0"/>
          </a:p>
          <a:p>
            <a:r>
              <a:rPr lang="cs-CZ" sz="2200" dirty="0"/>
              <a:t>Sekvence DNA:  </a:t>
            </a:r>
            <a:r>
              <a:rPr lang="cs-CZ" sz="2200" dirty="0" err="1" smtClean="0"/>
              <a:t>ATG</a:t>
            </a:r>
            <a:r>
              <a:rPr lang="cs-CZ" sz="2200" dirty="0" smtClean="0"/>
              <a:t> </a:t>
            </a:r>
            <a:r>
              <a:rPr lang="cs-CZ" sz="2200" dirty="0" err="1" smtClean="0"/>
              <a:t>GCC</a:t>
            </a:r>
            <a:r>
              <a:rPr lang="cs-CZ" sz="2200" dirty="0" smtClean="0"/>
              <a:t> </a:t>
            </a:r>
            <a:r>
              <a:rPr lang="cs-CZ" sz="2200" dirty="0" err="1" smtClean="0"/>
              <a:t>ATG</a:t>
            </a:r>
            <a:r>
              <a:rPr lang="cs-CZ" sz="2200" dirty="0" smtClean="0"/>
              <a:t> ATA </a:t>
            </a:r>
            <a:r>
              <a:rPr lang="cs-CZ" sz="2200" dirty="0" err="1" smtClean="0"/>
              <a:t>AAT</a:t>
            </a:r>
            <a:r>
              <a:rPr lang="cs-CZ" sz="2200" dirty="0" smtClean="0"/>
              <a:t> </a:t>
            </a:r>
            <a:r>
              <a:rPr lang="cs-CZ" sz="2200" dirty="0" err="1" smtClean="0"/>
              <a:t>AAG</a:t>
            </a:r>
            <a:r>
              <a:rPr lang="cs-CZ" sz="2200" dirty="0" smtClean="0"/>
              <a:t> </a:t>
            </a:r>
            <a:r>
              <a:rPr lang="cs-CZ" sz="2200" dirty="0" err="1" smtClean="0"/>
              <a:t>GCA</a:t>
            </a:r>
            <a:r>
              <a:rPr lang="cs-CZ" sz="2200" dirty="0" smtClean="0"/>
              <a:t> </a:t>
            </a:r>
            <a:r>
              <a:rPr lang="cs-CZ" sz="2200" dirty="0" err="1" smtClean="0"/>
              <a:t>TGA</a:t>
            </a:r>
            <a:endParaRPr lang="cs-CZ" sz="2200" dirty="0" smtClean="0"/>
          </a:p>
          <a:p>
            <a:r>
              <a:rPr lang="cs-CZ" sz="2200" dirty="0" smtClean="0"/>
              <a:t>  </a:t>
            </a:r>
            <a:endParaRPr lang="en-US" sz="2200" dirty="0"/>
          </a:p>
        </p:txBody>
      </p:sp>
      <p:pic>
        <p:nvPicPr>
          <p:cNvPr id="6" name="Obrázek 5"/>
          <p:cNvPicPr/>
          <p:nvPr/>
        </p:nvPicPr>
        <p:blipFill>
          <a:blip r:embed="rId3"/>
          <a:stretch>
            <a:fillRect/>
          </a:stretch>
        </p:blipFill>
        <p:spPr>
          <a:xfrm>
            <a:off x="1187385" y="3657600"/>
            <a:ext cx="5541778" cy="2866490"/>
          </a:xfrm>
          <a:prstGeom prst="rect">
            <a:avLst/>
          </a:prstGeom>
          <a:ln>
            <a:solidFill>
              <a:schemeClr val="tx1"/>
            </a:solidFill>
          </a:ln>
        </p:spPr>
      </p:pic>
      <p:sp>
        <p:nvSpPr>
          <p:cNvPr id="8" name="TextovéPole 7"/>
          <p:cNvSpPr txBox="1"/>
          <p:nvPr/>
        </p:nvSpPr>
        <p:spPr>
          <a:xfrm>
            <a:off x="570241" y="2565290"/>
            <a:ext cx="6338851" cy="461665"/>
          </a:xfrm>
          <a:prstGeom prst="rect">
            <a:avLst/>
          </a:prstGeom>
          <a:noFill/>
        </p:spPr>
        <p:txBody>
          <a:bodyPr wrap="none" rtlCol="0">
            <a:spAutoFit/>
          </a:bodyPr>
          <a:lstStyle/>
          <a:p>
            <a:r>
              <a:rPr lang="cs-CZ" sz="2400" b="1" dirty="0" smtClean="0">
                <a:solidFill>
                  <a:srgbClr val="00CC00"/>
                </a:solidFill>
              </a:rPr>
              <a:t>Řešení:               M    A     M    I      N     K     A   stop</a:t>
            </a:r>
            <a:endParaRPr lang="en-US" sz="2400" b="1" dirty="0">
              <a:solidFill>
                <a:srgbClr val="00CC00"/>
              </a:solidFill>
            </a:endParaRPr>
          </a:p>
        </p:txBody>
      </p:sp>
      <p:sp>
        <p:nvSpPr>
          <p:cNvPr id="2" name="TextovéPole 1"/>
          <p:cNvSpPr txBox="1"/>
          <p:nvPr/>
        </p:nvSpPr>
        <p:spPr>
          <a:xfrm rot="16200000">
            <a:off x="45997" y="4977851"/>
            <a:ext cx="1674626" cy="400110"/>
          </a:xfrm>
          <a:prstGeom prst="rect">
            <a:avLst/>
          </a:prstGeom>
          <a:noFill/>
        </p:spPr>
        <p:txBody>
          <a:bodyPr wrap="none" rtlCol="0">
            <a:spAutoFit/>
          </a:bodyPr>
          <a:lstStyle/>
          <a:p>
            <a:r>
              <a:rPr lang="cs-CZ" sz="2000" dirty="0" smtClean="0"/>
              <a:t>První písmeno</a:t>
            </a:r>
            <a:endParaRPr lang="en-US" sz="2000" dirty="0"/>
          </a:p>
        </p:txBody>
      </p:sp>
      <p:sp>
        <p:nvSpPr>
          <p:cNvPr id="3" name="TextovéPole 2"/>
          <p:cNvSpPr txBox="1"/>
          <p:nvPr/>
        </p:nvSpPr>
        <p:spPr>
          <a:xfrm>
            <a:off x="3000053" y="3243071"/>
            <a:ext cx="1784463" cy="400110"/>
          </a:xfrm>
          <a:prstGeom prst="rect">
            <a:avLst/>
          </a:prstGeom>
          <a:noFill/>
        </p:spPr>
        <p:txBody>
          <a:bodyPr wrap="none" rtlCol="0">
            <a:spAutoFit/>
          </a:bodyPr>
          <a:lstStyle/>
          <a:p>
            <a:r>
              <a:rPr lang="cs-CZ" sz="2000" dirty="0" smtClean="0"/>
              <a:t>Druhé písmeno</a:t>
            </a:r>
            <a:endParaRPr lang="en-US" sz="2000" dirty="0"/>
          </a:p>
        </p:txBody>
      </p:sp>
      <p:sp>
        <p:nvSpPr>
          <p:cNvPr id="7" name="Ovál 6"/>
          <p:cNvSpPr/>
          <p:nvPr/>
        </p:nvSpPr>
        <p:spPr>
          <a:xfrm>
            <a:off x="2825393" y="6015218"/>
            <a:ext cx="534256" cy="36503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2514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txBox="1">
            <a:spLocks noChangeArrowheads="1"/>
          </p:cNvSpPr>
          <p:nvPr/>
        </p:nvSpPr>
        <p:spPr>
          <a:xfrm>
            <a:off x="685800" y="289497"/>
            <a:ext cx="7772400" cy="1143000"/>
          </a:xfrm>
          <a:prstGeom prst="rect">
            <a:avLst/>
          </a:prstGeom>
        </p:spPr>
        <p:txBody>
          <a:bodyPr vert="horz" lIns="91440" tIns="45720" rIns="91440" bIns="45720" rtlCol="0" anchor="ctr">
            <a:normAutofit lnSpcReduction="10000"/>
          </a:bodyPr>
          <a:lstStyle>
            <a:lvl1pPr algn="ctr">
              <a:lnSpc>
                <a:spcPct val="90000"/>
              </a:lnSpc>
              <a:spcBef>
                <a:spcPct val="0"/>
              </a:spcBef>
              <a:buNone/>
              <a:defRPr sz="4000">
                <a:solidFill>
                  <a:srgbClr val="C00000"/>
                </a:solidFill>
                <a:latin typeface="+mj-lt"/>
                <a:ea typeface="+mj-ea"/>
                <a:cs typeface="+mj-cs"/>
              </a:defRPr>
            </a:lvl1pPr>
          </a:lstStyle>
          <a:p>
            <a:r>
              <a:rPr lang="cs-CZ" altLang="cs-CZ" dirty="0"/>
              <a:t>Translace = překlad nukleotidů do aminokyselin</a:t>
            </a:r>
          </a:p>
        </p:txBody>
      </p:sp>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4864" y="1342417"/>
            <a:ext cx="5025689" cy="4980562"/>
          </a:xfrm>
          <a:prstGeom prst="rect">
            <a:avLst/>
          </a:prstGeom>
        </p:spPr>
      </p:pic>
      <p:sp>
        <p:nvSpPr>
          <p:cNvPr id="5" name="Text Box 6"/>
          <p:cNvSpPr txBox="1">
            <a:spLocks noChangeArrowheads="1"/>
          </p:cNvSpPr>
          <p:nvPr/>
        </p:nvSpPr>
        <p:spPr bwMode="auto">
          <a:xfrm>
            <a:off x="562510" y="1915971"/>
            <a:ext cx="4608513" cy="461665"/>
          </a:xfrm>
          <a:prstGeom prst="rect">
            <a:avLst/>
          </a:prstGeom>
          <a:noFill/>
          <a:ln>
            <a:noFill/>
          </a:ln>
          <a:effectLst/>
          <a:extLst>
            <a:ext uri="{909E8E84-426E-40DD-AFC4-6F175D3DCCD1}">
              <a14:hiddenFill xmlns:a14="http://schemas.microsoft.com/office/drawing/2010/main">
                <a:solidFill>
                  <a:schemeClr val="bg1">
                    <a:alpha val="70195"/>
                  </a:scheme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None/>
            </a:pPr>
            <a:r>
              <a:rPr lang="cs-CZ" altLang="cs-CZ" sz="2400" dirty="0">
                <a:latin typeface="Calibri" panose="020F0502020204030204" pitchFamily="34" charset="0"/>
              </a:rPr>
              <a:t>T</a:t>
            </a:r>
            <a:r>
              <a:rPr lang="cs-CZ" altLang="cs-CZ" sz="2400" dirty="0" smtClean="0">
                <a:latin typeface="Calibri" panose="020F0502020204030204" pitchFamily="34" charset="0"/>
              </a:rPr>
              <a:t>ranslace </a:t>
            </a:r>
            <a:r>
              <a:rPr lang="cs-CZ" altLang="cs-CZ" sz="2400" dirty="0">
                <a:latin typeface="Calibri" panose="020F0502020204030204" pitchFamily="34" charset="0"/>
              </a:rPr>
              <a:t>se dělá v </a:t>
            </a:r>
            <a:r>
              <a:rPr lang="cs-CZ" altLang="cs-CZ" sz="2400" dirty="0" smtClean="0">
                <a:latin typeface="Calibri" panose="020F0502020204030204" pitchFamily="34" charset="0"/>
              </a:rPr>
              <a:t>ribozomech.</a:t>
            </a:r>
            <a:endParaRPr lang="cs-CZ" altLang="cs-CZ" sz="2400" dirty="0">
              <a:latin typeface="Calibri" panose="020F0502020204030204" pitchFamily="34" charset="0"/>
            </a:endParaRPr>
          </a:p>
        </p:txBody>
      </p:sp>
      <p:pic>
        <p:nvPicPr>
          <p:cNvPr id="6" name="Obráze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2510" y="2907461"/>
            <a:ext cx="2853152" cy="3192256"/>
          </a:xfrm>
          <a:prstGeom prst="rect">
            <a:avLst/>
          </a:prstGeom>
        </p:spPr>
      </p:pic>
    </p:spTree>
    <p:extLst>
      <p:ext uri="{BB962C8B-B14F-4D97-AF65-F5344CB8AC3E}">
        <p14:creationId xmlns:p14="http://schemas.microsoft.com/office/powerpoint/2010/main" val="370780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8650" y="118238"/>
            <a:ext cx="7886700" cy="1325563"/>
          </a:xfrm>
        </p:spPr>
        <p:txBody>
          <a:bodyPr vert="horz" lIns="91440" tIns="45720" rIns="91440" bIns="45720" rtlCol="0" anchor="ctr">
            <a:normAutofit/>
          </a:bodyPr>
          <a:lstStyle/>
          <a:p>
            <a:pPr algn="ctr"/>
            <a:r>
              <a:rPr lang="cs-CZ" sz="4000" dirty="0">
                <a:solidFill>
                  <a:srgbClr val="C00000"/>
                </a:solidFill>
              </a:rPr>
              <a:t>O čem to celé bude</a:t>
            </a:r>
          </a:p>
        </p:txBody>
      </p:sp>
      <p:sp>
        <p:nvSpPr>
          <p:cNvPr id="4" name="TextovéPole 3"/>
          <p:cNvSpPr txBox="1"/>
          <p:nvPr/>
        </p:nvSpPr>
        <p:spPr>
          <a:xfrm>
            <a:off x="628650" y="1216152"/>
            <a:ext cx="8131302" cy="5247590"/>
          </a:xfrm>
          <a:prstGeom prst="rect">
            <a:avLst/>
          </a:prstGeom>
          <a:noFill/>
        </p:spPr>
        <p:txBody>
          <a:bodyPr wrap="square" rtlCol="0">
            <a:spAutoFit/>
          </a:bodyPr>
          <a:lstStyle/>
          <a:p>
            <a:pPr marL="285750" indent="-285750">
              <a:spcBef>
                <a:spcPts val="1800"/>
              </a:spcBef>
              <a:buFont typeface="Arial" panose="020B0604020202020204" pitchFamily="34" charset="0"/>
              <a:buChar char="•"/>
            </a:pPr>
            <a:r>
              <a:rPr lang="cs-CZ" sz="2000" dirty="0" smtClean="0"/>
              <a:t>Kde je informace o tom, jací jsme.</a:t>
            </a:r>
          </a:p>
          <a:p>
            <a:pPr marL="285750" indent="-285750">
              <a:spcBef>
                <a:spcPts val="1800"/>
              </a:spcBef>
              <a:buFont typeface="Arial" panose="020B0604020202020204" pitchFamily="34" charset="0"/>
              <a:buChar char="•"/>
            </a:pPr>
            <a:r>
              <a:rPr lang="cs-CZ" sz="2000" dirty="0" smtClean="0"/>
              <a:t>Jak se tato informace přečte a vykoná.</a:t>
            </a:r>
          </a:p>
          <a:p>
            <a:pPr marL="285750" indent="-285750">
              <a:spcBef>
                <a:spcPts val="1800"/>
              </a:spcBef>
              <a:buFont typeface="Arial" panose="020B0604020202020204" pitchFamily="34" charset="0"/>
              <a:buChar char="•"/>
            </a:pPr>
            <a:r>
              <a:rPr lang="cs-CZ" sz="2000" dirty="0" smtClean="0"/>
              <a:t>Co se stane, když se změní.</a:t>
            </a:r>
          </a:p>
          <a:p>
            <a:pPr marL="285750" indent="-285750">
              <a:spcBef>
                <a:spcPts val="1800"/>
              </a:spcBef>
              <a:buFont typeface="Arial" panose="020B0604020202020204" pitchFamily="34" charset="0"/>
              <a:buChar char="•"/>
            </a:pPr>
            <a:r>
              <a:rPr lang="cs-CZ" sz="2000" dirty="0" smtClean="0"/>
              <a:t>Jak se může změnit.</a:t>
            </a:r>
          </a:p>
          <a:p>
            <a:pPr marL="285750" indent="-285750">
              <a:spcBef>
                <a:spcPts val="1800"/>
              </a:spcBef>
              <a:buFont typeface="Arial" panose="020B0604020202020204" pitchFamily="34" charset="0"/>
              <a:buChar char="•"/>
            </a:pPr>
            <a:r>
              <a:rPr lang="cs-CZ" sz="2000" dirty="0" smtClean="0"/>
              <a:t>Jak se přenáší do další generace.</a:t>
            </a:r>
          </a:p>
          <a:p>
            <a:pPr marL="285750" indent="-285750">
              <a:spcBef>
                <a:spcPts val="1800"/>
              </a:spcBef>
              <a:buFont typeface="Arial" panose="020B0604020202020204" pitchFamily="34" charset="0"/>
              <a:buChar char="•"/>
            </a:pPr>
            <a:r>
              <a:rPr lang="cs-CZ" sz="2000" dirty="0" smtClean="0"/>
              <a:t>Jak to, že jsme podobní rodičům, ale nejsme stejní.</a:t>
            </a:r>
          </a:p>
          <a:p>
            <a:pPr marL="285750" indent="-285750">
              <a:spcBef>
                <a:spcPts val="1800"/>
              </a:spcBef>
              <a:buFont typeface="Arial" panose="020B0604020202020204" pitchFamily="34" charset="0"/>
              <a:buChar char="•"/>
            </a:pPr>
            <a:r>
              <a:rPr lang="cs-CZ" sz="2000" dirty="0" smtClean="0"/>
              <a:t>Proč je dobře, že nejsme stejní jako rodiče a jak se to dělá.</a:t>
            </a:r>
          </a:p>
          <a:p>
            <a:pPr marL="285750" indent="-285750">
              <a:spcBef>
                <a:spcPts val="1800"/>
              </a:spcBef>
              <a:buFont typeface="Arial" panose="020B0604020202020204" pitchFamily="34" charset="0"/>
              <a:buChar char="•"/>
            </a:pPr>
            <a:r>
              <a:rPr lang="cs-CZ" sz="2000" dirty="0" smtClean="0"/>
              <a:t>Jak vznikají nové druhy.</a:t>
            </a:r>
          </a:p>
          <a:p>
            <a:pPr marL="285750" indent="-285750">
              <a:spcBef>
                <a:spcPts val="1800"/>
              </a:spcBef>
              <a:buFont typeface="Arial" panose="020B0604020202020204" pitchFamily="34" charset="0"/>
              <a:buChar char="•"/>
            </a:pPr>
            <a:r>
              <a:rPr lang="cs-CZ" sz="2000" dirty="0" smtClean="0"/>
              <a:t>Jak se určuje pohlaví.</a:t>
            </a:r>
          </a:p>
          <a:p>
            <a:pPr marL="285750" indent="-285750">
              <a:spcBef>
                <a:spcPts val="1800"/>
              </a:spcBef>
              <a:buFont typeface="Arial" panose="020B0604020202020204" pitchFamily="34" charset="0"/>
              <a:buChar char="•"/>
            </a:pPr>
            <a:r>
              <a:rPr lang="cs-CZ" sz="2000" dirty="0" smtClean="0"/>
              <a:t>A spoustu dalšího. </a:t>
            </a:r>
            <a:endParaRPr lang="cs-CZ" sz="2000" dirty="0"/>
          </a:p>
        </p:txBody>
      </p:sp>
    </p:spTree>
    <p:extLst>
      <p:ext uri="{BB962C8B-B14F-4D97-AF65-F5344CB8AC3E}">
        <p14:creationId xmlns:p14="http://schemas.microsoft.com/office/powerpoint/2010/main" val="695638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Přímá spojnice 15"/>
          <p:cNvCxnSpPr/>
          <p:nvPr/>
        </p:nvCxnSpPr>
        <p:spPr>
          <a:xfrm>
            <a:off x="693692" y="4904381"/>
            <a:ext cx="7756615" cy="3760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Nadpis 1"/>
          <p:cNvSpPr>
            <a:spLocks noGrp="1"/>
          </p:cNvSpPr>
          <p:nvPr>
            <p:ph type="title"/>
          </p:nvPr>
        </p:nvSpPr>
        <p:spPr>
          <a:xfrm>
            <a:off x="628649" y="82533"/>
            <a:ext cx="7886700" cy="1325563"/>
          </a:xfrm>
        </p:spPr>
        <p:txBody>
          <a:bodyPr vert="horz" lIns="91440" tIns="45720" rIns="91440" bIns="45720" rtlCol="0" anchor="ctr">
            <a:normAutofit/>
          </a:bodyPr>
          <a:lstStyle/>
          <a:p>
            <a:pPr algn="ctr"/>
            <a:r>
              <a:rPr lang="cs-CZ" sz="4000" dirty="0">
                <a:solidFill>
                  <a:srgbClr val="C00000"/>
                </a:solidFill>
              </a:rPr>
              <a:t>Struktura genu – introny a exony</a:t>
            </a:r>
          </a:p>
        </p:txBody>
      </p:sp>
      <p:sp>
        <p:nvSpPr>
          <p:cNvPr id="4" name="Obdélník 3"/>
          <p:cNvSpPr/>
          <p:nvPr/>
        </p:nvSpPr>
        <p:spPr>
          <a:xfrm>
            <a:off x="1283425" y="4843627"/>
            <a:ext cx="813160" cy="129540"/>
          </a:xfrm>
          <a:prstGeom prst="rect">
            <a:avLst/>
          </a:prstGeom>
          <a:solidFill>
            <a:srgbClr val="5A9B2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6" name="Přímá spojnice se šipkou 5"/>
          <p:cNvCxnSpPr/>
          <p:nvPr/>
        </p:nvCxnSpPr>
        <p:spPr>
          <a:xfrm>
            <a:off x="1280836" y="4578883"/>
            <a:ext cx="223569" cy="17907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7" name="TextovéPole 6"/>
          <p:cNvSpPr txBox="1"/>
          <p:nvPr/>
        </p:nvSpPr>
        <p:spPr>
          <a:xfrm>
            <a:off x="445505" y="4282990"/>
            <a:ext cx="1047750" cy="338554"/>
          </a:xfrm>
          <a:prstGeom prst="rect">
            <a:avLst/>
          </a:prstGeom>
          <a:noFill/>
        </p:spPr>
        <p:txBody>
          <a:bodyPr wrap="square" rtlCol="0">
            <a:spAutoFit/>
          </a:bodyPr>
          <a:lstStyle/>
          <a:p>
            <a:r>
              <a:rPr lang="cs-CZ" sz="1600" dirty="0" smtClean="0"/>
              <a:t>promotor</a:t>
            </a:r>
            <a:endParaRPr lang="cs-CZ" sz="1600" dirty="0"/>
          </a:p>
        </p:txBody>
      </p:sp>
      <p:cxnSp>
        <p:nvCxnSpPr>
          <p:cNvPr id="8" name="Přímá spojnice se šipkou 7"/>
          <p:cNvCxnSpPr/>
          <p:nvPr/>
        </p:nvCxnSpPr>
        <p:spPr>
          <a:xfrm flipH="1">
            <a:off x="7547065" y="4622782"/>
            <a:ext cx="166976" cy="13518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9" name="TextovéPole 8"/>
          <p:cNvSpPr txBox="1"/>
          <p:nvPr/>
        </p:nvSpPr>
        <p:spPr>
          <a:xfrm>
            <a:off x="7714041" y="4414089"/>
            <a:ext cx="1181839" cy="338554"/>
          </a:xfrm>
          <a:prstGeom prst="rect">
            <a:avLst/>
          </a:prstGeom>
          <a:noFill/>
        </p:spPr>
        <p:txBody>
          <a:bodyPr wrap="square" rtlCol="0">
            <a:spAutoFit/>
          </a:bodyPr>
          <a:lstStyle/>
          <a:p>
            <a:r>
              <a:rPr lang="cs-CZ" sz="1600" dirty="0" smtClean="0"/>
              <a:t>terminátor</a:t>
            </a:r>
            <a:endParaRPr lang="cs-CZ" sz="1600" dirty="0"/>
          </a:p>
        </p:txBody>
      </p:sp>
      <p:sp>
        <p:nvSpPr>
          <p:cNvPr id="10" name="Ohnutá šipka 9"/>
          <p:cNvSpPr/>
          <p:nvPr/>
        </p:nvSpPr>
        <p:spPr>
          <a:xfrm>
            <a:off x="1686739" y="3821474"/>
            <a:ext cx="335280" cy="861928"/>
          </a:xfrm>
          <a:prstGeom prst="bentArrow">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cxnSp>
        <p:nvCxnSpPr>
          <p:cNvPr id="11" name="Přímá spojnice se šipkou 10"/>
          <p:cNvCxnSpPr>
            <a:stCxn id="33" idx="1"/>
          </p:cNvCxnSpPr>
          <p:nvPr/>
        </p:nvCxnSpPr>
        <p:spPr>
          <a:xfrm flipV="1">
            <a:off x="2096585" y="3890223"/>
            <a:ext cx="5191400" cy="23683"/>
          </a:xfrm>
          <a:prstGeom prst="straightConnector1">
            <a:avLst/>
          </a:prstGeom>
          <a:ln w="57150">
            <a:solidFill>
              <a:schemeClr val="accent2">
                <a:lumMod val="60000"/>
                <a:lumOff val="40000"/>
              </a:schemeClr>
            </a:solidFill>
            <a:headEnd type="none" w="med" len="med"/>
            <a:tailEnd type="none" w="med" len="med"/>
          </a:ln>
        </p:spPr>
        <p:style>
          <a:lnRef idx="3">
            <a:schemeClr val="accent4"/>
          </a:lnRef>
          <a:fillRef idx="0">
            <a:schemeClr val="accent4"/>
          </a:fillRef>
          <a:effectRef idx="2">
            <a:schemeClr val="accent4"/>
          </a:effectRef>
          <a:fontRef idx="minor">
            <a:schemeClr val="tx1"/>
          </a:fontRef>
        </p:style>
      </p:cxnSp>
      <p:sp>
        <p:nvSpPr>
          <p:cNvPr id="14" name="TextovéPole 13"/>
          <p:cNvSpPr txBox="1"/>
          <p:nvPr/>
        </p:nvSpPr>
        <p:spPr>
          <a:xfrm>
            <a:off x="41369" y="4719715"/>
            <a:ext cx="609462" cy="369332"/>
          </a:xfrm>
          <a:prstGeom prst="rect">
            <a:avLst/>
          </a:prstGeom>
          <a:noFill/>
        </p:spPr>
        <p:txBody>
          <a:bodyPr wrap="none" rtlCol="0">
            <a:spAutoFit/>
          </a:bodyPr>
          <a:lstStyle/>
          <a:p>
            <a:r>
              <a:rPr lang="cs-CZ" dirty="0" smtClean="0"/>
              <a:t>DNA</a:t>
            </a:r>
            <a:endParaRPr lang="cs-CZ" dirty="0"/>
          </a:p>
        </p:txBody>
      </p:sp>
      <p:cxnSp>
        <p:nvCxnSpPr>
          <p:cNvPr id="18" name="Přímá spojnice 17"/>
          <p:cNvCxnSpPr>
            <a:stCxn id="4" idx="3"/>
          </p:cNvCxnSpPr>
          <p:nvPr/>
        </p:nvCxnSpPr>
        <p:spPr>
          <a:xfrm>
            <a:off x="2096585" y="4908397"/>
            <a:ext cx="5450480" cy="14785"/>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5" name="Obdélník 4"/>
          <p:cNvSpPr/>
          <p:nvPr/>
        </p:nvSpPr>
        <p:spPr>
          <a:xfrm>
            <a:off x="7287985" y="4860401"/>
            <a:ext cx="838200" cy="12954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Obdélník 18"/>
          <p:cNvSpPr/>
          <p:nvPr/>
        </p:nvSpPr>
        <p:spPr>
          <a:xfrm>
            <a:off x="2517865" y="4860401"/>
            <a:ext cx="950324" cy="98357"/>
          </a:xfrm>
          <a:prstGeom prst="rect">
            <a:avLst/>
          </a:prstGeom>
          <a:solidFill>
            <a:srgbClr val="042D8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0" name="Obdélník 19"/>
          <p:cNvSpPr/>
          <p:nvPr/>
        </p:nvSpPr>
        <p:spPr>
          <a:xfrm>
            <a:off x="3952601" y="4866610"/>
            <a:ext cx="950324" cy="98357"/>
          </a:xfrm>
          <a:prstGeom prst="rect">
            <a:avLst/>
          </a:prstGeom>
          <a:solidFill>
            <a:srgbClr val="042D8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1" name="Obdélník 20"/>
          <p:cNvSpPr/>
          <p:nvPr/>
        </p:nvSpPr>
        <p:spPr>
          <a:xfrm>
            <a:off x="6208121" y="4874003"/>
            <a:ext cx="950324" cy="98357"/>
          </a:xfrm>
          <a:prstGeom prst="rect">
            <a:avLst/>
          </a:prstGeom>
          <a:solidFill>
            <a:srgbClr val="042D8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4" name="Obdélník 23"/>
          <p:cNvSpPr/>
          <p:nvPr/>
        </p:nvSpPr>
        <p:spPr>
          <a:xfrm>
            <a:off x="2096585" y="4860401"/>
            <a:ext cx="421280" cy="98357"/>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6" name="Obdélník 25"/>
          <p:cNvSpPr/>
          <p:nvPr/>
        </p:nvSpPr>
        <p:spPr>
          <a:xfrm>
            <a:off x="6758941" y="4874002"/>
            <a:ext cx="534324" cy="98357"/>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9" name="Obdélník 28"/>
          <p:cNvSpPr/>
          <p:nvPr/>
        </p:nvSpPr>
        <p:spPr>
          <a:xfrm>
            <a:off x="2517865" y="3864728"/>
            <a:ext cx="950324" cy="98357"/>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0" name="Obdélník 29"/>
          <p:cNvSpPr/>
          <p:nvPr/>
        </p:nvSpPr>
        <p:spPr>
          <a:xfrm>
            <a:off x="3952601" y="3845553"/>
            <a:ext cx="950324" cy="98357"/>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1" name="Obdélník 30"/>
          <p:cNvSpPr/>
          <p:nvPr/>
        </p:nvSpPr>
        <p:spPr>
          <a:xfrm>
            <a:off x="6196688" y="3851277"/>
            <a:ext cx="950324" cy="98357"/>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2" name="Obdélník 31"/>
          <p:cNvSpPr/>
          <p:nvPr/>
        </p:nvSpPr>
        <p:spPr>
          <a:xfrm>
            <a:off x="6763717" y="3851276"/>
            <a:ext cx="534324" cy="98357"/>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3" name="Obdélník 32"/>
          <p:cNvSpPr/>
          <p:nvPr/>
        </p:nvSpPr>
        <p:spPr>
          <a:xfrm>
            <a:off x="2096585" y="3864727"/>
            <a:ext cx="421280" cy="98357"/>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7" name="TextovéPole 36"/>
          <p:cNvSpPr txBox="1"/>
          <p:nvPr/>
        </p:nvSpPr>
        <p:spPr>
          <a:xfrm>
            <a:off x="4321784" y="5300567"/>
            <a:ext cx="854208" cy="369332"/>
          </a:xfrm>
          <a:prstGeom prst="rect">
            <a:avLst/>
          </a:prstGeom>
          <a:noFill/>
        </p:spPr>
        <p:txBody>
          <a:bodyPr wrap="none" rtlCol="0">
            <a:spAutoFit/>
          </a:bodyPr>
          <a:lstStyle/>
          <a:p>
            <a:r>
              <a:rPr lang="cs-CZ" dirty="0" smtClean="0"/>
              <a:t>introny</a:t>
            </a:r>
            <a:endParaRPr lang="cs-CZ" dirty="0"/>
          </a:p>
        </p:txBody>
      </p:sp>
      <p:sp>
        <p:nvSpPr>
          <p:cNvPr id="38" name="TextovéPole 37"/>
          <p:cNvSpPr txBox="1"/>
          <p:nvPr/>
        </p:nvSpPr>
        <p:spPr>
          <a:xfrm>
            <a:off x="2734847" y="4267764"/>
            <a:ext cx="733342" cy="369332"/>
          </a:xfrm>
          <a:prstGeom prst="rect">
            <a:avLst/>
          </a:prstGeom>
          <a:noFill/>
        </p:spPr>
        <p:txBody>
          <a:bodyPr wrap="none" rtlCol="0">
            <a:spAutoFit/>
          </a:bodyPr>
          <a:lstStyle/>
          <a:p>
            <a:r>
              <a:rPr lang="cs-CZ" dirty="0" smtClean="0"/>
              <a:t>exony</a:t>
            </a:r>
            <a:endParaRPr lang="cs-CZ" dirty="0"/>
          </a:p>
        </p:txBody>
      </p:sp>
      <p:cxnSp>
        <p:nvCxnSpPr>
          <p:cNvPr id="46" name="Přímá spojnice se šipkou 45"/>
          <p:cNvCxnSpPr/>
          <p:nvPr/>
        </p:nvCxnSpPr>
        <p:spPr>
          <a:xfrm>
            <a:off x="3232505" y="4619633"/>
            <a:ext cx="9170" cy="19281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Přímá spojnice se šipkou 47"/>
          <p:cNvCxnSpPr/>
          <p:nvPr/>
        </p:nvCxnSpPr>
        <p:spPr>
          <a:xfrm>
            <a:off x="3404677" y="4564669"/>
            <a:ext cx="846516" cy="22131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Přímá spojnice se šipkou 49"/>
          <p:cNvCxnSpPr>
            <a:stCxn id="38" idx="3"/>
          </p:cNvCxnSpPr>
          <p:nvPr/>
        </p:nvCxnSpPr>
        <p:spPr>
          <a:xfrm>
            <a:off x="3468189" y="4452430"/>
            <a:ext cx="2951661" cy="35879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Přímá spojnice se šipkou 51"/>
          <p:cNvCxnSpPr/>
          <p:nvPr/>
        </p:nvCxnSpPr>
        <p:spPr>
          <a:xfrm flipH="1" flipV="1">
            <a:off x="3778250" y="5088403"/>
            <a:ext cx="472943" cy="36116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Přímá spojnice se šipkou 53"/>
          <p:cNvCxnSpPr>
            <a:stCxn id="37" idx="3"/>
          </p:cNvCxnSpPr>
          <p:nvPr/>
        </p:nvCxnSpPr>
        <p:spPr>
          <a:xfrm flipV="1">
            <a:off x="5175992" y="5035143"/>
            <a:ext cx="405658" cy="45009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Přímá spojnice se šipkou 55"/>
          <p:cNvCxnSpPr/>
          <p:nvPr/>
        </p:nvCxnSpPr>
        <p:spPr>
          <a:xfrm flipV="1">
            <a:off x="2022019" y="5035143"/>
            <a:ext cx="340181" cy="26542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Přímá spojnice se šipkou 57"/>
          <p:cNvCxnSpPr/>
          <p:nvPr/>
        </p:nvCxnSpPr>
        <p:spPr>
          <a:xfrm flipH="1" flipV="1">
            <a:off x="7092950" y="5066326"/>
            <a:ext cx="361950" cy="31974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9" name="TextovéPole 58"/>
          <p:cNvSpPr txBox="1"/>
          <p:nvPr/>
        </p:nvSpPr>
        <p:spPr>
          <a:xfrm>
            <a:off x="884629" y="5269173"/>
            <a:ext cx="2216889" cy="369332"/>
          </a:xfrm>
          <a:prstGeom prst="rect">
            <a:avLst/>
          </a:prstGeom>
          <a:noFill/>
        </p:spPr>
        <p:txBody>
          <a:bodyPr wrap="none" rtlCol="0">
            <a:spAutoFit/>
          </a:bodyPr>
          <a:lstStyle/>
          <a:p>
            <a:r>
              <a:rPr lang="cs-CZ" dirty="0" smtClean="0"/>
              <a:t>nepřepisovaná oblast</a:t>
            </a:r>
            <a:endParaRPr lang="cs-CZ" dirty="0"/>
          </a:p>
        </p:txBody>
      </p:sp>
      <p:sp>
        <p:nvSpPr>
          <p:cNvPr id="61" name="TextovéPole 60"/>
          <p:cNvSpPr txBox="1"/>
          <p:nvPr/>
        </p:nvSpPr>
        <p:spPr>
          <a:xfrm>
            <a:off x="6444385" y="5261742"/>
            <a:ext cx="2216889" cy="369332"/>
          </a:xfrm>
          <a:prstGeom prst="rect">
            <a:avLst/>
          </a:prstGeom>
          <a:noFill/>
        </p:spPr>
        <p:txBody>
          <a:bodyPr wrap="none" rtlCol="0">
            <a:spAutoFit/>
          </a:bodyPr>
          <a:lstStyle/>
          <a:p>
            <a:r>
              <a:rPr lang="cs-CZ" dirty="0" smtClean="0"/>
              <a:t>nepřepisovaná oblast</a:t>
            </a:r>
            <a:endParaRPr lang="cs-CZ" dirty="0"/>
          </a:p>
        </p:txBody>
      </p:sp>
      <p:sp>
        <p:nvSpPr>
          <p:cNvPr id="63" name="Obdélník 62"/>
          <p:cNvSpPr/>
          <p:nvPr/>
        </p:nvSpPr>
        <p:spPr>
          <a:xfrm>
            <a:off x="3157945" y="2848239"/>
            <a:ext cx="950324" cy="98357"/>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4" name="Obdélník 63"/>
          <p:cNvSpPr/>
          <p:nvPr/>
        </p:nvSpPr>
        <p:spPr>
          <a:xfrm>
            <a:off x="4117519" y="2848238"/>
            <a:ext cx="950324" cy="98357"/>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5" name="Obdélník 64"/>
          <p:cNvSpPr/>
          <p:nvPr/>
        </p:nvSpPr>
        <p:spPr>
          <a:xfrm>
            <a:off x="5077093" y="2849136"/>
            <a:ext cx="950324" cy="98357"/>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6" name="Obdélník 65"/>
          <p:cNvSpPr/>
          <p:nvPr/>
        </p:nvSpPr>
        <p:spPr>
          <a:xfrm>
            <a:off x="6028426" y="2848237"/>
            <a:ext cx="534324" cy="98357"/>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7" name="Obdélník 66"/>
          <p:cNvSpPr/>
          <p:nvPr/>
        </p:nvSpPr>
        <p:spPr>
          <a:xfrm>
            <a:off x="2736665" y="2848238"/>
            <a:ext cx="421280" cy="98357"/>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8" name="TextovéPole 67"/>
          <p:cNvSpPr txBox="1"/>
          <p:nvPr/>
        </p:nvSpPr>
        <p:spPr>
          <a:xfrm>
            <a:off x="7454900" y="3705557"/>
            <a:ext cx="1161087" cy="369332"/>
          </a:xfrm>
          <a:prstGeom prst="rect">
            <a:avLst/>
          </a:prstGeom>
          <a:noFill/>
        </p:spPr>
        <p:txBody>
          <a:bodyPr wrap="none" rtlCol="0">
            <a:spAutoFit/>
          </a:bodyPr>
          <a:lstStyle/>
          <a:p>
            <a:r>
              <a:rPr lang="cs-CZ" dirty="0" err="1" smtClean="0"/>
              <a:t>pre-mRNA</a:t>
            </a:r>
            <a:endParaRPr lang="cs-CZ" dirty="0"/>
          </a:p>
        </p:txBody>
      </p:sp>
      <p:sp>
        <p:nvSpPr>
          <p:cNvPr id="69" name="TextovéPole 68"/>
          <p:cNvSpPr txBox="1"/>
          <p:nvPr/>
        </p:nvSpPr>
        <p:spPr>
          <a:xfrm>
            <a:off x="6662922" y="2699672"/>
            <a:ext cx="2004331" cy="369332"/>
          </a:xfrm>
          <a:prstGeom prst="rect">
            <a:avLst/>
          </a:prstGeom>
          <a:noFill/>
        </p:spPr>
        <p:txBody>
          <a:bodyPr wrap="none" rtlCol="0">
            <a:spAutoFit/>
          </a:bodyPr>
          <a:lstStyle/>
          <a:p>
            <a:r>
              <a:rPr lang="cs-CZ" dirty="0" err="1" smtClean="0"/>
              <a:t>mRNA</a:t>
            </a:r>
            <a:r>
              <a:rPr lang="cs-CZ" dirty="0" smtClean="0"/>
              <a:t> </a:t>
            </a:r>
            <a:r>
              <a:rPr lang="cs-CZ" dirty="0" smtClean="0"/>
              <a:t>po sestřižení</a:t>
            </a:r>
            <a:endParaRPr lang="cs-CZ" dirty="0"/>
          </a:p>
        </p:txBody>
      </p:sp>
      <p:sp>
        <p:nvSpPr>
          <p:cNvPr id="71" name="Obdélník 70"/>
          <p:cNvSpPr/>
          <p:nvPr/>
        </p:nvSpPr>
        <p:spPr>
          <a:xfrm>
            <a:off x="3157945" y="2026289"/>
            <a:ext cx="2869472" cy="86586"/>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2" name="TextovéPole 71"/>
          <p:cNvSpPr txBox="1"/>
          <p:nvPr/>
        </p:nvSpPr>
        <p:spPr>
          <a:xfrm>
            <a:off x="6271641" y="1859881"/>
            <a:ext cx="869341" cy="369332"/>
          </a:xfrm>
          <a:prstGeom prst="rect">
            <a:avLst/>
          </a:prstGeom>
          <a:noFill/>
        </p:spPr>
        <p:txBody>
          <a:bodyPr wrap="none" rtlCol="0">
            <a:spAutoFit/>
          </a:bodyPr>
          <a:lstStyle/>
          <a:p>
            <a:r>
              <a:rPr lang="cs-CZ" dirty="0" smtClean="0"/>
              <a:t>protein</a:t>
            </a:r>
            <a:endParaRPr lang="cs-CZ" dirty="0"/>
          </a:p>
        </p:txBody>
      </p:sp>
    </p:spTree>
    <p:extLst>
      <p:ext uri="{BB962C8B-B14F-4D97-AF65-F5344CB8AC3E}">
        <p14:creationId xmlns:p14="http://schemas.microsoft.com/office/powerpoint/2010/main" val="3004197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9" grpId="0" animBg="1"/>
      <p:bldP spid="30" grpId="0" animBg="1"/>
      <p:bldP spid="31" grpId="0" animBg="1"/>
      <p:bldP spid="32" grpId="0" animBg="1"/>
      <p:bldP spid="33" grpId="0" animBg="1"/>
      <p:bldP spid="63" grpId="0" animBg="1"/>
      <p:bldP spid="64" grpId="0" animBg="1"/>
      <p:bldP spid="65" grpId="0" animBg="1"/>
      <p:bldP spid="66" grpId="0" animBg="1"/>
      <p:bldP spid="67" grpId="0" animBg="1"/>
      <p:bldP spid="68" grpId="0"/>
      <p:bldP spid="69" grpId="0"/>
      <p:bldP spid="71" grpId="0" animBg="1"/>
      <p:bldP spid="7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628650" y="945154"/>
            <a:ext cx="8058150" cy="3508653"/>
          </a:xfrm>
          <a:prstGeom prst="rect">
            <a:avLst/>
          </a:prstGeom>
          <a:noFill/>
        </p:spPr>
        <p:txBody>
          <a:bodyPr wrap="square" rtlCol="0">
            <a:spAutoFit/>
          </a:bodyPr>
          <a:lstStyle/>
          <a:p>
            <a:r>
              <a:rPr lang="cs-CZ" sz="2400" b="1" dirty="0">
                <a:solidFill>
                  <a:srgbClr val="00CC00"/>
                </a:solidFill>
              </a:rPr>
              <a:t>Úkol:</a:t>
            </a:r>
            <a:r>
              <a:rPr lang="cs-CZ" b="1" dirty="0">
                <a:solidFill>
                  <a:srgbClr val="00CC00"/>
                </a:solidFill>
              </a:rPr>
              <a:t> </a:t>
            </a:r>
            <a:r>
              <a:rPr lang="cs-CZ" sz="2000" dirty="0" smtClean="0"/>
              <a:t>Představte </a:t>
            </a:r>
            <a:r>
              <a:rPr lang="cs-CZ" sz="2000" dirty="0"/>
              <a:t>si, že následující text je částí genu, která je složená z intronů a exonů. Napište, jak by vypadala finální sestřižená </a:t>
            </a:r>
            <a:r>
              <a:rPr lang="cs-CZ" sz="2000" dirty="0" err="1"/>
              <a:t>mRNA</a:t>
            </a:r>
            <a:r>
              <a:rPr lang="cs-CZ" sz="2000" dirty="0"/>
              <a:t>. Exony jsou vyznačeny kurzívou</a:t>
            </a:r>
            <a:r>
              <a:rPr lang="cs-CZ" sz="2000" dirty="0" smtClean="0"/>
              <a:t>.</a:t>
            </a:r>
          </a:p>
          <a:p>
            <a:endParaRPr lang="cs-CZ" sz="2000" dirty="0"/>
          </a:p>
          <a:p>
            <a:r>
              <a:rPr lang="cs-CZ" sz="2000" i="1" dirty="0"/>
              <a:t> </a:t>
            </a:r>
            <a:endParaRPr lang="cs-CZ" sz="2000" dirty="0"/>
          </a:p>
          <a:p>
            <a:r>
              <a:rPr lang="cs-CZ" sz="2000" i="1" dirty="0"/>
              <a:t>Na břehu </a:t>
            </a:r>
            <a:r>
              <a:rPr lang="cs-CZ" sz="2000" dirty="0"/>
              <a:t>pod hladinou moře</a:t>
            </a:r>
            <a:r>
              <a:rPr lang="cs-CZ" sz="2000" i="1" dirty="0"/>
              <a:t> jezera seděl rybář </a:t>
            </a:r>
            <a:r>
              <a:rPr lang="cs-CZ" sz="2000" dirty="0"/>
              <a:t>honily kosatky</a:t>
            </a:r>
            <a:r>
              <a:rPr lang="cs-CZ" sz="2000" i="1" dirty="0"/>
              <a:t> a chytal </a:t>
            </a:r>
            <a:r>
              <a:rPr lang="cs-CZ" sz="2000" dirty="0"/>
              <a:t>ryby</a:t>
            </a:r>
            <a:r>
              <a:rPr lang="cs-CZ" sz="2000" i="1" dirty="0"/>
              <a:t> </a:t>
            </a:r>
            <a:r>
              <a:rPr lang="cs-CZ" sz="2000" i="1" dirty="0" err="1"/>
              <a:t>ryby</a:t>
            </a:r>
            <a:r>
              <a:rPr lang="cs-CZ" sz="2000" i="1" dirty="0"/>
              <a:t> najednou chytil </a:t>
            </a:r>
            <a:r>
              <a:rPr lang="cs-CZ" sz="2000" dirty="0"/>
              <a:t>velkého sumce </a:t>
            </a:r>
            <a:r>
              <a:rPr lang="cs-CZ" sz="2000" i="1" dirty="0"/>
              <a:t>zlatého kapra který </a:t>
            </a:r>
            <a:r>
              <a:rPr lang="cs-CZ" sz="2000" dirty="0"/>
              <a:t>vypadal jako jeho žena</a:t>
            </a:r>
            <a:r>
              <a:rPr lang="cs-CZ" sz="2000" i="1" dirty="0"/>
              <a:t> slíbil že rybáři splní </a:t>
            </a:r>
            <a:r>
              <a:rPr lang="cs-CZ" sz="2000" dirty="0"/>
              <a:t>dá 100 zlatých šupin</a:t>
            </a:r>
            <a:r>
              <a:rPr lang="cs-CZ" sz="2000" i="1" dirty="0"/>
              <a:t> přání </a:t>
            </a:r>
            <a:r>
              <a:rPr lang="cs-CZ" sz="2000" dirty="0"/>
              <a:t>když si místo něj upeče kosatku </a:t>
            </a:r>
            <a:r>
              <a:rPr lang="cs-CZ" sz="2000" i="1" dirty="0"/>
              <a:t>rybář se zamyslel a řekl </a:t>
            </a:r>
            <a:r>
              <a:rPr lang="cs-CZ" sz="2000" dirty="0"/>
              <a:t>lepší vrabec v hrsti než holub na střeše</a:t>
            </a:r>
            <a:r>
              <a:rPr lang="cs-CZ" sz="2000" i="1" dirty="0"/>
              <a:t> přeju si aby moje žena </a:t>
            </a:r>
            <a:r>
              <a:rPr lang="cs-CZ" sz="2000" dirty="0"/>
              <a:t>byla zase mladá a krásná </a:t>
            </a:r>
            <a:r>
              <a:rPr lang="cs-CZ" sz="2000" i="1" dirty="0"/>
              <a:t>nevypadala jako sumec.  </a:t>
            </a:r>
            <a:endParaRPr lang="cs-CZ" sz="2000" dirty="0"/>
          </a:p>
          <a:p>
            <a:endParaRPr lang="cs-CZ" dirty="0"/>
          </a:p>
        </p:txBody>
      </p:sp>
      <p:sp>
        <p:nvSpPr>
          <p:cNvPr id="4" name="TextovéPole 3"/>
          <p:cNvSpPr txBox="1"/>
          <p:nvPr/>
        </p:nvSpPr>
        <p:spPr>
          <a:xfrm>
            <a:off x="850392" y="5111496"/>
            <a:ext cx="184731" cy="369332"/>
          </a:xfrm>
          <a:prstGeom prst="rect">
            <a:avLst/>
          </a:prstGeom>
          <a:noFill/>
        </p:spPr>
        <p:txBody>
          <a:bodyPr wrap="none" rtlCol="0">
            <a:spAutoFit/>
          </a:bodyPr>
          <a:lstStyle/>
          <a:p>
            <a:endParaRPr lang="cs-CZ" dirty="0"/>
          </a:p>
        </p:txBody>
      </p:sp>
      <p:sp>
        <p:nvSpPr>
          <p:cNvPr id="5" name="TextovéPole 4"/>
          <p:cNvSpPr txBox="1"/>
          <p:nvPr/>
        </p:nvSpPr>
        <p:spPr>
          <a:xfrm>
            <a:off x="704088" y="4627114"/>
            <a:ext cx="7982712" cy="1692771"/>
          </a:xfrm>
          <a:prstGeom prst="rect">
            <a:avLst/>
          </a:prstGeom>
          <a:noFill/>
        </p:spPr>
        <p:txBody>
          <a:bodyPr wrap="square" rtlCol="0">
            <a:spAutoFit/>
          </a:bodyPr>
          <a:lstStyle/>
          <a:p>
            <a:r>
              <a:rPr lang="cs-CZ" sz="2400" b="1" dirty="0" smtClean="0">
                <a:solidFill>
                  <a:srgbClr val="00CC00"/>
                </a:solidFill>
              </a:rPr>
              <a:t>Řešení</a:t>
            </a:r>
          </a:p>
          <a:p>
            <a:r>
              <a:rPr lang="cs-CZ" sz="2000" i="1" dirty="0" smtClean="0"/>
              <a:t>Na </a:t>
            </a:r>
            <a:r>
              <a:rPr lang="cs-CZ" sz="2000" i="1" dirty="0"/>
              <a:t>břehu </a:t>
            </a:r>
            <a:r>
              <a:rPr lang="cs-CZ" sz="2000" i="1" dirty="0" smtClean="0"/>
              <a:t>jezera </a:t>
            </a:r>
            <a:r>
              <a:rPr lang="cs-CZ" sz="2000" i="1" dirty="0"/>
              <a:t>seděl rybář </a:t>
            </a:r>
            <a:r>
              <a:rPr lang="cs-CZ" sz="2000" i="1" dirty="0" smtClean="0"/>
              <a:t>a </a:t>
            </a:r>
            <a:r>
              <a:rPr lang="cs-CZ" sz="2000" i="1" dirty="0"/>
              <a:t>chytal </a:t>
            </a:r>
            <a:r>
              <a:rPr lang="cs-CZ" sz="2000" i="1" dirty="0" smtClean="0"/>
              <a:t>ryby </a:t>
            </a:r>
            <a:r>
              <a:rPr lang="cs-CZ" sz="2000" i="1" dirty="0"/>
              <a:t>najednou chytil </a:t>
            </a:r>
            <a:r>
              <a:rPr lang="cs-CZ" sz="2000" i="1" dirty="0" smtClean="0"/>
              <a:t>zlatého </a:t>
            </a:r>
            <a:r>
              <a:rPr lang="cs-CZ" sz="2000" i="1" dirty="0"/>
              <a:t>kapra který </a:t>
            </a:r>
            <a:r>
              <a:rPr lang="cs-CZ" sz="2000" i="1" dirty="0" smtClean="0"/>
              <a:t>slíbil </a:t>
            </a:r>
            <a:r>
              <a:rPr lang="cs-CZ" sz="2000" i="1" dirty="0"/>
              <a:t>že rybáři splní </a:t>
            </a:r>
            <a:r>
              <a:rPr lang="cs-CZ" sz="2000" i="1" dirty="0" smtClean="0"/>
              <a:t>přání rybář </a:t>
            </a:r>
            <a:r>
              <a:rPr lang="cs-CZ" sz="2000" i="1" dirty="0"/>
              <a:t>se zamyslel a řekl </a:t>
            </a:r>
            <a:r>
              <a:rPr lang="cs-CZ" sz="2000" i="1" dirty="0" smtClean="0"/>
              <a:t>přeju </a:t>
            </a:r>
            <a:r>
              <a:rPr lang="cs-CZ" sz="2000" i="1" dirty="0"/>
              <a:t>si aby moje žena </a:t>
            </a:r>
            <a:r>
              <a:rPr lang="cs-CZ" sz="2000" i="1" dirty="0" smtClean="0"/>
              <a:t>nevypadala </a:t>
            </a:r>
            <a:r>
              <a:rPr lang="cs-CZ" sz="2000" i="1" dirty="0"/>
              <a:t>jako sumec.  </a:t>
            </a:r>
            <a:endParaRPr lang="cs-CZ" sz="2000" dirty="0"/>
          </a:p>
          <a:p>
            <a:endParaRPr lang="cs-CZ" sz="2000" dirty="0"/>
          </a:p>
        </p:txBody>
      </p:sp>
    </p:spTree>
    <p:extLst>
      <p:ext uri="{BB962C8B-B14F-4D97-AF65-F5344CB8AC3E}">
        <p14:creationId xmlns:p14="http://schemas.microsoft.com/office/powerpoint/2010/main" val="3601618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454914" y="3615928"/>
            <a:ext cx="8423910" cy="3447098"/>
          </a:xfrm>
          <a:prstGeom prst="rect">
            <a:avLst/>
          </a:prstGeom>
        </p:spPr>
        <p:txBody>
          <a:bodyPr wrap="square">
            <a:spAutoFit/>
          </a:bodyPr>
          <a:lstStyle/>
          <a:p>
            <a:r>
              <a:rPr lang="cs-CZ" sz="2000" b="1" dirty="0">
                <a:solidFill>
                  <a:srgbClr val="00CC00"/>
                </a:solidFill>
              </a:rPr>
              <a:t>Řešení:</a:t>
            </a:r>
          </a:p>
          <a:p>
            <a:r>
              <a:rPr lang="cs-CZ" kern="50" dirty="0" smtClean="0">
                <a:ea typeface="Arial Unicode MS" panose="020B0604020202020204" pitchFamily="34" charset="-128"/>
              </a:rPr>
              <a:t>1 + 3 + 4:</a:t>
            </a:r>
            <a:r>
              <a:rPr lang="cs-CZ" kern="50" dirty="0" smtClean="0">
                <a:solidFill>
                  <a:srgbClr val="FF0000"/>
                </a:solidFill>
                <a:ea typeface="Arial Unicode MS" panose="020B0604020202020204" pitchFamily="34" charset="-128"/>
              </a:rPr>
              <a:t> </a:t>
            </a:r>
            <a:r>
              <a:rPr lang="cs-CZ" kern="50" dirty="0">
                <a:solidFill>
                  <a:srgbClr val="FF0000"/>
                </a:solidFill>
                <a:ea typeface="Arial Unicode MS" panose="020B0604020202020204" pitchFamily="34" charset="-128"/>
              </a:rPr>
              <a:t>Na břehu jezera seděl rybář a chytal ryby. Měl už v koši velikou zubatou štiku. </a:t>
            </a:r>
            <a:r>
              <a:rPr lang="cs-CZ" kern="50" dirty="0">
                <a:solidFill>
                  <a:schemeClr val="accent4">
                    <a:lumMod val="75000"/>
                  </a:schemeClr>
                </a:solidFill>
                <a:ea typeface="Arial Unicode MS" panose="020B0604020202020204" pitchFamily="34" charset="-128"/>
              </a:rPr>
              <a:t>Rybář si řekl, že i když je jí už přes 100 let,</a:t>
            </a:r>
            <a:r>
              <a:rPr lang="cs-CZ" kern="50" dirty="0">
                <a:ea typeface="Arial Unicode MS" panose="020B0604020202020204" pitchFamily="34" charset="-128"/>
              </a:rPr>
              <a:t> vypadá pořád mladá a krásná.</a:t>
            </a:r>
            <a:r>
              <a:rPr lang="cs-CZ" kern="50" dirty="0">
                <a:solidFill>
                  <a:srgbClr val="41358B"/>
                </a:solidFill>
                <a:ea typeface="Arial Unicode MS" panose="020B0604020202020204" pitchFamily="34" charset="-128"/>
              </a:rPr>
              <a:t> </a:t>
            </a:r>
          </a:p>
          <a:p>
            <a:r>
              <a:rPr lang="cs-CZ" kern="50" dirty="0">
                <a:ea typeface="Arial Unicode MS" panose="020B0604020202020204" pitchFamily="34" charset="-128"/>
              </a:rPr>
              <a:t> </a:t>
            </a:r>
          </a:p>
          <a:p>
            <a:r>
              <a:rPr lang="cs-CZ" kern="50" dirty="0" smtClean="0">
                <a:ea typeface="Arial Unicode MS" panose="020B0604020202020204" pitchFamily="34" charset="-128"/>
              </a:rPr>
              <a:t>1 + 5:  </a:t>
            </a:r>
            <a:r>
              <a:rPr lang="cs-CZ" kern="50" dirty="0">
                <a:solidFill>
                  <a:srgbClr val="FF0000"/>
                </a:solidFill>
                <a:ea typeface="Arial Unicode MS" panose="020B0604020202020204" pitchFamily="34" charset="-128"/>
              </a:rPr>
              <a:t>Na břehu jezera seděl rybář a chytal ryby. Měl už v koši velikou zubatou štiku. </a:t>
            </a:r>
            <a:r>
              <a:rPr lang="cs-CZ" kern="50" dirty="0">
                <a:solidFill>
                  <a:srgbClr val="000099"/>
                </a:solidFill>
                <a:ea typeface="Arial Unicode MS" panose="020B0604020202020204" pitchFamily="34" charset="-128"/>
              </a:rPr>
              <a:t>Rybář si přál, aby jeho žena byla také taková. </a:t>
            </a:r>
            <a:endParaRPr lang="cs-CZ" kern="50" dirty="0" smtClean="0">
              <a:solidFill>
                <a:srgbClr val="000099"/>
              </a:solidFill>
              <a:ea typeface="Arial Unicode MS" panose="020B0604020202020204" pitchFamily="34" charset="-128"/>
            </a:endParaRPr>
          </a:p>
          <a:p>
            <a:endParaRPr lang="cs-CZ" kern="50" dirty="0">
              <a:solidFill>
                <a:srgbClr val="000099"/>
              </a:solidFill>
              <a:ea typeface="Arial Unicode MS" panose="020B0604020202020204" pitchFamily="34" charset="-128"/>
            </a:endParaRPr>
          </a:p>
          <a:p>
            <a:r>
              <a:rPr lang="cs-CZ" kern="50" dirty="0" smtClean="0">
                <a:ea typeface="Arial Unicode MS" panose="020B0604020202020204" pitchFamily="34" charset="-128"/>
              </a:rPr>
              <a:t>1 + 2 + 3 + 7: </a:t>
            </a:r>
            <a:r>
              <a:rPr lang="cs-CZ" kern="50" dirty="0" smtClean="0">
                <a:solidFill>
                  <a:srgbClr val="FF0000"/>
                </a:solidFill>
                <a:ea typeface="Arial Unicode MS" panose="020B0604020202020204" pitchFamily="34" charset="-128"/>
              </a:rPr>
              <a:t>Na </a:t>
            </a:r>
            <a:r>
              <a:rPr lang="cs-CZ" kern="50" dirty="0">
                <a:solidFill>
                  <a:srgbClr val="FF0000"/>
                </a:solidFill>
                <a:ea typeface="Arial Unicode MS" panose="020B0604020202020204" pitchFamily="34" charset="-128"/>
              </a:rPr>
              <a:t>břehu jezera seděl rybář a chytal ryby. Měl už v koši velikou zubatou štiku. </a:t>
            </a:r>
            <a:r>
              <a:rPr lang="cs-CZ" kern="50" dirty="0">
                <a:solidFill>
                  <a:srgbClr val="00B0F0"/>
                </a:solidFill>
                <a:ea typeface="Arial Unicode MS" panose="020B0604020202020204" pitchFamily="34" charset="-128"/>
              </a:rPr>
              <a:t>Najednou chytil mořskou pannu, která rybáři slibovala splnit každé přání. </a:t>
            </a:r>
            <a:r>
              <a:rPr lang="cs-CZ" kern="50" dirty="0">
                <a:solidFill>
                  <a:schemeClr val="accent4">
                    <a:lumMod val="75000"/>
                  </a:schemeClr>
                </a:solidFill>
                <a:ea typeface="Arial Unicode MS" panose="020B0604020202020204" pitchFamily="34" charset="-128"/>
              </a:rPr>
              <a:t>Rybář si řekl, že i když je jí už přes 100 let,</a:t>
            </a:r>
            <a:r>
              <a:rPr lang="cs-CZ" kern="50" dirty="0">
                <a:ea typeface="Arial Unicode MS" panose="020B0604020202020204" pitchFamily="34" charset="-128"/>
              </a:rPr>
              <a:t> </a:t>
            </a:r>
            <a:r>
              <a:rPr lang="cs-CZ" kern="50" dirty="0">
                <a:solidFill>
                  <a:srgbClr val="FF66CC"/>
                </a:solidFill>
                <a:ea typeface="Arial Unicode MS" panose="020B0604020202020204" pitchFamily="34" charset="-128"/>
              </a:rPr>
              <a:t>bude na másle chutnat výborně.</a:t>
            </a:r>
            <a:endParaRPr lang="cs-CZ" kern="50" dirty="0">
              <a:ea typeface="Arial Unicode MS" panose="020B0604020202020204" pitchFamily="34" charset="-128"/>
            </a:endParaRPr>
          </a:p>
          <a:p>
            <a:endParaRPr lang="cs-CZ" kern="50" dirty="0">
              <a:ea typeface="Arial Unicode MS" panose="020B0604020202020204" pitchFamily="34" charset="-128"/>
            </a:endParaRPr>
          </a:p>
          <a:p>
            <a:pPr>
              <a:spcAft>
                <a:spcPts val="0"/>
              </a:spcAft>
            </a:pPr>
            <a:r>
              <a:rPr lang="cs-CZ" sz="1400" kern="50" dirty="0">
                <a:ea typeface="Arial Unicode MS" panose="020B0604020202020204" pitchFamily="34" charset="-128"/>
              </a:rPr>
              <a:t> </a:t>
            </a:r>
            <a:endParaRPr lang="cs-CZ" sz="1400" kern="50" dirty="0">
              <a:effectLst/>
              <a:ea typeface="Arial Unicode MS" panose="020B0604020202020204" pitchFamily="34" charset="-128"/>
            </a:endParaRPr>
          </a:p>
        </p:txBody>
      </p:sp>
      <p:sp>
        <p:nvSpPr>
          <p:cNvPr id="5" name="TextovéPole 4"/>
          <p:cNvSpPr txBox="1"/>
          <p:nvPr/>
        </p:nvSpPr>
        <p:spPr>
          <a:xfrm>
            <a:off x="804672" y="1801368"/>
            <a:ext cx="184731" cy="369332"/>
          </a:xfrm>
          <a:prstGeom prst="rect">
            <a:avLst/>
          </a:prstGeom>
          <a:noFill/>
        </p:spPr>
        <p:txBody>
          <a:bodyPr wrap="none" rtlCol="0">
            <a:spAutoFit/>
          </a:bodyPr>
          <a:lstStyle/>
          <a:p>
            <a:endParaRPr lang="cs-CZ" dirty="0"/>
          </a:p>
        </p:txBody>
      </p:sp>
      <p:sp>
        <p:nvSpPr>
          <p:cNvPr id="6" name="TextovéPole 5"/>
          <p:cNvSpPr txBox="1"/>
          <p:nvPr/>
        </p:nvSpPr>
        <p:spPr>
          <a:xfrm>
            <a:off x="454914" y="356140"/>
            <a:ext cx="8423910" cy="3170099"/>
          </a:xfrm>
          <a:prstGeom prst="rect">
            <a:avLst/>
          </a:prstGeom>
          <a:noFill/>
        </p:spPr>
        <p:txBody>
          <a:bodyPr wrap="square" rtlCol="0">
            <a:spAutoFit/>
          </a:bodyPr>
          <a:lstStyle/>
          <a:p>
            <a:r>
              <a:rPr lang="cs-CZ" sz="2000" b="1" dirty="0">
                <a:solidFill>
                  <a:srgbClr val="00CC00"/>
                </a:solidFill>
              </a:rPr>
              <a:t>Úkol: </a:t>
            </a:r>
            <a:r>
              <a:rPr lang="cs-CZ" kern="50" dirty="0">
                <a:ea typeface="Arial Unicode MS" panose="020B0604020202020204" pitchFamily="34" charset="-128"/>
              </a:rPr>
              <a:t>Představte si, že následující text je kódující sekvence genu složená ze sedmi exonů (</a:t>
            </a:r>
            <a:r>
              <a:rPr lang="cs-CZ" dirty="0">
                <a:solidFill>
                  <a:srgbClr val="C00000"/>
                </a:solidFill>
              </a:rPr>
              <a:t>exon 1, </a:t>
            </a:r>
            <a:r>
              <a:rPr lang="cs-CZ" dirty="0">
                <a:solidFill>
                  <a:srgbClr val="00B0F0"/>
                </a:solidFill>
              </a:rPr>
              <a:t>exon 2,</a:t>
            </a:r>
            <a:r>
              <a:rPr lang="cs-CZ" dirty="0">
                <a:solidFill>
                  <a:srgbClr val="0070C0"/>
                </a:solidFill>
              </a:rPr>
              <a:t> </a:t>
            </a:r>
            <a:r>
              <a:rPr lang="cs-CZ" kern="50" dirty="0">
                <a:solidFill>
                  <a:schemeClr val="accent4">
                    <a:lumMod val="75000"/>
                  </a:schemeClr>
                </a:solidFill>
                <a:ea typeface="Arial Unicode MS" panose="020B0604020202020204" pitchFamily="34" charset="-128"/>
              </a:rPr>
              <a:t>exon 3,</a:t>
            </a:r>
            <a:r>
              <a:rPr lang="cs-CZ" dirty="0">
                <a:solidFill>
                  <a:srgbClr val="800080"/>
                </a:solidFill>
              </a:rPr>
              <a:t> </a:t>
            </a:r>
            <a:r>
              <a:rPr lang="cs-CZ" kern="50" dirty="0">
                <a:ea typeface="Arial Unicode MS" panose="020B0604020202020204" pitchFamily="34" charset="-128"/>
              </a:rPr>
              <a:t>exon 4, </a:t>
            </a:r>
            <a:r>
              <a:rPr lang="cs-CZ" dirty="0">
                <a:solidFill>
                  <a:srgbClr val="000099"/>
                </a:solidFill>
              </a:rPr>
              <a:t>exon 5, </a:t>
            </a:r>
            <a:r>
              <a:rPr lang="cs-CZ" kern="50" dirty="0">
                <a:solidFill>
                  <a:srgbClr val="00CC00"/>
                </a:solidFill>
                <a:ea typeface="Arial Unicode MS" panose="020B0604020202020204" pitchFamily="34" charset="-128"/>
              </a:rPr>
              <a:t>exon 6,</a:t>
            </a:r>
            <a:r>
              <a:rPr lang="cs-CZ" kern="50" dirty="0">
                <a:solidFill>
                  <a:srgbClr val="7030A0"/>
                </a:solidFill>
                <a:ea typeface="Arial Unicode MS" panose="020B0604020202020204" pitchFamily="34" charset="-128"/>
              </a:rPr>
              <a:t> </a:t>
            </a:r>
            <a:r>
              <a:rPr lang="cs-CZ" kern="50" dirty="0">
                <a:solidFill>
                  <a:srgbClr val="FF66CC"/>
                </a:solidFill>
                <a:ea typeface="Arial Unicode MS" panose="020B0604020202020204" pitchFamily="34" charset="-128"/>
              </a:rPr>
              <a:t>exon 7</a:t>
            </a:r>
            <a:r>
              <a:rPr lang="cs-CZ" dirty="0"/>
              <a:t>). Sestavte tři věty z těchto exonů:</a:t>
            </a:r>
          </a:p>
          <a:p>
            <a:pPr marL="285750" indent="-285750">
              <a:buFont typeface="Arial" panose="020B0604020202020204" pitchFamily="34" charset="0"/>
              <a:buChar char="•"/>
            </a:pPr>
            <a:r>
              <a:rPr lang="cs-CZ" dirty="0"/>
              <a:t>1, </a:t>
            </a:r>
            <a:r>
              <a:rPr lang="cs-CZ" dirty="0" smtClean="0"/>
              <a:t>3, 4 </a:t>
            </a:r>
          </a:p>
          <a:p>
            <a:pPr marL="285750" indent="-285750">
              <a:buFont typeface="Arial" panose="020B0604020202020204" pitchFamily="34" charset="0"/>
              <a:buChar char="•"/>
            </a:pPr>
            <a:r>
              <a:rPr lang="cs-CZ" dirty="0" smtClean="0"/>
              <a:t>1</a:t>
            </a:r>
            <a:r>
              <a:rPr lang="cs-CZ" dirty="0"/>
              <a:t>, </a:t>
            </a:r>
            <a:r>
              <a:rPr lang="cs-CZ" dirty="0" smtClean="0"/>
              <a:t>5</a:t>
            </a:r>
            <a:endParaRPr lang="cs-CZ" dirty="0"/>
          </a:p>
          <a:p>
            <a:pPr marL="285750" indent="-285750">
              <a:buFont typeface="Arial" panose="020B0604020202020204" pitchFamily="34" charset="0"/>
              <a:buChar char="•"/>
            </a:pPr>
            <a:r>
              <a:rPr lang="cs-CZ" dirty="0"/>
              <a:t>1, 2, </a:t>
            </a:r>
            <a:r>
              <a:rPr lang="cs-CZ" dirty="0" smtClean="0"/>
              <a:t>3, 7</a:t>
            </a:r>
            <a:endParaRPr lang="cs-CZ" dirty="0"/>
          </a:p>
          <a:p>
            <a:endParaRPr lang="cs-CZ" dirty="0"/>
          </a:p>
          <a:p>
            <a:r>
              <a:rPr lang="cs-CZ" kern="50" dirty="0">
                <a:solidFill>
                  <a:srgbClr val="FF0000"/>
                </a:solidFill>
                <a:ea typeface="Arial Unicode MS" panose="020B0604020202020204" pitchFamily="34" charset="-128"/>
              </a:rPr>
              <a:t>Na břehu jezera seděl rybář a chytal ryby. Měl už v koši velikou zubatou štiku. </a:t>
            </a:r>
            <a:r>
              <a:rPr lang="cs-CZ" kern="50" dirty="0">
                <a:solidFill>
                  <a:srgbClr val="00B0F0"/>
                </a:solidFill>
                <a:ea typeface="Arial Unicode MS" panose="020B0604020202020204" pitchFamily="34" charset="-128"/>
              </a:rPr>
              <a:t>Najednou chytil mořskou pannu, která rybáři slibovala splnit každé přání.</a:t>
            </a:r>
            <a:r>
              <a:rPr lang="cs-CZ" kern="50" dirty="0">
                <a:solidFill>
                  <a:srgbClr val="0070C0"/>
                </a:solidFill>
                <a:ea typeface="Arial Unicode MS" panose="020B0604020202020204" pitchFamily="34" charset="-128"/>
              </a:rPr>
              <a:t> </a:t>
            </a:r>
            <a:r>
              <a:rPr lang="cs-CZ" kern="50" dirty="0">
                <a:solidFill>
                  <a:schemeClr val="accent4">
                    <a:lumMod val="75000"/>
                  </a:schemeClr>
                </a:solidFill>
                <a:ea typeface="Arial Unicode MS" panose="020B0604020202020204" pitchFamily="34" charset="-128"/>
              </a:rPr>
              <a:t>Rybář si řekl, že i když je jí už přes 100 let,</a:t>
            </a:r>
            <a:r>
              <a:rPr lang="cs-CZ" kern="50" dirty="0">
                <a:ea typeface="Arial Unicode MS" panose="020B0604020202020204" pitchFamily="34" charset="-128"/>
              </a:rPr>
              <a:t> vypadá pořád mladá a krásná.</a:t>
            </a:r>
            <a:r>
              <a:rPr lang="cs-CZ" kern="50" dirty="0">
                <a:solidFill>
                  <a:srgbClr val="41358B"/>
                </a:solidFill>
                <a:ea typeface="Arial Unicode MS" panose="020B0604020202020204" pitchFamily="34" charset="-128"/>
              </a:rPr>
              <a:t> </a:t>
            </a:r>
            <a:r>
              <a:rPr lang="cs-CZ" kern="50" dirty="0">
                <a:solidFill>
                  <a:srgbClr val="000099"/>
                </a:solidFill>
                <a:ea typeface="Arial Unicode MS" panose="020B0604020202020204" pitchFamily="34" charset="-128"/>
              </a:rPr>
              <a:t>Rybář si přál, aby jeho žena byla také taková. </a:t>
            </a:r>
            <a:r>
              <a:rPr lang="cs-CZ" kern="50" dirty="0">
                <a:solidFill>
                  <a:srgbClr val="00CC00"/>
                </a:solidFill>
                <a:ea typeface="Arial Unicode MS" panose="020B0604020202020204" pitchFamily="34" charset="-128"/>
              </a:rPr>
              <a:t>Měl jí rád, výborně vařila, těšil se, až mu upeče tu štiku, </a:t>
            </a:r>
            <a:r>
              <a:rPr lang="cs-CZ" kern="50" dirty="0">
                <a:solidFill>
                  <a:srgbClr val="FF66CC"/>
                </a:solidFill>
                <a:ea typeface="Arial Unicode MS" panose="020B0604020202020204" pitchFamily="34" charset="-128"/>
              </a:rPr>
              <a:t>bude na másle chutnat výborně</a:t>
            </a:r>
            <a:r>
              <a:rPr lang="cs-CZ" kern="50" dirty="0" smtClean="0">
                <a:solidFill>
                  <a:srgbClr val="FF66CC"/>
                </a:solidFill>
                <a:ea typeface="Arial Unicode MS" panose="020B0604020202020204" pitchFamily="34" charset="-128"/>
              </a:rPr>
              <a:t>.</a:t>
            </a:r>
            <a:endParaRPr lang="cs-CZ" dirty="0"/>
          </a:p>
        </p:txBody>
      </p:sp>
    </p:spTree>
    <p:extLst>
      <p:ext uri="{BB962C8B-B14F-4D97-AF65-F5344CB8AC3E}">
        <p14:creationId xmlns:p14="http://schemas.microsoft.com/office/powerpoint/2010/main" val="782635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48640" y="-55815"/>
            <a:ext cx="7886700" cy="1325563"/>
          </a:xfrm>
        </p:spPr>
        <p:txBody>
          <a:bodyPr vert="horz" lIns="91440" tIns="45720" rIns="91440" bIns="45720" rtlCol="0" anchor="ctr">
            <a:normAutofit/>
          </a:bodyPr>
          <a:lstStyle/>
          <a:p>
            <a:pPr algn="ctr"/>
            <a:r>
              <a:rPr lang="cs-CZ" sz="4000" dirty="0">
                <a:solidFill>
                  <a:srgbClr val="C00000"/>
                </a:solidFill>
              </a:rPr>
              <a:t>Alternativní sestřih</a:t>
            </a:r>
          </a:p>
        </p:txBody>
      </p:sp>
      <p:sp>
        <p:nvSpPr>
          <p:cNvPr id="3" name="TextovéPole 2"/>
          <p:cNvSpPr txBox="1"/>
          <p:nvPr/>
        </p:nvSpPr>
        <p:spPr>
          <a:xfrm>
            <a:off x="413766" y="1105548"/>
            <a:ext cx="7699248" cy="400110"/>
          </a:xfrm>
          <a:prstGeom prst="rect">
            <a:avLst/>
          </a:prstGeom>
          <a:noFill/>
        </p:spPr>
        <p:txBody>
          <a:bodyPr wrap="square" rtlCol="0">
            <a:spAutoFit/>
          </a:bodyPr>
          <a:lstStyle/>
          <a:p>
            <a:pPr>
              <a:spcBef>
                <a:spcPts val="1800"/>
              </a:spcBef>
            </a:pPr>
            <a:r>
              <a:rPr lang="cs-CZ" sz="2000" dirty="0" smtClean="0"/>
              <a:t>= alternativní sestřižení exonů jediného genu </a:t>
            </a:r>
            <a:r>
              <a:rPr lang="cs-CZ" sz="2000" dirty="0" smtClean="0">
                <a:sym typeface="Wingdings" panose="05000000000000000000" pitchFamily="2" charset="2"/>
              </a:rPr>
              <a:t> vzniknou různé proteiny</a:t>
            </a:r>
          </a:p>
        </p:txBody>
      </p:sp>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0" y="2337816"/>
            <a:ext cx="8110728" cy="1962912"/>
          </a:xfrm>
          <a:prstGeom prst="rect">
            <a:avLst/>
          </a:prstGeom>
        </p:spPr>
      </p:pic>
      <p:sp>
        <p:nvSpPr>
          <p:cNvPr id="7" name="TextovéPole 6"/>
          <p:cNvSpPr txBox="1"/>
          <p:nvPr/>
        </p:nvSpPr>
        <p:spPr>
          <a:xfrm>
            <a:off x="1780985" y="5368796"/>
            <a:ext cx="5865388" cy="707886"/>
          </a:xfrm>
          <a:prstGeom prst="rect">
            <a:avLst/>
          </a:prstGeom>
          <a:noFill/>
        </p:spPr>
        <p:txBody>
          <a:bodyPr wrap="none" rtlCol="0">
            <a:spAutoFit/>
          </a:bodyPr>
          <a:lstStyle/>
          <a:p>
            <a:r>
              <a:rPr lang="cs-CZ" sz="2000" dirty="0">
                <a:sym typeface="Wingdings" panose="05000000000000000000" pitchFamily="2" charset="2"/>
              </a:rPr>
              <a:t>Běžné (u člověka cca 50% genů má alternativní sestřih)</a:t>
            </a:r>
            <a:endParaRPr lang="cs-CZ" sz="2000" dirty="0"/>
          </a:p>
          <a:p>
            <a:endParaRPr lang="cs-CZ" sz="2000" dirty="0"/>
          </a:p>
        </p:txBody>
      </p:sp>
    </p:spTree>
    <p:extLst>
      <p:ext uri="{BB962C8B-B14F-4D97-AF65-F5344CB8AC3E}">
        <p14:creationId xmlns:p14="http://schemas.microsoft.com/office/powerpoint/2010/main" val="1300865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48640" y="-55815"/>
            <a:ext cx="7886700" cy="1325563"/>
          </a:xfrm>
        </p:spPr>
        <p:txBody>
          <a:bodyPr vert="horz" lIns="91440" tIns="45720" rIns="91440" bIns="45720" rtlCol="0" anchor="ctr">
            <a:normAutofit/>
          </a:bodyPr>
          <a:lstStyle/>
          <a:p>
            <a:pPr algn="ctr"/>
            <a:r>
              <a:rPr lang="cs-CZ" sz="4000" dirty="0" smtClean="0">
                <a:solidFill>
                  <a:srgbClr val="C00000"/>
                </a:solidFill>
              </a:rPr>
              <a:t>Proč </a:t>
            </a:r>
            <a:r>
              <a:rPr lang="cs-CZ" sz="4000" dirty="0">
                <a:solidFill>
                  <a:srgbClr val="C00000"/>
                </a:solidFill>
              </a:rPr>
              <a:t>je to důležité? </a:t>
            </a:r>
          </a:p>
        </p:txBody>
      </p:sp>
      <p:graphicFrame>
        <p:nvGraphicFramePr>
          <p:cNvPr id="4" name="Tabulka 3"/>
          <p:cNvGraphicFramePr>
            <a:graphicFrameLocks noGrp="1"/>
          </p:cNvGraphicFramePr>
          <p:nvPr>
            <p:extLst>
              <p:ext uri="{D42A27DB-BD31-4B8C-83A1-F6EECF244321}">
                <p14:modId xmlns:p14="http://schemas.microsoft.com/office/powerpoint/2010/main" val="254193187"/>
              </p:ext>
            </p:extLst>
          </p:nvPr>
        </p:nvGraphicFramePr>
        <p:xfrm>
          <a:off x="388941" y="1427926"/>
          <a:ext cx="8316468" cy="2595880"/>
        </p:xfrm>
        <a:graphic>
          <a:graphicData uri="http://schemas.openxmlformats.org/drawingml/2006/table">
            <a:tbl>
              <a:tblPr firstRow="1" bandRow="1">
                <a:tableStyleId>{5940675A-B579-460E-94D1-54222C63F5DA}</a:tableStyleId>
              </a:tblPr>
              <a:tblGrid>
                <a:gridCol w="4158234"/>
                <a:gridCol w="4158234"/>
              </a:tblGrid>
              <a:tr h="370840">
                <a:tc>
                  <a:txBody>
                    <a:bodyPr/>
                    <a:lstStyle/>
                    <a:p>
                      <a:r>
                        <a:rPr lang="cs-CZ" b="1" dirty="0" smtClean="0">
                          <a:solidFill>
                            <a:srgbClr val="0070C0"/>
                          </a:solidFill>
                        </a:rPr>
                        <a:t>Druh</a:t>
                      </a:r>
                      <a:endParaRPr lang="cs-CZ" b="1" dirty="0">
                        <a:solidFill>
                          <a:srgbClr val="0070C0"/>
                        </a:solidFill>
                      </a:endParaRPr>
                    </a:p>
                  </a:txBody>
                  <a:tcPr/>
                </a:tc>
                <a:tc>
                  <a:txBody>
                    <a:bodyPr/>
                    <a:lstStyle/>
                    <a:p>
                      <a:r>
                        <a:rPr lang="cs-CZ" b="1" dirty="0" smtClean="0">
                          <a:solidFill>
                            <a:srgbClr val="0070C0"/>
                          </a:solidFill>
                        </a:rPr>
                        <a:t>Přibližný počet protein kódujících genů</a:t>
                      </a:r>
                      <a:endParaRPr lang="cs-CZ" b="1" dirty="0">
                        <a:solidFill>
                          <a:srgbClr val="0070C0"/>
                        </a:solidFill>
                      </a:endParaRPr>
                    </a:p>
                  </a:txBody>
                  <a:tcPr/>
                </a:tc>
              </a:tr>
              <a:tr h="370840">
                <a:tc>
                  <a:txBody>
                    <a:bodyPr/>
                    <a:lstStyle/>
                    <a:p>
                      <a:r>
                        <a:rPr lang="cs-CZ" dirty="0" smtClean="0"/>
                        <a:t>kvasinka </a:t>
                      </a:r>
                      <a:r>
                        <a:rPr lang="cs-CZ" i="1" dirty="0" err="1" smtClean="0"/>
                        <a:t>Saccharomyces</a:t>
                      </a:r>
                      <a:r>
                        <a:rPr lang="cs-CZ" i="1" baseline="0" dirty="0" smtClean="0"/>
                        <a:t> </a:t>
                      </a:r>
                      <a:r>
                        <a:rPr lang="cs-CZ" i="1" baseline="0" dirty="0" err="1" smtClean="0"/>
                        <a:t>cerevisiae</a:t>
                      </a:r>
                      <a:endParaRPr lang="cs-CZ" i="1" dirty="0"/>
                    </a:p>
                  </a:txBody>
                  <a:tcPr/>
                </a:tc>
                <a:tc>
                  <a:txBody>
                    <a:bodyPr/>
                    <a:lstStyle/>
                    <a:p>
                      <a:r>
                        <a:rPr lang="cs-CZ" dirty="0" smtClean="0"/>
                        <a:t>6100</a:t>
                      </a:r>
                      <a:endParaRPr lang="cs-CZ" dirty="0"/>
                    </a:p>
                  </a:txBody>
                  <a:tcPr/>
                </a:tc>
              </a:tr>
              <a:tr h="370840">
                <a:tc>
                  <a:txBody>
                    <a:bodyPr/>
                    <a:lstStyle/>
                    <a:p>
                      <a:r>
                        <a:rPr lang="cs-CZ" dirty="0" smtClean="0"/>
                        <a:t>octomilka </a:t>
                      </a:r>
                      <a:r>
                        <a:rPr lang="cs-CZ" i="1" dirty="0" err="1" smtClean="0"/>
                        <a:t>Drosophila</a:t>
                      </a:r>
                      <a:r>
                        <a:rPr lang="cs-CZ" i="1" dirty="0" smtClean="0"/>
                        <a:t> </a:t>
                      </a:r>
                      <a:r>
                        <a:rPr lang="cs-CZ" i="1" dirty="0" err="1" smtClean="0"/>
                        <a:t>melanogaster</a:t>
                      </a:r>
                      <a:endParaRPr lang="cs-CZ" i="1" dirty="0"/>
                    </a:p>
                  </a:txBody>
                  <a:tcPr/>
                </a:tc>
                <a:tc>
                  <a:txBody>
                    <a:bodyPr/>
                    <a:lstStyle/>
                    <a:p>
                      <a:r>
                        <a:rPr lang="cs-CZ" dirty="0" smtClean="0"/>
                        <a:t>13 600</a:t>
                      </a:r>
                      <a:endParaRPr lang="cs-CZ" dirty="0"/>
                    </a:p>
                  </a:txBody>
                  <a:tcPr/>
                </a:tc>
              </a:tr>
              <a:tr h="370840">
                <a:tc>
                  <a:txBody>
                    <a:bodyPr/>
                    <a:lstStyle/>
                    <a:p>
                      <a:r>
                        <a:rPr lang="cs-CZ" dirty="0" smtClean="0"/>
                        <a:t>háďátko </a:t>
                      </a:r>
                      <a:r>
                        <a:rPr lang="cs-CZ" i="1" dirty="0" err="1" smtClean="0"/>
                        <a:t>Caenorhabditis</a:t>
                      </a:r>
                      <a:r>
                        <a:rPr lang="cs-CZ" i="1" baseline="0" dirty="0" smtClean="0"/>
                        <a:t> </a:t>
                      </a:r>
                      <a:r>
                        <a:rPr lang="cs-CZ" i="1" baseline="0" dirty="0" err="1" smtClean="0"/>
                        <a:t>elegans</a:t>
                      </a:r>
                      <a:endParaRPr lang="cs-CZ" i="1" dirty="0"/>
                    </a:p>
                  </a:txBody>
                  <a:tcPr/>
                </a:tc>
                <a:tc>
                  <a:txBody>
                    <a:bodyPr/>
                    <a:lstStyle/>
                    <a:p>
                      <a:r>
                        <a:rPr lang="cs-CZ" dirty="0" smtClean="0"/>
                        <a:t>20 200</a:t>
                      </a:r>
                      <a:endParaRPr lang="cs-CZ" dirty="0"/>
                    </a:p>
                  </a:txBody>
                  <a:tcPr/>
                </a:tc>
              </a:tr>
              <a:tr h="370840">
                <a:tc>
                  <a:txBody>
                    <a:bodyPr/>
                    <a:lstStyle/>
                    <a:p>
                      <a:r>
                        <a:rPr lang="cs-CZ" dirty="0" smtClean="0"/>
                        <a:t>člověk</a:t>
                      </a:r>
                      <a:endParaRPr lang="cs-CZ" dirty="0"/>
                    </a:p>
                  </a:txBody>
                  <a:tcPr/>
                </a:tc>
                <a:tc>
                  <a:txBody>
                    <a:bodyPr/>
                    <a:lstStyle/>
                    <a:p>
                      <a:r>
                        <a:rPr lang="cs-CZ" dirty="0" smtClean="0"/>
                        <a:t>20 500</a:t>
                      </a:r>
                      <a:endParaRPr lang="cs-CZ" dirty="0"/>
                    </a:p>
                  </a:txBody>
                  <a:tcPr/>
                </a:tc>
              </a:tr>
              <a:tr h="370840">
                <a:tc>
                  <a:txBody>
                    <a:bodyPr/>
                    <a:lstStyle/>
                    <a:p>
                      <a:r>
                        <a:rPr lang="cs-CZ" dirty="0" err="1" smtClean="0"/>
                        <a:t>Huseníček</a:t>
                      </a:r>
                      <a:r>
                        <a:rPr lang="cs-CZ" dirty="0" smtClean="0"/>
                        <a:t> </a:t>
                      </a:r>
                      <a:r>
                        <a:rPr lang="cs-CZ" i="1" dirty="0" err="1" smtClean="0"/>
                        <a:t>Arabidopsis</a:t>
                      </a:r>
                      <a:r>
                        <a:rPr lang="cs-CZ" i="1" dirty="0" smtClean="0"/>
                        <a:t> </a:t>
                      </a:r>
                      <a:r>
                        <a:rPr lang="cs-CZ" i="1" dirty="0" err="1" smtClean="0"/>
                        <a:t>thaliana</a:t>
                      </a:r>
                      <a:endParaRPr lang="cs-CZ" i="1" dirty="0"/>
                    </a:p>
                  </a:txBody>
                  <a:tcPr/>
                </a:tc>
                <a:tc>
                  <a:txBody>
                    <a:bodyPr/>
                    <a:lstStyle/>
                    <a:p>
                      <a:r>
                        <a:rPr lang="cs-CZ" dirty="0" smtClean="0"/>
                        <a:t>25 500</a:t>
                      </a:r>
                      <a:endParaRPr lang="cs-CZ" dirty="0"/>
                    </a:p>
                  </a:txBody>
                  <a:tcPr/>
                </a:tc>
              </a:tr>
              <a:tr h="370840">
                <a:tc>
                  <a:txBody>
                    <a:bodyPr/>
                    <a:lstStyle/>
                    <a:p>
                      <a:r>
                        <a:rPr lang="cs-CZ" dirty="0" smtClean="0"/>
                        <a:t>kukuřice </a:t>
                      </a:r>
                      <a:r>
                        <a:rPr lang="cs-CZ" i="1" dirty="0" err="1" smtClean="0"/>
                        <a:t>Zea</a:t>
                      </a:r>
                      <a:r>
                        <a:rPr lang="cs-CZ" i="1" dirty="0" smtClean="0"/>
                        <a:t> </a:t>
                      </a:r>
                      <a:r>
                        <a:rPr lang="cs-CZ" i="1" dirty="0" err="1" smtClean="0"/>
                        <a:t>mays</a:t>
                      </a:r>
                      <a:endParaRPr lang="cs-CZ" i="1" dirty="0"/>
                    </a:p>
                  </a:txBody>
                  <a:tcPr/>
                </a:tc>
                <a:tc>
                  <a:txBody>
                    <a:bodyPr/>
                    <a:lstStyle/>
                    <a:p>
                      <a:r>
                        <a:rPr lang="cs-CZ" dirty="0" smtClean="0"/>
                        <a:t>32 700</a:t>
                      </a:r>
                      <a:endParaRPr lang="cs-CZ" dirty="0"/>
                    </a:p>
                  </a:txBody>
                  <a:tcPr/>
                </a:tc>
              </a:tr>
            </a:tbl>
          </a:graphicData>
        </a:graphic>
      </p:graphicFrame>
      <p:pic>
        <p:nvPicPr>
          <p:cNvPr id="20482" name="Picture 2" descr="Adult Caenorhabditis elegan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941" y="4340101"/>
            <a:ext cx="2857500" cy="942976"/>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Image resul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3303" y="4138805"/>
            <a:ext cx="1643698" cy="164369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Object 6"/>
          <p:cNvGraphicFramePr>
            <a:graphicFrameLocks noChangeAspect="1"/>
          </p:cNvGraphicFramePr>
          <p:nvPr>
            <p:extLst>
              <p:ext uri="{D42A27DB-BD31-4B8C-83A1-F6EECF244321}">
                <p14:modId xmlns:p14="http://schemas.microsoft.com/office/powerpoint/2010/main" val="10394101"/>
              </p:ext>
            </p:extLst>
          </p:nvPr>
        </p:nvGraphicFramePr>
        <p:xfrm>
          <a:off x="3647374" y="4134885"/>
          <a:ext cx="899801" cy="1647618"/>
        </p:xfrm>
        <a:graphic>
          <a:graphicData uri="http://schemas.openxmlformats.org/presentationml/2006/ole">
            <mc:AlternateContent xmlns:mc="http://schemas.openxmlformats.org/markup-compatibility/2006">
              <mc:Choice xmlns:v="urn:schemas-microsoft-com:vml" Requires="v">
                <p:oleObj spid="_x0000_s20560" name="Image" r:id="rId6" imgW="2014903" imgH="3685663" progId="Photoshop.Image.5">
                  <p:embed/>
                </p:oleObj>
              </mc:Choice>
              <mc:Fallback>
                <p:oleObj name="Image" r:id="rId6" imgW="2014903" imgH="3685663" progId="Photoshop.Image.5">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47374" y="4134885"/>
                        <a:ext cx="899801" cy="1647618"/>
                      </a:xfrm>
                      <a:prstGeom prst="rect">
                        <a:avLst/>
                      </a:prstGeom>
                      <a:noFill/>
                      <a:ln>
                        <a:noFill/>
                      </a:ln>
                      <a:effectLst/>
                    </p:spPr>
                  </p:pic>
                </p:oleObj>
              </mc:Fallback>
            </mc:AlternateContent>
          </a:graphicData>
        </a:graphic>
      </p:graphicFrame>
      <p:sp>
        <p:nvSpPr>
          <p:cNvPr id="7" name="TextovéPole 6"/>
          <p:cNvSpPr txBox="1"/>
          <p:nvPr/>
        </p:nvSpPr>
        <p:spPr>
          <a:xfrm>
            <a:off x="1210973" y="6082767"/>
            <a:ext cx="7266028" cy="430887"/>
          </a:xfrm>
          <a:prstGeom prst="rect">
            <a:avLst/>
          </a:prstGeom>
          <a:noFill/>
        </p:spPr>
        <p:txBody>
          <a:bodyPr wrap="none" rtlCol="0">
            <a:spAutoFit/>
          </a:bodyPr>
          <a:lstStyle/>
          <a:p>
            <a:r>
              <a:rPr lang="cs-CZ" sz="2200" b="1" dirty="0" smtClean="0">
                <a:solidFill>
                  <a:srgbClr val="FF0000"/>
                </a:solidFill>
              </a:rPr>
              <a:t>Počet genů nevypovídá o tom, kolik máme různých proteinů.</a:t>
            </a:r>
            <a:endParaRPr lang="cs-CZ" sz="2200" b="1" dirty="0">
              <a:solidFill>
                <a:srgbClr val="FF0000"/>
              </a:solidFill>
            </a:endParaRPr>
          </a:p>
        </p:txBody>
      </p:sp>
    </p:spTree>
    <p:extLst>
      <p:ext uri="{BB962C8B-B14F-4D97-AF65-F5344CB8AC3E}">
        <p14:creationId xmlns:p14="http://schemas.microsoft.com/office/powerpoint/2010/main" val="4240896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48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48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47276" y="50351"/>
            <a:ext cx="7886700" cy="1325563"/>
          </a:xfrm>
        </p:spPr>
        <p:txBody>
          <a:bodyPr vert="horz" lIns="91440" tIns="45720" rIns="91440" bIns="45720" rtlCol="0" anchor="ctr">
            <a:normAutofit/>
          </a:bodyPr>
          <a:lstStyle/>
          <a:p>
            <a:pPr algn="ctr"/>
            <a:r>
              <a:rPr lang="cs-CZ" sz="4000" dirty="0" smtClean="0">
                <a:solidFill>
                  <a:srgbClr val="C00000"/>
                </a:solidFill>
              </a:rPr>
              <a:t>Rekapitulace - struktura genu</a:t>
            </a:r>
            <a:br>
              <a:rPr lang="cs-CZ" sz="4000" dirty="0" smtClean="0">
                <a:solidFill>
                  <a:srgbClr val="C00000"/>
                </a:solidFill>
              </a:rPr>
            </a:br>
            <a:r>
              <a:rPr lang="cs-CZ" sz="4000" dirty="0" smtClean="0">
                <a:solidFill>
                  <a:srgbClr val="C00000"/>
                </a:solidFill>
              </a:rPr>
              <a:t>(už naposled)</a:t>
            </a:r>
            <a:endParaRPr lang="cs-CZ" sz="4000" dirty="0">
              <a:solidFill>
                <a:srgbClr val="C00000"/>
              </a:solidFill>
            </a:endParaRPr>
          </a:p>
        </p:txBody>
      </p:sp>
      <p:graphicFrame>
        <p:nvGraphicFramePr>
          <p:cNvPr id="16" name="Objekt 15"/>
          <p:cNvGraphicFramePr>
            <a:graphicFrameLocks noChangeAspect="1"/>
          </p:cNvGraphicFramePr>
          <p:nvPr>
            <p:extLst/>
          </p:nvPr>
        </p:nvGraphicFramePr>
        <p:xfrm>
          <a:off x="262528" y="2359277"/>
          <a:ext cx="8100060" cy="298468"/>
        </p:xfrm>
        <a:graphic>
          <a:graphicData uri="http://schemas.openxmlformats.org/presentationml/2006/ole">
            <mc:AlternateContent xmlns:mc="http://schemas.openxmlformats.org/markup-compatibility/2006">
              <mc:Choice xmlns:v="urn:schemas-microsoft-com:vml" Requires="v">
                <p:oleObj spid="_x0000_s10326" name="CorelDRAW" r:id="rId4" imgW="5609087" imgH="224932" progId="CorelDraw.Graphic.17">
                  <p:embed/>
                </p:oleObj>
              </mc:Choice>
              <mc:Fallback>
                <p:oleObj name="CorelDRAW" r:id="rId4" imgW="5609087" imgH="224932" progId="CorelDraw.Graphic.17">
                  <p:embed/>
                  <p:pic>
                    <p:nvPicPr>
                      <p:cNvPr id="0" name=""/>
                      <p:cNvPicPr/>
                      <p:nvPr/>
                    </p:nvPicPr>
                    <p:blipFill>
                      <a:blip r:embed="rId5"/>
                      <a:stretch>
                        <a:fillRect/>
                      </a:stretch>
                    </p:blipFill>
                    <p:spPr>
                      <a:xfrm>
                        <a:off x="262528" y="2359277"/>
                        <a:ext cx="8100060" cy="298468"/>
                      </a:xfrm>
                      <a:prstGeom prst="rect">
                        <a:avLst/>
                      </a:prstGeom>
                    </p:spPr>
                  </p:pic>
                </p:oleObj>
              </mc:Fallback>
            </mc:AlternateContent>
          </a:graphicData>
        </a:graphic>
      </p:graphicFrame>
      <p:sp>
        <p:nvSpPr>
          <p:cNvPr id="17" name="Obdélník 16"/>
          <p:cNvSpPr/>
          <p:nvPr/>
        </p:nvSpPr>
        <p:spPr>
          <a:xfrm>
            <a:off x="2779070" y="2351901"/>
            <a:ext cx="743819" cy="313229"/>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 name="Obdélník 17"/>
          <p:cNvSpPr/>
          <p:nvPr/>
        </p:nvSpPr>
        <p:spPr>
          <a:xfrm>
            <a:off x="1547086" y="2345474"/>
            <a:ext cx="514466" cy="312271"/>
          </a:xfrm>
          <a:prstGeom prst="rect">
            <a:avLst/>
          </a:prstGeom>
          <a:solidFill>
            <a:srgbClr val="5A9B2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Obdélník 18"/>
          <p:cNvSpPr/>
          <p:nvPr/>
        </p:nvSpPr>
        <p:spPr>
          <a:xfrm>
            <a:off x="7227912" y="2345474"/>
            <a:ext cx="592025" cy="326015"/>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0" name="Obdélník 19"/>
          <p:cNvSpPr/>
          <p:nvPr/>
        </p:nvSpPr>
        <p:spPr>
          <a:xfrm>
            <a:off x="2570064" y="2351901"/>
            <a:ext cx="209006" cy="312271"/>
          </a:xfrm>
          <a:prstGeom prst="rect">
            <a:avLst/>
          </a:prstGeom>
          <a:solidFill>
            <a:srgbClr val="EBCB4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1" name="Obdélník 20"/>
          <p:cNvSpPr/>
          <p:nvPr/>
        </p:nvSpPr>
        <p:spPr>
          <a:xfrm>
            <a:off x="6715459" y="2351902"/>
            <a:ext cx="209006" cy="312270"/>
          </a:xfrm>
          <a:prstGeom prst="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2" name="TextovéPole 21"/>
          <p:cNvSpPr txBox="1"/>
          <p:nvPr/>
        </p:nvSpPr>
        <p:spPr>
          <a:xfrm>
            <a:off x="8375861" y="2288413"/>
            <a:ext cx="609462" cy="369332"/>
          </a:xfrm>
          <a:prstGeom prst="rect">
            <a:avLst/>
          </a:prstGeom>
          <a:noFill/>
        </p:spPr>
        <p:txBody>
          <a:bodyPr wrap="none" rtlCol="0">
            <a:spAutoFit/>
          </a:bodyPr>
          <a:lstStyle/>
          <a:p>
            <a:r>
              <a:rPr lang="cs-CZ" dirty="0" smtClean="0"/>
              <a:t>DNA</a:t>
            </a:r>
            <a:endParaRPr lang="cs-CZ" dirty="0"/>
          </a:p>
        </p:txBody>
      </p:sp>
      <p:sp>
        <p:nvSpPr>
          <p:cNvPr id="23" name="TextovéPole 22"/>
          <p:cNvSpPr txBox="1"/>
          <p:nvPr/>
        </p:nvSpPr>
        <p:spPr>
          <a:xfrm>
            <a:off x="1237299" y="1578461"/>
            <a:ext cx="1087605" cy="369332"/>
          </a:xfrm>
          <a:prstGeom prst="rect">
            <a:avLst/>
          </a:prstGeom>
          <a:noFill/>
        </p:spPr>
        <p:txBody>
          <a:bodyPr wrap="none" rtlCol="0">
            <a:spAutoFit/>
          </a:bodyPr>
          <a:lstStyle/>
          <a:p>
            <a:r>
              <a:rPr lang="cs-CZ" dirty="0" smtClean="0"/>
              <a:t>promotor</a:t>
            </a:r>
            <a:endParaRPr lang="cs-CZ" dirty="0"/>
          </a:p>
        </p:txBody>
      </p:sp>
      <p:sp>
        <p:nvSpPr>
          <p:cNvPr id="24" name="TextovéPole 23"/>
          <p:cNvSpPr txBox="1"/>
          <p:nvPr/>
        </p:nvSpPr>
        <p:spPr>
          <a:xfrm>
            <a:off x="6894951" y="1538915"/>
            <a:ext cx="1198918" cy="369332"/>
          </a:xfrm>
          <a:prstGeom prst="rect">
            <a:avLst/>
          </a:prstGeom>
          <a:noFill/>
        </p:spPr>
        <p:txBody>
          <a:bodyPr wrap="none" rtlCol="0">
            <a:spAutoFit/>
          </a:bodyPr>
          <a:lstStyle/>
          <a:p>
            <a:r>
              <a:rPr lang="cs-CZ" dirty="0" smtClean="0"/>
              <a:t>terminátor</a:t>
            </a:r>
            <a:endParaRPr lang="cs-CZ" dirty="0"/>
          </a:p>
        </p:txBody>
      </p:sp>
      <p:sp>
        <p:nvSpPr>
          <p:cNvPr id="25" name="TextovéPole 24"/>
          <p:cNvSpPr txBox="1"/>
          <p:nvPr/>
        </p:nvSpPr>
        <p:spPr>
          <a:xfrm>
            <a:off x="2040098" y="2975946"/>
            <a:ext cx="1268937" cy="369332"/>
          </a:xfrm>
          <a:prstGeom prst="rect">
            <a:avLst/>
          </a:prstGeom>
          <a:noFill/>
        </p:spPr>
        <p:txBody>
          <a:bodyPr wrap="none" rtlCol="0">
            <a:spAutoFit/>
          </a:bodyPr>
          <a:lstStyle/>
          <a:p>
            <a:r>
              <a:rPr lang="cs-CZ" dirty="0" smtClean="0"/>
              <a:t>start kodon</a:t>
            </a:r>
            <a:endParaRPr lang="cs-CZ" dirty="0"/>
          </a:p>
        </p:txBody>
      </p:sp>
      <p:sp>
        <p:nvSpPr>
          <p:cNvPr id="26" name="TextovéPole 25"/>
          <p:cNvSpPr txBox="1"/>
          <p:nvPr/>
        </p:nvSpPr>
        <p:spPr>
          <a:xfrm>
            <a:off x="6272217" y="2932385"/>
            <a:ext cx="1245469" cy="369332"/>
          </a:xfrm>
          <a:prstGeom prst="rect">
            <a:avLst/>
          </a:prstGeom>
          <a:noFill/>
        </p:spPr>
        <p:txBody>
          <a:bodyPr wrap="none" rtlCol="0">
            <a:spAutoFit/>
          </a:bodyPr>
          <a:lstStyle/>
          <a:p>
            <a:r>
              <a:rPr lang="cs-CZ" dirty="0" smtClean="0"/>
              <a:t>stop kodon</a:t>
            </a:r>
            <a:endParaRPr lang="cs-CZ" dirty="0"/>
          </a:p>
        </p:txBody>
      </p:sp>
      <p:sp>
        <p:nvSpPr>
          <p:cNvPr id="27" name="Obdélník 26"/>
          <p:cNvSpPr/>
          <p:nvPr/>
        </p:nvSpPr>
        <p:spPr>
          <a:xfrm>
            <a:off x="980066" y="2345474"/>
            <a:ext cx="514466" cy="312271"/>
          </a:xfrm>
          <a:prstGeom prst="rect">
            <a:avLst/>
          </a:prstGeom>
          <a:solidFill>
            <a:srgbClr val="FF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8" name="Obdélník 27"/>
          <p:cNvSpPr/>
          <p:nvPr/>
        </p:nvSpPr>
        <p:spPr>
          <a:xfrm>
            <a:off x="3901435" y="2351666"/>
            <a:ext cx="743819" cy="312742"/>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9" name="Obdélník 28"/>
          <p:cNvSpPr/>
          <p:nvPr/>
        </p:nvSpPr>
        <p:spPr>
          <a:xfrm>
            <a:off x="5975028" y="2351964"/>
            <a:ext cx="743819" cy="312742"/>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0" name="Obdélník 29"/>
          <p:cNvSpPr/>
          <p:nvPr/>
        </p:nvSpPr>
        <p:spPr>
          <a:xfrm>
            <a:off x="3512277" y="2351784"/>
            <a:ext cx="437931" cy="312506"/>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FF0000"/>
              </a:solidFill>
            </a:endParaRPr>
          </a:p>
        </p:txBody>
      </p:sp>
      <p:sp>
        <p:nvSpPr>
          <p:cNvPr id="31" name="Obdélník 30"/>
          <p:cNvSpPr/>
          <p:nvPr/>
        </p:nvSpPr>
        <p:spPr>
          <a:xfrm>
            <a:off x="4645254" y="2351964"/>
            <a:ext cx="1323137" cy="312506"/>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accent1">
                  <a:lumMod val="20000"/>
                  <a:lumOff val="80000"/>
                </a:schemeClr>
              </a:solidFill>
            </a:endParaRPr>
          </a:p>
        </p:txBody>
      </p:sp>
      <p:sp>
        <p:nvSpPr>
          <p:cNvPr id="32" name="TextovéPole 31"/>
          <p:cNvSpPr txBox="1"/>
          <p:nvPr/>
        </p:nvSpPr>
        <p:spPr>
          <a:xfrm>
            <a:off x="148584" y="2975946"/>
            <a:ext cx="1712135" cy="369332"/>
          </a:xfrm>
          <a:prstGeom prst="rect">
            <a:avLst/>
          </a:prstGeom>
          <a:noFill/>
        </p:spPr>
        <p:txBody>
          <a:bodyPr wrap="none" rtlCol="0">
            <a:spAutoFit/>
          </a:bodyPr>
          <a:lstStyle/>
          <a:p>
            <a:r>
              <a:rPr lang="cs-CZ" dirty="0" smtClean="0"/>
              <a:t>regulační oblast</a:t>
            </a:r>
            <a:endParaRPr lang="cs-CZ" dirty="0"/>
          </a:p>
        </p:txBody>
      </p:sp>
      <p:sp>
        <p:nvSpPr>
          <p:cNvPr id="33" name="TextovéPole 32"/>
          <p:cNvSpPr txBox="1"/>
          <p:nvPr/>
        </p:nvSpPr>
        <p:spPr>
          <a:xfrm>
            <a:off x="4197580" y="1578461"/>
            <a:ext cx="854208" cy="369332"/>
          </a:xfrm>
          <a:prstGeom prst="rect">
            <a:avLst/>
          </a:prstGeom>
          <a:noFill/>
        </p:spPr>
        <p:txBody>
          <a:bodyPr wrap="none" rtlCol="0">
            <a:spAutoFit/>
          </a:bodyPr>
          <a:lstStyle/>
          <a:p>
            <a:r>
              <a:rPr lang="cs-CZ" dirty="0" smtClean="0"/>
              <a:t>introny</a:t>
            </a:r>
            <a:endParaRPr lang="cs-CZ" dirty="0"/>
          </a:p>
        </p:txBody>
      </p:sp>
      <p:sp>
        <p:nvSpPr>
          <p:cNvPr id="34" name="TextovéPole 33"/>
          <p:cNvSpPr txBox="1"/>
          <p:nvPr/>
        </p:nvSpPr>
        <p:spPr>
          <a:xfrm>
            <a:off x="4423955" y="2932385"/>
            <a:ext cx="733342" cy="369332"/>
          </a:xfrm>
          <a:prstGeom prst="rect">
            <a:avLst/>
          </a:prstGeom>
          <a:noFill/>
        </p:spPr>
        <p:txBody>
          <a:bodyPr wrap="none" rtlCol="0">
            <a:spAutoFit/>
          </a:bodyPr>
          <a:lstStyle/>
          <a:p>
            <a:r>
              <a:rPr lang="cs-CZ" dirty="0" smtClean="0"/>
              <a:t>exony</a:t>
            </a:r>
            <a:endParaRPr lang="cs-CZ" dirty="0"/>
          </a:p>
        </p:txBody>
      </p:sp>
      <p:cxnSp>
        <p:nvCxnSpPr>
          <p:cNvPr id="36" name="Přímá spojnice se šipkou 35"/>
          <p:cNvCxnSpPr/>
          <p:nvPr/>
        </p:nvCxnSpPr>
        <p:spPr>
          <a:xfrm>
            <a:off x="1769492" y="1958454"/>
            <a:ext cx="23217" cy="29249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Přímá spojnice se šipkou 38"/>
          <p:cNvCxnSpPr>
            <a:stCxn id="32" idx="0"/>
          </p:cNvCxnSpPr>
          <p:nvPr/>
        </p:nvCxnSpPr>
        <p:spPr>
          <a:xfrm flipV="1">
            <a:off x="1004652" y="2732396"/>
            <a:ext cx="232647" cy="2435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Přímá spojnice se šipkou 42"/>
          <p:cNvCxnSpPr/>
          <p:nvPr/>
        </p:nvCxnSpPr>
        <p:spPr>
          <a:xfrm flipH="1">
            <a:off x="3770812" y="1947793"/>
            <a:ext cx="653143" cy="30315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Přímá spojnice se šipkou 44"/>
          <p:cNvCxnSpPr/>
          <p:nvPr/>
        </p:nvCxnSpPr>
        <p:spPr>
          <a:xfrm>
            <a:off x="4790626" y="1930204"/>
            <a:ext cx="434518" cy="32074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Přímá spojnice se šipkou 46"/>
          <p:cNvCxnSpPr>
            <a:stCxn id="34" idx="1"/>
          </p:cNvCxnSpPr>
          <p:nvPr/>
        </p:nvCxnSpPr>
        <p:spPr>
          <a:xfrm flipH="1" flipV="1">
            <a:off x="3309035" y="2766074"/>
            <a:ext cx="1114920" cy="35097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Přímá spojnice se šipkou 48"/>
          <p:cNvCxnSpPr/>
          <p:nvPr/>
        </p:nvCxnSpPr>
        <p:spPr>
          <a:xfrm flipH="1" flipV="1">
            <a:off x="4519749" y="2765126"/>
            <a:ext cx="125505" cy="29660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Přímá spojnice se šipkou 50"/>
          <p:cNvCxnSpPr>
            <a:stCxn id="34" idx="3"/>
          </p:cNvCxnSpPr>
          <p:nvPr/>
        </p:nvCxnSpPr>
        <p:spPr>
          <a:xfrm flipV="1">
            <a:off x="5157297" y="2765126"/>
            <a:ext cx="1114920" cy="35192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Přímá spojnice se šipkou 52"/>
          <p:cNvCxnSpPr>
            <a:stCxn id="26" idx="0"/>
          </p:cNvCxnSpPr>
          <p:nvPr/>
        </p:nvCxnSpPr>
        <p:spPr>
          <a:xfrm flipH="1" flipV="1">
            <a:off x="6894951" y="2732396"/>
            <a:ext cx="1" cy="19998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Přímá spojnice se šipkou 54"/>
          <p:cNvCxnSpPr>
            <a:stCxn id="24" idx="2"/>
          </p:cNvCxnSpPr>
          <p:nvPr/>
        </p:nvCxnSpPr>
        <p:spPr>
          <a:xfrm>
            <a:off x="7494410" y="1908247"/>
            <a:ext cx="0" cy="36900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Přímá spojnice se šipkou 56"/>
          <p:cNvCxnSpPr/>
          <p:nvPr/>
        </p:nvCxnSpPr>
        <p:spPr>
          <a:xfrm flipV="1">
            <a:off x="2481944" y="2732396"/>
            <a:ext cx="192622" cy="32933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8" name="TextovéPole 57"/>
          <p:cNvSpPr txBox="1"/>
          <p:nvPr/>
        </p:nvSpPr>
        <p:spPr>
          <a:xfrm>
            <a:off x="429325" y="3918858"/>
            <a:ext cx="8251268" cy="2323713"/>
          </a:xfrm>
          <a:prstGeom prst="rect">
            <a:avLst/>
          </a:prstGeom>
          <a:noFill/>
        </p:spPr>
        <p:txBody>
          <a:bodyPr wrap="square" rtlCol="0">
            <a:spAutoFit/>
          </a:bodyPr>
          <a:lstStyle/>
          <a:p>
            <a:pPr marL="285750" indent="-285750">
              <a:spcBef>
                <a:spcPts val="1800"/>
              </a:spcBef>
              <a:buFont typeface="Arial" panose="020B0604020202020204" pitchFamily="34" charset="0"/>
              <a:buChar char="•"/>
            </a:pPr>
            <a:r>
              <a:rPr lang="cs-CZ" sz="2000" dirty="0" smtClean="0"/>
              <a:t>Regulační proteiny se váží k regulační oblasti </a:t>
            </a:r>
            <a:endParaRPr lang="en-US" sz="2000" dirty="0">
              <a:sym typeface="Wingdings" panose="05000000000000000000" pitchFamily="2" charset="2"/>
            </a:endParaRPr>
          </a:p>
          <a:p>
            <a:pPr marL="285750" indent="-285750">
              <a:spcBef>
                <a:spcPts val="1800"/>
              </a:spcBef>
              <a:buFont typeface="Arial" panose="020B0604020202020204" pitchFamily="34" charset="0"/>
              <a:buChar char="•"/>
            </a:pPr>
            <a:r>
              <a:rPr lang="en-US" sz="2000" dirty="0" smtClean="0">
                <a:sym typeface="Wingdings" panose="05000000000000000000" pitchFamily="2" charset="2"/>
              </a:rPr>
              <a:t>RNA polymer</a:t>
            </a:r>
            <a:r>
              <a:rPr lang="cs-CZ" sz="2000" dirty="0" err="1" smtClean="0">
                <a:sym typeface="Wingdings" panose="05000000000000000000" pitchFamily="2" charset="2"/>
              </a:rPr>
              <a:t>áza</a:t>
            </a:r>
            <a:r>
              <a:rPr lang="cs-CZ" sz="2000" dirty="0" smtClean="0">
                <a:sym typeface="Wingdings" panose="05000000000000000000" pitchFamily="2" charset="2"/>
              </a:rPr>
              <a:t> nasedne na promotor a začne syntézu </a:t>
            </a:r>
            <a:r>
              <a:rPr lang="cs-CZ" sz="2000" dirty="0" err="1" smtClean="0">
                <a:sym typeface="Wingdings" panose="05000000000000000000" pitchFamily="2" charset="2"/>
              </a:rPr>
              <a:t>mRNA</a:t>
            </a:r>
            <a:r>
              <a:rPr lang="cs-CZ" sz="2000" dirty="0" smtClean="0">
                <a:sym typeface="Wingdings" panose="05000000000000000000" pitchFamily="2" charset="2"/>
              </a:rPr>
              <a:t>, skončí na terminátoru</a:t>
            </a:r>
          </a:p>
          <a:p>
            <a:pPr marL="285750" indent="-285750">
              <a:spcBef>
                <a:spcPts val="1800"/>
              </a:spcBef>
              <a:buFont typeface="Arial" panose="020B0604020202020204" pitchFamily="34" charset="0"/>
              <a:buChar char="•"/>
            </a:pPr>
            <a:r>
              <a:rPr lang="cs-CZ" sz="2000" dirty="0" smtClean="0">
                <a:sym typeface="Wingdings" panose="05000000000000000000" pitchFamily="2" charset="2"/>
              </a:rPr>
              <a:t>Introny jsou </a:t>
            </a:r>
            <a:r>
              <a:rPr lang="cs-CZ" sz="2000" dirty="0" err="1" smtClean="0">
                <a:sym typeface="Wingdings" panose="05000000000000000000" pitchFamily="2" charset="2"/>
              </a:rPr>
              <a:t>vyštěpeny</a:t>
            </a:r>
            <a:r>
              <a:rPr lang="cs-CZ" sz="2000" dirty="0" smtClean="0">
                <a:sym typeface="Wingdings" panose="05000000000000000000" pitchFamily="2" charset="2"/>
              </a:rPr>
              <a:t> z </a:t>
            </a:r>
            <a:r>
              <a:rPr lang="cs-CZ" sz="2000" dirty="0" err="1" smtClean="0">
                <a:sym typeface="Wingdings" panose="05000000000000000000" pitchFamily="2" charset="2"/>
              </a:rPr>
              <a:t>mRNA</a:t>
            </a:r>
            <a:endParaRPr lang="cs-CZ" sz="2000" dirty="0" smtClean="0">
              <a:sym typeface="Wingdings" panose="05000000000000000000" pitchFamily="2" charset="2"/>
            </a:endParaRPr>
          </a:p>
          <a:p>
            <a:pPr marL="285750" indent="-285750">
              <a:spcBef>
                <a:spcPts val="1800"/>
              </a:spcBef>
              <a:buFont typeface="Arial" panose="020B0604020202020204" pitchFamily="34" charset="0"/>
              <a:buChar char="•"/>
            </a:pPr>
            <a:r>
              <a:rPr lang="cs-CZ" sz="2000" dirty="0" err="1" smtClean="0">
                <a:sym typeface="Wingdings" panose="05000000000000000000" pitchFamily="2" charset="2"/>
              </a:rPr>
              <a:t>Ribosom</a:t>
            </a:r>
            <a:r>
              <a:rPr lang="cs-CZ" sz="2000" dirty="0" smtClean="0">
                <a:sym typeface="Wingdings" panose="05000000000000000000" pitchFamily="2" charset="2"/>
              </a:rPr>
              <a:t> začne syntézu proteinu od start kodonu a skončí na stop kodonu</a:t>
            </a:r>
            <a:endParaRPr lang="cs-CZ" sz="2000" dirty="0"/>
          </a:p>
        </p:txBody>
      </p:sp>
    </p:spTree>
    <p:extLst>
      <p:ext uri="{BB962C8B-B14F-4D97-AF65-F5344CB8AC3E}">
        <p14:creationId xmlns:p14="http://schemas.microsoft.com/office/powerpoint/2010/main" val="1276606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rázek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7758" y="1054746"/>
            <a:ext cx="8339406" cy="5685150"/>
          </a:xfrm>
          <a:prstGeom prst="rect">
            <a:avLst/>
          </a:prstGeom>
        </p:spPr>
      </p:pic>
      <p:sp>
        <p:nvSpPr>
          <p:cNvPr id="2" name="Nadpis 1"/>
          <p:cNvSpPr>
            <a:spLocks noGrp="1"/>
          </p:cNvSpPr>
          <p:nvPr>
            <p:ph type="title"/>
          </p:nvPr>
        </p:nvSpPr>
        <p:spPr>
          <a:xfrm>
            <a:off x="606231" y="0"/>
            <a:ext cx="7886700" cy="1325563"/>
          </a:xfrm>
        </p:spPr>
        <p:txBody>
          <a:bodyPr>
            <a:normAutofit/>
          </a:bodyPr>
          <a:lstStyle/>
          <a:p>
            <a:pPr algn="ctr"/>
            <a:r>
              <a:rPr lang="cs-CZ" sz="4000" dirty="0" smtClean="0">
                <a:solidFill>
                  <a:srgbClr val="C00000"/>
                </a:solidFill>
              </a:rPr>
              <a:t>Rekapitulace - transkripce </a:t>
            </a:r>
            <a:r>
              <a:rPr lang="cs-CZ" sz="4000" dirty="0">
                <a:solidFill>
                  <a:srgbClr val="C00000"/>
                </a:solidFill>
              </a:rPr>
              <a:t>+ translace</a:t>
            </a:r>
            <a:endParaRPr lang="en-US" sz="4000" dirty="0">
              <a:solidFill>
                <a:srgbClr val="C00000"/>
              </a:solidFill>
            </a:endParaRPr>
          </a:p>
        </p:txBody>
      </p:sp>
      <p:grpSp>
        <p:nvGrpSpPr>
          <p:cNvPr id="11" name="Skupina 10"/>
          <p:cNvGrpSpPr/>
          <p:nvPr/>
        </p:nvGrpSpPr>
        <p:grpSpPr>
          <a:xfrm>
            <a:off x="2553633" y="1561171"/>
            <a:ext cx="6233531" cy="5140714"/>
            <a:chOff x="2720898" y="1572322"/>
            <a:chExt cx="6233531" cy="5140714"/>
          </a:xfrm>
          <a:solidFill>
            <a:schemeClr val="bg1"/>
          </a:solidFill>
        </p:grpSpPr>
        <p:sp>
          <p:nvSpPr>
            <p:cNvPr id="5" name="Obdélník 4"/>
            <p:cNvSpPr/>
            <p:nvPr/>
          </p:nvSpPr>
          <p:spPr>
            <a:xfrm>
              <a:off x="3245005" y="3908472"/>
              <a:ext cx="5709424" cy="280456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bdélník 5"/>
            <p:cNvSpPr/>
            <p:nvPr/>
          </p:nvSpPr>
          <p:spPr>
            <a:xfrm>
              <a:off x="5531005" y="1572322"/>
              <a:ext cx="3321354" cy="3077737"/>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bdélník 6"/>
            <p:cNvSpPr/>
            <p:nvPr/>
          </p:nvSpPr>
          <p:spPr>
            <a:xfrm>
              <a:off x="5051502" y="3501483"/>
              <a:ext cx="591015" cy="613317"/>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délník 7"/>
            <p:cNvSpPr/>
            <p:nvPr/>
          </p:nvSpPr>
          <p:spPr>
            <a:xfrm>
              <a:off x="5263376" y="2241395"/>
              <a:ext cx="379141" cy="40144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délník 8"/>
            <p:cNvSpPr/>
            <p:nvPr/>
          </p:nvSpPr>
          <p:spPr>
            <a:xfrm>
              <a:off x="2720898" y="4917688"/>
              <a:ext cx="713678" cy="289932"/>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bdélník 9"/>
            <p:cNvSpPr/>
            <p:nvPr/>
          </p:nvSpPr>
          <p:spPr>
            <a:xfrm>
              <a:off x="3077737" y="5062654"/>
              <a:ext cx="356839" cy="345687"/>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78229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7405" y="339458"/>
            <a:ext cx="7886700" cy="1325563"/>
          </a:xfrm>
        </p:spPr>
        <p:txBody>
          <a:bodyPr vert="horz" lIns="91440" tIns="45720" rIns="91440" bIns="45720" rtlCol="0" anchor="ctr">
            <a:normAutofit/>
          </a:bodyPr>
          <a:lstStyle/>
          <a:p>
            <a:pPr algn="ctr"/>
            <a:r>
              <a:rPr lang="cs-CZ" sz="4000" dirty="0">
                <a:solidFill>
                  <a:srgbClr val="C00000"/>
                </a:solidFill>
              </a:rPr>
              <a:t>Replikace, transkripce a translace – co mají společné</a:t>
            </a:r>
          </a:p>
        </p:txBody>
      </p:sp>
      <p:cxnSp>
        <p:nvCxnSpPr>
          <p:cNvPr id="28" name="Přímá spojnice se šipkou 27"/>
          <p:cNvCxnSpPr/>
          <p:nvPr/>
        </p:nvCxnSpPr>
        <p:spPr>
          <a:xfrm flipV="1">
            <a:off x="2832913" y="4413028"/>
            <a:ext cx="3112229" cy="7479"/>
          </a:xfrm>
          <a:prstGeom prst="straightConnector1">
            <a:avLst/>
          </a:prstGeom>
          <a:ln w="57150">
            <a:solidFill>
              <a:schemeClr val="accent2">
                <a:lumMod val="75000"/>
              </a:schemeClr>
            </a:solidFill>
            <a:headEnd type="none" w="med" len="med"/>
            <a:tailEnd type="none" w="med" len="med"/>
          </a:ln>
        </p:spPr>
        <p:style>
          <a:lnRef idx="3">
            <a:schemeClr val="accent4"/>
          </a:lnRef>
          <a:fillRef idx="0">
            <a:schemeClr val="accent4"/>
          </a:fillRef>
          <a:effectRef idx="2">
            <a:schemeClr val="accent4"/>
          </a:effectRef>
          <a:fontRef idx="minor">
            <a:schemeClr val="tx1"/>
          </a:fontRef>
        </p:style>
      </p:cxnSp>
      <p:sp>
        <p:nvSpPr>
          <p:cNvPr id="40" name="TextovéPole 39"/>
          <p:cNvSpPr txBox="1"/>
          <p:nvPr/>
        </p:nvSpPr>
        <p:spPr>
          <a:xfrm>
            <a:off x="6881332" y="2304515"/>
            <a:ext cx="2687389" cy="646331"/>
          </a:xfrm>
          <a:prstGeom prst="rect">
            <a:avLst/>
          </a:prstGeom>
          <a:noFill/>
        </p:spPr>
        <p:txBody>
          <a:bodyPr wrap="square" rtlCol="0">
            <a:spAutoFit/>
          </a:bodyPr>
          <a:lstStyle/>
          <a:p>
            <a:r>
              <a:rPr lang="cs-CZ" dirty="0" smtClean="0"/>
              <a:t>Syntéza pomocí </a:t>
            </a:r>
          </a:p>
          <a:p>
            <a:r>
              <a:rPr lang="cs-CZ" dirty="0" smtClean="0"/>
              <a:t>proteinů</a:t>
            </a:r>
            <a:endParaRPr lang="cs-CZ" dirty="0"/>
          </a:p>
        </p:txBody>
      </p:sp>
      <p:cxnSp>
        <p:nvCxnSpPr>
          <p:cNvPr id="42" name="Přímá spojnice se šipkou 41"/>
          <p:cNvCxnSpPr/>
          <p:nvPr/>
        </p:nvCxnSpPr>
        <p:spPr>
          <a:xfrm>
            <a:off x="2600594" y="5310611"/>
            <a:ext cx="4770120" cy="0"/>
          </a:xfrm>
          <a:prstGeom prst="straightConnector1">
            <a:avLst/>
          </a:prstGeom>
          <a:ln w="57150">
            <a:solidFill>
              <a:schemeClr val="tx1"/>
            </a:solidFill>
            <a:headEnd type="none" w="med" len="med"/>
            <a:tailEnd type="none" w="med" len="med"/>
          </a:ln>
        </p:spPr>
        <p:style>
          <a:lnRef idx="3">
            <a:schemeClr val="accent4"/>
          </a:lnRef>
          <a:fillRef idx="0">
            <a:schemeClr val="accent4"/>
          </a:fillRef>
          <a:effectRef idx="2">
            <a:schemeClr val="accent4"/>
          </a:effectRef>
          <a:fontRef idx="minor">
            <a:schemeClr val="tx1"/>
          </a:fontRef>
        </p:style>
      </p:cxnSp>
      <p:sp>
        <p:nvSpPr>
          <p:cNvPr id="43" name="Obdélník 42"/>
          <p:cNvSpPr/>
          <p:nvPr/>
        </p:nvSpPr>
        <p:spPr>
          <a:xfrm>
            <a:off x="2893873" y="5225601"/>
            <a:ext cx="209006" cy="170019"/>
          </a:xfrm>
          <a:prstGeom prst="rect">
            <a:avLst/>
          </a:prstGeom>
          <a:solidFill>
            <a:srgbClr val="5A9B2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000"/>
          </a:p>
        </p:txBody>
      </p:sp>
      <p:sp>
        <p:nvSpPr>
          <p:cNvPr id="44" name="Obdélník 43"/>
          <p:cNvSpPr/>
          <p:nvPr/>
        </p:nvSpPr>
        <p:spPr>
          <a:xfrm>
            <a:off x="6869064" y="5218123"/>
            <a:ext cx="209006" cy="170019"/>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000"/>
          </a:p>
        </p:txBody>
      </p:sp>
      <p:sp>
        <p:nvSpPr>
          <p:cNvPr id="20" name="TextovéPole 19"/>
          <p:cNvSpPr txBox="1"/>
          <p:nvPr/>
        </p:nvSpPr>
        <p:spPr>
          <a:xfrm>
            <a:off x="755770" y="5062532"/>
            <a:ext cx="1552180" cy="707886"/>
          </a:xfrm>
          <a:prstGeom prst="rect">
            <a:avLst/>
          </a:prstGeom>
          <a:noFill/>
        </p:spPr>
        <p:txBody>
          <a:bodyPr wrap="square" rtlCol="0">
            <a:spAutoFit/>
          </a:bodyPr>
          <a:lstStyle/>
          <a:p>
            <a:r>
              <a:rPr lang="cs-CZ" sz="2000" dirty="0" err="1" smtClean="0"/>
              <a:t>Templát</a:t>
            </a:r>
            <a:r>
              <a:rPr lang="cs-CZ" sz="2000" dirty="0" smtClean="0"/>
              <a:t> = NK se 4 </a:t>
            </a:r>
            <a:r>
              <a:rPr lang="cs-CZ" sz="2000" dirty="0" err="1" smtClean="0"/>
              <a:t>bazemi</a:t>
            </a:r>
            <a:endParaRPr lang="cs-CZ" sz="2000" dirty="0"/>
          </a:p>
        </p:txBody>
      </p:sp>
      <p:sp>
        <p:nvSpPr>
          <p:cNvPr id="45" name="TextovéPole 44"/>
          <p:cNvSpPr txBox="1"/>
          <p:nvPr/>
        </p:nvSpPr>
        <p:spPr>
          <a:xfrm>
            <a:off x="605307" y="3154757"/>
            <a:ext cx="5180991" cy="707886"/>
          </a:xfrm>
          <a:prstGeom prst="rect">
            <a:avLst/>
          </a:prstGeom>
          <a:noFill/>
        </p:spPr>
        <p:txBody>
          <a:bodyPr wrap="square" rtlCol="0">
            <a:spAutoFit/>
          </a:bodyPr>
          <a:lstStyle/>
          <a:p>
            <a:r>
              <a:rPr lang="cs-CZ" sz="2000" dirty="0" smtClean="0"/>
              <a:t>Produkt = polymer nukleotidů/aminokyselin, pořadí určeno pořadím bází na </a:t>
            </a:r>
            <a:r>
              <a:rPr lang="cs-CZ" sz="2000" dirty="0" err="1" smtClean="0"/>
              <a:t>templátu</a:t>
            </a:r>
            <a:endParaRPr lang="cs-CZ" sz="2000" dirty="0"/>
          </a:p>
        </p:txBody>
      </p:sp>
      <p:sp>
        <p:nvSpPr>
          <p:cNvPr id="48" name="TextovéPole 47"/>
          <p:cNvSpPr txBox="1"/>
          <p:nvPr/>
        </p:nvSpPr>
        <p:spPr>
          <a:xfrm>
            <a:off x="2691529" y="5349453"/>
            <a:ext cx="665952" cy="400110"/>
          </a:xfrm>
          <a:prstGeom prst="rect">
            <a:avLst/>
          </a:prstGeom>
          <a:noFill/>
        </p:spPr>
        <p:txBody>
          <a:bodyPr wrap="none" rtlCol="0">
            <a:spAutoFit/>
          </a:bodyPr>
          <a:lstStyle/>
          <a:p>
            <a:r>
              <a:rPr lang="cs-CZ" sz="2000" dirty="0" smtClean="0"/>
              <a:t>start</a:t>
            </a:r>
            <a:endParaRPr lang="cs-CZ" sz="2000" dirty="0"/>
          </a:p>
        </p:txBody>
      </p:sp>
      <p:sp>
        <p:nvSpPr>
          <p:cNvPr id="49" name="TextovéPole 48"/>
          <p:cNvSpPr txBox="1"/>
          <p:nvPr/>
        </p:nvSpPr>
        <p:spPr>
          <a:xfrm>
            <a:off x="6678454" y="5349453"/>
            <a:ext cx="636136" cy="400110"/>
          </a:xfrm>
          <a:prstGeom prst="rect">
            <a:avLst/>
          </a:prstGeom>
          <a:noFill/>
        </p:spPr>
        <p:txBody>
          <a:bodyPr wrap="none" rtlCol="0">
            <a:spAutoFit/>
          </a:bodyPr>
          <a:lstStyle/>
          <a:p>
            <a:r>
              <a:rPr lang="cs-CZ" sz="2000" dirty="0" smtClean="0"/>
              <a:t>stop</a:t>
            </a:r>
            <a:endParaRPr lang="cs-CZ" sz="2000" dirty="0"/>
          </a:p>
        </p:txBody>
      </p:sp>
      <p:sp>
        <p:nvSpPr>
          <p:cNvPr id="50" name="Mrak 49"/>
          <p:cNvSpPr/>
          <p:nvPr/>
        </p:nvSpPr>
        <p:spPr>
          <a:xfrm>
            <a:off x="5670840" y="2106429"/>
            <a:ext cx="1210492" cy="1027612"/>
          </a:xfrm>
          <a:prstGeom prst="cloud">
            <a:avLst/>
          </a:prstGeom>
          <a:solidFill>
            <a:srgbClr val="EBCB4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53" name="Přímá spojnice se šipkou 52"/>
          <p:cNvCxnSpPr/>
          <p:nvPr/>
        </p:nvCxnSpPr>
        <p:spPr>
          <a:xfrm>
            <a:off x="1514845" y="3986474"/>
            <a:ext cx="1161894" cy="42393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134279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53143" y="0"/>
            <a:ext cx="7886700" cy="1325563"/>
          </a:xfrm>
        </p:spPr>
        <p:txBody>
          <a:bodyPr vert="horz" lIns="91440" tIns="45720" rIns="91440" bIns="45720" rtlCol="0" anchor="ctr">
            <a:normAutofit/>
          </a:bodyPr>
          <a:lstStyle/>
          <a:p>
            <a:pPr algn="ctr"/>
            <a:r>
              <a:rPr lang="cs-CZ" sz="4000" dirty="0">
                <a:solidFill>
                  <a:srgbClr val="C00000"/>
                </a:solidFill>
              </a:rPr>
              <a:t>Rekapitulace:</a:t>
            </a:r>
            <a:br>
              <a:rPr lang="cs-CZ" sz="4000" dirty="0">
                <a:solidFill>
                  <a:srgbClr val="C00000"/>
                </a:solidFill>
              </a:rPr>
            </a:br>
            <a:r>
              <a:rPr lang="cs-CZ" sz="4000" dirty="0">
                <a:solidFill>
                  <a:srgbClr val="C00000"/>
                </a:solidFill>
              </a:rPr>
              <a:t>Replikace, transkripce a translace</a:t>
            </a:r>
          </a:p>
        </p:txBody>
      </p:sp>
      <p:graphicFrame>
        <p:nvGraphicFramePr>
          <p:cNvPr id="3" name="Tabulka 2"/>
          <p:cNvGraphicFramePr>
            <a:graphicFrameLocks noGrp="1"/>
          </p:cNvGraphicFramePr>
          <p:nvPr>
            <p:extLst>
              <p:ext uri="{D42A27DB-BD31-4B8C-83A1-F6EECF244321}">
                <p14:modId xmlns:p14="http://schemas.microsoft.com/office/powerpoint/2010/main" val="2024340468"/>
              </p:ext>
            </p:extLst>
          </p:nvPr>
        </p:nvGraphicFramePr>
        <p:xfrm>
          <a:off x="519873" y="1586205"/>
          <a:ext cx="8153240" cy="4977568"/>
        </p:xfrm>
        <a:graphic>
          <a:graphicData uri="http://schemas.openxmlformats.org/drawingml/2006/table">
            <a:tbl>
              <a:tblPr firstRow="1" bandRow="1">
                <a:tableStyleId>{5940675A-B579-460E-94D1-54222C63F5DA}</a:tableStyleId>
              </a:tblPr>
              <a:tblGrid>
                <a:gridCol w="2038310"/>
                <a:gridCol w="2038310"/>
                <a:gridCol w="2038310"/>
                <a:gridCol w="2038310"/>
              </a:tblGrid>
              <a:tr h="821094">
                <a:tc>
                  <a:txBody>
                    <a:bodyPr/>
                    <a:lstStyle/>
                    <a:p>
                      <a:endParaRPr lang="cs-CZ"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000" b="1" dirty="0" err="1" smtClean="0"/>
                        <a:t>Templát</a:t>
                      </a:r>
                      <a:endParaRPr lang="cs-CZ" sz="2000" b="1" dirty="0" smtClean="0"/>
                    </a:p>
                    <a:p>
                      <a:pPr algn="ctr"/>
                      <a:endParaRPr lang="cs-CZ" sz="20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smtClean="0"/>
                        <a:t>Pro</a:t>
                      </a:r>
                      <a:r>
                        <a:rPr lang="cs-CZ" sz="2000" b="1" dirty="0" smtClean="0"/>
                        <a:t>č to dělá buňka</a:t>
                      </a:r>
                      <a:endParaRPr lang="cs-CZ" sz="20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000" b="1" dirty="0" smtClean="0"/>
                        <a:t>Proč nás to zajímá</a:t>
                      </a:r>
                      <a:endParaRPr lang="cs-CZ" sz="2000" b="1" dirty="0"/>
                    </a:p>
                  </a:txBody>
                  <a:tcPr/>
                </a:tc>
              </a:tr>
              <a:tr h="1079862">
                <a:tc>
                  <a:txBody>
                    <a:bodyPr/>
                    <a:lstStyle/>
                    <a:p>
                      <a:pPr algn="ctr"/>
                      <a:endParaRPr lang="cs-CZ" sz="2000" dirty="0" smtClean="0"/>
                    </a:p>
                    <a:p>
                      <a:pPr algn="ctr"/>
                      <a:r>
                        <a:rPr lang="cs-CZ" sz="2000" b="1" dirty="0" smtClean="0">
                          <a:solidFill>
                            <a:srgbClr val="0070C0"/>
                          </a:solidFill>
                        </a:rPr>
                        <a:t>Replikace DNA</a:t>
                      </a:r>
                    </a:p>
                    <a:p>
                      <a:pPr algn="ctr"/>
                      <a:r>
                        <a:rPr lang="cs-CZ" sz="2000" dirty="0" smtClean="0"/>
                        <a:t>(kopírování)</a:t>
                      </a:r>
                    </a:p>
                    <a:p>
                      <a:pPr algn="ctr"/>
                      <a:endParaRPr lang="cs-CZ"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2000" dirty="0" smtClean="0"/>
                        <a:t>DNA </a:t>
                      </a:r>
                      <a:r>
                        <a:rPr lang="cs-CZ" sz="2000" dirty="0" smtClean="0">
                          <a:sym typeface="Wingdings" panose="05000000000000000000" pitchFamily="2" charset="2"/>
                        </a:rPr>
                        <a:t></a:t>
                      </a:r>
                      <a:r>
                        <a:rPr lang="en-US" sz="2000" dirty="0" smtClean="0">
                          <a:sym typeface="Wingdings" panose="05000000000000000000" pitchFamily="2" charset="2"/>
                        </a:rPr>
                        <a:t> DNA</a:t>
                      </a:r>
                      <a:endParaRPr lang="cs-CZ" sz="2000" dirty="0" smtClean="0">
                        <a:sym typeface="Wingdings" panose="05000000000000000000" pitchFamily="2" charset="2"/>
                      </a:endParaRPr>
                    </a:p>
                    <a:p>
                      <a:endParaRPr lang="cs-CZ"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2000" dirty="0" smtClean="0"/>
                        <a:t>Je potřeba DNA do nových buněk</a:t>
                      </a:r>
                    </a:p>
                    <a:p>
                      <a:endParaRPr lang="cs-CZ"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2000" dirty="0" smtClean="0"/>
                        <a:t>Přenos vlastností do další generace, vznik mutací</a:t>
                      </a:r>
                      <a:endParaRPr lang="cs-CZ" sz="2000" dirty="0"/>
                    </a:p>
                  </a:txBody>
                  <a:tcPr/>
                </a:tc>
              </a:tr>
              <a:tr h="1535194">
                <a:tc>
                  <a:txBody>
                    <a:bodyPr/>
                    <a:lstStyle/>
                    <a:p>
                      <a:pPr algn="ctr"/>
                      <a:endParaRPr lang="cs-CZ" sz="2000" dirty="0" smtClean="0"/>
                    </a:p>
                    <a:p>
                      <a:pPr algn="ctr"/>
                      <a:r>
                        <a:rPr lang="cs-CZ" sz="2000" b="1" dirty="0" smtClean="0">
                          <a:solidFill>
                            <a:srgbClr val="FF0000"/>
                          </a:solidFill>
                        </a:rPr>
                        <a:t>Transkripce</a:t>
                      </a:r>
                    </a:p>
                    <a:p>
                      <a:pPr algn="ctr"/>
                      <a:r>
                        <a:rPr lang="cs-CZ" sz="2000" dirty="0" smtClean="0"/>
                        <a:t>(přepis)</a:t>
                      </a:r>
                    </a:p>
                    <a:p>
                      <a:pPr algn="ctr"/>
                      <a:endParaRPr lang="cs-CZ"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2000" dirty="0" smtClean="0"/>
                        <a:t>DNA </a:t>
                      </a:r>
                      <a:r>
                        <a:rPr lang="cs-CZ" sz="2000" dirty="0" smtClean="0">
                          <a:sym typeface="Wingdings" panose="05000000000000000000" pitchFamily="2" charset="2"/>
                        </a:rPr>
                        <a:t></a:t>
                      </a:r>
                      <a:r>
                        <a:rPr lang="en-US" sz="2000" dirty="0" smtClean="0">
                          <a:sym typeface="Wingdings" panose="05000000000000000000" pitchFamily="2" charset="2"/>
                        </a:rPr>
                        <a:t> RNA</a:t>
                      </a:r>
                      <a:endParaRPr lang="cs-CZ" sz="2000" dirty="0" smtClean="0">
                        <a:sym typeface="Wingdings" panose="05000000000000000000" pitchFamily="2" charset="2"/>
                      </a:endParaRPr>
                    </a:p>
                    <a:p>
                      <a:endParaRPr lang="cs-CZ"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2000" dirty="0" smtClean="0"/>
                        <a:t>Prostředník mezi DNA a proteinem</a:t>
                      </a:r>
                    </a:p>
                    <a:p>
                      <a:endParaRPr lang="cs-CZ"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2000" dirty="0" smtClean="0"/>
                        <a:t>Regulace aktivity genů = kdy, kde a zda se gen přepisuje</a:t>
                      </a:r>
                      <a:endParaRPr lang="cs-CZ" sz="2000" dirty="0"/>
                    </a:p>
                  </a:txBody>
                  <a:tcPr/>
                </a:tc>
              </a:tr>
              <a:tr h="966652">
                <a:tc>
                  <a:txBody>
                    <a:bodyPr/>
                    <a:lstStyle/>
                    <a:p>
                      <a:pPr algn="ctr"/>
                      <a:endParaRPr lang="cs-CZ" sz="2000" dirty="0" smtClean="0"/>
                    </a:p>
                    <a:p>
                      <a:pPr algn="ctr"/>
                      <a:r>
                        <a:rPr lang="cs-CZ" sz="2000" b="1" dirty="0" smtClean="0">
                          <a:solidFill>
                            <a:srgbClr val="7030A0"/>
                          </a:solidFill>
                        </a:rPr>
                        <a:t>Translace</a:t>
                      </a:r>
                    </a:p>
                    <a:p>
                      <a:pPr algn="ctr"/>
                      <a:r>
                        <a:rPr lang="cs-CZ" sz="2000" dirty="0" smtClean="0"/>
                        <a:t>(překlad)</a:t>
                      </a:r>
                    </a:p>
                    <a:p>
                      <a:pPr algn="ctr"/>
                      <a:endParaRPr lang="cs-CZ"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smtClean="0"/>
                        <a:t>R</a:t>
                      </a:r>
                      <a:r>
                        <a:rPr lang="cs-CZ" sz="2000" dirty="0" smtClean="0"/>
                        <a:t>NA </a:t>
                      </a:r>
                      <a:r>
                        <a:rPr lang="cs-CZ" sz="2000" dirty="0" smtClean="0">
                          <a:sym typeface="Wingdings" panose="05000000000000000000" pitchFamily="2" charset="2"/>
                        </a:rPr>
                        <a:t></a:t>
                      </a:r>
                      <a:r>
                        <a:rPr lang="en-US" sz="2000" dirty="0" smtClean="0">
                          <a:sym typeface="Wingdings" panose="05000000000000000000" pitchFamily="2" charset="2"/>
                        </a:rPr>
                        <a:t> protein</a:t>
                      </a:r>
                      <a:endParaRPr lang="cs-CZ" sz="2000" dirty="0" smtClean="0"/>
                    </a:p>
                    <a:p>
                      <a:endParaRPr lang="cs-CZ"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2000" dirty="0" smtClean="0"/>
                        <a:t>Syntéza proteinů </a:t>
                      </a:r>
                      <a:r>
                        <a:rPr lang="cs-CZ" sz="2000" dirty="0" smtClean="0">
                          <a:sym typeface="Wingdings" panose="05000000000000000000" pitchFamily="2" charset="2"/>
                        </a:rPr>
                        <a:t></a:t>
                      </a:r>
                      <a:r>
                        <a:rPr lang="en-US" sz="2000" dirty="0" smtClean="0">
                          <a:sym typeface="Wingdings" panose="05000000000000000000" pitchFamily="2" charset="2"/>
                        </a:rPr>
                        <a:t> protein</a:t>
                      </a:r>
                      <a:r>
                        <a:rPr lang="cs-CZ" sz="2000" dirty="0" smtClean="0">
                          <a:sym typeface="Wingdings" panose="05000000000000000000" pitchFamily="2" charset="2"/>
                        </a:rPr>
                        <a:t>y</a:t>
                      </a:r>
                      <a:r>
                        <a:rPr lang="en-US" sz="2000" dirty="0" smtClean="0">
                          <a:sym typeface="Wingdings" panose="05000000000000000000" pitchFamily="2" charset="2"/>
                        </a:rPr>
                        <a:t> v </a:t>
                      </a:r>
                      <a:r>
                        <a:rPr lang="en-US" sz="2000" dirty="0" err="1" smtClean="0">
                          <a:sym typeface="Wingdings" panose="05000000000000000000" pitchFamily="2" charset="2"/>
                        </a:rPr>
                        <a:t>bu</a:t>
                      </a:r>
                      <a:r>
                        <a:rPr lang="cs-CZ" sz="2000" dirty="0" err="1" smtClean="0">
                          <a:sym typeface="Wingdings" panose="05000000000000000000" pitchFamily="2" charset="2"/>
                        </a:rPr>
                        <a:t>ňce</a:t>
                      </a:r>
                      <a:r>
                        <a:rPr lang="cs-CZ" sz="2000" dirty="0" smtClean="0">
                          <a:sym typeface="Wingdings" panose="05000000000000000000" pitchFamily="2" charset="2"/>
                        </a:rPr>
                        <a:t> dělají skoro všechno</a:t>
                      </a:r>
                      <a:endParaRPr lang="cs-CZ"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2000" dirty="0" smtClean="0">
                          <a:sym typeface="Wingdings" panose="05000000000000000000" pitchFamily="2" charset="2"/>
                        </a:rPr>
                        <a:t>P</a:t>
                      </a:r>
                      <a:r>
                        <a:rPr lang="en-US" sz="2000" dirty="0" err="1" smtClean="0">
                          <a:sym typeface="Wingdings" panose="05000000000000000000" pitchFamily="2" charset="2"/>
                        </a:rPr>
                        <a:t>rotein</a:t>
                      </a:r>
                      <a:r>
                        <a:rPr lang="cs-CZ" sz="2000" dirty="0" smtClean="0">
                          <a:sym typeface="Wingdings" panose="05000000000000000000" pitchFamily="2" charset="2"/>
                        </a:rPr>
                        <a:t>y</a:t>
                      </a:r>
                      <a:r>
                        <a:rPr lang="en-US" sz="2000" dirty="0" smtClean="0">
                          <a:sym typeface="Wingdings" panose="05000000000000000000" pitchFamily="2" charset="2"/>
                        </a:rPr>
                        <a:t> v </a:t>
                      </a:r>
                      <a:r>
                        <a:rPr lang="en-US" sz="2000" dirty="0" err="1" smtClean="0">
                          <a:sym typeface="Wingdings" panose="05000000000000000000" pitchFamily="2" charset="2"/>
                        </a:rPr>
                        <a:t>bu</a:t>
                      </a:r>
                      <a:r>
                        <a:rPr lang="cs-CZ" sz="2000" dirty="0" err="1" smtClean="0">
                          <a:sym typeface="Wingdings" panose="05000000000000000000" pitchFamily="2" charset="2"/>
                        </a:rPr>
                        <a:t>ňce</a:t>
                      </a:r>
                      <a:r>
                        <a:rPr lang="cs-CZ" sz="2000" dirty="0" smtClean="0">
                          <a:sym typeface="Wingdings" panose="05000000000000000000" pitchFamily="2" charset="2"/>
                        </a:rPr>
                        <a:t> dělají skoro všechno</a:t>
                      </a:r>
                      <a:endParaRPr lang="cs-CZ" sz="2000" dirty="0" smtClean="0"/>
                    </a:p>
                    <a:p>
                      <a:endParaRPr lang="cs-CZ" sz="2000" dirty="0"/>
                    </a:p>
                  </a:txBody>
                  <a:tcPr/>
                </a:tc>
              </a:tr>
            </a:tbl>
          </a:graphicData>
        </a:graphic>
      </p:graphicFrame>
      <p:sp>
        <p:nvSpPr>
          <p:cNvPr id="4" name="Obdélník 3"/>
          <p:cNvSpPr/>
          <p:nvPr/>
        </p:nvSpPr>
        <p:spPr>
          <a:xfrm>
            <a:off x="6644640" y="1432560"/>
            <a:ext cx="2103120" cy="518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délník 4"/>
          <p:cNvSpPr/>
          <p:nvPr/>
        </p:nvSpPr>
        <p:spPr>
          <a:xfrm>
            <a:off x="4617720" y="1432560"/>
            <a:ext cx="2880360" cy="518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bdélník 5"/>
          <p:cNvSpPr/>
          <p:nvPr/>
        </p:nvSpPr>
        <p:spPr>
          <a:xfrm>
            <a:off x="2590800" y="1432560"/>
            <a:ext cx="2641600" cy="518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6016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8" name="Text Box 11"/>
          <p:cNvSpPr txBox="1">
            <a:spLocks noChangeArrowheads="1"/>
          </p:cNvSpPr>
          <p:nvPr/>
        </p:nvSpPr>
        <p:spPr bwMode="auto">
          <a:xfrm>
            <a:off x="539750" y="1662534"/>
            <a:ext cx="8445500" cy="2185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spcAft>
                <a:spcPts val="2400"/>
              </a:spcAft>
              <a:buFontTx/>
              <a:buAutoNum type="arabicParenR"/>
            </a:pPr>
            <a:r>
              <a:rPr lang="cs-CZ" altLang="cs-CZ" sz="2400" dirty="0">
                <a:latin typeface="Calibri" pitchFamily="34" charset="0"/>
              </a:rPr>
              <a:t>reguluje expresi genů (</a:t>
            </a:r>
            <a:r>
              <a:rPr lang="cs-CZ" altLang="cs-CZ" sz="2400" dirty="0" err="1">
                <a:latin typeface="Calibri" pitchFamily="34" charset="0"/>
              </a:rPr>
              <a:t>miRNA</a:t>
            </a:r>
            <a:r>
              <a:rPr lang="cs-CZ" altLang="cs-CZ" sz="2400" dirty="0" smtClean="0">
                <a:latin typeface="Calibri" pitchFamily="34" charset="0"/>
              </a:rPr>
              <a:t>) </a:t>
            </a:r>
          </a:p>
          <a:p>
            <a:pPr eaLnBrk="1" hangingPunct="1">
              <a:spcBef>
                <a:spcPct val="0"/>
              </a:spcBef>
              <a:spcAft>
                <a:spcPts val="2400"/>
              </a:spcAft>
              <a:buFontTx/>
              <a:buAutoNum type="arabicParenR"/>
            </a:pPr>
            <a:r>
              <a:rPr lang="cs-CZ" altLang="cs-CZ" sz="2400" dirty="0" smtClean="0">
                <a:latin typeface="Calibri" pitchFamily="34" charset="0"/>
              </a:rPr>
              <a:t>omezuje </a:t>
            </a:r>
            <a:r>
              <a:rPr lang="cs-CZ" altLang="cs-CZ" sz="2400" dirty="0">
                <a:latin typeface="Calibri" pitchFamily="34" charset="0"/>
              </a:rPr>
              <a:t>šíření mobilních elementů a virů (</a:t>
            </a:r>
            <a:r>
              <a:rPr lang="cs-CZ" altLang="cs-CZ" sz="2400" dirty="0" err="1">
                <a:latin typeface="Calibri" pitchFamily="34" charset="0"/>
              </a:rPr>
              <a:t>siRNA</a:t>
            </a:r>
            <a:r>
              <a:rPr lang="cs-CZ" altLang="cs-CZ" sz="2400" dirty="0">
                <a:latin typeface="Calibri" pitchFamily="34" charset="0"/>
              </a:rPr>
              <a:t>, </a:t>
            </a:r>
            <a:r>
              <a:rPr lang="cs-CZ" altLang="cs-CZ" sz="2400" dirty="0" err="1">
                <a:latin typeface="Calibri" pitchFamily="34" charset="0"/>
              </a:rPr>
              <a:t>piRNA</a:t>
            </a:r>
            <a:r>
              <a:rPr lang="cs-CZ" altLang="cs-CZ" sz="2400" dirty="0">
                <a:latin typeface="Calibri" pitchFamily="34" charset="0"/>
              </a:rPr>
              <a:t>)</a:t>
            </a:r>
          </a:p>
          <a:p>
            <a:pPr eaLnBrk="1" hangingPunct="1">
              <a:spcBef>
                <a:spcPct val="0"/>
              </a:spcBef>
              <a:spcAft>
                <a:spcPts val="2400"/>
              </a:spcAft>
              <a:buFontTx/>
              <a:buAutoNum type="arabicParenR"/>
            </a:pPr>
            <a:r>
              <a:rPr lang="cs-CZ" altLang="cs-CZ" sz="2400" dirty="0">
                <a:latin typeface="Calibri" pitchFamily="34" charset="0"/>
              </a:rPr>
              <a:t>moduluje chromatin (fungování centromer a </a:t>
            </a:r>
            <a:r>
              <a:rPr lang="cs-CZ" altLang="cs-CZ" sz="2400" dirty="0" err="1">
                <a:latin typeface="Calibri" pitchFamily="34" charset="0"/>
              </a:rPr>
              <a:t>telomer</a:t>
            </a:r>
            <a:r>
              <a:rPr lang="cs-CZ" altLang="cs-CZ" sz="2400" dirty="0">
                <a:latin typeface="Calibri" pitchFamily="34" charset="0"/>
              </a:rPr>
              <a:t>, formování heterochromatinu </a:t>
            </a:r>
            <a:r>
              <a:rPr lang="cs-CZ" altLang="cs-CZ" sz="2400" dirty="0">
                <a:latin typeface="Calibri" pitchFamily="34" charset="0"/>
                <a:sym typeface="Wingdings" pitchFamily="2" charset="2"/>
              </a:rPr>
              <a:t> exprese genů)</a:t>
            </a:r>
            <a:endParaRPr lang="cs-CZ" altLang="cs-CZ" sz="2400" dirty="0">
              <a:latin typeface="Calibri" pitchFamily="34" charset="0"/>
            </a:endParaRPr>
          </a:p>
        </p:txBody>
      </p:sp>
      <p:sp>
        <p:nvSpPr>
          <p:cNvPr id="2" name="TextovéPole 1"/>
          <p:cNvSpPr txBox="1">
            <a:spLocks noChangeArrowheads="1"/>
          </p:cNvSpPr>
          <p:nvPr/>
        </p:nvSpPr>
        <p:spPr bwMode="auto">
          <a:xfrm>
            <a:off x="539750" y="4254921"/>
            <a:ext cx="80645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spcAft>
                <a:spcPts val="1200"/>
              </a:spcAft>
              <a:buFontTx/>
              <a:buNone/>
            </a:pPr>
            <a:r>
              <a:rPr lang="en-US" altLang="cs-CZ" sz="2400" b="1">
                <a:latin typeface="Calibri" pitchFamily="34" charset="0"/>
              </a:rPr>
              <a:t>Experimen</a:t>
            </a:r>
            <a:r>
              <a:rPr lang="cs-CZ" altLang="cs-CZ" sz="2400" b="1">
                <a:latin typeface="Calibri" pitchFamily="34" charset="0"/>
              </a:rPr>
              <a:t>tální nástroj k umlčení transkripce konkrétního genu (knock-down).</a:t>
            </a:r>
          </a:p>
        </p:txBody>
      </p:sp>
      <p:sp>
        <p:nvSpPr>
          <p:cNvPr id="6" name="Nadpis 1"/>
          <p:cNvSpPr>
            <a:spLocks noGrp="1"/>
          </p:cNvSpPr>
          <p:nvPr>
            <p:ph type="title"/>
          </p:nvPr>
        </p:nvSpPr>
        <p:spPr>
          <a:xfrm>
            <a:off x="580012" y="151117"/>
            <a:ext cx="7886700" cy="1325563"/>
          </a:xfrm>
        </p:spPr>
        <p:txBody>
          <a:bodyPr>
            <a:normAutofit/>
          </a:bodyPr>
          <a:lstStyle/>
          <a:p>
            <a:pPr algn="ctr"/>
            <a:r>
              <a:rPr lang="cs-CZ" sz="4000" dirty="0">
                <a:solidFill>
                  <a:srgbClr val="C00000"/>
                </a:solidFill>
              </a:rPr>
              <a:t>RNA </a:t>
            </a:r>
            <a:r>
              <a:rPr lang="cs-CZ" sz="4000" dirty="0" smtClean="0">
                <a:solidFill>
                  <a:srgbClr val="C00000"/>
                </a:solidFill>
              </a:rPr>
              <a:t>interference aneb cílená likvidace RNA</a:t>
            </a:r>
            <a:endParaRPr lang="cs-CZ" sz="4000" dirty="0">
              <a:solidFill>
                <a:srgbClr val="C00000"/>
              </a:solidFill>
            </a:endParaRPr>
          </a:p>
        </p:txBody>
      </p:sp>
    </p:spTree>
    <p:extLst>
      <p:ext uri="{BB962C8B-B14F-4D97-AF65-F5344CB8AC3E}">
        <p14:creationId xmlns:p14="http://schemas.microsoft.com/office/powerpoint/2010/main" val="36270120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17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178">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5862" y="343464"/>
            <a:ext cx="7886700" cy="1325563"/>
          </a:xfrm>
        </p:spPr>
        <p:txBody>
          <a:bodyPr vert="horz" lIns="91440" tIns="45720" rIns="91440" bIns="45720" rtlCol="0" anchor="ctr">
            <a:normAutofit/>
          </a:bodyPr>
          <a:lstStyle/>
          <a:p>
            <a:pPr algn="ctr"/>
            <a:r>
              <a:rPr lang="cs-CZ" sz="4000" dirty="0" smtClean="0">
                <a:solidFill>
                  <a:srgbClr val="C00000"/>
                </a:solidFill>
              </a:rPr>
              <a:t>Kam pro další informace </a:t>
            </a:r>
            <a:br>
              <a:rPr lang="cs-CZ" sz="4000" dirty="0" smtClean="0">
                <a:solidFill>
                  <a:srgbClr val="C00000"/>
                </a:solidFill>
              </a:rPr>
            </a:br>
            <a:endParaRPr lang="cs-CZ" sz="4000" dirty="0">
              <a:solidFill>
                <a:srgbClr val="C00000"/>
              </a:solidFill>
            </a:endParaRPr>
          </a:p>
        </p:txBody>
      </p:sp>
      <p:sp>
        <p:nvSpPr>
          <p:cNvPr id="5" name="TextovéPole 4"/>
          <p:cNvSpPr txBox="1"/>
          <p:nvPr/>
        </p:nvSpPr>
        <p:spPr>
          <a:xfrm>
            <a:off x="2828190" y="1505105"/>
            <a:ext cx="5527667" cy="461665"/>
          </a:xfrm>
          <a:prstGeom prst="rect">
            <a:avLst/>
          </a:prstGeom>
          <a:noFill/>
        </p:spPr>
        <p:txBody>
          <a:bodyPr wrap="none" rtlCol="0">
            <a:spAutoFit/>
          </a:bodyPr>
          <a:lstStyle/>
          <a:p>
            <a:r>
              <a:rPr lang="cs-CZ" sz="2400" b="1" dirty="0" err="1" smtClean="0"/>
              <a:t>Useful</a:t>
            </a:r>
            <a:r>
              <a:rPr lang="cs-CZ" sz="2400" b="1" dirty="0" smtClean="0"/>
              <a:t> </a:t>
            </a:r>
            <a:r>
              <a:rPr lang="cs-CZ" sz="2400" b="1" dirty="0" err="1" smtClean="0"/>
              <a:t>genetics</a:t>
            </a:r>
            <a:r>
              <a:rPr lang="cs-CZ" sz="2400" b="1" dirty="0" smtClean="0"/>
              <a:t> </a:t>
            </a:r>
            <a:r>
              <a:rPr lang="cs-CZ" dirty="0" smtClean="0"/>
              <a:t>– </a:t>
            </a:r>
            <a:r>
              <a:rPr lang="cs-CZ" dirty="0" smtClean="0"/>
              <a:t>online </a:t>
            </a:r>
            <a:r>
              <a:rPr lang="cs-CZ" dirty="0" smtClean="0"/>
              <a:t>kurz Dr. </a:t>
            </a:r>
            <a:r>
              <a:rPr lang="cs-CZ" dirty="0" err="1" smtClean="0"/>
              <a:t>Rosemary</a:t>
            </a:r>
            <a:r>
              <a:rPr lang="cs-CZ" dirty="0" smtClean="0"/>
              <a:t> </a:t>
            </a:r>
            <a:r>
              <a:rPr lang="cs-CZ" dirty="0" err="1" smtClean="0"/>
              <a:t>Redfield</a:t>
            </a:r>
            <a:endParaRPr lang="cs-CZ" dirty="0"/>
          </a:p>
        </p:txBody>
      </p:sp>
      <p:pic>
        <p:nvPicPr>
          <p:cNvPr id="18436" name="Picture 4" descr="Image result for useful genetic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576" y="1252669"/>
            <a:ext cx="1866900" cy="1047751"/>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Image result for genetika snusta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9176" y="2300420"/>
            <a:ext cx="1280907" cy="1547336"/>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p:cNvSpPr txBox="1"/>
          <p:nvPr/>
        </p:nvSpPr>
        <p:spPr>
          <a:xfrm>
            <a:off x="4636172" y="2734022"/>
            <a:ext cx="4023794" cy="461665"/>
          </a:xfrm>
          <a:prstGeom prst="rect">
            <a:avLst/>
          </a:prstGeom>
          <a:noFill/>
        </p:spPr>
        <p:txBody>
          <a:bodyPr wrap="none" rtlCol="0">
            <a:spAutoFit/>
          </a:bodyPr>
          <a:lstStyle/>
          <a:p>
            <a:r>
              <a:rPr lang="cs-CZ" sz="2400" b="1" dirty="0"/>
              <a:t>Genetika</a:t>
            </a:r>
            <a:r>
              <a:rPr lang="cs-CZ" sz="1600" dirty="0" smtClean="0"/>
              <a:t> - </a:t>
            </a:r>
            <a:r>
              <a:rPr lang="cs-CZ" dirty="0" err="1" smtClean="0"/>
              <a:t>Snustad</a:t>
            </a:r>
            <a:r>
              <a:rPr lang="cs-CZ" dirty="0" smtClean="0"/>
              <a:t> </a:t>
            </a:r>
            <a:r>
              <a:rPr lang="cs-CZ" dirty="0"/>
              <a:t>a </a:t>
            </a:r>
            <a:r>
              <a:rPr lang="cs-CZ" dirty="0" err="1" smtClean="0"/>
              <a:t>Simmons</a:t>
            </a:r>
            <a:r>
              <a:rPr lang="cs-CZ" dirty="0" smtClean="0"/>
              <a:t> (2015) </a:t>
            </a:r>
            <a:endParaRPr lang="cs-CZ" sz="1600" dirty="0"/>
          </a:p>
        </p:txBody>
      </p:sp>
      <p:pic>
        <p:nvPicPr>
          <p:cNvPr id="18440" name="Picture 8" descr="https://fns.uniba.sk/uploads/pics/klasexpgen.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797" y="3535452"/>
            <a:ext cx="1020234" cy="1530351"/>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p:cNvSpPr txBox="1"/>
          <p:nvPr/>
        </p:nvSpPr>
        <p:spPr>
          <a:xfrm>
            <a:off x="1884539" y="4102880"/>
            <a:ext cx="6914842" cy="461665"/>
          </a:xfrm>
          <a:prstGeom prst="rect">
            <a:avLst/>
          </a:prstGeom>
          <a:noFill/>
        </p:spPr>
        <p:txBody>
          <a:bodyPr wrap="none" rtlCol="0">
            <a:spAutoFit/>
          </a:bodyPr>
          <a:lstStyle/>
          <a:p>
            <a:r>
              <a:rPr lang="cs-CZ" sz="2400" b="1" dirty="0"/>
              <a:t>Klasické experimenty v </a:t>
            </a:r>
            <a:r>
              <a:rPr lang="cs-CZ" sz="2400" b="1" dirty="0" err="1"/>
              <a:t>genetike</a:t>
            </a:r>
            <a:r>
              <a:rPr lang="cs-CZ" sz="2400" b="1" dirty="0"/>
              <a:t> </a:t>
            </a:r>
            <a:r>
              <a:rPr lang="cs-CZ" dirty="0" smtClean="0"/>
              <a:t>– Tomáška a kolektiv (2015)</a:t>
            </a:r>
            <a:endParaRPr lang="cs-CZ" dirty="0"/>
          </a:p>
        </p:txBody>
      </p:sp>
      <p:sp>
        <p:nvSpPr>
          <p:cNvPr id="3" name="TextovéPole 2"/>
          <p:cNvSpPr txBox="1"/>
          <p:nvPr/>
        </p:nvSpPr>
        <p:spPr>
          <a:xfrm>
            <a:off x="708576" y="6367005"/>
            <a:ext cx="8171148" cy="400110"/>
          </a:xfrm>
          <a:prstGeom prst="rect">
            <a:avLst/>
          </a:prstGeom>
          <a:noFill/>
        </p:spPr>
        <p:txBody>
          <a:bodyPr wrap="none" rtlCol="0">
            <a:spAutoFit/>
          </a:bodyPr>
          <a:lstStyle/>
          <a:p>
            <a:r>
              <a:rPr lang="cs-CZ" sz="2000" dirty="0" smtClean="0"/>
              <a:t>Prezentace z přednášky na </a:t>
            </a:r>
            <a:r>
              <a:rPr lang="cs-CZ" sz="2000" b="1" dirty="0" err="1" smtClean="0"/>
              <a:t>Moodle</a:t>
            </a:r>
            <a:r>
              <a:rPr lang="cs-CZ" sz="2000" b="1" dirty="0" smtClean="0"/>
              <a:t> </a:t>
            </a:r>
            <a:r>
              <a:rPr lang="cs-CZ" sz="2000" b="1" dirty="0" err="1" smtClean="0"/>
              <a:t>PřF</a:t>
            </a:r>
            <a:r>
              <a:rPr lang="cs-CZ" sz="2000" b="1" dirty="0"/>
              <a:t> JU </a:t>
            </a:r>
            <a:r>
              <a:rPr lang="cs-CZ" sz="2000" dirty="0"/>
              <a:t>(http://moodle.prf.jcu.cz/</a:t>
            </a:r>
            <a:r>
              <a:rPr lang="cs-CZ" sz="2000" dirty="0" err="1"/>
              <a:t>course</a:t>
            </a:r>
            <a:r>
              <a:rPr lang="cs-CZ" sz="2000" dirty="0" smtClean="0"/>
              <a:t>/)</a:t>
            </a:r>
            <a:endParaRPr lang="cs-CZ" sz="2000" dirty="0"/>
          </a:p>
        </p:txBody>
      </p:sp>
      <p:pic>
        <p:nvPicPr>
          <p:cNvPr id="4" name="Obrázek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92641" y="4763789"/>
            <a:ext cx="1044507" cy="1518142"/>
          </a:xfrm>
          <a:prstGeom prst="rect">
            <a:avLst/>
          </a:prstGeom>
          <a:ln>
            <a:solidFill>
              <a:schemeClr val="tx1"/>
            </a:solidFill>
          </a:ln>
        </p:spPr>
      </p:pic>
      <p:sp>
        <p:nvSpPr>
          <p:cNvPr id="9" name="TextovéPole 8"/>
          <p:cNvSpPr txBox="1"/>
          <p:nvPr/>
        </p:nvSpPr>
        <p:spPr>
          <a:xfrm>
            <a:off x="3638645" y="5247285"/>
            <a:ext cx="3880165" cy="461665"/>
          </a:xfrm>
          <a:prstGeom prst="rect">
            <a:avLst/>
          </a:prstGeom>
          <a:noFill/>
        </p:spPr>
        <p:txBody>
          <a:bodyPr wrap="none" rtlCol="0">
            <a:spAutoFit/>
          </a:bodyPr>
          <a:lstStyle/>
          <a:p>
            <a:r>
              <a:rPr lang="cs-CZ" sz="2400" b="1" dirty="0"/>
              <a:t>Tajemství genů </a:t>
            </a:r>
            <a:r>
              <a:rPr lang="cs-CZ" dirty="0"/>
              <a:t>- </a:t>
            </a:r>
            <a:r>
              <a:rPr lang="cs-CZ" dirty="0" err="1"/>
              <a:t>Kejnovský</a:t>
            </a:r>
            <a:r>
              <a:rPr lang="cs-CZ" dirty="0"/>
              <a:t> (2015)</a:t>
            </a:r>
          </a:p>
        </p:txBody>
      </p:sp>
    </p:spTree>
    <p:extLst>
      <p:ext uri="{BB962C8B-B14F-4D97-AF65-F5344CB8AC3E}">
        <p14:creationId xmlns:p14="http://schemas.microsoft.com/office/powerpoint/2010/main" val="2284831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43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44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3" grpId="0"/>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p:cNvSpPr>
          <p:nvPr>
            <p:ph type="title"/>
          </p:nvPr>
        </p:nvSpPr>
        <p:spPr>
          <a:xfrm>
            <a:off x="454025" y="-6350"/>
            <a:ext cx="8229600" cy="1143000"/>
          </a:xfrm>
        </p:spPr>
        <p:txBody>
          <a:bodyPr>
            <a:normAutofit/>
          </a:bodyPr>
          <a:lstStyle/>
          <a:p>
            <a:pPr algn="ctr"/>
            <a:r>
              <a:rPr lang="cs-CZ" altLang="cs-CZ" sz="4000" dirty="0">
                <a:solidFill>
                  <a:srgbClr val="C00000"/>
                </a:solidFill>
              </a:rPr>
              <a:t>Objev </a:t>
            </a:r>
            <a:r>
              <a:rPr lang="cs-CZ" altLang="cs-CZ" sz="4000" dirty="0" err="1">
                <a:solidFill>
                  <a:srgbClr val="C00000"/>
                </a:solidFill>
              </a:rPr>
              <a:t>RNAi</a:t>
            </a:r>
            <a:endParaRPr lang="cs-CZ" altLang="cs-CZ" sz="4000" dirty="0">
              <a:solidFill>
                <a:srgbClr val="C00000"/>
              </a:solidFill>
            </a:endParaRPr>
          </a:p>
        </p:txBody>
      </p:sp>
      <p:pic>
        <p:nvPicPr>
          <p:cNvPr id="3584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49" y="1163271"/>
            <a:ext cx="1185863" cy="16748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8199" y="1163271"/>
            <a:ext cx="1195388" cy="16748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45" name="Text Box 6"/>
          <p:cNvSpPr txBox="1">
            <a:spLocks noChangeArrowheads="1"/>
          </p:cNvSpPr>
          <p:nvPr/>
        </p:nvSpPr>
        <p:spPr bwMode="auto">
          <a:xfrm>
            <a:off x="352424" y="2896821"/>
            <a:ext cx="19446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800">
                <a:latin typeface="Calibri" pitchFamily="34" charset="0"/>
              </a:rPr>
              <a:t>Andrew Z. Fire</a:t>
            </a:r>
          </a:p>
        </p:txBody>
      </p:sp>
      <p:sp>
        <p:nvSpPr>
          <p:cNvPr id="35846" name="Text Box 7"/>
          <p:cNvSpPr txBox="1">
            <a:spLocks noChangeArrowheads="1"/>
          </p:cNvSpPr>
          <p:nvPr/>
        </p:nvSpPr>
        <p:spPr bwMode="auto">
          <a:xfrm>
            <a:off x="2033587" y="2892059"/>
            <a:ext cx="14747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800">
                <a:latin typeface="Calibri" pitchFamily="34" charset="0"/>
              </a:rPr>
              <a:t>Craig C. Mello</a:t>
            </a:r>
          </a:p>
        </p:txBody>
      </p:sp>
      <p:sp>
        <p:nvSpPr>
          <p:cNvPr id="7175" name="Text Box 8"/>
          <p:cNvSpPr txBox="1">
            <a:spLocks noChangeArrowheads="1"/>
          </p:cNvSpPr>
          <p:nvPr/>
        </p:nvSpPr>
        <p:spPr bwMode="auto">
          <a:xfrm>
            <a:off x="457198" y="6228641"/>
            <a:ext cx="8416925"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2600" dirty="0">
                <a:solidFill>
                  <a:srgbClr val="FF3300"/>
                </a:solidFill>
                <a:latin typeface="Calibri" pitchFamily="34" charset="0"/>
              </a:rPr>
              <a:t>V roce 2006 udělena Nobelova cena za fyziologii a medicínu</a:t>
            </a:r>
          </a:p>
        </p:txBody>
      </p:sp>
      <p:pic>
        <p:nvPicPr>
          <p:cNvPr id="35848"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8399" y="1148984"/>
            <a:ext cx="3343275" cy="15065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49" name="Text Box 10"/>
          <p:cNvSpPr txBox="1">
            <a:spLocks noChangeArrowheads="1"/>
          </p:cNvSpPr>
          <p:nvPr/>
        </p:nvSpPr>
        <p:spPr bwMode="auto">
          <a:xfrm>
            <a:off x="3927474" y="2711084"/>
            <a:ext cx="14763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2000">
                <a:latin typeface="Calibri" pitchFamily="34" charset="0"/>
              </a:rPr>
              <a:t>Nature 1998</a:t>
            </a:r>
          </a:p>
        </p:txBody>
      </p:sp>
      <p:sp>
        <p:nvSpPr>
          <p:cNvPr id="3" name="TextovéPole 2"/>
          <p:cNvSpPr txBox="1">
            <a:spLocks noChangeArrowheads="1"/>
          </p:cNvSpPr>
          <p:nvPr/>
        </p:nvSpPr>
        <p:spPr bwMode="auto">
          <a:xfrm>
            <a:off x="352424" y="3643318"/>
            <a:ext cx="8569325"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ts val="1200"/>
              </a:spcBef>
              <a:buFontTx/>
              <a:buAutoNum type="arabicPeriod"/>
            </a:pPr>
            <a:r>
              <a:rPr lang="cs-CZ" altLang="cs-CZ" sz="2200" dirty="0">
                <a:latin typeface="Calibri" pitchFamily="34" charset="0"/>
              </a:rPr>
              <a:t>Umlčení genu bylo vyvoláno aplikací </a:t>
            </a:r>
            <a:r>
              <a:rPr lang="cs-CZ" altLang="cs-CZ" sz="2200" dirty="0" err="1">
                <a:latin typeface="Calibri" pitchFamily="34" charset="0"/>
              </a:rPr>
              <a:t>dsRNA</a:t>
            </a:r>
            <a:r>
              <a:rPr lang="cs-CZ" altLang="cs-CZ" sz="2200" dirty="0">
                <a:latin typeface="Calibri" pitchFamily="34" charset="0"/>
              </a:rPr>
              <a:t>, ne </a:t>
            </a:r>
            <a:r>
              <a:rPr lang="cs-CZ" altLang="cs-CZ" sz="2200" dirty="0" err="1">
                <a:latin typeface="Calibri" pitchFamily="34" charset="0"/>
              </a:rPr>
              <a:t>ssRNA</a:t>
            </a:r>
            <a:r>
              <a:rPr lang="cs-CZ" altLang="cs-CZ" sz="2200" dirty="0">
                <a:latin typeface="Calibri" pitchFamily="34" charset="0"/>
              </a:rPr>
              <a:t>.</a:t>
            </a:r>
          </a:p>
          <a:p>
            <a:pPr>
              <a:spcBef>
                <a:spcPts val="1200"/>
              </a:spcBef>
              <a:buFontTx/>
              <a:buAutoNum type="arabicPeriod"/>
            </a:pPr>
            <a:r>
              <a:rPr lang="cs-CZ" altLang="cs-CZ" sz="2200" dirty="0">
                <a:latin typeface="Calibri" pitchFamily="34" charset="0"/>
              </a:rPr>
              <a:t>Umlčení </a:t>
            </a:r>
            <a:r>
              <a:rPr lang="en-US" altLang="cs-CZ" sz="2200" dirty="0" err="1">
                <a:latin typeface="Calibri" pitchFamily="34" charset="0"/>
              </a:rPr>
              <a:t>pouze</a:t>
            </a:r>
            <a:r>
              <a:rPr lang="en-US" altLang="cs-CZ" sz="2200" dirty="0">
                <a:latin typeface="Calibri" pitchFamily="34" charset="0"/>
              </a:rPr>
              <a:t> </a:t>
            </a:r>
            <a:r>
              <a:rPr lang="cs-CZ" altLang="cs-CZ" sz="2200" dirty="0" err="1">
                <a:latin typeface="Calibri" pitchFamily="34" charset="0"/>
              </a:rPr>
              <a:t>mRNA</a:t>
            </a:r>
            <a:r>
              <a:rPr lang="cs-CZ" altLang="cs-CZ" sz="2200" dirty="0">
                <a:latin typeface="Calibri" pitchFamily="34" charset="0"/>
              </a:rPr>
              <a:t> komplementární k </a:t>
            </a:r>
            <a:r>
              <a:rPr lang="cs-CZ" altLang="cs-CZ" sz="2200" dirty="0" err="1">
                <a:latin typeface="Calibri" pitchFamily="34" charset="0"/>
              </a:rPr>
              <a:t>dsRNA</a:t>
            </a:r>
            <a:r>
              <a:rPr lang="cs-CZ" altLang="cs-CZ" sz="2200" dirty="0">
                <a:latin typeface="Calibri" pitchFamily="34" charset="0"/>
              </a:rPr>
              <a:t>, ostatní </a:t>
            </a:r>
            <a:r>
              <a:rPr lang="cs-CZ" altLang="cs-CZ" sz="2200" dirty="0" err="1">
                <a:latin typeface="Calibri" pitchFamily="34" charset="0"/>
              </a:rPr>
              <a:t>mRNA</a:t>
            </a:r>
            <a:r>
              <a:rPr lang="cs-CZ" altLang="cs-CZ" sz="2200" dirty="0">
                <a:latin typeface="Calibri" pitchFamily="34" charset="0"/>
              </a:rPr>
              <a:t> </a:t>
            </a:r>
            <a:r>
              <a:rPr lang="en-US" altLang="cs-CZ" sz="2200" dirty="0">
                <a:latin typeface="Calibri" pitchFamily="34" charset="0"/>
              </a:rPr>
              <a:t>ne</a:t>
            </a:r>
            <a:r>
              <a:rPr lang="cs-CZ" altLang="cs-CZ" sz="2200" dirty="0">
                <a:latin typeface="Calibri" pitchFamily="34" charset="0"/>
              </a:rPr>
              <a:t>ovlivněné</a:t>
            </a:r>
            <a:r>
              <a:rPr lang="en-US" altLang="cs-CZ" sz="2200" dirty="0">
                <a:latin typeface="Calibri" pitchFamily="34" charset="0"/>
              </a:rPr>
              <a:t>.</a:t>
            </a:r>
            <a:endParaRPr lang="cs-CZ" altLang="cs-CZ" sz="2200" dirty="0">
              <a:latin typeface="Calibri" pitchFamily="34" charset="0"/>
            </a:endParaRPr>
          </a:p>
          <a:p>
            <a:pPr>
              <a:spcBef>
                <a:spcPts val="1200"/>
              </a:spcBef>
              <a:buFontTx/>
              <a:buAutoNum type="arabicPeriod"/>
            </a:pPr>
            <a:r>
              <a:rPr lang="cs-CZ" altLang="cs-CZ" sz="2200" dirty="0" err="1" smtClean="0">
                <a:latin typeface="Calibri" pitchFamily="34" charset="0"/>
              </a:rPr>
              <a:t>mRNA</a:t>
            </a:r>
            <a:r>
              <a:rPr lang="cs-CZ" altLang="cs-CZ" sz="2200" dirty="0" smtClean="0">
                <a:latin typeface="Calibri" pitchFamily="34" charset="0"/>
              </a:rPr>
              <a:t> </a:t>
            </a:r>
            <a:r>
              <a:rPr lang="cs-CZ" altLang="cs-CZ" sz="2200" dirty="0">
                <a:latin typeface="Calibri" pitchFamily="34" charset="0"/>
              </a:rPr>
              <a:t>zmizela</a:t>
            </a:r>
            <a:r>
              <a:rPr lang="en-US" altLang="cs-CZ" sz="2200" dirty="0">
                <a:latin typeface="Calibri" pitchFamily="34" charset="0"/>
              </a:rPr>
              <a:t> </a:t>
            </a:r>
            <a:r>
              <a:rPr lang="en-US" altLang="cs-CZ" sz="2200" dirty="0">
                <a:latin typeface="Calibri" pitchFamily="34" charset="0"/>
                <a:sym typeface="Wingdings" pitchFamily="2" charset="2"/>
              </a:rPr>
              <a:t></a:t>
            </a:r>
            <a:r>
              <a:rPr lang="cs-CZ" altLang="cs-CZ" sz="2200" dirty="0">
                <a:latin typeface="Calibri" pitchFamily="34" charset="0"/>
              </a:rPr>
              <a:t> </a:t>
            </a:r>
            <a:r>
              <a:rPr lang="cs-CZ" altLang="cs-CZ" sz="2200" dirty="0" err="1">
                <a:latin typeface="Calibri" pitchFamily="34" charset="0"/>
              </a:rPr>
              <a:t>degrad</a:t>
            </a:r>
            <a:r>
              <a:rPr lang="en-US" altLang="cs-CZ" sz="2200" dirty="0">
                <a:latin typeface="Calibri" pitchFamily="34" charset="0"/>
              </a:rPr>
              <a:t>ace</a:t>
            </a:r>
            <a:endParaRPr lang="cs-CZ" altLang="cs-CZ" sz="2200" dirty="0">
              <a:latin typeface="Calibri" pitchFamily="34" charset="0"/>
            </a:endParaRPr>
          </a:p>
          <a:p>
            <a:pPr>
              <a:spcBef>
                <a:spcPts val="1200"/>
              </a:spcBef>
              <a:buFontTx/>
              <a:buAutoNum type="arabicPeriod"/>
            </a:pPr>
            <a:r>
              <a:rPr lang="cs-CZ" altLang="cs-CZ" sz="2200" dirty="0" smtClean="0">
                <a:latin typeface="Calibri" pitchFamily="34" charset="0"/>
              </a:rPr>
              <a:t>Umlčení </a:t>
            </a:r>
            <a:r>
              <a:rPr lang="cs-CZ" altLang="cs-CZ" sz="2200" dirty="0">
                <a:latin typeface="Calibri" pitchFamily="34" charset="0"/>
              </a:rPr>
              <a:t>se šířilo mezi tkáněmi a do potomstva </a:t>
            </a:r>
            <a:r>
              <a:rPr lang="cs-CZ" altLang="cs-CZ" sz="2200" dirty="0">
                <a:latin typeface="Calibri" pitchFamily="34" charset="0"/>
                <a:sym typeface="Wingdings" pitchFamily="2" charset="2"/>
              </a:rPr>
              <a:t></a:t>
            </a:r>
            <a:r>
              <a:rPr lang="en-US" altLang="cs-CZ" sz="2200" dirty="0">
                <a:latin typeface="Calibri" pitchFamily="34" charset="0"/>
                <a:sym typeface="Wingdings" pitchFamily="2" charset="2"/>
              </a:rPr>
              <a:t> </a:t>
            </a:r>
            <a:r>
              <a:rPr lang="cs-CZ" altLang="cs-CZ" sz="2200" dirty="0">
                <a:latin typeface="Calibri" pitchFamily="34" charset="0"/>
              </a:rPr>
              <a:t>mezibuněčný přenos</a:t>
            </a:r>
            <a:endParaRPr lang="cs-CZ" altLang="cs-CZ" sz="2200" b="1" dirty="0">
              <a:solidFill>
                <a:srgbClr val="619428"/>
              </a:solidFill>
              <a:latin typeface="Calibri" pitchFamily="34" charset="0"/>
            </a:endParaRPr>
          </a:p>
        </p:txBody>
      </p:sp>
    </p:spTree>
    <p:extLst>
      <p:ext uri="{BB962C8B-B14F-4D97-AF65-F5344CB8AC3E}">
        <p14:creationId xmlns:p14="http://schemas.microsoft.com/office/powerpoint/2010/main" val="2105233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584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84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84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84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84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849"/>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1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5" grpId="0"/>
      <p:bldP spid="35846" grpId="0"/>
      <p:bldP spid="7175" grpId="0"/>
      <p:bldP spid="3584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Nadpis 1"/>
          <p:cNvSpPr>
            <a:spLocks noGrp="1"/>
          </p:cNvSpPr>
          <p:nvPr>
            <p:ph type="title"/>
          </p:nvPr>
        </p:nvSpPr>
        <p:spPr>
          <a:xfrm>
            <a:off x="241300" y="-146050"/>
            <a:ext cx="8229600" cy="1143000"/>
          </a:xfrm>
        </p:spPr>
        <p:txBody>
          <a:bodyPr>
            <a:normAutofit/>
          </a:bodyPr>
          <a:lstStyle/>
          <a:p>
            <a:pPr algn="ctr"/>
            <a:r>
              <a:rPr lang="cs-CZ" altLang="cs-CZ" sz="4000" dirty="0">
                <a:solidFill>
                  <a:srgbClr val="C00000"/>
                </a:solidFill>
              </a:rPr>
              <a:t>Typy </a:t>
            </a:r>
            <a:r>
              <a:rPr lang="cs-CZ" altLang="cs-CZ" sz="4000" dirty="0" err="1">
                <a:solidFill>
                  <a:srgbClr val="C00000"/>
                </a:solidFill>
              </a:rPr>
              <a:t>RNAi</a:t>
            </a:r>
            <a:r>
              <a:rPr lang="cs-CZ" altLang="cs-CZ" sz="4000" dirty="0">
                <a:solidFill>
                  <a:srgbClr val="C00000"/>
                </a:solidFill>
              </a:rPr>
              <a:t> </a:t>
            </a:r>
          </a:p>
        </p:txBody>
      </p:sp>
      <p:sp>
        <p:nvSpPr>
          <p:cNvPr id="8196" name="Text Box 4"/>
          <p:cNvSpPr txBox="1">
            <a:spLocks noChangeArrowheads="1"/>
          </p:cNvSpPr>
          <p:nvPr/>
        </p:nvSpPr>
        <p:spPr bwMode="auto">
          <a:xfrm>
            <a:off x="835430" y="996950"/>
            <a:ext cx="32284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2000" dirty="0" err="1">
                <a:latin typeface="Calibri" pitchFamily="34" charset="0"/>
              </a:rPr>
              <a:t>small</a:t>
            </a:r>
            <a:r>
              <a:rPr lang="cs-CZ" altLang="cs-CZ" sz="2000" dirty="0">
                <a:latin typeface="Calibri" pitchFamily="34" charset="0"/>
              </a:rPr>
              <a:t> </a:t>
            </a:r>
            <a:r>
              <a:rPr lang="cs-CZ" altLang="cs-CZ" sz="2000" dirty="0" err="1">
                <a:latin typeface="Calibri" pitchFamily="34" charset="0"/>
              </a:rPr>
              <a:t>interfering</a:t>
            </a:r>
            <a:r>
              <a:rPr lang="cs-CZ" altLang="cs-CZ" sz="2000" dirty="0">
                <a:latin typeface="Calibri" pitchFamily="34" charset="0"/>
              </a:rPr>
              <a:t> RNA (</a:t>
            </a:r>
            <a:r>
              <a:rPr lang="cs-CZ" altLang="cs-CZ" sz="2000" dirty="0" err="1">
                <a:latin typeface="Calibri" pitchFamily="34" charset="0"/>
              </a:rPr>
              <a:t>siRNA</a:t>
            </a:r>
            <a:r>
              <a:rPr lang="cs-CZ" altLang="cs-CZ" sz="2000" dirty="0">
                <a:latin typeface="Calibri" pitchFamily="34" charset="0"/>
              </a:rPr>
              <a:t>)</a:t>
            </a:r>
          </a:p>
        </p:txBody>
      </p:sp>
      <p:sp>
        <p:nvSpPr>
          <p:cNvPr id="8198" name="Text Box 4"/>
          <p:cNvSpPr txBox="1">
            <a:spLocks noChangeArrowheads="1"/>
          </p:cNvSpPr>
          <p:nvPr/>
        </p:nvSpPr>
        <p:spPr bwMode="auto">
          <a:xfrm>
            <a:off x="4647931" y="1733408"/>
            <a:ext cx="4068052" cy="3816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342900" indent="-342900">
              <a:spcBef>
                <a:spcPts val="2400"/>
              </a:spcBef>
            </a:pPr>
            <a:r>
              <a:rPr lang="cs-CZ" altLang="cs-CZ" sz="2200" dirty="0" smtClean="0">
                <a:latin typeface="Calibri" pitchFamily="34" charset="0"/>
              </a:rPr>
              <a:t>Exogenní a endogenní</a:t>
            </a:r>
          </a:p>
          <a:p>
            <a:pPr marL="342900" indent="-342900">
              <a:spcBef>
                <a:spcPts val="2400"/>
              </a:spcBef>
            </a:pPr>
            <a:r>
              <a:rPr lang="cs-CZ" altLang="cs-CZ" sz="2200" dirty="0" smtClean="0">
                <a:latin typeface="Calibri" pitchFamily="34" charset="0"/>
              </a:rPr>
              <a:t>Funkce:</a:t>
            </a:r>
          </a:p>
          <a:p>
            <a:pPr marL="1028700" lvl="1">
              <a:spcBef>
                <a:spcPts val="2400"/>
              </a:spcBef>
            </a:pPr>
            <a:r>
              <a:rPr lang="cs-CZ" altLang="cs-CZ" sz="2000" dirty="0" smtClean="0">
                <a:latin typeface="Calibri" pitchFamily="34" charset="0"/>
              </a:rPr>
              <a:t>Obrana proti virům</a:t>
            </a:r>
          </a:p>
          <a:p>
            <a:pPr marL="1028700" lvl="1">
              <a:spcBef>
                <a:spcPts val="2400"/>
              </a:spcBef>
            </a:pPr>
            <a:r>
              <a:rPr lang="cs-CZ" altLang="cs-CZ" sz="2000" dirty="0" smtClean="0">
                <a:latin typeface="Calibri" pitchFamily="34" charset="0"/>
              </a:rPr>
              <a:t>Umlčení </a:t>
            </a:r>
            <a:r>
              <a:rPr lang="cs-CZ" altLang="cs-CZ" sz="2000" dirty="0" err="1" smtClean="0">
                <a:latin typeface="Calibri" pitchFamily="34" charset="0"/>
              </a:rPr>
              <a:t>transposonů</a:t>
            </a:r>
            <a:endParaRPr lang="cs-CZ" altLang="cs-CZ" sz="2000" dirty="0" smtClean="0">
              <a:latin typeface="Calibri" pitchFamily="34" charset="0"/>
            </a:endParaRPr>
          </a:p>
          <a:p>
            <a:pPr marL="1028700" lvl="1">
              <a:spcBef>
                <a:spcPts val="2400"/>
              </a:spcBef>
            </a:pPr>
            <a:r>
              <a:rPr lang="cs-CZ" altLang="cs-CZ" sz="2000" dirty="0" smtClean="0">
                <a:latin typeface="Calibri" pitchFamily="34" charset="0"/>
              </a:rPr>
              <a:t>Modulace chromatinu</a:t>
            </a:r>
          </a:p>
          <a:p>
            <a:pPr marL="1028700" lvl="1">
              <a:spcBef>
                <a:spcPts val="2400"/>
              </a:spcBef>
            </a:pPr>
            <a:r>
              <a:rPr lang="cs-CZ" altLang="cs-CZ" sz="2000" dirty="0" smtClean="0">
                <a:latin typeface="Calibri" pitchFamily="34" charset="0"/>
              </a:rPr>
              <a:t>Post-transkripční regulace genů (i experimentálně)</a:t>
            </a:r>
            <a:endParaRPr lang="cs-CZ" altLang="cs-CZ" sz="2000" dirty="0">
              <a:latin typeface="Calibri" pitchFamily="34" charset="0"/>
            </a:endParaRPr>
          </a:p>
        </p:txBody>
      </p:sp>
      <p:pic>
        <p:nvPicPr>
          <p:cNvPr id="6" name="Obráze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059" y="1546698"/>
            <a:ext cx="4040202" cy="5233481"/>
          </a:xfrm>
          <a:prstGeom prst="rect">
            <a:avLst/>
          </a:prstGeom>
        </p:spPr>
      </p:pic>
      <p:grpSp>
        <p:nvGrpSpPr>
          <p:cNvPr id="9" name="Skupina 8"/>
          <p:cNvGrpSpPr/>
          <p:nvPr/>
        </p:nvGrpSpPr>
        <p:grpSpPr>
          <a:xfrm>
            <a:off x="1595336" y="5549837"/>
            <a:ext cx="2468542" cy="1152520"/>
            <a:chOff x="1595336" y="5549837"/>
            <a:chExt cx="2468542" cy="1152520"/>
          </a:xfrm>
          <a:solidFill>
            <a:schemeClr val="bg1"/>
          </a:solidFill>
        </p:grpSpPr>
        <p:sp>
          <p:nvSpPr>
            <p:cNvPr id="7" name="Obdélník 6"/>
            <p:cNvSpPr/>
            <p:nvPr/>
          </p:nvSpPr>
          <p:spPr>
            <a:xfrm>
              <a:off x="1595336" y="5836596"/>
              <a:ext cx="2468542" cy="86576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 7"/>
            <p:cNvSpPr/>
            <p:nvPr/>
          </p:nvSpPr>
          <p:spPr>
            <a:xfrm>
              <a:off x="2227634" y="5549837"/>
              <a:ext cx="252919" cy="325669"/>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10" name="Obdélník 9"/>
          <p:cNvSpPr/>
          <p:nvPr/>
        </p:nvSpPr>
        <p:spPr>
          <a:xfrm>
            <a:off x="904672" y="4786009"/>
            <a:ext cx="2393005" cy="11575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Obdélník 10"/>
          <p:cNvSpPr/>
          <p:nvPr/>
        </p:nvSpPr>
        <p:spPr>
          <a:xfrm>
            <a:off x="524059" y="3949429"/>
            <a:ext cx="4123872" cy="9824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15" name="Skupina 14"/>
          <p:cNvGrpSpPr/>
          <p:nvPr/>
        </p:nvGrpSpPr>
        <p:grpSpPr>
          <a:xfrm>
            <a:off x="1488332" y="3073940"/>
            <a:ext cx="1595336" cy="1001949"/>
            <a:chOff x="1488332" y="3073940"/>
            <a:chExt cx="1595336" cy="1001949"/>
          </a:xfrm>
        </p:grpSpPr>
        <p:sp>
          <p:nvSpPr>
            <p:cNvPr id="12" name="Obdélník 11"/>
            <p:cNvSpPr/>
            <p:nvPr/>
          </p:nvSpPr>
          <p:spPr>
            <a:xfrm>
              <a:off x="1488332" y="3287949"/>
              <a:ext cx="1595336" cy="7879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Obdélník 12"/>
            <p:cNvSpPr/>
            <p:nvPr/>
          </p:nvSpPr>
          <p:spPr>
            <a:xfrm>
              <a:off x="2110902" y="3073940"/>
              <a:ext cx="369651" cy="3404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14" name="Obdélník 13"/>
          <p:cNvSpPr/>
          <p:nvPr/>
        </p:nvSpPr>
        <p:spPr>
          <a:xfrm>
            <a:off x="1225685" y="2227631"/>
            <a:ext cx="2003898" cy="9824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16268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198">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198">
                                            <p:txEl>
                                              <p:pRg st="1" end="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198">
                                            <p:txEl>
                                              <p:pRg st="2" end="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198">
                                            <p:txEl>
                                              <p:pRg st="3" end="3"/>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198">
                                            <p:txEl>
                                              <p:pRg st="4" end="4"/>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819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Nadpis 1"/>
          <p:cNvSpPr>
            <a:spLocks noGrp="1"/>
          </p:cNvSpPr>
          <p:nvPr>
            <p:ph type="title"/>
          </p:nvPr>
        </p:nvSpPr>
        <p:spPr>
          <a:xfrm>
            <a:off x="241300" y="-146050"/>
            <a:ext cx="8229600" cy="1143000"/>
          </a:xfrm>
        </p:spPr>
        <p:txBody>
          <a:bodyPr>
            <a:normAutofit/>
          </a:bodyPr>
          <a:lstStyle/>
          <a:p>
            <a:pPr algn="ctr"/>
            <a:r>
              <a:rPr lang="cs-CZ" altLang="cs-CZ" sz="4000" dirty="0">
                <a:solidFill>
                  <a:srgbClr val="C00000"/>
                </a:solidFill>
              </a:rPr>
              <a:t>Typy </a:t>
            </a:r>
            <a:r>
              <a:rPr lang="cs-CZ" altLang="cs-CZ" sz="4000" dirty="0" err="1">
                <a:solidFill>
                  <a:srgbClr val="C00000"/>
                </a:solidFill>
              </a:rPr>
              <a:t>RNAi</a:t>
            </a:r>
            <a:r>
              <a:rPr lang="cs-CZ" altLang="cs-CZ" sz="4000" dirty="0">
                <a:solidFill>
                  <a:srgbClr val="C00000"/>
                </a:solidFill>
              </a:rPr>
              <a:t> </a:t>
            </a:r>
          </a:p>
        </p:txBody>
      </p:sp>
      <p:sp>
        <p:nvSpPr>
          <p:cNvPr id="8197" name="Text Box 4"/>
          <p:cNvSpPr txBox="1">
            <a:spLocks noChangeArrowheads="1"/>
          </p:cNvSpPr>
          <p:nvPr/>
        </p:nvSpPr>
        <p:spPr bwMode="auto">
          <a:xfrm>
            <a:off x="1227374" y="885825"/>
            <a:ext cx="1963738"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cs-CZ" sz="1800" dirty="0">
                <a:latin typeface="Calibri" pitchFamily="34" charset="0"/>
              </a:rPr>
              <a:t>micro</a:t>
            </a:r>
            <a:r>
              <a:rPr lang="cs-CZ" altLang="cs-CZ" sz="1800" dirty="0">
                <a:latin typeface="Calibri" pitchFamily="34" charset="0"/>
              </a:rPr>
              <a:t>RNA (</a:t>
            </a:r>
            <a:r>
              <a:rPr lang="en-US" altLang="cs-CZ" sz="1800" dirty="0">
                <a:latin typeface="Calibri" pitchFamily="34" charset="0"/>
              </a:rPr>
              <a:t>m</a:t>
            </a:r>
            <a:r>
              <a:rPr lang="cs-CZ" altLang="cs-CZ" sz="1800" dirty="0" err="1">
                <a:latin typeface="Calibri" pitchFamily="34" charset="0"/>
              </a:rPr>
              <a:t>iRNA</a:t>
            </a:r>
            <a:r>
              <a:rPr lang="cs-CZ" altLang="cs-CZ" sz="1800" dirty="0">
                <a:latin typeface="Calibri" pitchFamily="34" charset="0"/>
              </a:rPr>
              <a:t>)</a:t>
            </a:r>
          </a:p>
        </p:txBody>
      </p:sp>
      <p:sp>
        <p:nvSpPr>
          <p:cNvPr id="7" name="Text Box 4"/>
          <p:cNvSpPr txBox="1">
            <a:spLocks noChangeArrowheads="1"/>
          </p:cNvSpPr>
          <p:nvPr/>
        </p:nvSpPr>
        <p:spPr bwMode="auto">
          <a:xfrm>
            <a:off x="4647931" y="1733408"/>
            <a:ext cx="4068052"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342900" indent="-342900">
              <a:spcBef>
                <a:spcPts val="2400"/>
              </a:spcBef>
            </a:pPr>
            <a:r>
              <a:rPr lang="cs-CZ" altLang="cs-CZ" sz="2200" dirty="0" smtClean="0">
                <a:latin typeface="Calibri" pitchFamily="34" charset="0"/>
              </a:rPr>
              <a:t>Geny pro </a:t>
            </a:r>
            <a:r>
              <a:rPr lang="cs-CZ" altLang="cs-CZ" sz="2200" dirty="0" err="1" smtClean="0">
                <a:latin typeface="Calibri" pitchFamily="34" charset="0"/>
              </a:rPr>
              <a:t>miRNA</a:t>
            </a:r>
            <a:r>
              <a:rPr lang="cs-CZ" altLang="cs-CZ" sz="2200" dirty="0" smtClean="0">
                <a:latin typeface="Calibri" pitchFamily="34" charset="0"/>
              </a:rPr>
              <a:t> součástí genomu</a:t>
            </a:r>
          </a:p>
          <a:p>
            <a:pPr marL="342900" indent="-342900">
              <a:spcBef>
                <a:spcPts val="2400"/>
              </a:spcBef>
            </a:pPr>
            <a:r>
              <a:rPr lang="cs-CZ" altLang="cs-CZ" sz="2200" dirty="0" smtClean="0">
                <a:latin typeface="Calibri" pitchFamily="34" charset="0"/>
              </a:rPr>
              <a:t>Post-transkripční </a:t>
            </a:r>
            <a:r>
              <a:rPr lang="cs-CZ" altLang="cs-CZ" sz="2200" dirty="0" smtClean="0">
                <a:latin typeface="Calibri" pitchFamily="34" charset="0"/>
              </a:rPr>
              <a:t>regulace vlastních genů</a:t>
            </a:r>
          </a:p>
          <a:p>
            <a:pPr marL="342900" indent="-342900">
              <a:spcBef>
                <a:spcPts val="2400"/>
              </a:spcBef>
            </a:pPr>
            <a:r>
              <a:rPr lang="cs-CZ" altLang="cs-CZ" sz="2200" dirty="0" smtClean="0">
                <a:latin typeface="Calibri" pitchFamily="34" charset="0"/>
              </a:rPr>
              <a:t>U 20-30% genů</a:t>
            </a:r>
          </a:p>
          <a:p>
            <a:pPr marL="342900" indent="-342900">
              <a:spcBef>
                <a:spcPts val="2400"/>
              </a:spcBef>
            </a:pPr>
            <a:endParaRPr lang="cs-CZ" altLang="cs-CZ" sz="2200" dirty="0" smtClean="0">
              <a:latin typeface="Calibri" pitchFamily="34" charset="0"/>
            </a:endParaRPr>
          </a:p>
        </p:txBody>
      </p:sp>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9121" y="1191745"/>
            <a:ext cx="3747040" cy="5666255"/>
          </a:xfrm>
          <a:prstGeom prst="rect">
            <a:avLst/>
          </a:prstGeom>
        </p:spPr>
      </p:pic>
      <p:sp>
        <p:nvSpPr>
          <p:cNvPr id="4" name="Obdélník 3"/>
          <p:cNvSpPr/>
          <p:nvPr/>
        </p:nvSpPr>
        <p:spPr>
          <a:xfrm>
            <a:off x="632298" y="5447489"/>
            <a:ext cx="2558814" cy="12645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Obdélník 10"/>
          <p:cNvSpPr/>
          <p:nvPr/>
        </p:nvSpPr>
        <p:spPr>
          <a:xfrm>
            <a:off x="544749" y="3920247"/>
            <a:ext cx="3404681" cy="15758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Obdélník 11"/>
          <p:cNvSpPr/>
          <p:nvPr/>
        </p:nvSpPr>
        <p:spPr>
          <a:xfrm>
            <a:off x="933855" y="2986393"/>
            <a:ext cx="1809345" cy="9630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Obdélník 12"/>
          <p:cNvSpPr/>
          <p:nvPr/>
        </p:nvSpPr>
        <p:spPr>
          <a:xfrm>
            <a:off x="1332689" y="2227635"/>
            <a:ext cx="1293779" cy="8852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332391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2" grpId="0" animBg="1"/>
      <p:bldP spid="1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Nadpis 1"/>
          <p:cNvSpPr>
            <a:spLocks noGrp="1"/>
          </p:cNvSpPr>
          <p:nvPr>
            <p:ph type="title"/>
          </p:nvPr>
        </p:nvSpPr>
        <p:spPr>
          <a:xfrm>
            <a:off x="241300" y="-146050"/>
            <a:ext cx="8229600" cy="1143000"/>
          </a:xfrm>
        </p:spPr>
        <p:txBody>
          <a:bodyPr>
            <a:normAutofit/>
          </a:bodyPr>
          <a:lstStyle/>
          <a:p>
            <a:pPr algn="ctr"/>
            <a:r>
              <a:rPr lang="cs-CZ" altLang="cs-CZ" sz="4000" dirty="0">
                <a:solidFill>
                  <a:srgbClr val="C00000"/>
                </a:solidFill>
              </a:rPr>
              <a:t>Typy </a:t>
            </a:r>
            <a:r>
              <a:rPr lang="cs-CZ" altLang="cs-CZ" sz="4000" dirty="0" err="1">
                <a:solidFill>
                  <a:srgbClr val="C00000"/>
                </a:solidFill>
              </a:rPr>
              <a:t>RNAi</a:t>
            </a:r>
            <a:r>
              <a:rPr lang="cs-CZ" altLang="cs-CZ" sz="4000" dirty="0">
                <a:solidFill>
                  <a:srgbClr val="C00000"/>
                </a:solidFill>
              </a:rPr>
              <a:t> </a:t>
            </a:r>
          </a:p>
        </p:txBody>
      </p:sp>
      <p:sp>
        <p:nvSpPr>
          <p:cNvPr id="8198" name="Text Box 4"/>
          <p:cNvSpPr txBox="1">
            <a:spLocks noChangeArrowheads="1"/>
          </p:cNvSpPr>
          <p:nvPr/>
        </p:nvSpPr>
        <p:spPr bwMode="auto">
          <a:xfrm>
            <a:off x="599501" y="996950"/>
            <a:ext cx="293727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cs-CZ" sz="1800" dirty="0" smtClean="0">
                <a:latin typeface="Calibri" pitchFamily="34" charset="0"/>
              </a:rPr>
              <a:t>P</a:t>
            </a:r>
            <a:r>
              <a:rPr lang="cs-CZ" altLang="cs-CZ" sz="1800" dirty="0" smtClean="0">
                <a:latin typeface="Calibri" pitchFamily="34" charset="0"/>
              </a:rPr>
              <a:t>IWI</a:t>
            </a:r>
            <a:r>
              <a:rPr lang="en-US" altLang="cs-CZ" sz="1800" dirty="0" smtClean="0">
                <a:latin typeface="Calibri" pitchFamily="34" charset="0"/>
              </a:rPr>
              <a:t>-interacting</a:t>
            </a:r>
            <a:r>
              <a:rPr lang="cs-CZ" altLang="cs-CZ" sz="1800" dirty="0" smtClean="0">
                <a:latin typeface="Calibri" pitchFamily="34" charset="0"/>
              </a:rPr>
              <a:t> </a:t>
            </a:r>
            <a:r>
              <a:rPr lang="cs-CZ" altLang="cs-CZ" sz="1800" dirty="0">
                <a:latin typeface="Calibri" pitchFamily="34" charset="0"/>
              </a:rPr>
              <a:t>RNA (</a:t>
            </a:r>
            <a:r>
              <a:rPr lang="en-US" altLang="cs-CZ" sz="1800" dirty="0">
                <a:latin typeface="Calibri" pitchFamily="34" charset="0"/>
              </a:rPr>
              <a:t>p</a:t>
            </a:r>
            <a:r>
              <a:rPr lang="cs-CZ" altLang="cs-CZ" sz="1800" dirty="0">
                <a:latin typeface="Calibri" pitchFamily="34" charset="0"/>
              </a:rPr>
              <a:t>i</a:t>
            </a:r>
            <a:r>
              <a:rPr lang="en-US" altLang="cs-CZ" sz="1800" dirty="0">
                <a:latin typeface="Calibri" pitchFamily="34" charset="0"/>
              </a:rPr>
              <a:t>R</a:t>
            </a:r>
            <a:r>
              <a:rPr lang="cs-CZ" altLang="cs-CZ" sz="1800" dirty="0">
                <a:latin typeface="Calibri" pitchFamily="34" charset="0"/>
              </a:rPr>
              <a:t>NA)</a:t>
            </a:r>
          </a:p>
        </p:txBody>
      </p:sp>
      <p:sp>
        <p:nvSpPr>
          <p:cNvPr id="5" name="TextovéPole 4"/>
          <p:cNvSpPr txBox="1"/>
          <p:nvPr/>
        </p:nvSpPr>
        <p:spPr>
          <a:xfrm>
            <a:off x="4659550" y="1702340"/>
            <a:ext cx="4365234" cy="1723549"/>
          </a:xfrm>
          <a:prstGeom prst="rect">
            <a:avLst/>
          </a:prstGeom>
          <a:noFill/>
        </p:spPr>
        <p:txBody>
          <a:bodyPr wrap="none" rtlCol="0">
            <a:spAutoFit/>
          </a:bodyPr>
          <a:lstStyle/>
          <a:p>
            <a:pPr marL="285750" indent="-285750">
              <a:spcBef>
                <a:spcPts val="2400"/>
              </a:spcBef>
              <a:buFont typeface="Arial" panose="020B0604020202020204" pitchFamily="34" charset="0"/>
              <a:buChar char="•"/>
            </a:pPr>
            <a:r>
              <a:rPr lang="cs-CZ" altLang="cs-CZ" sz="2200" dirty="0">
                <a:latin typeface="Calibri" pitchFamily="34" charset="0"/>
              </a:rPr>
              <a:t>Geny pro </a:t>
            </a:r>
            <a:r>
              <a:rPr lang="cs-CZ" altLang="cs-CZ" sz="2200" dirty="0" err="1" smtClean="0">
                <a:latin typeface="Calibri" pitchFamily="34" charset="0"/>
              </a:rPr>
              <a:t>piRNA</a:t>
            </a:r>
            <a:r>
              <a:rPr lang="cs-CZ" altLang="cs-CZ" sz="2200" dirty="0" smtClean="0">
                <a:latin typeface="Calibri" pitchFamily="34" charset="0"/>
              </a:rPr>
              <a:t> </a:t>
            </a:r>
            <a:r>
              <a:rPr lang="cs-CZ" altLang="cs-CZ" sz="2200" dirty="0">
                <a:latin typeface="Calibri" pitchFamily="34" charset="0"/>
              </a:rPr>
              <a:t>součástí genomu</a:t>
            </a:r>
          </a:p>
          <a:p>
            <a:pPr marL="285750" indent="-285750">
              <a:spcBef>
                <a:spcPts val="2400"/>
              </a:spcBef>
              <a:buFont typeface="Arial" panose="020B0604020202020204" pitchFamily="34" charset="0"/>
              <a:buChar char="•"/>
            </a:pPr>
            <a:r>
              <a:rPr lang="cs-CZ" sz="2200" dirty="0" smtClean="0"/>
              <a:t>Umlčení </a:t>
            </a:r>
            <a:r>
              <a:rPr lang="cs-CZ" sz="2200" dirty="0" err="1" smtClean="0"/>
              <a:t>transposonů</a:t>
            </a:r>
            <a:endParaRPr lang="cs-CZ" sz="2200" dirty="0" smtClean="0"/>
          </a:p>
          <a:p>
            <a:pPr marL="285750" indent="-285750">
              <a:spcBef>
                <a:spcPts val="2400"/>
              </a:spcBef>
              <a:buFont typeface="Arial" panose="020B0604020202020204" pitchFamily="34" charset="0"/>
              <a:buChar char="•"/>
            </a:pPr>
            <a:r>
              <a:rPr lang="cs-CZ" sz="2200" dirty="0" smtClean="0"/>
              <a:t>Vzácně regulace vlastních genů</a:t>
            </a:r>
            <a:endParaRPr lang="cs-CZ" sz="2200" dirty="0"/>
          </a:p>
        </p:txBody>
      </p:sp>
      <p:pic>
        <p:nvPicPr>
          <p:cNvPr id="6" name="Obráze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374" y="1702340"/>
            <a:ext cx="3944726" cy="4922196"/>
          </a:xfrm>
          <a:prstGeom prst="rect">
            <a:avLst/>
          </a:prstGeom>
        </p:spPr>
      </p:pic>
      <p:grpSp>
        <p:nvGrpSpPr>
          <p:cNvPr id="11" name="Skupina 10"/>
          <p:cNvGrpSpPr/>
          <p:nvPr/>
        </p:nvGrpSpPr>
        <p:grpSpPr>
          <a:xfrm>
            <a:off x="3326860" y="2315183"/>
            <a:ext cx="914400" cy="4114800"/>
            <a:chOff x="3326860" y="2315183"/>
            <a:chExt cx="914400" cy="4114800"/>
          </a:xfrm>
        </p:grpSpPr>
        <p:sp>
          <p:nvSpPr>
            <p:cNvPr id="8" name="Obdélník 7"/>
            <p:cNvSpPr/>
            <p:nvPr/>
          </p:nvSpPr>
          <p:spPr>
            <a:xfrm>
              <a:off x="3326860" y="6196519"/>
              <a:ext cx="778212" cy="2334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p:cNvSpPr/>
            <p:nvPr/>
          </p:nvSpPr>
          <p:spPr>
            <a:xfrm>
              <a:off x="3346315" y="2402732"/>
              <a:ext cx="632298" cy="2140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Obdélník 9"/>
            <p:cNvSpPr/>
            <p:nvPr/>
          </p:nvSpPr>
          <p:spPr>
            <a:xfrm>
              <a:off x="3949430" y="2315183"/>
              <a:ext cx="291830" cy="411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14" name="Skupina 13"/>
          <p:cNvGrpSpPr/>
          <p:nvPr/>
        </p:nvGrpSpPr>
        <p:grpSpPr>
          <a:xfrm>
            <a:off x="729574" y="5243209"/>
            <a:ext cx="2807206" cy="1468876"/>
            <a:chOff x="729574" y="5243209"/>
            <a:chExt cx="2807206" cy="1468876"/>
          </a:xfrm>
          <a:solidFill>
            <a:schemeClr val="bg1"/>
          </a:solidFill>
        </p:grpSpPr>
        <p:sp>
          <p:nvSpPr>
            <p:cNvPr id="7" name="Obdélník 6"/>
            <p:cNvSpPr/>
            <p:nvPr/>
          </p:nvSpPr>
          <p:spPr>
            <a:xfrm>
              <a:off x="729574" y="5593404"/>
              <a:ext cx="2807206" cy="111868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Obdélník 12"/>
            <p:cNvSpPr/>
            <p:nvPr/>
          </p:nvSpPr>
          <p:spPr>
            <a:xfrm>
              <a:off x="2178996" y="5243209"/>
              <a:ext cx="243191" cy="350195"/>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15" name="Obdélník 14"/>
          <p:cNvSpPr/>
          <p:nvPr/>
        </p:nvSpPr>
        <p:spPr>
          <a:xfrm>
            <a:off x="1429966" y="4387174"/>
            <a:ext cx="2548647" cy="13035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20" name="Skupina 19"/>
          <p:cNvGrpSpPr/>
          <p:nvPr/>
        </p:nvGrpSpPr>
        <p:grpSpPr>
          <a:xfrm>
            <a:off x="783076" y="2924278"/>
            <a:ext cx="2406651" cy="1494445"/>
            <a:chOff x="783076" y="2924278"/>
            <a:chExt cx="2406651" cy="1494445"/>
          </a:xfrm>
          <a:solidFill>
            <a:schemeClr val="bg1"/>
          </a:solidFill>
        </p:grpSpPr>
        <p:sp>
          <p:nvSpPr>
            <p:cNvPr id="16" name="Obdélník 15"/>
            <p:cNvSpPr/>
            <p:nvPr/>
          </p:nvSpPr>
          <p:spPr>
            <a:xfrm>
              <a:off x="783076" y="3475140"/>
              <a:ext cx="2217907" cy="943583"/>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 name="Obdélník 17"/>
            <p:cNvSpPr/>
            <p:nvPr/>
          </p:nvSpPr>
          <p:spPr>
            <a:xfrm>
              <a:off x="1580745" y="3176081"/>
              <a:ext cx="1608982" cy="277238"/>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Obdélník 18"/>
            <p:cNvSpPr/>
            <p:nvPr/>
          </p:nvSpPr>
          <p:spPr>
            <a:xfrm>
              <a:off x="2281135" y="2924278"/>
              <a:ext cx="121596" cy="315033"/>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21" name="Obdélník 20"/>
          <p:cNvSpPr/>
          <p:nvPr/>
        </p:nvSpPr>
        <p:spPr>
          <a:xfrm>
            <a:off x="729574" y="2110902"/>
            <a:ext cx="2986392" cy="13424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920287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95196" y="2205077"/>
            <a:ext cx="7886700" cy="1325563"/>
          </a:xfrm>
        </p:spPr>
        <p:txBody>
          <a:bodyPr>
            <a:normAutofit/>
          </a:bodyPr>
          <a:lstStyle/>
          <a:p>
            <a:pPr algn="ctr"/>
            <a:r>
              <a:rPr lang="cs-CZ" dirty="0">
                <a:solidFill>
                  <a:srgbClr val="C00000"/>
                </a:solidFill>
              </a:rPr>
              <a:t>Přestávka</a:t>
            </a:r>
            <a:endParaRPr lang="en-US" dirty="0">
              <a:solidFill>
                <a:srgbClr val="C00000"/>
              </a:solidFill>
            </a:endParaRPr>
          </a:p>
        </p:txBody>
      </p:sp>
    </p:spTree>
    <p:extLst>
      <p:ext uri="{BB962C8B-B14F-4D97-AF65-F5344CB8AC3E}">
        <p14:creationId xmlns:p14="http://schemas.microsoft.com/office/powerpoint/2010/main" val="120411821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46938" y="182246"/>
            <a:ext cx="7886700" cy="1325563"/>
          </a:xfrm>
        </p:spPr>
        <p:txBody>
          <a:bodyPr>
            <a:normAutofit/>
          </a:bodyPr>
          <a:lstStyle/>
          <a:p>
            <a:pPr algn="ctr"/>
            <a:r>
              <a:rPr lang="cs-CZ" sz="4000" dirty="0">
                <a:solidFill>
                  <a:srgbClr val="C00000"/>
                </a:solidFill>
              </a:rPr>
              <a:t>Geny jsou lokalizované na chromosomech</a:t>
            </a:r>
          </a:p>
        </p:txBody>
      </p:sp>
      <p:pic>
        <p:nvPicPr>
          <p:cNvPr id="3" name="Obrázek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059" y="1399032"/>
            <a:ext cx="1716346" cy="5184648"/>
          </a:xfrm>
          <a:prstGeom prst="rect">
            <a:avLst/>
          </a:prstGeom>
        </p:spPr>
      </p:pic>
      <p:pic>
        <p:nvPicPr>
          <p:cNvPr id="4" name="Picture 2" descr="Thomas Hunt Morg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0939" y="1722248"/>
            <a:ext cx="1543050" cy="2162176"/>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2618415" y="3884424"/>
            <a:ext cx="2319346" cy="369332"/>
          </a:xfrm>
          <a:prstGeom prst="rect">
            <a:avLst/>
          </a:prstGeom>
          <a:noFill/>
        </p:spPr>
        <p:txBody>
          <a:bodyPr wrap="square" rtlCol="0">
            <a:spAutoFit/>
          </a:bodyPr>
          <a:lstStyle/>
          <a:p>
            <a:r>
              <a:rPr lang="cs-CZ" dirty="0" smtClean="0"/>
              <a:t>Thomas </a:t>
            </a:r>
            <a:r>
              <a:rPr lang="cs-CZ" dirty="0" err="1" smtClean="0"/>
              <a:t>Hunt</a:t>
            </a:r>
            <a:r>
              <a:rPr lang="cs-CZ" dirty="0" smtClean="0"/>
              <a:t> Morgan </a:t>
            </a:r>
            <a:endParaRPr lang="en-US" dirty="0"/>
          </a:p>
        </p:txBody>
      </p:sp>
      <p:graphicFrame>
        <p:nvGraphicFramePr>
          <p:cNvPr id="6" name="Objekt 5"/>
          <p:cNvGraphicFramePr>
            <a:graphicFrameLocks noChangeAspect="1"/>
          </p:cNvGraphicFramePr>
          <p:nvPr>
            <p:extLst>
              <p:ext uri="{D42A27DB-BD31-4B8C-83A1-F6EECF244321}">
                <p14:modId xmlns:p14="http://schemas.microsoft.com/office/powerpoint/2010/main" val="3533966445"/>
              </p:ext>
            </p:extLst>
          </p:nvPr>
        </p:nvGraphicFramePr>
        <p:xfrm>
          <a:off x="5760720" y="1599967"/>
          <a:ext cx="2699774" cy="2625017"/>
        </p:xfrm>
        <a:graphic>
          <a:graphicData uri="http://schemas.openxmlformats.org/presentationml/2006/ole">
            <mc:AlternateContent xmlns:mc="http://schemas.openxmlformats.org/markup-compatibility/2006">
              <mc:Choice xmlns:v="urn:schemas-microsoft-com:vml" Requires="v">
                <p:oleObj spid="_x0000_s21580" name="Image" r:id="rId6" imgW="6010589" imgH="5845394" progId="Photoshop.Image.5">
                  <p:embed/>
                </p:oleObj>
              </mc:Choice>
              <mc:Fallback>
                <p:oleObj name="Image" r:id="rId6" imgW="6010589" imgH="5845394" progId="Photoshop.Image.5">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60720" y="1599967"/>
                        <a:ext cx="2699774" cy="2625017"/>
                      </a:xfrm>
                      <a:prstGeom prst="rect">
                        <a:avLst/>
                      </a:prstGeom>
                      <a:noFill/>
                      <a:ln>
                        <a:noFill/>
                      </a:ln>
                      <a:effectLst/>
                    </p:spPr>
                  </p:pic>
                </p:oleObj>
              </mc:Fallback>
            </mc:AlternateContent>
          </a:graphicData>
        </a:graphic>
      </p:graphicFrame>
      <p:pic>
        <p:nvPicPr>
          <p:cNvPr id="7" name="Picture 5" descr="kbtnk9dz-1367209643[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24412" y="4468195"/>
            <a:ext cx="2036082" cy="990773"/>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p:cNvSpPr txBox="1"/>
          <p:nvPr/>
        </p:nvSpPr>
        <p:spPr>
          <a:xfrm>
            <a:off x="2245404" y="4599432"/>
            <a:ext cx="3952195" cy="1446550"/>
          </a:xfrm>
          <a:prstGeom prst="rect">
            <a:avLst/>
          </a:prstGeom>
          <a:noFill/>
        </p:spPr>
        <p:txBody>
          <a:bodyPr wrap="square" rtlCol="0">
            <a:spAutoFit/>
          </a:bodyPr>
          <a:lstStyle/>
          <a:p>
            <a:r>
              <a:rPr lang="cs-CZ" sz="2200" dirty="0" smtClean="0"/>
              <a:t>Nejprve odpůrce, později propagátor teorie, že geny jsou umístěny na chromosomech.</a:t>
            </a:r>
          </a:p>
          <a:p>
            <a:r>
              <a:rPr lang="cs-CZ" sz="2200" dirty="0" smtClean="0"/>
              <a:t> </a:t>
            </a:r>
            <a:endParaRPr lang="cs-CZ" sz="2200" dirty="0"/>
          </a:p>
        </p:txBody>
      </p:sp>
    </p:spTree>
    <p:extLst>
      <p:ext uri="{BB962C8B-B14F-4D97-AF65-F5344CB8AC3E}">
        <p14:creationId xmlns:p14="http://schemas.microsoft.com/office/powerpoint/2010/main" val="717103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
          <p:cNvSpPr>
            <a:spLocks noGrp="1" noChangeArrowheads="1"/>
          </p:cNvSpPr>
          <p:nvPr>
            <p:ph type="ctrTitle"/>
          </p:nvPr>
        </p:nvSpPr>
        <p:spPr>
          <a:xfrm>
            <a:off x="1042988" y="0"/>
            <a:ext cx="6800850" cy="1143000"/>
          </a:xfrm>
        </p:spPr>
        <p:txBody>
          <a:bodyPr vert="horz" lIns="91440" tIns="45720" rIns="91440" bIns="45720" rtlCol="0" anchor="ctr">
            <a:normAutofit/>
          </a:bodyPr>
          <a:lstStyle/>
          <a:p>
            <a:r>
              <a:rPr lang="cs-CZ" altLang="cs-CZ" sz="4000" dirty="0">
                <a:solidFill>
                  <a:srgbClr val="C00000"/>
                </a:solidFill>
              </a:rPr>
              <a:t>Co je chromosom? </a:t>
            </a:r>
          </a:p>
        </p:txBody>
      </p:sp>
      <p:sp>
        <p:nvSpPr>
          <p:cNvPr id="40963" name="Text Box 10"/>
          <p:cNvSpPr txBox="1">
            <a:spLocks noChangeArrowheads="1"/>
          </p:cNvSpPr>
          <p:nvPr/>
        </p:nvSpPr>
        <p:spPr bwMode="auto">
          <a:xfrm>
            <a:off x="4964113" y="1510484"/>
            <a:ext cx="3800475" cy="2092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342900" indent="-342900">
              <a:spcBef>
                <a:spcPts val="1200"/>
              </a:spcBef>
            </a:pPr>
            <a:r>
              <a:rPr lang="cs-CZ" altLang="cs-CZ" sz="2200" dirty="0">
                <a:latin typeface="Calibri" panose="020F0502020204030204" pitchFamily="34" charset="0"/>
              </a:rPr>
              <a:t>Chromosom = 1 </a:t>
            </a:r>
            <a:r>
              <a:rPr lang="cs-CZ" altLang="cs-CZ" sz="2200" dirty="0" smtClean="0">
                <a:latin typeface="Calibri" panose="020F0502020204030204" pitchFamily="34" charset="0"/>
              </a:rPr>
              <a:t>dlouhá molekula </a:t>
            </a:r>
            <a:r>
              <a:rPr lang="cs-CZ" altLang="cs-CZ" sz="2200" dirty="0">
                <a:latin typeface="Calibri" panose="020F0502020204030204" pitchFamily="34" charset="0"/>
              </a:rPr>
              <a:t>DNA + </a:t>
            </a:r>
            <a:r>
              <a:rPr lang="cs-CZ" altLang="cs-CZ" sz="2200" dirty="0" smtClean="0">
                <a:latin typeface="Calibri" panose="020F0502020204030204" pitchFamily="34" charset="0"/>
              </a:rPr>
              <a:t>proteiny</a:t>
            </a:r>
          </a:p>
          <a:p>
            <a:pPr marL="342900" indent="-342900">
              <a:spcBef>
                <a:spcPts val="1200"/>
              </a:spcBef>
            </a:pPr>
            <a:r>
              <a:rPr lang="cs-CZ" altLang="cs-CZ" sz="2200" dirty="0" smtClean="0">
                <a:latin typeface="Calibri" panose="020F0502020204030204" pitchFamily="34" charset="0"/>
              </a:rPr>
              <a:t>Nese stovky až tisíce genů</a:t>
            </a:r>
          </a:p>
          <a:p>
            <a:pPr marL="342900" indent="-342900">
              <a:spcBef>
                <a:spcPts val="1200"/>
              </a:spcBef>
            </a:pPr>
            <a:r>
              <a:rPr lang="cs-CZ" altLang="cs-CZ" sz="2200" dirty="0" smtClean="0">
                <a:latin typeface="Calibri" panose="020F0502020204030204" pitchFamily="34" charset="0"/>
              </a:rPr>
              <a:t>Většina DNA nekóduje protein</a:t>
            </a:r>
          </a:p>
        </p:txBody>
      </p:sp>
      <p:graphicFrame>
        <p:nvGraphicFramePr>
          <p:cNvPr id="40966" name="Object 15"/>
          <p:cNvGraphicFramePr>
            <a:graphicFrameLocks noChangeAspect="1"/>
          </p:cNvGraphicFramePr>
          <p:nvPr/>
        </p:nvGraphicFramePr>
        <p:xfrm>
          <a:off x="395288" y="1196975"/>
          <a:ext cx="4568825" cy="5399088"/>
        </p:xfrm>
        <a:graphic>
          <a:graphicData uri="http://schemas.openxmlformats.org/presentationml/2006/ole">
            <mc:AlternateContent xmlns:mc="http://schemas.openxmlformats.org/markup-compatibility/2006">
              <mc:Choice xmlns:v="urn:schemas-microsoft-com:vml" Requires="v">
                <p:oleObj spid="_x0000_s11349" name="Image" r:id="rId4" imgW="5806247" imgH="6860773" progId="Photoshop.Image.5">
                  <p:embed/>
                </p:oleObj>
              </mc:Choice>
              <mc:Fallback>
                <p:oleObj name="Image" r:id="rId4" imgW="5806247" imgH="6860773" progId="Photoshop.Image.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1196975"/>
                        <a:ext cx="4568825" cy="5399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75854141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98616" y="0"/>
            <a:ext cx="7886700" cy="1325563"/>
          </a:xfrm>
        </p:spPr>
        <p:txBody>
          <a:bodyPr vert="horz" lIns="91440" tIns="45720" rIns="91440" bIns="45720" rtlCol="0" anchor="ctr">
            <a:normAutofit/>
          </a:bodyPr>
          <a:lstStyle/>
          <a:p>
            <a:pPr algn="ctr"/>
            <a:r>
              <a:rPr lang="cs-CZ" sz="4000" dirty="0">
                <a:solidFill>
                  <a:srgbClr val="C00000"/>
                </a:solidFill>
              </a:rPr>
              <a:t>Různá zobrazení chromosomů</a:t>
            </a:r>
          </a:p>
        </p:txBody>
      </p:sp>
      <p:graphicFrame>
        <p:nvGraphicFramePr>
          <p:cNvPr id="4" name="Objekt 3"/>
          <p:cNvGraphicFramePr>
            <a:graphicFrameLocks noChangeAspect="1"/>
          </p:cNvGraphicFramePr>
          <p:nvPr>
            <p:extLst/>
          </p:nvPr>
        </p:nvGraphicFramePr>
        <p:xfrm>
          <a:off x="545613" y="1249182"/>
          <a:ext cx="3291258" cy="2260372"/>
        </p:xfrm>
        <a:graphic>
          <a:graphicData uri="http://schemas.openxmlformats.org/presentationml/2006/ole">
            <mc:AlternateContent xmlns:mc="http://schemas.openxmlformats.org/markup-compatibility/2006">
              <mc:Choice xmlns:v="urn:schemas-microsoft-com:vml" Requires="v">
                <p:oleObj spid="_x0000_s12427" name="Image" r:id="rId4" imgW="5104440" imgH="3504600" progId="Photoshop.Image.13">
                  <p:embed/>
                </p:oleObj>
              </mc:Choice>
              <mc:Fallback>
                <p:oleObj name="Image" r:id="rId4" imgW="5104440" imgH="3504600" progId="Photoshop.Image.13">
                  <p:embed/>
                  <p:pic>
                    <p:nvPicPr>
                      <p:cNvPr id="0" name=""/>
                      <p:cNvPicPr/>
                      <p:nvPr/>
                    </p:nvPicPr>
                    <p:blipFill>
                      <a:blip r:embed="rId5"/>
                      <a:stretch>
                        <a:fillRect/>
                      </a:stretch>
                    </p:blipFill>
                    <p:spPr>
                      <a:xfrm>
                        <a:off x="545613" y="1249182"/>
                        <a:ext cx="3291258" cy="2260372"/>
                      </a:xfrm>
                      <a:prstGeom prst="rect">
                        <a:avLst/>
                      </a:prstGeom>
                    </p:spPr>
                  </p:pic>
                </p:oleObj>
              </mc:Fallback>
            </mc:AlternateContent>
          </a:graphicData>
        </a:graphic>
      </p:graphicFrame>
      <p:sp>
        <p:nvSpPr>
          <p:cNvPr id="5" name="TextovéPole 4"/>
          <p:cNvSpPr txBox="1"/>
          <p:nvPr/>
        </p:nvSpPr>
        <p:spPr>
          <a:xfrm>
            <a:off x="484652" y="3518262"/>
            <a:ext cx="3556125" cy="646331"/>
          </a:xfrm>
          <a:prstGeom prst="rect">
            <a:avLst/>
          </a:prstGeom>
          <a:noFill/>
        </p:spPr>
        <p:txBody>
          <a:bodyPr wrap="square" rtlCol="0">
            <a:spAutoFit/>
          </a:bodyPr>
          <a:lstStyle/>
          <a:p>
            <a:r>
              <a:rPr lang="cs-CZ" dirty="0" smtClean="0"/>
              <a:t>Karyotyp – chromosomy jedince sestavené podle velikosti</a:t>
            </a:r>
            <a:endParaRPr lang="cs-CZ" dirty="0"/>
          </a:p>
        </p:txBody>
      </p:sp>
      <p:sp>
        <p:nvSpPr>
          <p:cNvPr id="8" name="Rectangle 4"/>
          <p:cNvSpPr>
            <a:spLocks noChangeArrowheads="1"/>
          </p:cNvSpPr>
          <p:nvPr/>
        </p:nvSpPr>
        <p:spPr bwMode="auto">
          <a:xfrm>
            <a:off x="801188" y="1737947"/>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s-CZ"/>
          </a:p>
        </p:txBody>
      </p:sp>
      <p:pic>
        <p:nvPicPr>
          <p:cNvPr id="11673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8447" y="4159651"/>
            <a:ext cx="2807211" cy="2656114"/>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1911255" y="4481513"/>
            <a:ext cx="1934825" cy="369332"/>
          </a:xfrm>
          <a:prstGeom prst="rect">
            <a:avLst/>
          </a:prstGeom>
          <a:noFill/>
        </p:spPr>
        <p:txBody>
          <a:bodyPr wrap="none" rtlCol="0">
            <a:spAutoFit/>
          </a:bodyPr>
          <a:lstStyle/>
          <a:p>
            <a:r>
              <a:rPr lang="cs-CZ" dirty="0" smtClean="0">
                <a:solidFill>
                  <a:srgbClr val="FF0000"/>
                </a:solidFill>
              </a:rPr>
              <a:t>Proužky </a:t>
            </a:r>
            <a:r>
              <a:rPr lang="cs-CZ" dirty="0">
                <a:solidFill>
                  <a:srgbClr val="FF0000"/>
                </a:solidFill>
                <a:latin typeface="Symbol" panose="05050102010706020507" pitchFamily="18" charset="2"/>
              </a:rPr>
              <a:t> </a:t>
            </a:r>
            <a:r>
              <a:rPr lang="cs-CZ" dirty="0" smtClean="0">
                <a:solidFill>
                  <a:srgbClr val="FF0000"/>
                </a:solidFill>
                <a:latin typeface="Symbol" panose="05050102010706020507" pitchFamily="18" charset="2"/>
              </a:rPr>
              <a:t>      </a:t>
            </a:r>
            <a:r>
              <a:rPr lang="cs-CZ" dirty="0" smtClean="0">
                <a:solidFill>
                  <a:srgbClr val="FF0000"/>
                </a:solidFill>
              </a:rPr>
              <a:t>geny </a:t>
            </a:r>
            <a:endParaRPr lang="cs-CZ" dirty="0">
              <a:solidFill>
                <a:srgbClr val="FF0000"/>
              </a:solidFill>
            </a:endParaRPr>
          </a:p>
        </p:txBody>
      </p:sp>
      <p:sp>
        <p:nvSpPr>
          <p:cNvPr id="9" name="Nerovná se 8"/>
          <p:cNvSpPr/>
          <p:nvPr/>
        </p:nvSpPr>
        <p:spPr>
          <a:xfrm>
            <a:off x="2734805" y="4611297"/>
            <a:ext cx="287723" cy="227034"/>
          </a:xfrm>
          <a:prstGeom prst="mathNotEqual">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FF0000"/>
              </a:solidFill>
            </a:endParaRPr>
          </a:p>
        </p:txBody>
      </p:sp>
      <p:pic>
        <p:nvPicPr>
          <p:cNvPr id="16" name="Obrázek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66422" y="1516121"/>
            <a:ext cx="2737540" cy="2428396"/>
          </a:xfrm>
          <a:prstGeom prst="rect">
            <a:avLst/>
          </a:prstGeom>
        </p:spPr>
      </p:pic>
      <p:pic>
        <p:nvPicPr>
          <p:cNvPr id="17"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59690" y="1448237"/>
            <a:ext cx="1785840" cy="1821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ovéPole 6"/>
          <p:cNvSpPr txBox="1"/>
          <p:nvPr/>
        </p:nvSpPr>
        <p:spPr>
          <a:xfrm>
            <a:off x="1911255" y="5744171"/>
            <a:ext cx="3201880" cy="923330"/>
          </a:xfrm>
          <a:prstGeom prst="rect">
            <a:avLst/>
          </a:prstGeom>
          <a:noFill/>
        </p:spPr>
        <p:txBody>
          <a:bodyPr wrap="square" rtlCol="0">
            <a:spAutoFit/>
          </a:bodyPr>
          <a:lstStyle/>
          <a:p>
            <a:r>
              <a:rPr lang="cs-CZ" dirty="0" err="1" smtClean="0"/>
              <a:t>Idiogramy</a:t>
            </a:r>
            <a:r>
              <a:rPr lang="cs-CZ" dirty="0" smtClean="0"/>
              <a:t> – schématické zobrazení chromosomů ošetřených </a:t>
            </a:r>
            <a:r>
              <a:rPr lang="cs-CZ" dirty="0" err="1" smtClean="0"/>
              <a:t>pruhovací</a:t>
            </a:r>
            <a:r>
              <a:rPr lang="cs-CZ" dirty="0" smtClean="0"/>
              <a:t> technikou</a:t>
            </a:r>
            <a:endParaRPr lang="cs-CZ" dirty="0"/>
          </a:p>
        </p:txBody>
      </p:sp>
      <p:pic>
        <p:nvPicPr>
          <p:cNvPr id="18" name="Obrázek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57799" y="4666179"/>
            <a:ext cx="3667125" cy="1261491"/>
          </a:xfrm>
          <a:prstGeom prst="rect">
            <a:avLst/>
          </a:prstGeom>
        </p:spPr>
      </p:pic>
    </p:spTree>
    <p:extLst>
      <p:ext uri="{BB962C8B-B14F-4D97-AF65-F5344CB8AC3E}">
        <p14:creationId xmlns:p14="http://schemas.microsoft.com/office/powerpoint/2010/main" val="52075740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8650" y="-23704"/>
            <a:ext cx="7886700" cy="1325563"/>
          </a:xfrm>
        </p:spPr>
        <p:txBody>
          <a:bodyPr vert="horz" lIns="91440" tIns="45720" rIns="91440" bIns="45720" rtlCol="0" anchor="ctr">
            <a:normAutofit/>
          </a:bodyPr>
          <a:lstStyle/>
          <a:p>
            <a:pPr algn="ctr"/>
            <a:r>
              <a:rPr lang="cs-CZ" sz="4000" dirty="0">
                <a:solidFill>
                  <a:srgbClr val="C00000"/>
                </a:solidFill>
              </a:rPr>
              <a:t>Sady chromosomů</a:t>
            </a:r>
          </a:p>
        </p:txBody>
      </p:sp>
      <p:pic>
        <p:nvPicPr>
          <p:cNvPr id="4" name="Obráze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1350" y="1362712"/>
            <a:ext cx="5334000" cy="1834896"/>
          </a:xfrm>
          <a:prstGeom prst="rect">
            <a:avLst/>
          </a:prstGeom>
        </p:spPr>
      </p:pic>
      <p:sp>
        <p:nvSpPr>
          <p:cNvPr id="5" name="TextovéPole 4"/>
          <p:cNvSpPr txBox="1"/>
          <p:nvPr/>
        </p:nvSpPr>
        <p:spPr>
          <a:xfrm>
            <a:off x="438150" y="3625711"/>
            <a:ext cx="2419350" cy="1015663"/>
          </a:xfrm>
          <a:prstGeom prst="rect">
            <a:avLst/>
          </a:prstGeom>
          <a:noFill/>
        </p:spPr>
        <p:txBody>
          <a:bodyPr wrap="square" rtlCol="0">
            <a:spAutoFit/>
          </a:bodyPr>
          <a:lstStyle/>
          <a:p>
            <a:r>
              <a:rPr lang="cs-CZ" sz="2000" dirty="0" smtClean="0"/>
              <a:t>V diploidní buňce 2 sady </a:t>
            </a:r>
            <a:r>
              <a:rPr lang="cs-CZ" sz="2000" dirty="0" smtClean="0">
                <a:sym typeface="Wingdings" panose="05000000000000000000" pitchFamily="2" charset="2"/>
              </a:rPr>
              <a:t></a:t>
            </a:r>
            <a:r>
              <a:rPr lang="en-US" sz="2000" dirty="0" smtClean="0">
                <a:sym typeface="Wingdings" panose="05000000000000000000" pitchFamily="2" charset="2"/>
              </a:rPr>
              <a:t> </a:t>
            </a:r>
            <a:r>
              <a:rPr lang="cs-CZ" sz="2000" dirty="0" smtClean="0">
                <a:sym typeface="Wingdings" panose="05000000000000000000" pitchFamily="2" charset="2"/>
              </a:rPr>
              <a:t>jedna od otce, druhá od matky</a:t>
            </a:r>
            <a:endParaRPr lang="cs-CZ" sz="2000" dirty="0"/>
          </a:p>
        </p:txBody>
      </p:sp>
      <p:sp>
        <p:nvSpPr>
          <p:cNvPr id="6" name="TextovéPole 5"/>
          <p:cNvSpPr txBox="1"/>
          <p:nvPr/>
        </p:nvSpPr>
        <p:spPr>
          <a:xfrm>
            <a:off x="438150" y="1739389"/>
            <a:ext cx="2358390" cy="1323439"/>
          </a:xfrm>
          <a:prstGeom prst="rect">
            <a:avLst/>
          </a:prstGeom>
          <a:noFill/>
        </p:spPr>
        <p:txBody>
          <a:bodyPr wrap="square" rtlCol="0">
            <a:spAutoFit/>
          </a:bodyPr>
          <a:lstStyle/>
          <a:p>
            <a:r>
              <a:rPr lang="cs-CZ" sz="2000" dirty="0"/>
              <a:t>Sada chromosomů – každý chromosom nese jiné geny</a:t>
            </a:r>
          </a:p>
          <a:p>
            <a:endParaRPr lang="cs-CZ" sz="2000" dirty="0"/>
          </a:p>
        </p:txBody>
      </p:sp>
      <p:pic>
        <p:nvPicPr>
          <p:cNvPr id="7" name="Obrázek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01589" y="3318705"/>
            <a:ext cx="4106091" cy="3166521"/>
          </a:xfrm>
          <a:prstGeom prst="rect">
            <a:avLst/>
          </a:prstGeom>
        </p:spPr>
      </p:pic>
      <p:cxnSp>
        <p:nvCxnSpPr>
          <p:cNvPr id="10" name="Přímá spojnice se šipkou 9"/>
          <p:cNvCxnSpPr/>
          <p:nvPr/>
        </p:nvCxnSpPr>
        <p:spPr>
          <a:xfrm flipV="1">
            <a:off x="3448594" y="4197531"/>
            <a:ext cx="461555" cy="86214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Přímá spojnice se šipkou 11"/>
          <p:cNvCxnSpPr/>
          <p:nvPr/>
        </p:nvCxnSpPr>
        <p:spPr>
          <a:xfrm>
            <a:off x="3448594" y="5181600"/>
            <a:ext cx="435429" cy="36576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ovéPole 12"/>
          <p:cNvSpPr txBox="1"/>
          <p:nvPr/>
        </p:nvSpPr>
        <p:spPr>
          <a:xfrm>
            <a:off x="497477" y="4829050"/>
            <a:ext cx="2760617" cy="707886"/>
          </a:xfrm>
          <a:prstGeom prst="rect">
            <a:avLst/>
          </a:prstGeom>
          <a:noFill/>
        </p:spPr>
        <p:txBody>
          <a:bodyPr wrap="square" rtlCol="0">
            <a:spAutoFit/>
          </a:bodyPr>
          <a:lstStyle/>
          <a:p>
            <a:r>
              <a:rPr lang="cs-CZ" sz="2000" dirty="0" smtClean="0">
                <a:solidFill>
                  <a:srgbClr val="FF0000"/>
                </a:solidFill>
              </a:rPr>
              <a:t>Homologní chromosomy </a:t>
            </a:r>
            <a:r>
              <a:rPr lang="cs-CZ" sz="2000" dirty="0" smtClean="0"/>
              <a:t>– nesou stejné geny</a:t>
            </a:r>
            <a:endParaRPr lang="cs-CZ" sz="2000" dirty="0"/>
          </a:p>
        </p:txBody>
      </p:sp>
      <p:graphicFrame>
        <p:nvGraphicFramePr>
          <p:cNvPr id="14" name="Object 6"/>
          <p:cNvGraphicFramePr>
            <a:graphicFrameLocks noChangeAspect="1"/>
          </p:cNvGraphicFramePr>
          <p:nvPr>
            <p:extLst/>
          </p:nvPr>
        </p:nvGraphicFramePr>
        <p:xfrm>
          <a:off x="8295005" y="5547360"/>
          <a:ext cx="624402" cy="1143337"/>
        </p:xfrm>
        <a:graphic>
          <a:graphicData uri="http://schemas.openxmlformats.org/presentationml/2006/ole">
            <mc:AlternateContent xmlns:mc="http://schemas.openxmlformats.org/markup-compatibility/2006">
              <mc:Choice xmlns:v="urn:schemas-microsoft-com:vml" Requires="v">
                <p:oleObj spid="_x0000_s30848" name="Image" r:id="rId6" imgW="2014903" imgH="3685663" progId="Photoshop.Image.5">
                  <p:embed/>
                </p:oleObj>
              </mc:Choice>
              <mc:Fallback>
                <p:oleObj name="Image" r:id="rId6" imgW="2014903" imgH="3685663" progId="Photoshop.Image.5">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95005" y="5547360"/>
                        <a:ext cx="624402" cy="1143337"/>
                      </a:xfrm>
                      <a:prstGeom prst="rect">
                        <a:avLst/>
                      </a:prstGeom>
                      <a:noFill/>
                      <a:ln>
                        <a:noFill/>
                      </a:ln>
                      <a:effectLst/>
                    </p:spPr>
                  </p:pic>
                </p:oleObj>
              </mc:Fallback>
            </mc:AlternateContent>
          </a:graphicData>
        </a:graphic>
      </p:graphicFrame>
      <p:graphicFrame>
        <p:nvGraphicFramePr>
          <p:cNvPr id="15" name="Object 5"/>
          <p:cNvGraphicFramePr>
            <a:graphicFrameLocks noChangeAspect="1"/>
          </p:cNvGraphicFramePr>
          <p:nvPr>
            <p:extLst/>
          </p:nvPr>
        </p:nvGraphicFramePr>
        <p:xfrm>
          <a:off x="8225246" y="3461149"/>
          <a:ext cx="721221" cy="1328565"/>
        </p:xfrm>
        <a:graphic>
          <a:graphicData uri="http://schemas.openxmlformats.org/presentationml/2006/ole">
            <mc:AlternateContent xmlns:mc="http://schemas.openxmlformats.org/markup-compatibility/2006">
              <mc:Choice xmlns:v="urn:schemas-microsoft-com:vml" Requires="v">
                <p:oleObj spid="_x0000_s30849" name="Image" r:id="rId8" imgW="1832007" imgH="3466463" progId="Photoshop.Image.5">
                  <p:embed/>
                </p:oleObj>
              </mc:Choice>
              <mc:Fallback>
                <p:oleObj name="Image" r:id="rId8" imgW="1832007" imgH="3466463" progId="Photoshop.Image.5">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25246" y="3461149"/>
                        <a:ext cx="721221" cy="1328565"/>
                      </a:xfrm>
                      <a:prstGeom prst="rect">
                        <a:avLst/>
                      </a:prstGeom>
                      <a:noFill/>
                      <a:ln>
                        <a:noFill/>
                      </a:ln>
                      <a:effectLst/>
                      <a:extLst/>
                    </p:spPr>
                  </p:pic>
                </p:oleObj>
              </mc:Fallback>
            </mc:AlternateContent>
          </a:graphicData>
        </a:graphic>
      </p:graphicFrame>
      <p:sp>
        <p:nvSpPr>
          <p:cNvPr id="16" name="Ovál 15"/>
          <p:cNvSpPr/>
          <p:nvPr/>
        </p:nvSpPr>
        <p:spPr>
          <a:xfrm>
            <a:off x="3884023" y="3197608"/>
            <a:ext cx="330926" cy="356895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4634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2320" y="25813"/>
            <a:ext cx="7886700" cy="1325563"/>
          </a:xfrm>
        </p:spPr>
        <p:txBody>
          <a:bodyPr vert="horz" lIns="91440" tIns="45720" rIns="91440" bIns="45720" rtlCol="0" anchor="ctr">
            <a:normAutofit/>
          </a:bodyPr>
          <a:lstStyle/>
          <a:p>
            <a:pPr algn="ctr"/>
            <a:r>
              <a:rPr lang="cs-CZ" sz="4000" dirty="0">
                <a:solidFill>
                  <a:srgbClr val="C00000"/>
                </a:solidFill>
              </a:rPr>
              <a:t>Uspořádání genů na chromosomu</a:t>
            </a:r>
          </a:p>
        </p:txBody>
      </p:sp>
      <p:pic>
        <p:nvPicPr>
          <p:cNvPr id="15" name="Obrázek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6509" y="1591054"/>
            <a:ext cx="6013704" cy="3432048"/>
          </a:xfrm>
          <a:prstGeom prst="rect">
            <a:avLst/>
          </a:prstGeom>
        </p:spPr>
      </p:pic>
      <p:sp>
        <p:nvSpPr>
          <p:cNvPr id="16" name="TextovéPole 15"/>
          <p:cNvSpPr txBox="1"/>
          <p:nvPr/>
        </p:nvSpPr>
        <p:spPr>
          <a:xfrm>
            <a:off x="859487" y="3998016"/>
            <a:ext cx="2286588" cy="369332"/>
          </a:xfrm>
          <a:prstGeom prst="rect">
            <a:avLst/>
          </a:prstGeom>
          <a:noFill/>
        </p:spPr>
        <p:txBody>
          <a:bodyPr wrap="none" rtlCol="0">
            <a:spAutoFit/>
          </a:bodyPr>
          <a:lstStyle/>
          <a:p>
            <a:r>
              <a:rPr lang="cs-CZ" dirty="0" smtClean="0"/>
              <a:t>Geny v různé orientaci</a:t>
            </a:r>
            <a:endParaRPr lang="cs-CZ" dirty="0"/>
          </a:p>
        </p:txBody>
      </p:sp>
      <p:sp>
        <p:nvSpPr>
          <p:cNvPr id="17" name="TextovéPole 16"/>
          <p:cNvSpPr txBox="1"/>
          <p:nvPr/>
        </p:nvSpPr>
        <p:spPr>
          <a:xfrm>
            <a:off x="3855235" y="3002573"/>
            <a:ext cx="2519151" cy="369332"/>
          </a:xfrm>
          <a:prstGeom prst="rect">
            <a:avLst/>
          </a:prstGeom>
          <a:noFill/>
        </p:spPr>
        <p:txBody>
          <a:bodyPr wrap="none" rtlCol="0">
            <a:spAutoFit/>
          </a:bodyPr>
          <a:lstStyle/>
          <a:p>
            <a:r>
              <a:rPr lang="cs-CZ" dirty="0" smtClean="0"/>
              <a:t>Velké prostory mezi geny</a:t>
            </a:r>
            <a:endParaRPr lang="cs-CZ" dirty="0"/>
          </a:p>
        </p:txBody>
      </p:sp>
      <p:sp>
        <p:nvSpPr>
          <p:cNvPr id="18" name="TextovéPole 17"/>
          <p:cNvSpPr txBox="1"/>
          <p:nvPr/>
        </p:nvSpPr>
        <p:spPr>
          <a:xfrm>
            <a:off x="4280584" y="5179611"/>
            <a:ext cx="1407565" cy="369332"/>
          </a:xfrm>
          <a:prstGeom prst="rect">
            <a:avLst/>
          </a:prstGeom>
          <a:noFill/>
        </p:spPr>
        <p:txBody>
          <a:bodyPr wrap="none" rtlCol="0">
            <a:spAutoFit/>
          </a:bodyPr>
          <a:lstStyle/>
          <a:p>
            <a:r>
              <a:rPr lang="cs-CZ" dirty="0" smtClean="0"/>
              <a:t>Velké introny</a:t>
            </a:r>
            <a:endParaRPr lang="cs-CZ" dirty="0"/>
          </a:p>
        </p:txBody>
      </p:sp>
      <p:sp>
        <p:nvSpPr>
          <p:cNvPr id="19" name="TextovéPole 18"/>
          <p:cNvSpPr txBox="1"/>
          <p:nvPr/>
        </p:nvSpPr>
        <p:spPr>
          <a:xfrm>
            <a:off x="410292" y="6126130"/>
            <a:ext cx="8279831" cy="430887"/>
          </a:xfrm>
          <a:prstGeom prst="rect">
            <a:avLst/>
          </a:prstGeom>
          <a:noFill/>
        </p:spPr>
        <p:txBody>
          <a:bodyPr wrap="none" rtlCol="0">
            <a:spAutoFit/>
          </a:bodyPr>
          <a:lstStyle/>
          <a:p>
            <a:r>
              <a:rPr lang="cs-CZ" sz="2200" dirty="0" smtClean="0">
                <a:solidFill>
                  <a:srgbClr val="FF0000"/>
                </a:solidFill>
              </a:rPr>
              <a:t>V lidském genomu zabírají sekvence kódující proteiny (exony) jen 1,5%!</a:t>
            </a:r>
            <a:endParaRPr lang="cs-CZ" sz="2200" dirty="0">
              <a:solidFill>
                <a:srgbClr val="FF0000"/>
              </a:solidFill>
            </a:endParaRPr>
          </a:p>
        </p:txBody>
      </p:sp>
    </p:spTree>
    <p:extLst>
      <p:ext uri="{BB962C8B-B14F-4D97-AF65-F5344CB8AC3E}">
        <p14:creationId xmlns:p14="http://schemas.microsoft.com/office/powerpoint/2010/main" val="3459743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80748" y="0"/>
            <a:ext cx="8403336" cy="1325563"/>
          </a:xfrm>
        </p:spPr>
        <p:txBody>
          <a:bodyPr vert="horz" lIns="91440" tIns="45720" rIns="91440" bIns="45720" rtlCol="0" anchor="ctr">
            <a:normAutofit/>
          </a:bodyPr>
          <a:lstStyle/>
          <a:p>
            <a:pPr algn="ctr"/>
            <a:r>
              <a:rPr lang="cs-CZ" sz="4000" dirty="0">
                <a:solidFill>
                  <a:srgbClr val="C00000"/>
                </a:solidFill>
              </a:rPr>
              <a:t>Dědičnost zajímala lidstvo odjakživa</a:t>
            </a:r>
          </a:p>
        </p:txBody>
      </p:sp>
      <p:pic>
        <p:nvPicPr>
          <p:cNvPr id="16386" name="Picture 2" descr="banan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648" y="1929701"/>
            <a:ext cx="1892945" cy="2258251"/>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54296" y="1929701"/>
            <a:ext cx="1728120" cy="2404555"/>
          </a:xfrm>
          <a:prstGeom prst="rect">
            <a:avLst/>
          </a:prstGeom>
        </p:spPr>
      </p:pic>
      <p:pic>
        <p:nvPicPr>
          <p:cNvPr id="16388" name="Picture 4" descr="Group of Dogs Sitting Togeth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7720" y="4682996"/>
            <a:ext cx="3095625"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http://www.incontra.net/wp-content/gallery/belgian-blue/Belgian-Blue-2b.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77342" y="1929701"/>
            <a:ext cx="2896895" cy="2045208"/>
          </a:xfrm>
          <a:prstGeom prst="rect">
            <a:avLst/>
          </a:prstGeom>
          <a:noFill/>
          <a:extLst>
            <a:ext uri="{909E8E84-426E-40DD-AFC4-6F175D3DCCD1}">
              <a14:hiddenFill xmlns:a14="http://schemas.microsoft.com/office/drawing/2010/main">
                <a:solidFill>
                  <a:srgbClr val="FFFFFF"/>
                </a:solidFill>
              </a14:hiddenFill>
            </a:ext>
          </a:extLst>
        </p:spPr>
      </p:pic>
      <p:pic>
        <p:nvPicPr>
          <p:cNvPr id="16394" name="Picture 10" descr="Image result for cersei and jaime and joffre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1080" y="4334256"/>
            <a:ext cx="2258440" cy="2113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4708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39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38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3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24147" y="0"/>
            <a:ext cx="7886700" cy="1325563"/>
          </a:xfrm>
        </p:spPr>
        <p:txBody>
          <a:bodyPr vert="horz" lIns="91440" tIns="45720" rIns="91440" bIns="45720" rtlCol="0" anchor="ctr">
            <a:normAutofit/>
          </a:bodyPr>
          <a:lstStyle/>
          <a:p>
            <a:pPr algn="ctr"/>
            <a:r>
              <a:rPr lang="cs-CZ" sz="4000" dirty="0">
                <a:solidFill>
                  <a:srgbClr val="C00000"/>
                </a:solidFill>
              </a:rPr>
              <a:t>Klíčové pojmy</a:t>
            </a:r>
          </a:p>
        </p:txBody>
      </p:sp>
      <p:grpSp>
        <p:nvGrpSpPr>
          <p:cNvPr id="40" name="Skupina 39"/>
          <p:cNvGrpSpPr/>
          <p:nvPr/>
        </p:nvGrpSpPr>
        <p:grpSpPr>
          <a:xfrm>
            <a:off x="315046" y="2359718"/>
            <a:ext cx="8408938" cy="940292"/>
            <a:chOff x="322669" y="2167057"/>
            <a:chExt cx="8408938" cy="940292"/>
          </a:xfrm>
        </p:grpSpPr>
        <p:cxnSp>
          <p:nvCxnSpPr>
            <p:cNvPr id="5" name="Přímá spojnice 4"/>
            <p:cNvCxnSpPr/>
            <p:nvPr/>
          </p:nvCxnSpPr>
          <p:spPr>
            <a:xfrm>
              <a:off x="974992" y="2922683"/>
              <a:ext cx="7756615" cy="3760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Obdélník 6"/>
            <p:cNvSpPr/>
            <p:nvPr/>
          </p:nvSpPr>
          <p:spPr>
            <a:xfrm>
              <a:off x="1564725" y="2861929"/>
              <a:ext cx="813160" cy="129540"/>
            </a:xfrm>
            <a:prstGeom prst="rect">
              <a:avLst/>
            </a:prstGeom>
            <a:solidFill>
              <a:srgbClr val="5A9B2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Ohnutá šipka 11"/>
            <p:cNvSpPr/>
            <p:nvPr/>
          </p:nvSpPr>
          <p:spPr>
            <a:xfrm>
              <a:off x="1968039" y="2307053"/>
              <a:ext cx="335280" cy="430964"/>
            </a:xfrm>
            <a:prstGeom prst="bentArrow">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cxnSp>
          <p:nvCxnSpPr>
            <p:cNvPr id="13" name="Přímá spojnice se šipkou 12"/>
            <p:cNvCxnSpPr>
              <a:stCxn id="26" idx="1"/>
            </p:cNvCxnSpPr>
            <p:nvPr/>
          </p:nvCxnSpPr>
          <p:spPr>
            <a:xfrm flipV="1">
              <a:off x="2355879" y="2351723"/>
              <a:ext cx="5191400" cy="23683"/>
            </a:xfrm>
            <a:prstGeom prst="straightConnector1">
              <a:avLst/>
            </a:prstGeom>
            <a:ln w="57150">
              <a:solidFill>
                <a:schemeClr val="accent2">
                  <a:lumMod val="60000"/>
                  <a:lumOff val="40000"/>
                </a:schemeClr>
              </a:solidFill>
              <a:headEnd type="none" w="med" len="med"/>
              <a:tailEnd type="none" w="med" len="med"/>
            </a:ln>
          </p:spPr>
          <p:style>
            <a:lnRef idx="3">
              <a:schemeClr val="accent4"/>
            </a:lnRef>
            <a:fillRef idx="0">
              <a:schemeClr val="accent4"/>
            </a:fillRef>
            <a:effectRef idx="2">
              <a:schemeClr val="accent4"/>
            </a:effectRef>
            <a:fontRef idx="minor">
              <a:schemeClr val="tx1"/>
            </a:fontRef>
          </p:style>
        </p:cxnSp>
        <p:sp>
          <p:nvSpPr>
            <p:cNvPr id="14" name="TextovéPole 13"/>
            <p:cNvSpPr txBox="1"/>
            <p:nvPr/>
          </p:nvSpPr>
          <p:spPr>
            <a:xfrm>
              <a:off x="322669" y="2738017"/>
              <a:ext cx="609462" cy="369332"/>
            </a:xfrm>
            <a:prstGeom prst="rect">
              <a:avLst/>
            </a:prstGeom>
            <a:noFill/>
          </p:spPr>
          <p:txBody>
            <a:bodyPr wrap="none" rtlCol="0">
              <a:spAutoFit/>
            </a:bodyPr>
            <a:lstStyle/>
            <a:p>
              <a:r>
                <a:rPr lang="cs-CZ" dirty="0" smtClean="0"/>
                <a:t>DNA</a:t>
              </a:r>
              <a:endParaRPr lang="cs-CZ" dirty="0"/>
            </a:p>
          </p:txBody>
        </p:sp>
        <p:cxnSp>
          <p:nvCxnSpPr>
            <p:cNvPr id="15" name="Přímá spojnice 14"/>
            <p:cNvCxnSpPr>
              <a:stCxn id="7" idx="3"/>
            </p:cNvCxnSpPr>
            <p:nvPr/>
          </p:nvCxnSpPr>
          <p:spPr>
            <a:xfrm>
              <a:off x="2377885" y="2926699"/>
              <a:ext cx="5450480" cy="14785"/>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16" name="Obdélník 15"/>
            <p:cNvSpPr/>
            <p:nvPr/>
          </p:nvSpPr>
          <p:spPr>
            <a:xfrm>
              <a:off x="7569285" y="2878703"/>
              <a:ext cx="838200" cy="12954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 name="Obdélník 16"/>
            <p:cNvSpPr/>
            <p:nvPr/>
          </p:nvSpPr>
          <p:spPr>
            <a:xfrm>
              <a:off x="2799165" y="2878703"/>
              <a:ext cx="950324" cy="98357"/>
            </a:xfrm>
            <a:prstGeom prst="rect">
              <a:avLst/>
            </a:prstGeom>
            <a:solidFill>
              <a:srgbClr val="042D8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 name="Obdélník 17"/>
            <p:cNvSpPr/>
            <p:nvPr/>
          </p:nvSpPr>
          <p:spPr>
            <a:xfrm>
              <a:off x="4233901" y="2884912"/>
              <a:ext cx="950324" cy="98357"/>
            </a:xfrm>
            <a:prstGeom prst="rect">
              <a:avLst/>
            </a:prstGeom>
            <a:solidFill>
              <a:srgbClr val="042D8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Obdélník 18"/>
            <p:cNvSpPr/>
            <p:nvPr/>
          </p:nvSpPr>
          <p:spPr>
            <a:xfrm>
              <a:off x="6489421" y="2892305"/>
              <a:ext cx="950324" cy="98357"/>
            </a:xfrm>
            <a:prstGeom prst="rect">
              <a:avLst/>
            </a:prstGeom>
            <a:solidFill>
              <a:srgbClr val="042D8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0" name="Obdélník 19"/>
            <p:cNvSpPr/>
            <p:nvPr/>
          </p:nvSpPr>
          <p:spPr>
            <a:xfrm>
              <a:off x="2377885" y="2878703"/>
              <a:ext cx="421280" cy="98357"/>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1" name="Obdélník 20"/>
            <p:cNvSpPr/>
            <p:nvPr/>
          </p:nvSpPr>
          <p:spPr>
            <a:xfrm>
              <a:off x="7040241" y="2892304"/>
              <a:ext cx="534324" cy="98357"/>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2" name="Obdélník 21"/>
            <p:cNvSpPr/>
            <p:nvPr/>
          </p:nvSpPr>
          <p:spPr>
            <a:xfrm>
              <a:off x="2777159" y="2326228"/>
              <a:ext cx="950324" cy="98357"/>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3" name="Obdélník 22"/>
            <p:cNvSpPr/>
            <p:nvPr/>
          </p:nvSpPr>
          <p:spPr>
            <a:xfrm>
              <a:off x="4211895" y="2307053"/>
              <a:ext cx="950324" cy="98357"/>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4" name="Obdélník 23"/>
            <p:cNvSpPr/>
            <p:nvPr/>
          </p:nvSpPr>
          <p:spPr>
            <a:xfrm>
              <a:off x="6455982" y="2312777"/>
              <a:ext cx="950324" cy="98357"/>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5" name="Obdélník 24"/>
            <p:cNvSpPr/>
            <p:nvPr/>
          </p:nvSpPr>
          <p:spPr>
            <a:xfrm>
              <a:off x="7023011" y="2312776"/>
              <a:ext cx="534324" cy="98357"/>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6" name="Obdélník 25"/>
            <p:cNvSpPr/>
            <p:nvPr/>
          </p:nvSpPr>
          <p:spPr>
            <a:xfrm>
              <a:off x="2355879" y="2326227"/>
              <a:ext cx="421280" cy="98357"/>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8" name="TextovéPole 37"/>
            <p:cNvSpPr txBox="1"/>
            <p:nvPr/>
          </p:nvSpPr>
          <p:spPr>
            <a:xfrm>
              <a:off x="7714194" y="2167057"/>
              <a:ext cx="591829" cy="369332"/>
            </a:xfrm>
            <a:prstGeom prst="rect">
              <a:avLst/>
            </a:prstGeom>
            <a:noFill/>
          </p:spPr>
          <p:txBody>
            <a:bodyPr wrap="none" rtlCol="0">
              <a:spAutoFit/>
            </a:bodyPr>
            <a:lstStyle/>
            <a:p>
              <a:r>
                <a:rPr lang="cs-CZ" dirty="0" smtClean="0"/>
                <a:t>RNA</a:t>
              </a:r>
              <a:endParaRPr lang="cs-CZ" dirty="0"/>
            </a:p>
          </p:txBody>
        </p:sp>
      </p:grpSp>
      <p:sp>
        <p:nvSpPr>
          <p:cNvPr id="3" name="TextovéPole 2"/>
          <p:cNvSpPr txBox="1"/>
          <p:nvPr/>
        </p:nvSpPr>
        <p:spPr>
          <a:xfrm>
            <a:off x="315046" y="1273039"/>
            <a:ext cx="6315402" cy="1200329"/>
          </a:xfrm>
          <a:prstGeom prst="rect">
            <a:avLst/>
          </a:prstGeom>
          <a:noFill/>
        </p:spPr>
        <p:txBody>
          <a:bodyPr wrap="square" rtlCol="0">
            <a:spAutoFit/>
          </a:bodyPr>
          <a:lstStyle/>
          <a:p>
            <a:r>
              <a:rPr lang="cs-CZ" sz="2400" b="1" dirty="0" smtClean="0">
                <a:solidFill>
                  <a:srgbClr val="FF0000"/>
                </a:solidFill>
              </a:rPr>
              <a:t>Gen = </a:t>
            </a:r>
            <a:r>
              <a:rPr lang="cs-CZ" sz="2400" dirty="0" smtClean="0"/>
              <a:t>úsek </a:t>
            </a:r>
            <a:r>
              <a:rPr lang="cs-CZ" sz="2400" dirty="0"/>
              <a:t>DNA kódující protein nebo určující funkční nekódující RNA</a:t>
            </a:r>
          </a:p>
          <a:p>
            <a:endParaRPr lang="en-US" sz="2400" dirty="0"/>
          </a:p>
        </p:txBody>
      </p:sp>
      <p:sp>
        <p:nvSpPr>
          <p:cNvPr id="45" name="TextovéPole 44"/>
          <p:cNvSpPr txBox="1"/>
          <p:nvPr/>
        </p:nvSpPr>
        <p:spPr>
          <a:xfrm>
            <a:off x="381502" y="4577030"/>
            <a:ext cx="3352991" cy="1200329"/>
          </a:xfrm>
          <a:prstGeom prst="rect">
            <a:avLst/>
          </a:prstGeom>
          <a:noFill/>
        </p:spPr>
        <p:txBody>
          <a:bodyPr wrap="square" rtlCol="0">
            <a:spAutoFit/>
          </a:bodyPr>
          <a:lstStyle/>
          <a:p>
            <a:pPr>
              <a:spcBef>
                <a:spcPts val="2400"/>
              </a:spcBef>
            </a:pPr>
            <a:r>
              <a:rPr lang="cs-CZ" sz="2400" b="1" dirty="0" err="1" smtClean="0">
                <a:solidFill>
                  <a:srgbClr val="FF0000"/>
                </a:solidFill>
              </a:rPr>
              <a:t>Lokus</a:t>
            </a:r>
            <a:r>
              <a:rPr lang="cs-CZ" sz="2400" b="1" dirty="0" smtClean="0">
                <a:solidFill>
                  <a:srgbClr val="FF0000"/>
                </a:solidFill>
              </a:rPr>
              <a:t> = </a:t>
            </a:r>
            <a:r>
              <a:rPr lang="cs-CZ" sz="2400" dirty="0" smtClean="0"/>
              <a:t>místo na chromosomu, kde </a:t>
            </a:r>
            <a:r>
              <a:rPr lang="cs-CZ" sz="2400" dirty="0"/>
              <a:t>s</a:t>
            </a:r>
            <a:r>
              <a:rPr lang="cs-CZ" sz="2400" dirty="0" smtClean="0"/>
              <a:t>e gen nachází</a:t>
            </a:r>
          </a:p>
        </p:txBody>
      </p:sp>
      <p:pic>
        <p:nvPicPr>
          <p:cNvPr id="46" name="Obrázek 4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0391" y="4454444"/>
            <a:ext cx="3720112" cy="2123085"/>
          </a:xfrm>
          <a:prstGeom prst="rect">
            <a:avLst/>
          </a:prstGeom>
        </p:spPr>
      </p:pic>
    </p:spTree>
    <p:extLst>
      <p:ext uri="{BB962C8B-B14F-4D97-AF65-F5344CB8AC3E}">
        <p14:creationId xmlns:p14="http://schemas.microsoft.com/office/powerpoint/2010/main" val="3485780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7016" y="190029"/>
            <a:ext cx="7886700" cy="1325563"/>
          </a:xfrm>
        </p:spPr>
        <p:txBody>
          <a:bodyPr>
            <a:normAutofit/>
          </a:bodyPr>
          <a:lstStyle/>
          <a:p>
            <a:pPr algn="ctr"/>
            <a:r>
              <a:rPr lang="cs-CZ" sz="4000" dirty="0">
                <a:solidFill>
                  <a:srgbClr val="C00000"/>
                </a:solidFill>
              </a:rPr>
              <a:t>Chromosomy - rekapitulace</a:t>
            </a:r>
          </a:p>
        </p:txBody>
      </p:sp>
      <p:sp>
        <p:nvSpPr>
          <p:cNvPr id="3" name="TextovéPole 2"/>
          <p:cNvSpPr txBox="1"/>
          <p:nvPr/>
        </p:nvSpPr>
        <p:spPr>
          <a:xfrm>
            <a:off x="604671" y="1741251"/>
            <a:ext cx="7702752" cy="3693319"/>
          </a:xfrm>
          <a:prstGeom prst="rect">
            <a:avLst/>
          </a:prstGeom>
          <a:noFill/>
        </p:spPr>
        <p:txBody>
          <a:bodyPr wrap="square" rtlCol="0">
            <a:spAutoFit/>
          </a:bodyPr>
          <a:lstStyle/>
          <a:p>
            <a:pPr marL="342900" indent="-342900">
              <a:spcBef>
                <a:spcPts val="2400"/>
              </a:spcBef>
              <a:buFont typeface="Arial" panose="020B0604020202020204" pitchFamily="34" charset="0"/>
              <a:buChar char="•"/>
            </a:pPr>
            <a:r>
              <a:rPr lang="cs-CZ" sz="2200" dirty="0" smtClean="0"/>
              <a:t>Chromosom = molekula DNA + proteiny</a:t>
            </a:r>
          </a:p>
          <a:p>
            <a:pPr marL="342900" indent="-342900">
              <a:spcBef>
                <a:spcPts val="2400"/>
              </a:spcBef>
              <a:buFont typeface="Arial" panose="020B0604020202020204" pitchFamily="34" charset="0"/>
              <a:buChar char="•"/>
            </a:pPr>
            <a:r>
              <a:rPr lang="cs-CZ" sz="2200" dirty="0" smtClean="0"/>
              <a:t>Obvykle je všechna DNA v jádře rozdělena do více chromosomů</a:t>
            </a:r>
          </a:p>
          <a:p>
            <a:pPr marL="342900" indent="-342900">
              <a:spcBef>
                <a:spcPts val="2400"/>
              </a:spcBef>
              <a:buFont typeface="Arial" panose="020B0604020202020204" pitchFamily="34" charset="0"/>
              <a:buChar char="•"/>
            </a:pPr>
            <a:r>
              <a:rPr lang="cs-CZ" sz="2200" dirty="0" smtClean="0"/>
              <a:t>Diploidní organismy mají od každého chromosomu 2 kopie – </a:t>
            </a:r>
            <a:r>
              <a:rPr lang="cs-CZ" sz="2200" dirty="0" err="1" smtClean="0"/>
              <a:t>paternální</a:t>
            </a:r>
            <a:r>
              <a:rPr lang="cs-CZ" sz="2200" dirty="0" smtClean="0"/>
              <a:t> a </a:t>
            </a:r>
            <a:r>
              <a:rPr lang="cs-CZ" sz="2200" dirty="0" err="1" smtClean="0"/>
              <a:t>maternální</a:t>
            </a:r>
            <a:endParaRPr lang="cs-CZ" sz="2200" dirty="0" smtClean="0"/>
          </a:p>
          <a:p>
            <a:pPr marL="342900" indent="-342900">
              <a:spcBef>
                <a:spcPts val="2400"/>
              </a:spcBef>
              <a:buFont typeface="Arial" panose="020B0604020202020204" pitchFamily="34" charset="0"/>
              <a:buChar char="•"/>
            </a:pPr>
            <a:r>
              <a:rPr lang="cs-CZ" sz="2200" dirty="0" smtClean="0"/>
              <a:t>Geny jsou lokalizované na chromosomech</a:t>
            </a:r>
          </a:p>
          <a:p>
            <a:pPr marL="342900" indent="-342900">
              <a:spcBef>
                <a:spcPts val="2400"/>
              </a:spcBef>
              <a:buFont typeface="Arial" panose="020B0604020202020204" pitchFamily="34" charset="0"/>
              <a:buChar char="•"/>
            </a:pPr>
            <a:endParaRPr lang="cs-CZ" sz="2200" dirty="0"/>
          </a:p>
        </p:txBody>
      </p:sp>
    </p:spTree>
    <p:extLst>
      <p:ext uri="{BB962C8B-B14F-4D97-AF65-F5344CB8AC3E}">
        <p14:creationId xmlns:p14="http://schemas.microsoft.com/office/powerpoint/2010/main" val="1346931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704468" y="1325563"/>
            <a:ext cx="3100529" cy="461665"/>
          </a:xfrm>
          <a:prstGeom prst="rect">
            <a:avLst/>
          </a:prstGeom>
          <a:noFill/>
        </p:spPr>
        <p:txBody>
          <a:bodyPr wrap="none" rtlCol="0">
            <a:spAutoFit/>
          </a:bodyPr>
          <a:lstStyle/>
          <a:p>
            <a:r>
              <a:rPr lang="cs-CZ" sz="2400" dirty="0" smtClean="0"/>
              <a:t>= veškerá DNA v buňce </a:t>
            </a:r>
            <a:endParaRPr lang="cs-CZ" sz="2400" dirty="0"/>
          </a:p>
        </p:txBody>
      </p:sp>
      <p:pic>
        <p:nvPicPr>
          <p:cNvPr id="5" name="Picture 5" descr="CellImageMap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5087" y="1988868"/>
            <a:ext cx="4248150" cy="335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Ch1A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951" y="2455796"/>
            <a:ext cx="3673475" cy="257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Nadpis 1"/>
          <p:cNvSpPr>
            <a:spLocks noGrp="1"/>
          </p:cNvSpPr>
          <p:nvPr>
            <p:ph type="title"/>
          </p:nvPr>
        </p:nvSpPr>
        <p:spPr>
          <a:xfrm>
            <a:off x="434655" y="0"/>
            <a:ext cx="7886700" cy="1325563"/>
          </a:xfrm>
        </p:spPr>
        <p:txBody>
          <a:bodyPr vert="horz" lIns="91440" tIns="45720" rIns="91440" bIns="45720" rtlCol="0" anchor="ctr">
            <a:normAutofit/>
          </a:bodyPr>
          <a:lstStyle/>
          <a:p>
            <a:pPr algn="ctr"/>
            <a:r>
              <a:rPr lang="cs-CZ" sz="4000" dirty="0" smtClean="0">
                <a:solidFill>
                  <a:srgbClr val="C00000"/>
                </a:solidFill>
              </a:rPr>
              <a:t>Genom</a:t>
            </a:r>
            <a:endParaRPr lang="cs-CZ" sz="4000" dirty="0">
              <a:solidFill>
                <a:srgbClr val="C00000"/>
              </a:solidFill>
            </a:endParaRPr>
          </a:p>
        </p:txBody>
      </p:sp>
      <p:sp>
        <p:nvSpPr>
          <p:cNvPr id="2" name="TextovéPole 1"/>
          <p:cNvSpPr txBox="1"/>
          <p:nvPr/>
        </p:nvSpPr>
        <p:spPr>
          <a:xfrm>
            <a:off x="516951" y="5715000"/>
            <a:ext cx="5381025" cy="430887"/>
          </a:xfrm>
          <a:prstGeom prst="rect">
            <a:avLst/>
          </a:prstGeom>
          <a:noFill/>
        </p:spPr>
        <p:txBody>
          <a:bodyPr wrap="none" rtlCol="0">
            <a:spAutoFit/>
          </a:bodyPr>
          <a:lstStyle/>
          <a:p>
            <a:r>
              <a:rPr lang="cs-CZ" sz="2200" b="1" dirty="0" smtClean="0">
                <a:solidFill>
                  <a:srgbClr val="FF0000"/>
                </a:solidFill>
              </a:rPr>
              <a:t>Velikost genomu se u různých organismů liší.</a:t>
            </a:r>
            <a:endParaRPr lang="en-US" sz="2200" b="1" dirty="0">
              <a:solidFill>
                <a:srgbClr val="FF0000"/>
              </a:solidFill>
            </a:endParaRPr>
          </a:p>
        </p:txBody>
      </p:sp>
    </p:spTree>
    <p:extLst>
      <p:ext uri="{BB962C8B-B14F-4D97-AF65-F5344CB8AC3E}">
        <p14:creationId xmlns:p14="http://schemas.microsoft.com/office/powerpoint/2010/main" val="2484058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8" name="Group 4"/>
          <p:cNvGrpSpPr>
            <a:grpSpLocks/>
          </p:cNvGrpSpPr>
          <p:nvPr/>
        </p:nvGrpSpPr>
        <p:grpSpPr bwMode="auto">
          <a:xfrm>
            <a:off x="-107950" y="1341438"/>
            <a:ext cx="2135188" cy="1608137"/>
            <a:chOff x="204" y="1253"/>
            <a:chExt cx="1505" cy="1090"/>
          </a:xfrm>
        </p:grpSpPr>
        <p:pic>
          <p:nvPicPr>
            <p:cNvPr id="412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 y="1253"/>
              <a:ext cx="1134" cy="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24" name="Text Box 6"/>
            <p:cNvSpPr txBox="1">
              <a:spLocks noChangeArrowheads="1"/>
            </p:cNvSpPr>
            <p:nvPr/>
          </p:nvSpPr>
          <p:spPr bwMode="auto">
            <a:xfrm>
              <a:off x="204" y="2115"/>
              <a:ext cx="1505" cy="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600" i="1"/>
                <a:t>Trichoplax adhaerens</a:t>
              </a:r>
            </a:p>
          </p:txBody>
        </p:sp>
      </p:grpSp>
      <p:grpSp>
        <p:nvGrpSpPr>
          <p:cNvPr id="4099" name="Group 7"/>
          <p:cNvGrpSpPr>
            <a:grpSpLocks/>
          </p:cNvGrpSpPr>
          <p:nvPr/>
        </p:nvGrpSpPr>
        <p:grpSpPr bwMode="auto">
          <a:xfrm>
            <a:off x="3708400" y="1773238"/>
            <a:ext cx="1428750" cy="2209800"/>
            <a:chOff x="2517" y="1207"/>
            <a:chExt cx="900" cy="1392"/>
          </a:xfrm>
        </p:grpSpPr>
        <p:sp>
          <p:nvSpPr>
            <p:cNvPr id="4121" name="Text Box 8"/>
            <p:cNvSpPr txBox="1">
              <a:spLocks noChangeArrowheads="1"/>
            </p:cNvSpPr>
            <p:nvPr/>
          </p:nvSpPr>
          <p:spPr bwMode="auto">
            <a:xfrm>
              <a:off x="2699" y="2387"/>
              <a:ext cx="50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600"/>
                <a:t>Člověk</a:t>
              </a:r>
            </a:p>
          </p:txBody>
        </p:sp>
        <p:pic>
          <p:nvPicPr>
            <p:cNvPr id="4122"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7" y="1207"/>
              <a:ext cx="900" cy="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100" name="Group 10"/>
          <p:cNvGrpSpPr>
            <a:grpSpLocks/>
          </p:cNvGrpSpPr>
          <p:nvPr/>
        </p:nvGrpSpPr>
        <p:grpSpPr bwMode="auto">
          <a:xfrm>
            <a:off x="684213" y="4508500"/>
            <a:ext cx="1730375" cy="2065338"/>
            <a:chOff x="1927" y="2659"/>
            <a:chExt cx="1090" cy="1301"/>
          </a:xfrm>
        </p:grpSpPr>
        <p:graphicFrame>
          <p:nvGraphicFramePr>
            <p:cNvPr id="4119" name="Object 11"/>
            <p:cNvGraphicFramePr>
              <a:graphicFrameLocks noChangeAspect="1"/>
            </p:cNvGraphicFramePr>
            <p:nvPr/>
          </p:nvGraphicFramePr>
          <p:xfrm>
            <a:off x="1927" y="2659"/>
            <a:ext cx="1090" cy="1105"/>
          </p:xfrm>
          <a:graphic>
            <a:graphicData uri="http://schemas.openxmlformats.org/presentationml/2006/ole">
              <mc:AlternateContent xmlns:mc="http://schemas.openxmlformats.org/markup-compatibility/2006">
                <mc:Choice xmlns:v="urn:schemas-microsoft-com:vml" Requires="v">
                  <p:oleObj spid="_x0000_s34826" name="Image" r:id="rId6" imgW="3748676" imgH="3799506" progId="Photoshop.Image.5">
                    <p:embed/>
                  </p:oleObj>
                </mc:Choice>
                <mc:Fallback>
                  <p:oleObj name="Image" r:id="rId6" imgW="3748676" imgH="3799506" progId="Photoshop.Image.5">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7" y="2659"/>
                          <a:ext cx="1090" cy="1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20" name="Text Box 12"/>
            <p:cNvSpPr txBox="1">
              <a:spLocks noChangeArrowheads="1"/>
            </p:cNvSpPr>
            <p:nvPr/>
          </p:nvSpPr>
          <p:spPr bwMode="auto">
            <a:xfrm>
              <a:off x="2337" y="3748"/>
              <a:ext cx="351"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600"/>
                <a:t>Myš</a:t>
              </a:r>
            </a:p>
          </p:txBody>
        </p:sp>
      </p:grpSp>
      <p:grpSp>
        <p:nvGrpSpPr>
          <p:cNvPr id="4101" name="Group 13"/>
          <p:cNvGrpSpPr>
            <a:grpSpLocks/>
          </p:cNvGrpSpPr>
          <p:nvPr/>
        </p:nvGrpSpPr>
        <p:grpSpPr bwMode="auto">
          <a:xfrm>
            <a:off x="1979613" y="2652713"/>
            <a:ext cx="1809750" cy="1550987"/>
            <a:chOff x="4422" y="2568"/>
            <a:chExt cx="1239" cy="1101"/>
          </a:xfrm>
        </p:grpSpPr>
        <p:sp>
          <p:nvSpPr>
            <p:cNvPr id="4117" name="Text Box 14"/>
            <p:cNvSpPr txBox="1">
              <a:spLocks noChangeArrowheads="1"/>
            </p:cNvSpPr>
            <p:nvPr/>
          </p:nvSpPr>
          <p:spPr bwMode="auto">
            <a:xfrm>
              <a:off x="4422" y="3430"/>
              <a:ext cx="1239" cy="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600"/>
                <a:t>Octomilka obecná</a:t>
              </a:r>
            </a:p>
          </p:txBody>
        </p:sp>
        <p:pic>
          <p:nvPicPr>
            <p:cNvPr id="4118" name="Picture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22" y="2568"/>
              <a:ext cx="1094" cy="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102" name="Group 16"/>
          <p:cNvGrpSpPr>
            <a:grpSpLocks/>
          </p:cNvGrpSpPr>
          <p:nvPr/>
        </p:nvGrpSpPr>
        <p:grpSpPr bwMode="auto">
          <a:xfrm>
            <a:off x="5076825" y="2492375"/>
            <a:ext cx="2317750" cy="1549400"/>
            <a:chOff x="113" y="2568"/>
            <a:chExt cx="1580" cy="1118"/>
          </a:xfrm>
        </p:grpSpPr>
        <p:sp>
          <p:nvSpPr>
            <p:cNvPr id="4115" name="Text Box 17"/>
            <p:cNvSpPr txBox="1">
              <a:spLocks noChangeArrowheads="1"/>
            </p:cNvSpPr>
            <p:nvPr/>
          </p:nvSpPr>
          <p:spPr bwMode="auto">
            <a:xfrm>
              <a:off x="113" y="3443"/>
              <a:ext cx="1580" cy="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600" i="1"/>
                <a:t>Protopterus aethiopicus</a:t>
              </a:r>
              <a:endParaRPr lang="cs-CZ" altLang="cs-CZ" sz="1600"/>
            </a:p>
          </p:txBody>
        </p:sp>
        <p:pic>
          <p:nvPicPr>
            <p:cNvPr id="4116" name="Picture 1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9" y="2568"/>
              <a:ext cx="1202" cy="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103" name="Group 22"/>
          <p:cNvGrpSpPr>
            <a:grpSpLocks/>
          </p:cNvGrpSpPr>
          <p:nvPr/>
        </p:nvGrpSpPr>
        <p:grpSpPr bwMode="auto">
          <a:xfrm>
            <a:off x="2916238" y="4724400"/>
            <a:ext cx="2033587" cy="1843088"/>
            <a:chOff x="2789" y="2931"/>
            <a:chExt cx="1444" cy="1332"/>
          </a:xfrm>
        </p:grpSpPr>
        <p:sp>
          <p:nvSpPr>
            <p:cNvPr id="4113" name="Text Box 23"/>
            <p:cNvSpPr txBox="1">
              <a:spLocks noChangeArrowheads="1"/>
            </p:cNvSpPr>
            <p:nvPr/>
          </p:nvSpPr>
          <p:spPr bwMode="auto">
            <a:xfrm>
              <a:off x="2925" y="4020"/>
              <a:ext cx="1308" cy="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600" i="1"/>
                <a:t>Polychaos dubium</a:t>
              </a:r>
              <a:endParaRPr lang="cs-CZ" altLang="cs-CZ" sz="1600"/>
            </a:p>
          </p:txBody>
        </p:sp>
        <p:pic>
          <p:nvPicPr>
            <p:cNvPr id="4114" name="Picture 2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89" y="2931"/>
              <a:ext cx="1381" cy="1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104" name="Group 25"/>
          <p:cNvGrpSpPr>
            <a:grpSpLocks/>
          </p:cNvGrpSpPr>
          <p:nvPr/>
        </p:nvGrpSpPr>
        <p:grpSpPr bwMode="auto">
          <a:xfrm>
            <a:off x="7534275" y="3429000"/>
            <a:ext cx="1609725" cy="2289175"/>
            <a:chOff x="5246" y="709"/>
            <a:chExt cx="1239" cy="1648"/>
          </a:xfrm>
        </p:grpSpPr>
        <p:sp>
          <p:nvSpPr>
            <p:cNvPr id="4111" name="Text Box 26"/>
            <p:cNvSpPr txBox="1">
              <a:spLocks noChangeArrowheads="1"/>
            </p:cNvSpPr>
            <p:nvPr/>
          </p:nvSpPr>
          <p:spPr bwMode="auto">
            <a:xfrm>
              <a:off x="5257" y="2114"/>
              <a:ext cx="1228" cy="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600"/>
                <a:t>Huseníček rolní</a:t>
              </a:r>
            </a:p>
          </p:txBody>
        </p:sp>
        <p:pic>
          <p:nvPicPr>
            <p:cNvPr id="4112" name="Picture 2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46" y="709"/>
              <a:ext cx="1027" cy="1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105" name="Group 28"/>
          <p:cNvGrpSpPr>
            <a:grpSpLocks/>
          </p:cNvGrpSpPr>
          <p:nvPr/>
        </p:nvGrpSpPr>
        <p:grpSpPr bwMode="auto">
          <a:xfrm>
            <a:off x="7062788" y="1052513"/>
            <a:ext cx="2081212" cy="2092325"/>
            <a:chOff x="1251" y="1389"/>
            <a:chExt cx="1311" cy="1318"/>
          </a:xfrm>
        </p:grpSpPr>
        <p:pic>
          <p:nvPicPr>
            <p:cNvPr id="4109" name="Picture 2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29" y="1389"/>
              <a:ext cx="960" cy="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10" name="Text Box 30"/>
            <p:cNvSpPr txBox="1">
              <a:spLocks noChangeArrowheads="1"/>
            </p:cNvSpPr>
            <p:nvPr/>
          </p:nvSpPr>
          <p:spPr bwMode="auto">
            <a:xfrm>
              <a:off x="1251" y="2341"/>
              <a:ext cx="1311"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cs-CZ" altLang="cs-CZ" sz="1600" i="1"/>
                <a:t>Genlisea margaretae</a:t>
              </a:r>
            </a:p>
            <a:p>
              <a:pPr algn="ctr" eaLnBrk="1" hangingPunct="1">
                <a:spcBef>
                  <a:spcPct val="0"/>
                </a:spcBef>
                <a:buFontTx/>
                <a:buNone/>
              </a:pPr>
              <a:r>
                <a:rPr lang="cs-CZ" altLang="cs-CZ" sz="1600" i="1"/>
                <a:t> </a:t>
              </a:r>
              <a:endParaRPr lang="cs-CZ" altLang="cs-CZ" sz="1600"/>
            </a:p>
          </p:txBody>
        </p:sp>
      </p:grpSp>
      <p:sp>
        <p:nvSpPr>
          <p:cNvPr id="4106" name="Text Box 32"/>
          <p:cNvSpPr txBox="1">
            <a:spLocks noChangeArrowheads="1"/>
          </p:cNvSpPr>
          <p:nvPr/>
        </p:nvSpPr>
        <p:spPr bwMode="auto">
          <a:xfrm>
            <a:off x="1150938" y="115888"/>
            <a:ext cx="6842125"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cs-CZ" altLang="cs-CZ" sz="4000" dirty="0">
                <a:solidFill>
                  <a:srgbClr val="C00000"/>
                </a:solidFill>
                <a:latin typeface="+mj-lt"/>
                <a:ea typeface="+mj-ea"/>
                <a:cs typeface="+mj-cs"/>
              </a:rPr>
              <a:t>Vyberte organismus s největším genomem</a:t>
            </a:r>
          </a:p>
        </p:txBody>
      </p:sp>
      <p:pic>
        <p:nvPicPr>
          <p:cNvPr id="4107" name="Picture 31" descr="Paris japonica Kinugasasou in Hakusan 2003 7 27.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216525" y="4454525"/>
            <a:ext cx="2095500"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8" name="TextovéPole 30"/>
          <p:cNvSpPr txBox="1">
            <a:spLocks noChangeArrowheads="1"/>
          </p:cNvSpPr>
          <p:nvPr/>
        </p:nvSpPr>
        <p:spPr bwMode="auto">
          <a:xfrm>
            <a:off x="5528344" y="5957888"/>
            <a:ext cx="147027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Calibri" pitchFamily="34" charset="0"/>
              </a:defRPr>
            </a:lvl1pPr>
            <a:lvl2pPr marL="742950" indent="-285750">
              <a:defRPr sz="2200">
                <a:solidFill>
                  <a:schemeClr val="tx1"/>
                </a:solidFill>
                <a:latin typeface="Calibri" pitchFamily="34" charset="0"/>
              </a:defRPr>
            </a:lvl2pPr>
            <a:lvl3pPr marL="1143000" indent="-228600">
              <a:defRPr sz="2200">
                <a:solidFill>
                  <a:schemeClr val="tx1"/>
                </a:solidFill>
                <a:latin typeface="Calibri" pitchFamily="34" charset="0"/>
              </a:defRPr>
            </a:lvl3pPr>
            <a:lvl4pPr marL="1600200" indent="-228600">
              <a:defRPr sz="2200">
                <a:solidFill>
                  <a:schemeClr val="tx1"/>
                </a:solidFill>
                <a:latin typeface="Calibri" pitchFamily="34" charset="0"/>
              </a:defRPr>
            </a:lvl4pPr>
            <a:lvl5pPr marL="2057400" indent="-228600">
              <a:defRPr sz="2200">
                <a:solidFill>
                  <a:schemeClr val="tx1"/>
                </a:solidFill>
                <a:latin typeface="Calibri" pitchFamily="34" charset="0"/>
              </a:defRPr>
            </a:lvl5pPr>
            <a:lvl6pPr marL="2514600" indent="-228600" eaLnBrk="0" fontAlgn="base" hangingPunct="0">
              <a:spcBef>
                <a:spcPct val="0"/>
              </a:spcBef>
              <a:spcAft>
                <a:spcPct val="0"/>
              </a:spcAft>
              <a:defRPr sz="2200">
                <a:solidFill>
                  <a:schemeClr val="tx1"/>
                </a:solidFill>
                <a:latin typeface="Calibri" pitchFamily="34" charset="0"/>
              </a:defRPr>
            </a:lvl6pPr>
            <a:lvl7pPr marL="2971800" indent="-228600" eaLnBrk="0" fontAlgn="base" hangingPunct="0">
              <a:spcBef>
                <a:spcPct val="0"/>
              </a:spcBef>
              <a:spcAft>
                <a:spcPct val="0"/>
              </a:spcAft>
              <a:defRPr sz="2200">
                <a:solidFill>
                  <a:schemeClr val="tx1"/>
                </a:solidFill>
                <a:latin typeface="Calibri" pitchFamily="34" charset="0"/>
              </a:defRPr>
            </a:lvl7pPr>
            <a:lvl8pPr marL="3429000" indent="-228600" eaLnBrk="0" fontAlgn="base" hangingPunct="0">
              <a:spcBef>
                <a:spcPct val="0"/>
              </a:spcBef>
              <a:spcAft>
                <a:spcPct val="0"/>
              </a:spcAft>
              <a:defRPr sz="2200">
                <a:solidFill>
                  <a:schemeClr val="tx1"/>
                </a:solidFill>
                <a:latin typeface="Calibri" pitchFamily="34" charset="0"/>
              </a:defRPr>
            </a:lvl8pPr>
            <a:lvl9pPr marL="3886200" indent="-228600" eaLnBrk="0" fontAlgn="base" hangingPunct="0">
              <a:spcBef>
                <a:spcPct val="0"/>
              </a:spcBef>
              <a:spcAft>
                <a:spcPct val="0"/>
              </a:spcAft>
              <a:defRPr sz="2200">
                <a:solidFill>
                  <a:schemeClr val="tx1"/>
                </a:solidFill>
                <a:latin typeface="Calibri" pitchFamily="34" charset="0"/>
              </a:defRPr>
            </a:lvl9pPr>
          </a:lstStyle>
          <a:p>
            <a:pPr algn="ctr"/>
            <a:r>
              <a:rPr lang="cs-CZ" altLang="en-US" sz="1600" i="1" dirty="0">
                <a:latin typeface="Arial" charset="0"/>
              </a:rPr>
              <a:t>Paris </a:t>
            </a:r>
            <a:r>
              <a:rPr lang="cs-CZ" altLang="en-US" sz="1600" i="1" dirty="0" err="1" smtClean="0">
                <a:latin typeface="Arial" charset="0"/>
              </a:rPr>
              <a:t>japonica</a:t>
            </a:r>
            <a:endParaRPr lang="cs-CZ" altLang="en-US" sz="1600" i="1" dirty="0">
              <a:latin typeface="Arial" charset="0"/>
            </a:endParaRPr>
          </a:p>
        </p:txBody>
      </p:sp>
    </p:spTree>
    <p:extLst>
      <p:ext uri="{BB962C8B-B14F-4D97-AF65-F5344CB8AC3E}">
        <p14:creationId xmlns:p14="http://schemas.microsoft.com/office/powerpoint/2010/main" val="306235976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6" name="Group 4"/>
          <p:cNvGrpSpPr>
            <a:grpSpLocks/>
          </p:cNvGrpSpPr>
          <p:nvPr/>
        </p:nvGrpSpPr>
        <p:grpSpPr bwMode="auto">
          <a:xfrm>
            <a:off x="-22225" y="1844675"/>
            <a:ext cx="2135188" cy="1844675"/>
            <a:chOff x="115" y="1253"/>
            <a:chExt cx="1454" cy="1258"/>
          </a:xfrm>
        </p:grpSpPr>
        <p:pic>
          <p:nvPicPr>
            <p:cNvPr id="514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 y="1253"/>
              <a:ext cx="1134" cy="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48" name="Text Box 6"/>
            <p:cNvSpPr txBox="1">
              <a:spLocks noChangeArrowheads="1"/>
            </p:cNvSpPr>
            <p:nvPr/>
          </p:nvSpPr>
          <p:spPr bwMode="auto">
            <a:xfrm>
              <a:off x="115" y="2115"/>
              <a:ext cx="1454" cy="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cs-CZ" altLang="cs-CZ" sz="1600" i="1"/>
                <a:t>Trichoplax adhaerens</a:t>
              </a:r>
            </a:p>
            <a:p>
              <a:pPr algn="ctr" eaLnBrk="1" hangingPunct="1">
                <a:spcBef>
                  <a:spcPct val="0"/>
                </a:spcBef>
                <a:buFontTx/>
                <a:buNone/>
              </a:pPr>
              <a:r>
                <a:rPr lang="cs-CZ" altLang="cs-CZ" sz="1600"/>
                <a:t>0,04 pg</a:t>
              </a:r>
            </a:p>
          </p:txBody>
        </p:sp>
      </p:grpSp>
      <p:grpSp>
        <p:nvGrpSpPr>
          <p:cNvPr id="18439" name="Group 7"/>
          <p:cNvGrpSpPr>
            <a:grpSpLocks/>
          </p:cNvGrpSpPr>
          <p:nvPr/>
        </p:nvGrpSpPr>
        <p:grpSpPr bwMode="auto">
          <a:xfrm>
            <a:off x="250825" y="4005263"/>
            <a:ext cx="1428750" cy="2454275"/>
            <a:chOff x="2517" y="1207"/>
            <a:chExt cx="900" cy="1546"/>
          </a:xfrm>
        </p:grpSpPr>
        <p:sp>
          <p:nvSpPr>
            <p:cNvPr id="5145" name="Text Box 8"/>
            <p:cNvSpPr txBox="1">
              <a:spLocks noChangeArrowheads="1"/>
            </p:cNvSpPr>
            <p:nvPr/>
          </p:nvSpPr>
          <p:spPr bwMode="auto">
            <a:xfrm>
              <a:off x="2699" y="2387"/>
              <a:ext cx="542"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cs-CZ" altLang="cs-CZ" sz="1600"/>
                <a:t>Člověk </a:t>
              </a:r>
            </a:p>
            <a:p>
              <a:pPr algn="ctr" eaLnBrk="1" hangingPunct="1">
                <a:spcBef>
                  <a:spcPct val="0"/>
                </a:spcBef>
                <a:buFontTx/>
                <a:buNone/>
              </a:pPr>
              <a:r>
                <a:rPr lang="cs-CZ" altLang="cs-CZ" sz="1600"/>
                <a:t>3,5 pg</a:t>
              </a:r>
            </a:p>
          </p:txBody>
        </p:sp>
        <p:pic>
          <p:nvPicPr>
            <p:cNvPr id="5146"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7" y="1207"/>
              <a:ext cx="900" cy="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8442" name="Group 10"/>
          <p:cNvGrpSpPr>
            <a:grpSpLocks/>
          </p:cNvGrpSpPr>
          <p:nvPr/>
        </p:nvGrpSpPr>
        <p:grpSpPr bwMode="auto">
          <a:xfrm>
            <a:off x="7524750" y="2276475"/>
            <a:ext cx="1512888" cy="2090738"/>
            <a:chOff x="2064" y="2659"/>
            <a:chExt cx="1090" cy="1509"/>
          </a:xfrm>
        </p:grpSpPr>
        <p:graphicFrame>
          <p:nvGraphicFramePr>
            <p:cNvPr id="5143" name="Object 11"/>
            <p:cNvGraphicFramePr>
              <a:graphicFrameLocks noChangeAspect="1"/>
            </p:cNvGraphicFramePr>
            <p:nvPr/>
          </p:nvGraphicFramePr>
          <p:xfrm>
            <a:off x="2064" y="2659"/>
            <a:ext cx="1090" cy="1105"/>
          </p:xfrm>
          <a:graphic>
            <a:graphicData uri="http://schemas.openxmlformats.org/presentationml/2006/ole">
              <mc:AlternateContent xmlns:mc="http://schemas.openxmlformats.org/markup-compatibility/2006">
                <mc:Choice xmlns:v="urn:schemas-microsoft-com:vml" Requires="v">
                  <p:oleObj spid="_x0000_s35850" name="Image" r:id="rId6" imgW="3748676" imgH="3799506" progId="Photoshop.Image.5">
                    <p:embed/>
                  </p:oleObj>
                </mc:Choice>
                <mc:Fallback>
                  <p:oleObj name="Image" r:id="rId6" imgW="3748676" imgH="3799506" progId="Photoshop.Image.5">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64" y="2659"/>
                          <a:ext cx="1090" cy="1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44" name="Text Box 12"/>
            <p:cNvSpPr txBox="1">
              <a:spLocks noChangeArrowheads="1"/>
            </p:cNvSpPr>
            <p:nvPr/>
          </p:nvSpPr>
          <p:spPr bwMode="auto">
            <a:xfrm>
              <a:off x="2303" y="3749"/>
              <a:ext cx="540" cy="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cs-CZ" altLang="cs-CZ" sz="1600"/>
                <a:t>Myš </a:t>
              </a:r>
            </a:p>
            <a:p>
              <a:pPr algn="ctr" eaLnBrk="1" hangingPunct="1">
                <a:spcBef>
                  <a:spcPct val="0"/>
                </a:spcBef>
                <a:buFontTx/>
                <a:buNone/>
              </a:pPr>
              <a:r>
                <a:rPr lang="cs-CZ" altLang="cs-CZ" sz="1600"/>
                <a:t>3,3 pg</a:t>
              </a:r>
            </a:p>
          </p:txBody>
        </p:sp>
      </p:grpSp>
      <p:grpSp>
        <p:nvGrpSpPr>
          <p:cNvPr id="18445" name="Group 13"/>
          <p:cNvGrpSpPr>
            <a:grpSpLocks/>
          </p:cNvGrpSpPr>
          <p:nvPr/>
        </p:nvGrpSpPr>
        <p:grpSpPr bwMode="auto">
          <a:xfrm>
            <a:off x="5651500" y="1844675"/>
            <a:ext cx="1866900" cy="1947863"/>
            <a:chOff x="4059" y="2478"/>
            <a:chExt cx="1176" cy="1227"/>
          </a:xfrm>
        </p:grpSpPr>
        <p:sp>
          <p:nvSpPr>
            <p:cNvPr id="5141" name="Text Box 14"/>
            <p:cNvSpPr txBox="1">
              <a:spLocks noChangeArrowheads="1"/>
            </p:cNvSpPr>
            <p:nvPr/>
          </p:nvSpPr>
          <p:spPr bwMode="auto">
            <a:xfrm>
              <a:off x="4059" y="3339"/>
              <a:ext cx="1176"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cs-CZ" altLang="cs-CZ" sz="1600"/>
                <a:t>Octomilka obecná </a:t>
              </a:r>
            </a:p>
            <a:p>
              <a:pPr algn="ctr" eaLnBrk="1" hangingPunct="1">
                <a:spcBef>
                  <a:spcPct val="0"/>
                </a:spcBef>
                <a:buFontTx/>
                <a:buNone/>
              </a:pPr>
              <a:r>
                <a:rPr lang="cs-CZ" altLang="cs-CZ" sz="1600"/>
                <a:t>0,18 pg</a:t>
              </a:r>
            </a:p>
          </p:txBody>
        </p:sp>
        <p:pic>
          <p:nvPicPr>
            <p:cNvPr id="5142" name="Picture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05" y="2478"/>
              <a:ext cx="1094" cy="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8448" name="Group 16"/>
          <p:cNvGrpSpPr>
            <a:grpSpLocks/>
          </p:cNvGrpSpPr>
          <p:nvPr/>
        </p:nvGrpSpPr>
        <p:grpSpPr bwMode="auto">
          <a:xfrm>
            <a:off x="1758950" y="4314825"/>
            <a:ext cx="2374900" cy="2020888"/>
            <a:chOff x="249" y="2568"/>
            <a:chExt cx="1496" cy="1273"/>
          </a:xfrm>
        </p:grpSpPr>
        <p:sp>
          <p:nvSpPr>
            <p:cNvPr id="5139" name="Text Box 17"/>
            <p:cNvSpPr txBox="1">
              <a:spLocks noChangeArrowheads="1"/>
            </p:cNvSpPr>
            <p:nvPr/>
          </p:nvSpPr>
          <p:spPr bwMode="auto">
            <a:xfrm>
              <a:off x="249" y="3475"/>
              <a:ext cx="1496"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cs-CZ" altLang="cs-CZ" sz="1600" i="1"/>
                <a:t>Protopterus aethiopicus</a:t>
              </a:r>
              <a:r>
                <a:rPr lang="cs-CZ" altLang="cs-CZ" sz="1600"/>
                <a:t> </a:t>
              </a:r>
            </a:p>
            <a:p>
              <a:pPr algn="ctr" eaLnBrk="1" hangingPunct="1">
                <a:spcBef>
                  <a:spcPct val="0"/>
                </a:spcBef>
                <a:buFontTx/>
                <a:buNone/>
              </a:pPr>
              <a:r>
                <a:rPr lang="cs-CZ" altLang="cs-CZ" sz="1600"/>
                <a:t>132,8 pg</a:t>
              </a:r>
            </a:p>
          </p:txBody>
        </p:sp>
        <p:pic>
          <p:nvPicPr>
            <p:cNvPr id="5140" name="Picture 1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5" y="2568"/>
              <a:ext cx="1202" cy="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8454" name="Group 22"/>
          <p:cNvGrpSpPr>
            <a:grpSpLocks/>
          </p:cNvGrpSpPr>
          <p:nvPr/>
        </p:nvGrpSpPr>
        <p:grpSpPr bwMode="auto">
          <a:xfrm>
            <a:off x="6300788" y="4365625"/>
            <a:ext cx="2192337" cy="2381250"/>
            <a:chOff x="5420" y="2704"/>
            <a:chExt cx="1381" cy="1500"/>
          </a:xfrm>
        </p:grpSpPr>
        <p:sp>
          <p:nvSpPr>
            <p:cNvPr id="5137" name="Text Box 23"/>
            <p:cNvSpPr txBox="1">
              <a:spLocks noChangeArrowheads="1"/>
            </p:cNvSpPr>
            <p:nvPr/>
          </p:nvSpPr>
          <p:spPr bwMode="auto">
            <a:xfrm>
              <a:off x="5511" y="3838"/>
              <a:ext cx="1160"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cs-CZ" altLang="cs-CZ" sz="1600" i="1"/>
                <a:t>Polychaos dubium</a:t>
              </a:r>
            </a:p>
            <a:p>
              <a:pPr algn="ctr" eaLnBrk="1" hangingPunct="1">
                <a:spcBef>
                  <a:spcPct val="0"/>
                </a:spcBef>
                <a:buFontTx/>
                <a:buNone/>
              </a:pPr>
              <a:r>
                <a:rPr lang="cs-CZ" altLang="cs-CZ" sz="1600" i="1"/>
                <a:t> </a:t>
              </a:r>
              <a:r>
                <a:rPr lang="cs-CZ" altLang="cs-CZ" sz="1600"/>
                <a:t>737 pg</a:t>
              </a:r>
            </a:p>
          </p:txBody>
        </p:sp>
        <p:pic>
          <p:nvPicPr>
            <p:cNvPr id="5138" name="Picture 2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20" y="2704"/>
              <a:ext cx="1381" cy="1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8457" name="Group 25"/>
          <p:cNvGrpSpPr>
            <a:grpSpLocks/>
          </p:cNvGrpSpPr>
          <p:nvPr/>
        </p:nvGrpSpPr>
        <p:grpSpPr bwMode="auto">
          <a:xfrm>
            <a:off x="3995738" y="1557338"/>
            <a:ext cx="1652587" cy="2693987"/>
            <a:chOff x="4102" y="754"/>
            <a:chExt cx="1138" cy="1792"/>
          </a:xfrm>
        </p:grpSpPr>
        <p:sp>
          <p:nvSpPr>
            <p:cNvPr id="5135" name="Text Box 26"/>
            <p:cNvSpPr txBox="1">
              <a:spLocks noChangeArrowheads="1"/>
            </p:cNvSpPr>
            <p:nvPr/>
          </p:nvSpPr>
          <p:spPr bwMode="auto">
            <a:xfrm>
              <a:off x="4102" y="2160"/>
              <a:ext cx="1138" cy="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cs-CZ" altLang="cs-CZ" sz="1600"/>
                <a:t>Huseníček rolní </a:t>
              </a:r>
            </a:p>
            <a:p>
              <a:pPr algn="ctr" eaLnBrk="1" hangingPunct="1">
                <a:spcBef>
                  <a:spcPct val="0"/>
                </a:spcBef>
                <a:buFontTx/>
                <a:buNone/>
              </a:pPr>
              <a:r>
                <a:rPr lang="cs-CZ" altLang="cs-CZ" sz="1600"/>
                <a:t>0,16 pg</a:t>
              </a:r>
            </a:p>
          </p:txBody>
        </p:sp>
        <p:pic>
          <p:nvPicPr>
            <p:cNvPr id="5136" name="Picture 2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50" y="754"/>
              <a:ext cx="1027" cy="1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8460" name="Group 28"/>
          <p:cNvGrpSpPr>
            <a:grpSpLocks/>
          </p:cNvGrpSpPr>
          <p:nvPr/>
        </p:nvGrpSpPr>
        <p:grpSpPr bwMode="auto">
          <a:xfrm>
            <a:off x="2019300" y="1844675"/>
            <a:ext cx="2081213" cy="1985963"/>
            <a:chOff x="1129" y="1298"/>
            <a:chExt cx="1457" cy="1347"/>
          </a:xfrm>
        </p:grpSpPr>
        <p:pic>
          <p:nvPicPr>
            <p:cNvPr id="5133" name="Picture 2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29" y="1298"/>
              <a:ext cx="960" cy="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34" name="Text Box 30"/>
            <p:cNvSpPr txBox="1">
              <a:spLocks noChangeArrowheads="1"/>
            </p:cNvSpPr>
            <p:nvPr/>
          </p:nvSpPr>
          <p:spPr bwMode="auto">
            <a:xfrm>
              <a:off x="1129" y="2251"/>
              <a:ext cx="1457" cy="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cs-CZ" altLang="cs-CZ" sz="1600" i="1"/>
                <a:t>Genlisea margaretae</a:t>
              </a:r>
            </a:p>
            <a:p>
              <a:pPr algn="ctr" eaLnBrk="1" hangingPunct="1">
                <a:spcBef>
                  <a:spcPct val="0"/>
                </a:spcBef>
                <a:buFontTx/>
                <a:buNone/>
              </a:pPr>
              <a:r>
                <a:rPr lang="cs-CZ" altLang="cs-CZ" sz="1600" i="1"/>
                <a:t> </a:t>
              </a:r>
              <a:r>
                <a:rPr lang="cs-CZ" altLang="cs-CZ" sz="1600"/>
                <a:t>0,0648 pg</a:t>
              </a:r>
            </a:p>
          </p:txBody>
        </p:sp>
      </p:grpSp>
      <p:sp>
        <p:nvSpPr>
          <p:cNvPr id="5130" name="Text Box 32"/>
          <p:cNvSpPr txBox="1">
            <a:spLocks noChangeArrowheads="1"/>
          </p:cNvSpPr>
          <p:nvPr/>
        </p:nvSpPr>
        <p:spPr bwMode="auto">
          <a:xfrm>
            <a:off x="1150938" y="115888"/>
            <a:ext cx="6842125"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None/>
            </a:pPr>
            <a:r>
              <a:rPr lang="cs-CZ" altLang="cs-CZ" sz="4000" dirty="0">
                <a:solidFill>
                  <a:srgbClr val="C00000"/>
                </a:solidFill>
                <a:latin typeface="+mj-lt"/>
                <a:ea typeface="+mj-ea"/>
                <a:cs typeface="+mj-cs"/>
              </a:rPr>
              <a:t>Vyberte organismus s největším genomem</a:t>
            </a:r>
          </a:p>
        </p:txBody>
      </p:sp>
      <p:pic>
        <p:nvPicPr>
          <p:cNvPr id="5131" name="Picture 31" descr="Paris japonica Kinugasasou in Hakusan 2003 7 27.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33850" y="4406900"/>
            <a:ext cx="2095500"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2" name="TextovéPole 1"/>
          <p:cNvSpPr txBox="1">
            <a:spLocks noChangeArrowheads="1"/>
          </p:cNvSpPr>
          <p:nvPr/>
        </p:nvSpPr>
        <p:spPr bwMode="auto">
          <a:xfrm>
            <a:off x="4446588" y="5910263"/>
            <a:ext cx="14700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Calibri" pitchFamily="34" charset="0"/>
              </a:defRPr>
            </a:lvl1pPr>
            <a:lvl2pPr marL="742950" indent="-285750">
              <a:defRPr sz="2200">
                <a:solidFill>
                  <a:schemeClr val="tx1"/>
                </a:solidFill>
                <a:latin typeface="Calibri" pitchFamily="34" charset="0"/>
              </a:defRPr>
            </a:lvl2pPr>
            <a:lvl3pPr marL="1143000" indent="-228600">
              <a:defRPr sz="2200">
                <a:solidFill>
                  <a:schemeClr val="tx1"/>
                </a:solidFill>
                <a:latin typeface="Calibri" pitchFamily="34" charset="0"/>
              </a:defRPr>
            </a:lvl3pPr>
            <a:lvl4pPr marL="1600200" indent="-228600">
              <a:defRPr sz="2200">
                <a:solidFill>
                  <a:schemeClr val="tx1"/>
                </a:solidFill>
                <a:latin typeface="Calibri" pitchFamily="34" charset="0"/>
              </a:defRPr>
            </a:lvl4pPr>
            <a:lvl5pPr marL="2057400" indent="-228600">
              <a:defRPr sz="2200">
                <a:solidFill>
                  <a:schemeClr val="tx1"/>
                </a:solidFill>
                <a:latin typeface="Calibri" pitchFamily="34" charset="0"/>
              </a:defRPr>
            </a:lvl5pPr>
            <a:lvl6pPr marL="2514600" indent="-228600" eaLnBrk="0" fontAlgn="base" hangingPunct="0">
              <a:spcBef>
                <a:spcPct val="0"/>
              </a:spcBef>
              <a:spcAft>
                <a:spcPct val="0"/>
              </a:spcAft>
              <a:defRPr sz="2200">
                <a:solidFill>
                  <a:schemeClr val="tx1"/>
                </a:solidFill>
                <a:latin typeface="Calibri" pitchFamily="34" charset="0"/>
              </a:defRPr>
            </a:lvl6pPr>
            <a:lvl7pPr marL="2971800" indent="-228600" eaLnBrk="0" fontAlgn="base" hangingPunct="0">
              <a:spcBef>
                <a:spcPct val="0"/>
              </a:spcBef>
              <a:spcAft>
                <a:spcPct val="0"/>
              </a:spcAft>
              <a:defRPr sz="2200">
                <a:solidFill>
                  <a:schemeClr val="tx1"/>
                </a:solidFill>
                <a:latin typeface="Calibri" pitchFamily="34" charset="0"/>
              </a:defRPr>
            </a:lvl7pPr>
            <a:lvl8pPr marL="3429000" indent="-228600" eaLnBrk="0" fontAlgn="base" hangingPunct="0">
              <a:spcBef>
                <a:spcPct val="0"/>
              </a:spcBef>
              <a:spcAft>
                <a:spcPct val="0"/>
              </a:spcAft>
              <a:defRPr sz="2200">
                <a:solidFill>
                  <a:schemeClr val="tx1"/>
                </a:solidFill>
                <a:latin typeface="Calibri" pitchFamily="34" charset="0"/>
              </a:defRPr>
            </a:lvl8pPr>
            <a:lvl9pPr marL="3886200" indent="-228600" eaLnBrk="0" fontAlgn="base" hangingPunct="0">
              <a:spcBef>
                <a:spcPct val="0"/>
              </a:spcBef>
              <a:spcAft>
                <a:spcPct val="0"/>
              </a:spcAft>
              <a:defRPr sz="2200">
                <a:solidFill>
                  <a:schemeClr val="tx1"/>
                </a:solidFill>
                <a:latin typeface="Calibri" pitchFamily="34" charset="0"/>
              </a:defRPr>
            </a:lvl9pPr>
          </a:lstStyle>
          <a:p>
            <a:pPr algn="ctr"/>
            <a:r>
              <a:rPr lang="cs-CZ" altLang="en-US" sz="1600" i="1">
                <a:latin typeface="Arial" charset="0"/>
              </a:rPr>
              <a:t>Paris japonica</a:t>
            </a:r>
          </a:p>
          <a:p>
            <a:pPr algn="ctr"/>
            <a:r>
              <a:rPr lang="cs-CZ" altLang="en-US" sz="1600">
                <a:latin typeface="Arial" charset="0"/>
              </a:rPr>
              <a:t>133 Gbp</a:t>
            </a:r>
            <a:endParaRPr lang="en-US" altLang="en-US" sz="1600">
              <a:latin typeface="Arial" charset="0"/>
            </a:endParaRPr>
          </a:p>
        </p:txBody>
      </p:sp>
    </p:spTree>
    <p:extLst>
      <p:ext uri="{BB962C8B-B14F-4D97-AF65-F5344CB8AC3E}">
        <p14:creationId xmlns:p14="http://schemas.microsoft.com/office/powerpoint/2010/main" val="34214088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843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846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1845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1844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1844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1843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499"/>
                                          </p:stCondLst>
                                        </p:cTn>
                                        <p:tgtEl>
                                          <p:spTgt spid="1844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513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13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499"/>
                                          </p:stCondLst>
                                        </p:cTn>
                                        <p:tgtEl>
                                          <p:spTgt spid="184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9550" y="1672178"/>
            <a:ext cx="3644900" cy="298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ovéPole 1"/>
          <p:cNvSpPr txBox="1"/>
          <p:nvPr/>
        </p:nvSpPr>
        <p:spPr>
          <a:xfrm>
            <a:off x="4357991" y="5262664"/>
            <a:ext cx="595035" cy="523220"/>
          </a:xfrm>
          <a:prstGeom prst="rect">
            <a:avLst/>
          </a:prstGeom>
          <a:noFill/>
        </p:spPr>
        <p:txBody>
          <a:bodyPr wrap="none" rtlCol="0">
            <a:spAutoFit/>
          </a:bodyPr>
          <a:lstStyle/>
          <a:p>
            <a:r>
              <a:rPr lang="cs-CZ" altLang="cs-CZ" sz="2800" dirty="0" smtClean="0"/>
              <a:t>Ne</a:t>
            </a:r>
            <a:endParaRPr lang="cs-CZ" sz="2800" dirty="0"/>
          </a:p>
        </p:txBody>
      </p:sp>
      <p:sp>
        <p:nvSpPr>
          <p:cNvPr id="4" name="TextovéPole 3"/>
          <p:cNvSpPr txBox="1"/>
          <p:nvPr/>
        </p:nvSpPr>
        <p:spPr>
          <a:xfrm>
            <a:off x="1178058" y="388925"/>
            <a:ext cx="6787884" cy="1384995"/>
          </a:xfrm>
          <a:prstGeom prst="rect">
            <a:avLst/>
          </a:prstGeom>
          <a:noFill/>
        </p:spPr>
        <p:txBody>
          <a:bodyPr wrap="none" rtlCol="0">
            <a:spAutoFit/>
          </a:bodyPr>
          <a:lstStyle/>
          <a:p>
            <a:pPr algn="ctr">
              <a:buFontTx/>
              <a:buNone/>
            </a:pPr>
            <a:r>
              <a:rPr lang="cs-CZ" altLang="cs-CZ" sz="2800" dirty="0"/>
              <a:t>Má ale </a:t>
            </a:r>
            <a:r>
              <a:rPr lang="cs-CZ" altLang="cs-CZ" sz="2800" i="1" dirty="0" err="1"/>
              <a:t>Polychaos</a:t>
            </a:r>
            <a:r>
              <a:rPr lang="cs-CZ" altLang="cs-CZ" sz="2800" i="1" dirty="0"/>
              <a:t> </a:t>
            </a:r>
            <a:r>
              <a:rPr lang="cs-CZ" altLang="cs-CZ" sz="2800" dirty="0"/>
              <a:t>200x více genů než člověk? </a:t>
            </a:r>
          </a:p>
          <a:p>
            <a:endParaRPr lang="cs-CZ" altLang="cs-CZ" sz="2800" dirty="0"/>
          </a:p>
          <a:p>
            <a:endParaRPr lang="cs-CZ" sz="2800" dirty="0"/>
          </a:p>
        </p:txBody>
      </p:sp>
    </p:spTree>
    <p:extLst>
      <p:ext uri="{BB962C8B-B14F-4D97-AF65-F5344CB8AC3E}">
        <p14:creationId xmlns:p14="http://schemas.microsoft.com/office/powerpoint/2010/main" val="212653000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4" name="Rectangle 6"/>
          <p:cNvSpPr>
            <a:spLocks noChangeArrowheads="1"/>
          </p:cNvSpPr>
          <p:nvPr/>
        </p:nvSpPr>
        <p:spPr bwMode="auto">
          <a:xfrm>
            <a:off x="1979613" y="333375"/>
            <a:ext cx="5113337" cy="792163"/>
          </a:xfrm>
          <a:prstGeom prst="rect">
            <a:avLst/>
          </a:prstGeom>
          <a:solidFill>
            <a:schemeClr val="bg1">
              <a:alpha val="75000"/>
            </a:schemeClr>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3010" name="Rectangle 2"/>
          <p:cNvSpPr>
            <a:spLocks noGrp="1" noChangeArrowheads="1"/>
          </p:cNvSpPr>
          <p:nvPr>
            <p:ph type="title"/>
          </p:nvPr>
        </p:nvSpPr>
        <p:spPr>
          <a:xfrm>
            <a:off x="457200" y="115888"/>
            <a:ext cx="8229600" cy="1143000"/>
          </a:xfrm>
        </p:spPr>
        <p:txBody>
          <a:bodyPr vert="horz" lIns="91440" tIns="45720" rIns="91440" bIns="45720" rtlCol="0" anchor="ctr">
            <a:normAutofit/>
          </a:bodyPr>
          <a:lstStyle/>
          <a:p>
            <a:pPr algn="ctr"/>
            <a:r>
              <a:rPr lang="cs-CZ" altLang="cs-CZ" sz="4000" dirty="0">
                <a:solidFill>
                  <a:srgbClr val="C00000"/>
                </a:solidFill>
              </a:rPr>
              <a:t>Paradox hodnoty C</a:t>
            </a:r>
          </a:p>
        </p:txBody>
      </p:sp>
      <p:sp>
        <p:nvSpPr>
          <p:cNvPr id="43012" name="Text Box 4"/>
          <p:cNvSpPr txBox="1">
            <a:spLocks noChangeArrowheads="1"/>
          </p:cNvSpPr>
          <p:nvPr/>
        </p:nvSpPr>
        <p:spPr bwMode="auto">
          <a:xfrm>
            <a:off x="1079037" y="6250359"/>
            <a:ext cx="7179466" cy="40011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cs-CZ" altLang="cs-CZ" sz="2000" u="sng" dirty="0">
                <a:solidFill>
                  <a:srgbClr val="A50021"/>
                </a:solidFill>
              </a:rPr>
              <a:t>Velikost genomu (hodnota C) není závislá na komplexitě organismu.</a:t>
            </a:r>
          </a:p>
        </p:txBody>
      </p:sp>
      <p:graphicFrame>
        <p:nvGraphicFramePr>
          <p:cNvPr id="43013" name="Object 5"/>
          <p:cNvGraphicFramePr>
            <a:graphicFrameLocks noChangeAspect="1"/>
          </p:cNvGraphicFramePr>
          <p:nvPr/>
        </p:nvGraphicFramePr>
        <p:xfrm>
          <a:off x="1674813" y="1341438"/>
          <a:ext cx="5792787" cy="4662487"/>
        </p:xfrm>
        <a:graphic>
          <a:graphicData uri="http://schemas.openxmlformats.org/presentationml/2006/ole">
            <mc:AlternateContent xmlns:mc="http://schemas.openxmlformats.org/markup-compatibility/2006">
              <mc:Choice xmlns:v="urn:schemas-microsoft-com:vml" Requires="v">
                <p:oleObj spid="_x0000_s24649" name="Image" r:id="rId4" imgW="5793542" imgH="4662785" progId="Photoshop.Image.5">
                  <p:embed/>
                </p:oleObj>
              </mc:Choice>
              <mc:Fallback>
                <p:oleObj name="Image" r:id="rId4" imgW="5793542" imgH="4662785" progId="Photoshop.Image.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4813" y="1341438"/>
                        <a:ext cx="5792787" cy="466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6357557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0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48105" y="87549"/>
            <a:ext cx="7886700" cy="1325563"/>
          </a:xfrm>
        </p:spPr>
        <p:txBody>
          <a:bodyPr vert="horz" lIns="91440" tIns="45720" rIns="91440" bIns="45720" rtlCol="0" anchor="ctr">
            <a:normAutofit/>
          </a:bodyPr>
          <a:lstStyle/>
          <a:p>
            <a:pPr algn="ctr"/>
            <a:r>
              <a:rPr lang="cs-CZ" sz="4000" dirty="0">
                <a:solidFill>
                  <a:srgbClr val="C00000"/>
                </a:solidFill>
              </a:rPr>
              <a:t>Velikost genomu neodpovídá počtu genů</a:t>
            </a:r>
          </a:p>
        </p:txBody>
      </p:sp>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105" y="1572505"/>
            <a:ext cx="7509462" cy="4993666"/>
          </a:xfrm>
          <a:prstGeom prst="rect">
            <a:avLst/>
          </a:prstGeom>
        </p:spPr>
      </p:pic>
    </p:spTree>
    <p:extLst>
      <p:ext uri="{BB962C8B-B14F-4D97-AF65-F5344CB8AC3E}">
        <p14:creationId xmlns:p14="http://schemas.microsoft.com/office/powerpoint/2010/main" val="164978884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8650" y="184151"/>
            <a:ext cx="7886700" cy="1325563"/>
          </a:xfrm>
        </p:spPr>
        <p:txBody>
          <a:bodyPr vert="horz" lIns="91440" tIns="45720" rIns="91440" bIns="45720" rtlCol="0" anchor="ctr">
            <a:normAutofit/>
          </a:bodyPr>
          <a:lstStyle/>
          <a:p>
            <a:pPr algn="ctr"/>
            <a:r>
              <a:rPr lang="cs-CZ" sz="4000" dirty="0">
                <a:solidFill>
                  <a:srgbClr val="C00000"/>
                </a:solidFill>
              </a:rPr>
              <a:t>Jak vypadá průměrný eukaryotní genom</a:t>
            </a:r>
          </a:p>
        </p:txBody>
      </p:sp>
      <p:pic>
        <p:nvPicPr>
          <p:cNvPr id="3" name="Obráze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450" y="2036812"/>
            <a:ext cx="5162550" cy="3295428"/>
          </a:xfrm>
          <a:prstGeom prst="rect">
            <a:avLst/>
          </a:prstGeom>
        </p:spPr>
      </p:pic>
      <p:sp>
        <p:nvSpPr>
          <p:cNvPr id="5" name="TextovéPole 4"/>
          <p:cNvSpPr txBox="1"/>
          <p:nvPr/>
        </p:nvSpPr>
        <p:spPr>
          <a:xfrm>
            <a:off x="323850" y="2036812"/>
            <a:ext cx="2933700" cy="4401205"/>
          </a:xfrm>
          <a:prstGeom prst="rect">
            <a:avLst/>
          </a:prstGeom>
          <a:noFill/>
        </p:spPr>
        <p:txBody>
          <a:bodyPr wrap="square" rtlCol="0">
            <a:spAutoFit/>
          </a:bodyPr>
          <a:lstStyle/>
          <a:p>
            <a:pPr marL="342900" indent="-342900">
              <a:spcBef>
                <a:spcPts val="1800"/>
              </a:spcBef>
              <a:buFont typeface="Arial" panose="020B0604020202020204" pitchFamily="34" charset="0"/>
              <a:buChar char="•"/>
            </a:pPr>
            <a:r>
              <a:rPr lang="cs-CZ" sz="2200" dirty="0" smtClean="0"/>
              <a:t>Většina eukaryotního genomu nejsou geny</a:t>
            </a:r>
          </a:p>
          <a:p>
            <a:pPr marL="342900" indent="-342900">
              <a:spcBef>
                <a:spcPts val="1800"/>
              </a:spcBef>
              <a:buFont typeface="Arial" panose="020B0604020202020204" pitchFamily="34" charset="0"/>
              <a:buChar char="•"/>
            </a:pPr>
            <a:r>
              <a:rPr lang="cs-CZ" sz="2200" dirty="0" smtClean="0"/>
              <a:t>Většina genu jsou introny</a:t>
            </a:r>
          </a:p>
          <a:p>
            <a:pPr marL="342900" indent="-342900">
              <a:spcBef>
                <a:spcPts val="1800"/>
              </a:spcBef>
              <a:buFont typeface="Arial" panose="020B0604020202020204" pitchFamily="34" charset="0"/>
              <a:buChar char="•"/>
            </a:pPr>
            <a:r>
              <a:rPr lang="cs-CZ" sz="2200" dirty="0" smtClean="0"/>
              <a:t>Jen velmi malá část kóduje protein (u člověka 1,5% genomu)</a:t>
            </a:r>
          </a:p>
          <a:p>
            <a:pPr marL="342900" indent="-342900">
              <a:spcBef>
                <a:spcPts val="1800"/>
              </a:spcBef>
              <a:buFont typeface="Arial" panose="020B0604020202020204" pitchFamily="34" charset="0"/>
              <a:buChar char="•"/>
            </a:pPr>
            <a:endParaRPr lang="cs-CZ" sz="2200" dirty="0" smtClean="0"/>
          </a:p>
          <a:p>
            <a:pPr marL="342900" indent="-342900">
              <a:spcBef>
                <a:spcPts val="1800"/>
              </a:spcBef>
              <a:buFont typeface="Arial" panose="020B0604020202020204" pitchFamily="34" charset="0"/>
              <a:buChar char="•"/>
            </a:pPr>
            <a:endParaRPr lang="cs-CZ" sz="2200" dirty="0"/>
          </a:p>
        </p:txBody>
      </p:sp>
    </p:spTree>
    <p:extLst>
      <p:ext uri="{BB962C8B-B14F-4D97-AF65-F5344CB8AC3E}">
        <p14:creationId xmlns:p14="http://schemas.microsoft.com/office/powerpoint/2010/main" val="1391819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idx="4294967295"/>
          </p:nvPr>
        </p:nvSpPr>
        <p:spPr>
          <a:xfrm>
            <a:off x="457200" y="-100013"/>
            <a:ext cx="8229600" cy="1143001"/>
          </a:xfrm>
        </p:spPr>
        <p:txBody>
          <a:bodyPr vert="horz" lIns="91440" tIns="45720" rIns="91440" bIns="45720" rtlCol="0" anchor="ctr">
            <a:normAutofit/>
          </a:bodyPr>
          <a:lstStyle/>
          <a:p>
            <a:pPr algn="ctr"/>
            <a:r>
              <a:rPr lang="cs-CZ" altLang="cs-CZ" sz="4000" dirty="0">
                <a:solidFill>
                  <a:srgbClr val="C00000"/>
                </a:solidFill>
              </a:rPr>
              <a:t>Mobilní elementy</a:t>
            </a:r>
          </a:p>
        </p:txBody>
      </p:sp>
      <p:sp>
        <p:nvSpPr>
          <p:cNvPr id="39939" name="Text Box 6"/>
          <p:cNvSpPr txBox="1">
            <a:spLocks noChangeArrowheads="1"/>
          </p:cNvSpPr>
          <p:nvPr/>
        </p:nvSpPr>
        <p:spPr bwMode="auto">
          <a:xfrm>
            <a:off x="539750" y="908050"/>
            <a:ext cx="8424863" cy="43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200" b="1" dirty="0">
                <a:latin typeface="Calibri" panose="020F0502020204030204" pitchFamily="34" charset="0"/>
              </a:rPr>
              <a:t>Třída I – </a:t>
            </a:r>
            <a:r>
              <a:rPr lang="cs-CZ" altLang="cs-CZ" sz="2200" b="1" dirty="0" err="1">
                <a:latin typeface="Calibri" panose="020F0502020204030204" pitchFamily="34" charset="0"/>
              </a:rPr>
              <a:t>retrotransposony</a:t>
            </a:r>
            <a:r>
              <a:rPr lang="cs-CZ" altLang="cs-CZ" sz="2200" b="1" dirty="0">
                <a:latin typeface="Calibri" panose="020F0502020204030204" pitchFamily="34" charset="0"/>
              </a:rPr>
              <a:t> </a:t>
            </a:r>
            <a:r>
              <a:rPr lang="cs-CZ" altLang="cs-CZ" sz="2200" dirty="0">
                <a:latin typeface="Calibri" panose="020F0502020204030204" pitchFamily="34" charset="0"/>
              </a:rPr>
              <a:t>(copy-and-paste, replikace přes RNA)</a:t>
            </a:r>
          </a:p>
        </p:txBody>
      </p:sp>
      <p:sp>
        <p:nvSpPr>
          <p:cNvPr id="5128" name="Text Box 8"/>
          <p:cNvSpPr txBox="1">
            <a:spLocks noChangeArrowheads="1"/>
          </p:cNvSpPr>
          <p:nvPr/>
        </p:nvSpPr>
        <p:spPr bwMode="auto">
          <a:xfrm>
            <a:off x="487363" y="4230891"/>
            <a:ext cx="5151437" cy="769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2200" b="1" dirty="0">
                <a:latin typeface="Calibri" panose="020F0502020204030204" pitchFamily="34" charset="0"/>
              </a:rPr>
              <a:t>Třída II – DNA </a:t>
            </a:r>
            <a:r>
              <a:rPr lang="cs-CZ" altLang="cs-CZ" sz="2200" b="1" dirty="0" err="1">
                <a:latin typeface="Calibri" panose="020F0502020204030204" pitchFamily="34" charset="0"/>
              </a:rPr>
              <a:t>transposony</a:t>
            </a:r>
            <a:r>
              <a:rPr lang="cs-CZ" altLang="cs-CZ" sz="2200" b="1" dirty="0">
                <a:latin typeface="Calibri" panose="020F0502020204030204" pitchFamily="34" charset="0"/>
              </a:rPr>
              <a:t> </a:t>
            </a:r>
            <a:r>
              <a:rPr lang="cs-CZ" altLang="cs-CZ" sz="2200" dirty="0">
                <a:latin typeface="Calibri" panose="020F0502020204030204" pitchFamily="34" charset="0"/>
              </a:rPr>
              <a:t>(</a:t>
            </a:r>
            <a:r>
              <a:rPr lang="cs-CZ" altLang="cs-CZ" sz="2200" dirty="0" err="1">
                <a:latin typeface="Calibri" panose="020F0502020204030204" pitchFamily="34" charset="0"/>
              </a:rPr>
              <a:t>cut</a:t>
            </a:r>
            <a:r>
              <a:rPr lang="cs-CZ" altLang="cs-CZ" sz="2200" dirty="0">
                <a:latin typeface="Calibri" panose="020F0502020204030204" pitchFamily="34" charset="0"/>
              </a:rPr>
              <a:t>-and-paste)</a:t>
            </a:r>
          </a:p>
          <a:p>
            <a:pPr algn="ctr" eaLnBrk="1" hangingPunct="1">
              <a:spcBef>
                <a:spcPct val="0"/>
              </a:spcBef>
              <a:buFontTx/>
              <a:buNone/>
            </a:pPr>
            <a:endParaRPr lang="cs-CZ" altLang="cs-CZ" sz="2200" b="1" dirty="0">
              <a:latin typeface="Calibri" panose="020F0502020204030204" pitchFamily="34" charset="0"/>
            </a:endParaRPr>
          </a:p>
        </p:txBody>
      </p:sp>
      <p:sp>
        <p:nvSpPr>
          <p:cNvPr id="2" name="TextovéPole 1"/>
          <p:cNvSpPr txBox="1"/>
          <p:nvPr/>
        </p:nvSpPr>
        <p:spPr>
          <a:xfrm>
            <a:off x="5958530" y="1878187"/>
            <a:ext cx="3006083" cy="4093428"/>
          </a:xfrm>
          <a:prstGeom prst="rect">
            <a:avLst/>
          </a:prstGeom>
          <a:noFill/>
        </p:spPr>
        <p:txBody>
          <a:bodyPr wrap="square" rtlCol="0">
            <a:spAutoFit/>
          </a:bodyPr>
          <a:lstStyle/>
          <a:p>
            <a:pPr marL="342900" indent="-342900">
              <a:spcBef>
                <a:spcPts val="1800"/>
              </a:spcBef>
              <a:buFont typeface="Arial" panose="020B0604020202020204" pitchFamily="34" charset="0"/>
              <a:buChar char="•"/>
            </a:pPr>
            <a:r>
              <a:rPr lang="cs-CZ" sz="2000" dirty="0" smtClean="0"/>
              <a:t>Nedílná součást eukaryotních genomů</a:t>
            </a:r>
          </a:p>
          <a:p>
            <a:pPr marL="342900" indent="-342900">
              <a:spcBef>
                <a:spcPts val="1800"/>
              </a:spcBef>
              <a:buFont typeface="Arial" panose="020B0604020202020204" pitchFamily="34" charset="0"/>
              <a:buChar char="•"/>
            </a:pPr>
            <a:r>
              <a:rPr lang="cs-CZ" sz="2000" dirty="0" smtClean="0"/>
              <a:t>Často zabírají většinu genomu</a:t>
            </a:r>
          </a:p>
          <a:p>
            <a:pPr marL="342900" indent="-342900">
              <a:spcBef>
                <a:spcPts val="1800"/>
              </a:spcBef>
              <a:buFont typeface="Arial" panose="020B0604020202020204" pitchFamily="34" charset="0"/>
              <a:buChar char="•"/>
            </a:pPr>
            <a:r>
              <a:rPr lang="cs-CZ" sz="2000" dirty="0" smtClean="0"/>
              <a:t>Obsahují geny potřebné pro vlastní šíření</a:t>
            </a:r>
          </a:p>
          <a:p>
            <a:pPr marL="342900" indent="-342900">
              <a:spcBef>
                <a:spcPts val="1800"/>
              </a:spcBef>
              <a:buFont typeface="Arial" panose="020B0604020202020204" pitchFamily="34" charset="0"/>
              <a:buChar char="•"/>
            </a:pPr>
            <a:r>
              <a:rPr lang="cs-CZ" sz="2000" dirty="0" smtClean="0"/>
              <a:t>Pohyb po genomu nejčastěji škodí/je neutrální</a:t>
            </a:r>
          </a:p>
          <a:p>
            <a:pPr marL="342900" indent="-342900">
              <a:spcBef>
                <a:spcPts val="1800"/>
              </a:spcBef>
              <a:buFont typeface="Arial" panose="020B0604020202020204" pitchFamily="34" charset="0"/>
              <a:buChar char="•"/>
            </a:pPr>
            <a:r>
              <a:rPr lang="cs-CZ" sz="2000" dirty="0" smtClean="0"/>
              <a:t>Významná evoluční síla</a:t>
            </a:r>
            <a:endParaRPr lang="cs-CZ" sz="2000" dirty="0"/>
          </a:p>
        </p:txBody>
      </p:sp>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5217" y="1395923"/>
            <a:ext cx="4610911" cy="2777307"/>
          </a:xfrm>
          <a:prstGeom prst="rect">
            <a:avLst/>
          </a:prstGeom>
        </p:spPr>
      </p:pic>
      <p:pic>
        <p:nvPicPr>
          <p:cNvPr id="5" name="Obráze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5217" y="4855791"/>
            <a:ext cx="4383933" cy="1700652"/>
          </a:xfrm>
          <a:prstGeom prst="rect">
            <a:avLst/>
          </a:prstGeom>
        </p:spPr>
      </p:pic>
    </p:spTree>
    <p:extLst>
      <p:ext uri="{BB962C8B-B14F-4D97-AF65-F5344CB8AC3E}">
        <p14:creationId xmlns:p14="http://schemas.microsoft.com/office/powerpoint/2010/main" val="3076138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2" descr="Image result for black bo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5580" y="4909752"/>
            <a:ext cx="1593488" cy="1233057"/>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500273" y="-101454"/>
            <a:ext cx="7886700" cy="1325563"/>
          </a:xfrm>
        </p:spPr>
        <p:txBody>
          <a:bodyPr vert="horz" lIns="91440" tIns="45720" rIns="91440" bIns="45720" rtlCol="0" anchor="ctr">
            <a:normAutofit/>
          </a:bodyPr>
          <a:lstStyle/>
          <a:p>
            <a:pPr algn="ctr"/>
            <a:r>
              <a:rPr lang="cs-CZ" sz="4000" dirty="0">
                <a:solidFill>
                  <a:srgbClr val="C00000"/>
                </a:solidFill>
              </a:rPr>
              <a:t>Genotyp vs. fenotyp</a:t>
            </a:r>
          </a:p>
        </p:txBody>
      </p:sp>
      <p:sp>
        <p:nvSpPr>
          <p:cNvPr id="4" name="TextovéPole 3"/>
          <p:cNvSpPr txBox="1"/>
          <p:nvPr/>
        </p:nvSpPr>
        <p:spPr>
          <a:xfrm>
            <a:off x="471578" y="4909752"/>
            <a:ext cx="1260281" cy="461665"/>
          </a:xfrm>
          <a:prstGeom prst="rect">
            <a:avLst/>
          </a:prstGeom>
          <a:noFill/>
        </p:spPr>
        <p:txBody>
          <a:bodyPr wrap="none" rtlCol="0">
            <a:spAutoFit/>
          </a:bodyPr>
          <a:lstStyle/>
          <a:p>
            <a:r>
              <a:rPr lang="cs-CZ" sz="2400" dirty="0" smtClean="0">
                <a:solidFill>
                  <a:srgbClr val="C00000"/>
                </a:solidFill>
              </a:rPr>
              <a:t>Genotyp</a:t>
            </a:r>
            <a:endParaRPr lang="cs-CZ" sz="2400" dirty="0">
              <a:solidFill>
                <a:srgbClr val="C00000"/>
              </a:solidFill>
            </a:endParaRPr>
          </a:p>
        </p:txBody>
      </p:sp>
      <p:sp>
        <p:nvSpPr>
          <p:cNvPr id="5" name="TextovéPole 4"/>
          <p:cNvSpPr txBox="1"/>
          <p:nvPr/>
        </p:nvSpPr>
        <p:spPr>
          <a:xfrm>
            <a:off x="2578444" y="1210655"/>
            <a:ext cx="2221634" cy="461665"/>
          </a:xfrm>
          <a:prstGeom prst="rect">
            <a:avLst/>
          </a:prstGeom>
          <a:noFill/>
        </p:spPr>
        <p:txBody>
          <a:bodyPr wrap="none" rtlCol="0">
            <a:spAutoFit/>
          </a:bodyPr>
          <a:lstStyle/>
          <a:p>
            <a:r>
              <a:rPr lang="cs-CZ" sz="2400" dirty="0" smtClean="0"/>
              <a:t>Původní význam</a:t>
            </a:r>
            <a:endParaRPr lang="cs-CZ" sz="2400" dirty="0"/>
          </a:p>
        </p:txBody>
      </p:sp>
      <p:sp>
        <p:nvSpPr>
          <p:cNvPr id="6" name="TextovéPole 5"/>
          <p:cNvSpPr txBox="1"/>
          <p:nvPr/>
        </p:nvSpPr>
        <p:spPr>
          <a:xfrm>
            <a:off x="5923005" y="1226727"/>
            <a:ext cx="2288640" cy="461665"/>
          </a:xfrm>
          <a:prstGeom prst="rect">
            <a:avLst/>
          </a:prstGeom>
          <a:noFill/>
        </p:spPr>
        <p:txBody>
          <a:bodyPr wrap="none" rtlCol="0">
            <a:spAutoFit/>
          </a:bodyPr>
          <a:lstStyle/>
          <a:p>
            <a:r>
              <a:rPr lang="cs-CZ" sz="2400" dirty="0" smtClean="0"/>
              <a:t>Moderní význam</a:t>
            </a:r>
            <a:endParaRPr lang="cs-CZ" sz="2400" dirty="0"/>
          </a:p>
        </p:txBody>
      </p:sp>
      <p:sp>
        <p:nvSpPr>
          <p:cNvPr id="7" name="TextovéPole 6"/>
          <p:cNvSpPr txBox="1"/>
          <p:nvPr/>
        </p:nvSpPr>
        <p:spPr>
          <a:xfrm>
            <a:off x="500273" y="2793933"/>
            <a:ext cx="1202893" cy="461665"/>
          </a:xfrm>
          <a:prstGeom prst="rect">
            <a:avLst/>
          </a:prstGeom>
          <a:noFill/>
        </p:spPr>
        <p:txBody>
          <a:bodyPr wrap="none" rtlCol="0">
            <a:spAutoFit/>
          </a:bodyPr>
          <a:lstStyle/>
          <a:p>
            <a:r>
              <a:rPr lang="cs-CZ" sz="2400" dirty="0" smtClean="0">
                <a:solidFill>
                  <a:srgbClr val="C00000"/>
                </a:solidFill>
              </a:rPr>
              <a:t>Fenotyp</a:t>
            </a:r>
            <a:endParaRPr lang="cs-CZ" sz="2400" dirty="0">
              <a:solidFill>
                <a:srgbClr val="C00000"/>
              </a:solidFill>
            </a:endParaRPr>
          </a:p>
        </p:txBody>
      </p:sp>
      <p:pic>
        <p:nvPicPr>
          <p:cNvPr id="1026" name="Picture 2" descr="https://upload.wikimedia.org/wikipedia/commons/6/60/Myoglobi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5232" y="2033111"/>
            <a:ext cx="1038911" cy="10508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upload.wikimedia.org/wikipedia/commons/9/9f/Lock_and_key.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1411" y="2777947"/>
            <a:ext cx="841203" cy="52834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upload.wikimedia.org/wikipedia/commons/7/7d/Hair_color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84605" y="2202424"/>
            <a:ext cx="1203668" cy="177533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https://upload.wikimedia.org/wikipedia/commons/7/7d/Hair_color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26103" y="2215482"/>
            <a:ext cx="1203668" cy="1775338"/>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p:cNvSpPr txBox="1"/>
          <p:nvPr/>
        </p:nvSpPr>
        <p:spPr>
          <a:xfrm>
            <a:off x="2578444" y="4778264"/>
            <a:ext cx="667683" cy="369332"/>
          </a:xfrm>
          <a:prstGeom prst="rect">
            <a:avLst/>
          </a:prstGeom>
          <a:noFill/>
        </p:spPr>
        <p:txBody>
          <a:bodyPr wrap="none" rtlCol="0">
            <a:spAutoFit/>
          </a:bodyPr>
          <a:lstStyle/>
          <a:p>
            <a:r>
              <a:rPr lang="cs-CZ" dirty="0" smtClean="0"/>
              <a:t>Geny</a:t>
            </a:r>
            <a:endParaRPr lang="cs-CZ" dirty="0"/>
          </a:p>
        </p:txBody>
      </p:sp>
      <p:pic>
        <p:nvPicPr>
          <p:cNvPr id="1032" name="Picture 8" descr="https://upload.wikimedia.org/wikipedia/commons/9/97/DNA_Double_Helix.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67177" y="4586187"/>
            <a:ext cx="1729669" cy="1307582"/>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p:cNvSpPr txBox="1"/>
          <p:nvPr/>
        </p:nvSpPr>
        <p:spPr>
          <a:xfrm>
            <a:off x="1982011" y="2809867"/>
            <a:ext cx="1502594" cy="646331"/>
          </a:xfrm>
          <a:prstGeom prst="rect">
            <a:avLst/>
          </a:prstGeom>
          <a:noFill/>
        </p:spPr>
        <p:txBody>
          <a:bodyPr wrap="square" rtlCol="0">
            <a:spAutoFit/>
          </a:bodyPr>
          <a:lstStyle/>
          <a:p>
            <a:r>
              <a:rPr lang="cs-CZ" dirty="0" smtClean="0"/>
              <a:t>Pozorovatelné vlastnosti</a:t>
            </a:r>
            <a:endParaRPr lang="cs-CZ" dirty="0"/>
          </a:p>
        </p:txBody>
      </p:sp>
      <p:sp>
        <p:nvSpPr>
          <p:cNvPr id="10" name="TextovéPole 9"/>
          <p:cNvSpPr txBox="1"/>
          <p:nvPr/>
        </p:nvSpPr>
        <p:spPr>
          <a:xfrm>
            <a:off x="5363456" y="4817418"/>
            <a:ext cx="2248897" cy="369332"/>
          </a:xfrm>
          <a:prstGeom prst="rect">
            <a:avLst/>
          </a:prstGeom>
          <a:noFill/>
        </p:spPr>
        <p:txBody>
          <a:bodyPr wrap="square" rtlCol="0">
            <a:spAutoFit/>
          </a:bodyPr>
          <a:lstStyle/>
          <a:p>
            <a:r>
              <a:rPr lang="cs-CZ" dirty="0" smtClean="0"/>
              <a:t>Sekvence DNA</a:t>
            </a:r>
            <a:endParaRPr lang="cs-CZ" dirty="0"/>
          </a:p>
        </p:txBody>
      </p:sp>
      <p:sp>
        <p:nvSpPr>
          <p:cNvPr id="12" name="TextovéPole 11"/>
          <p:cNvSpPr txBox="1"/>
          <p:nvPr/>
        </p:nvSpPr>
        <p:spPr>
          <a:xfrm>
            <a:off x="7010165" y="3484576"/>
            <a:ext cx="1894703" cy="923330"/>
          </a:xfrm>
          <a:prstGeom prst="rect">
            <a:avLst/>
          </a:prstGeom>
          <a:noFill/>
        </p:spPr>
        <p:txBody>
          <a:bodyPr wrap="square" rtlCol="0">
            <a:spAutoFit/>
          </a:bodyPr>
          <a:lstStyle/>
          <a:p>
            <a:r>
              <a:rPr lang="cs-CZ" dirty="0" smtClean="0"/>
              <a:t>Pozorovatelné vlastnosti + vlastnosti molekul</a:t>
            </a:r>
            <a:endParaRPr lang="cs-CZ" dirty="0"/>
          </a:p>
        </p:txBody>
      </p:sp>
    </p:spTree>
    <p:extLst>
      <p:ext uri="{BB962C8B-B14F-4D97-AF65-F5344CB8AC3E}">
        <p14:creationId xmlns:p14="http://schemas.microsoft.com/office/powerpoint/2010/main" val="3035123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61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2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2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3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47120" y="101758"/>
            <a:ext cx="7886700" cy="1325563"/>
          </a:xfrm>
        </p:spPr>
        <p:txBody>
          <a:bodyPr vert="horz" lIns="91440" tIns="45720" rIns="91440" bIns="45720" rtlCol="0" anchor="ctr">
            <a:normAutofit/>
          </a:bodyPr>
          <a:lstStyle/>
          <a:p>
            <a:pPr algn="ctr"/>
            <a:r>
              <a:rPr lang="cs-CZ" sz="4000" dirty="0">
                <a:solidFill>
                  <a:srgbClr val="C00000"/>
                </a:solidFill>
              </a:rPr>
              <a:t>Šíření mobilních elementů (ME)</a:t>
            </a:r>
          </a:p>
        </p:txBody>
      </p:sp>
      <p:graphicFrame>
        <p:nvGraphicFramePr>
          <p:cNvPr id="5" name="Objekt 4"/>
          <p:cNvGraphicFramePr>
            <a:graphicFrameLocks noChangeAspect="1"/>
          </p:cNvGraphicFramePr>
          <p:nvPr>
            <p:extLst>
              <p:ext uri="{D42A27DB-BD31-4B8C-83A1-F6EECF244321}">
                <p14:modId xmlns:p14="http://schemas.microsoft.com/office/powerpoint/2010/main" val="2392895270"/>
              </p:ext>
            </p:extLst>
          </p:nvPr>
        </p:nvGraphicFramePr>
        <p:xfrm>
          <a:off x="1209656" y="1456649"/>
          <a:ext cx="1976748" cy="3607104"/>
        </p:xfrm>
        <a:graphic>
          <a:graphicData uri="http://schemas.openxmlformats.org/presentationml/2006/ole">
            <mc:AlternateContent xmlns:mc="http://schemas.openxmlformats.org/markup-compatibility/2006">
              <mc:Choice xmlns:v="urn:schemas-microsoft-com:vml" Requires="v">
                <p:oleObj spid="_x0000_s26794" name="CorelDRAW" r:id="rId4" imgW="2037751" imgH="3719825" progId="CorelDraw.Graphic.17">
                  <p:embed/>
                </p:oleObj>
              </mc:Choice>
              <mc:Fallback>
                <p:oleObj name="CorelDRAW" r:id="rId4" imgW="2037751" imgH="3719825" progId="CorelDraw.Graphic.17">
                  <p:embed/>
                  <p:pic>
                    <p:nvPicPr>
                      <p:cNvPr id="0" name=""/>
                      <p:cNvPicPr/>
                      <p:nvPr/>
                    </p:nvPicPr>
                    <p:blipFill>
                      <a:blip r:embed="rId5"/>
                      <a:stretch>
                        <a:fillRect/>
                      </a:stretch>
                    </p:blipFill>
                    <p:spPr>
                      <a:xfrm>
                        <a:off x="1209656" y="1456649"/>
                        <a:ext cx="1976748" cy="3607104"/>
                      </a:xfrm>
                      <a:prstGeom prst="rect">
                        <a:avLst/>
                      </a:prstGeom>
                    </p:spPr>
                  </p:pic>
                </p:oleObj>
              </mc:Fallback>
            </mc:AlternateContent>
          </a:graphicData>
        </a:graphic>
      </p:graphicFrame>
      <p:graphicFrame>
        <p:nvGraphicFramePr>
          <p:cNvPr id="6" name="Objekt 5"/>
          <p:cNvGraphicFramePr>
            <a:graphicFrameLocks noChangeAspect="1"/>
          </p:cNvGraphicFramePr>
          <p:nvPr>
            <p:extLst>
              <p:ext uri="{D42A27DB-BD31-4B8C-83A1-F6EECF244321}">
                <p14:modId xmlns:p14="http://schemas.microsoft.com/office/powerpoint/2010/main" val="36590770"/>
              </p:ext>
            </p:extLst>
          </p:nvPr>
        </p:nvGraphicFramePr>
        <p:xfrm>
          <a:off x="5738230" y="1467884"/>
          <a:ext cx="1964434" cy="3584633"/>
        </p:xfrm>
        <a:graphic>
          <a:graphicData uri="http://schemas.openxmlformats.org/presentationml/2006/ole">
            <mc:AlternateContent xmlns:mc="http://schemas.openxmlformats.org/markup-compatibility/2006">
              <mc:Choice xmlns:v="urn:schemas-microsoft-com:vml" Requires="v">
                <p:oleObj spid="_x0000_s26795" name="CorelDRAW" r:id="rId6" imgW="2038134" imgH="3719825" progId="CorelDraw.Graphic.17">
                  <p:embed/>
                </p:oleObj>
              </mc:Choice>
              <mc:Fallback>
                <p:oleObj name="CorelDRAW" r:id="rId6" imgW="2038134" imgH="3719825" progId="CorelDraw.Graphic.17">
                  <p:embed/>
                  <p:pic>
                    <p:nvPicPr>
                      <p:cNvPr id="0" name=""/>
                      <p:cNvPicPr/>
                      <p:nvPr/>
                    </p:nvPicPr>
                    <p:blipFill>
                      <a:blip r:embed="rId7"/>
                      <a:stretch>
                        <a:fillRect/>
                      </a:stretch>
                    </p:blipFill>
                    <p:spPr>
                      <a:xfrm>
                        <a:off x="5738230" y="1467884"/>
                        <a:ext cx="1964434" cy="3584633"/>
                      </a:xfrm>
                      <a:prstGeom prst="rect">
                        <a:avLst/>
                      </a:prstGeom>
                    </p:spPr>
                  </p:pic>
                </p:oleObj>
              </mc:Fallback>
            </mc:AlternateContent>
          </a:graphicData>
        </a:graphic>
      </p:graphicFrame>
      <p:sp>
        <p:nvSpPr>
          <p:cNvPr id="38" name="Šipka doprava 37"/>
          <p:cNvSpPr/>
          <p:nvPr/>
        </p:nvSpPr>
        <p:spPr>
          <a:xfrm>
            <a:off x="4100670" y="3124014"/>
            <a:ext cx="587429" cy="272374"/>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9" name="TextovéPole 38"/>
          <p:cNvSpPr txBox="1"/>
          <p:nvPr/>
        </p:nvSpPr>
        <p:spPr>
          <a:xfrm>
            <a:off x="545366" y="5725419"/>
            <a:ext cx="8088454" cy="461665"/>
          </a:xfrm>
          <a:prstGeom prst="rect">
            <a:avLst/>
          </a:prstGeom>
          <a:noFill/>
        </p:spPr>
        <p:txBody>
          <a:bodyPr wrap="square" rtlCol="0">
            <a:spAutoFit/>
          </a:bodyPr>
          <a:lstStyle/>
          <a:p>
            <a:pPr algn="ctr"/>
            <a:r>
              <a:rPr lang="cs-CZ" sz="2400" dirty="0" smtClean="0"/>
              <a:t>Mohou se vložit kamkoli, ale má to různé důsledky. </a:t>
            </a:r>
            <a:endParaRPr lang="cs-CZ" sz="2400" dirty="0"/>
          </a:p>
        </p:txBody>
      </p:sp>
    </p:spTree>
    <p:extLst>
      <p:ext uri="{BB962C8B-B14F-4D97-AF65-F5344CB8AC3E}">
        <p14:creationId xmlns:p14="http://schemas.microsoft.com/office/powerpoint/2010/main" val="2760822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97828" y="0"/>
            <a:ext cx="7886700" cy="1325563"/>
          </a:xfrm>
        </p:spPr>
        <p:txBody>
          <a:bodyPr vert="horz" lIns="91440" tIns="45720" rIns="91440" bIns="45720" rtlCol="0" anchor="ctr">
            <a:normAutofit/>
          </a:bodyPr>
          <a:lstStyle/>
          <a:p>
            <a:pPr algn="ctr"/>
            <a:r>
              <a:rPr lang="cs-CZ" sz="4000" dirty="0">
                <a:solidFill>
                  <a:srgbClr val="C00000"/>
                </a:solidFill>
              </a:rPr>
              <a:t>Vložení ME do </a:t>
            </a:r>
            <a:r>
              <a:rPr lang="cs-CZ" sz="4000" dirty="0" smtClean="0">
                <a:solidFill>
                  <a:srgbClr val="C00000"/>
                </a:solidFill>
              </a:rPr>
              <a:t>genu</a:t>
            </a:r>
            <a:endParaRPr lang="en-US" sz="4000" dirty="0">
              <a:solidFill>
                <a:srgbClr val="C00000"/>
              </a:solidFill>
            </a:endParaRPr>
          </a:p>
        </p:txBody>
      </p:sp>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65916" y="4230436"/>
            <a:ext cx="4834128" cy="1911096"/>
          </a:xfrm>
          <a:prstGeom prst="rect">
            <a:avLst/>
          </a:prstGeom>
        </p:spPr>
      </p:pic>
      <p:pic>
        <p:nvPicPr>
          <p:cNvPr id="6" name="Obráze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460" y="1428108"/>
            <a:ext cx="5241207" cy="2144731"/>
          </a:xfrm>
          <a:prstGeom prst="rect">
            <a:avLst/>
          </a:prstGeom>
        </p:spPr>
      </p:pic>
    </p:spTree>
    <p:extLst>
      <p:ext uri="{BB962C8B-B14F-4D97-AF65-F5344CB8AC3E}">
        <p14:creationId xmlns:p14="http://schemas.microsoft.com/office/powerpoint/2010/main" val="1732029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6181" y="0"/>
            <a:ext cx="7886700" cy="1325563"/>
          </a:xfrm>
        </p:spPr>
        <p:txBody>
          <a:bodyPr vert="horz" lIns="91440" tIns="45720" rIns="91440" bIns="45720" rtlCol="0" anchor="ctr">
            <a:normAutofit/>
          </a:bodyPr>
          <a:lstStyle/>
          <a:p>
            <a:pPr algn="ctr"/>
            <a:r>
              <a:rPr lang="cs-CZ" sz="4000" dirty="0">
                <a:solidFill>
                  <a:srgbClr val="C00000"/>
                </a:solidFill>
              </a:rPr>
              <a:t>Vložení ME do intronu</a:t>
            </a:r>
            <a:endParaRPr lang="en-US" sz="4000" dirty="0">
              <a:solidFill>
                <a:srgbClr val="C00000"/>
              </a:solidFill>
            </a:endParaRPr>
          </a:p>
        </p:txBody>
      </p:sp>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412" y="1099720"/>
            <a:ext cx="8611831" cy="5064774"/>
          </a:xfrm>
          <a:prstGeom prst="rect">
            <a:avLst/>
          </a:prstGeom>
        </p:spPr>
      </p:pic>
      <p:sp>
        <p:nvSpPr>
          <p:cNvPr id="5" name="TextovéPole 4"/>
          <p:cNvSpPr txBox="1"/>
          <p:nvPr/>
        </p:nvSpPr>
        <p:spPr>
          <a:xfrm>
            <a:off x="1528763" y="6308600"/>
            <a:ext cx="6520568" cy="400110"/>
          </a:xfrm>
          <a:prstGeom prst="rect">
            <a:avLst/>
          </a:prstGeom>
          <a:noFill/>
        </p:spPr>
        <p:txBody>
          <a:bodyPr wrap="none" rtlCol="0">
            <a:spAutoFit/>
          </a:bodyPr>
          <a:lstStyle/>
          <a:p>
            <a:r>
              <a:rPr lang="cs-CZ" sz="2000" dirty="0" smtClean="0">
                <a:solidFill>
                  <a:srgbClr val="FF0000"/>
                </a:solidFill>
              </a:rPr>
              <a:t>Důsledek: nárůst velikosti intronu </a:t>
            </a:r>
            <a:r>
              <a:rPr lang="cs-CZ" sz="2000" dirty="0" smtClean="0">
                <a:solidFill>
                  <a:srgbClr val="FF0000"/>
                </a:solidFill>
                <a:sym typeface="Wingdings" panose="05000000000000000000" pitchFamily="2" charset="2"/>
              </a:rPr>
              <a:t></a:t>
            </a:r>
            <a:r>
              <a:rPr lang="en-US" sz="2000" dirty="0" smtClean="0">
                <a:solidFill>
                  <a:srgbClr val="FF0000"/>
                </a:solidFill>
                <a:sym typeface="Wingdings" panose="05000000000000000000" pitchFamily="2" charset="2"/>
              </a:rPr>
              <a:t> n</a:t>
            </a:r>
            <a:r>
              <a:rPr lang="cs-CZ" sz="2000" dirty="0" err="1" smtClean="0">
                <a:solidFill>
                  <a:srgbClr val="FF0000"/>
                </a:solidFill>
                <a:sym typeface="Wingdings" panose="05000000000000000000" pitchFamily="2" charset="2"/>
              </a:rPr>
              <a:t>árůst</a:t>
            </a:r>
            <a:r>
              <a:rPr lang="en-US" sz="2000" dirty="0" smtClean="0">
                <a:solidFill>
                  <a:srgbClr val="FF0000"/>
                </a:solidFill>
                <a:sym typeface="Wingdings" panose="05000000000000000000" pitchFamily="2" charset="2"/>
              </a:rPr>
              <a:t> </a:t>
            </a:r>
            <a:r>
              <a:rPr lang="en-US" sz="2000" dirty="0" err="1" smtClean="0">
                <a:solidFill>
                  <a:srgbClr val="FF0000"/>
                </a:solidFill>
                <a:sym typeface="Wingdings" panose="05000000000000000000" pitchFamily="2" charset="2"/>
              </a:rPr>
              <a:t>velikosti</a:t>
            </a:r>
            <a:r>
              <a:rPr lang="en-US" sz="2000" dirty="0" smtClean="0">
                <a:solidFill>
                  <a:srgbClr val="FF0000"/>
                </a:solidFill>
                <a:sym typeface="Wingdings" panose="05000000000000000000" pitchFamily="2" charset="2"/>
              </a:rPr>
              <a:t> </a:t>
            </a:r>
            <a:r>
              <a:rPr lang="cs-CZ" sz="2000" dirty="0" smtClean="0">
                <a:solidFill>
                  <a:srgbClr val="FF0000"/>
                </a:solidFill>
              </a:rPr>
              <a:t>genomu</a:t>
            </a:r>
            <a:endParaRPr lang="en-US" sz="2000" dirty="0">
              <a:solidFill>
                <a:srgbClr val="FF0000"/>
              </a:solidFill>
            </a:endParaRPr>
          </a:p>
        </p:txBody>
      </p:sp>
      <p:sp>
        <p:nvSpPr>
          <p:cNvPr id="6" name="Obdélník 5"/>
          <p:cNvSpPr/>
          <p:nvPr/>
        </p:nvSpPr>
        <p:spPr>
          <a:xfrm>
            <a:off x="3205537" y="955497"/>
            <a:ext cx="2383605" cy="3595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bdélník 2"/>
          <p:cNvSpPr/>
          <p:nvPr/>
        </p:nvSpPr>
        <p:spPr>
          <a:xfrm>
            <a:off x="1605280" y="2997200"/>
            <a:ext cx="5902960" cy="15849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bdélník 6"/>
          <p:cNvSpPr/>
          <p:nvPr/>
        </p:nvSpPr>
        <p:spPr>
          <a:xfrm>
            <a:off x="0" y="4582160"/>
            <a:ext cx="9144000" cy="1726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0842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P spid="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06471" y="102492"/>
            <a:ext cx="7886700" cy="1325563"/>
          </a:xfrm>
        </p:spPr>
        <p:txBody>
          <a:bodyPr>
            <a:normAutofit/>
          </a:bodyPr>
          <a:lstStyle/>
          <a:p>
            <a:pPr algn="ctr"/>
            <a:r>
              <a:rPr lang="cs-CZ" sz="3600" i="1" dirty="0" smtClean="0">
                <a:solidFill>
                  <a:srgbClr val="C00000"/>
                </a:solidFill>
              </a:rPr>
              <a:t>Ruby</a:t>
            </a:r>
            <a:r>
              <a:rPr lang="cs-CZ" sz="3600" dirty="0" smtClean="0">
                <a:solidFill>
                  <a:srgbClr val="C00000"/>
                </a:solidFill>
              </a:rPr>
              <a:t> – příklad mutace způsobující změnu regulace genu</a:t>
            </a:r>
            <a:endParaRPr lang="cs-CZ" sz="3600" dirty="0">
              <a:solidFill>
                <a:srgbClr val="C00000"/>
              </a:solidFill>
            </a:endParaRPr>
          </a:p>
        </p:txBody>
      </p:sp>
      <p:pic>
        <p:nvPicPr>
          <p:cNvPr id="8" name="Obráze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471" y="1719885"/>
            <a:ext cx="7769624" cy="2317094"/>
          </a:xfrm>
          <a:prstGeom prst="rect">
            <a:avLst/>
          </a:prstGeom>
        </p:spPr>
      </p:pic>
      <p:sp>
        <p:nvSpPr>
          <p:cNvPr id="9" name="TextovéPole 8"/>
          <p:cNvSpPr txBox="1"/>
          <p:nvPr/>
        </p:nvSpPr>
        <p:spPr>
          <a:xfrm>
            <a:off x="359596" y="4710801"/>
            <a:ext cx="8578921" cy="1323439"/>
          </a:xfrm>
          <a:prstGeom prst="rect">
            <a:avLst/>
          </a:prstGeom>
          <a:noFill/>
        </p:spPr>
        <p:txBody>
          <a:bodyPr wrap="square" rtlCol="0">
            <a:spAutoFit/>
          </a:bodyPr>
          <a:lstStyle/>
          <a:p>
            <a:pPr marL="285750" indent="-285750">
              <a:spcAft>
                <a:spcPts val="2400"/>
              </a:spcAft>
              <a:buFont typeface="Arial" panose="020B0604020202020204" pitchFamily="34" charset="0"/>
              <a:buChar char="•"/>
            </a:pPr>
            <a:r>
              <a:rPr lang="cs-CZ" sz="2000" dirty="0" smtClean="0"/>
              <a:t>Krvavé pomeranče – vyšší množství </a:t>
            </a:r>
            <a:r>
              <a:rPr lang="cs-CZ" sz="2000" dirty="0" err="1" smtClean="0"/>
              <a:t>anthokyanů</a:t>
            </a:r>
            <a:r>
              <a:rPr lang="cs-CZ" sz="2000" dirty="0" smtClean="0"/>
              <a:t> než oranžové pomeranče</a:t>
            </a:r>
            <a:r>
              <a:rPr lang="cs-CZ" sz="2000" dirty="0" smtClean="0">
                <a:sym typeface="Wingdings" panose="05000000000000000000" pitchFamily="2" charset="2"/>
              </a:rPr>
              <a:t>      </a:t>
            </a:r>
            <a:r>
              <a:rPr lang="en-US" sz="2000" dirty="0" smtClean="0">
                <a:sym typeface="Wingdings" panose="05000000000000000000" pitchFamily="2" charset="2"/>
              </a:rPr>
              <a:t> </a:t>
            </a:r>
            <a:r>
              <a:rPr lang="cs-CZ" sz="2000" dirty="0" smtClean="0">
                <a:sym typeface="Wingdings" panose="05000000000000000000" pitchFamily="2" charset="2"/>
              </a:rPr>
              <a:t>velmi zdravé (ochrana proti oxidativnímu stresu + redukce tukových buněk)</a:t>
            </a:r>
          </a:p>
          <a:p>
            <a:pPr marL="285750" indent="-285750">
              <a:spcAft>
                <a:spcPts val="2400"/>
              </a:spcAft>
              <a:buFont typeface="Arial" panose="020B0604020202020204" pitchFamily="34" charset="0"/>
              <a:buChar char="•"/>
            </a:pPr>
            <a:r>
              <a:rPr lang="cs-CZ" sz="2000" dirty="0" smtClean="0">
                <a:sym typeface="Wingdings" panose="05000000000000000000" pitchFamily="2" charset="2"/>
              </a:rPr>
              <a:t>Náročná produkce – pigmentace jen při nižších teplotách</a:t>
            </a:r>
          </a:p>
        </p:txBody>
      </p:sp>
    </p:spTree>
    <p:extLst>
      <p:ext uri="{BB962C8B-B14F-4D97-AF65-F5344CB8AC3E}">
        <p14:creationId xmlns:p14="http://schemas.microsoft.com/office/powerpoint/2010/main" val="339562634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9997" y="4897969"/>
            <a:ext cx="6777077" cy="1370935"/>
          </a:xfrm>
          <a:prstGeom prst="rect">
            <a:avLst/>
          </a:prstGeom>
        </p:spPr>
      </p:pic>
      <p:pic>
        <p:nvPicPr>
          <p:cNvPr id="5" name="Obráze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004" y="1576351"/>
            <a:ext cx="4725291" cy="2389612"/>
          </a:xfrm>
          <a:prstGeom prst="rect">
            <a:avLst/>
          </a:prstGeom>
        </p:spPr>
      </p:pic>
      <p:sp>
        <p:nvSpPr>
          <p:cNvPr id="6" name="TextovéPole 5"/>
          <p:cNvSpPr txBox="1"/>
          <p:nvPr/>
        </p:nvSpPr>
        <p:spPr>
          <a:xfrm>
            <a:off x="5036885" y="1666289"/>
            <a:ext cx="3962804" cy="2092881"/>
          </a:xfrm>
          <a:prstGeom prst="rect">
            <a:avLst/>
          </a:prstGeom>
          <a:noFill/>
        </p:spPr>
        <p:txBody>
          <a:bodyPr wrap="square" rtlCol="0">
            <a:spAutoFit/>
          </a:bodyPr>
          <a:lstStyle/>
          <a:p>
            <a:pPr marL="285750" indent="-285750">
              <a:spcBef>
                <a:spcPts val="1200"/>
              </a:spcBef>
              <a:buFont typeface="Arial" panose="020B0604020202020204" pitchFamily="34" charset="0"/>
              <a:buChar char="•"/>
            </a:pPr>
            <a:r>
              <a:rPr lang="cs-CZ" sz="2000" dirty="0" smtClean="0"/>
              <a:t>Červená barva způsobena expresí genu </a:t>
            </a:r>
            <a:r>
              <a:rPr lang="cs-CZ" sz="2000" i="1" dirty="0" smtClean="0"/>
              <a:t>Ruby</a:t>
            </a:r>
            <a:r>
              <a:rPr lang="cs-CZ" sz="2000" dirty="0" smtClean="0"/>
              <a:t> (aktivuje dráhu syntézy </a:t>
            </a:r>
            <a:r>
              <a:rPr lang="cs-CZ" sz="2000" dirty="0" err="1" smtClean="0"/>
              <a:t>anthokyanů</a:t>
            </a:r>
            <a:r>
              <a:rPr lang="cs-CZ" sz="2000" dirty="0" smtClean="0"/>
              <a:t>)</a:t>
            </a:r>
          </a:p>
          <a:p>
            <a:pPr marL="285750" indent="-285750">
              <a:spcBef>
                <a:spcPts val="1200"/>
              </a:spcBef>
              <a:buFont typeface="Arial" panose="020B0604020202020204" pitchFamily="34" charset="0"/>
              <a:buChar char="•"/>
            </a:pPr>
            <a:r>
              <a:rPr lang="cs-CZ" sz="2000" dirty="0" smtClean="0"/>
              <a:t>Exprese řízena mobilním elementem před kódující sekvencí </a:t>
            </a:r>
            <a:r>
              <a:rPr lang="cs-CZ" sz="2000" i="1" dirty="0" smtClean="0"/>
              <a:t>Ruby</a:t>
            </a:r>
            <a:endParaRPr lang="cs-CZ" sz="2000" i="1" dirty="0"/>
          </a:p>
        </p:txBody>
      </p:sp>
      <p:sp>
        <p:nvSpPr>
          <p:cNvPr id="7" name="Nadpis 1"/>
          <p:cNvSpPr txBox="1">
            <a:spLocks/>
          </p:cNvSpPr>
          <p:nvPr/>
        </p:nvSpPr>
        <p:spPr>
          <a:xfrm>
            <a:off x="706471" y="102492"/>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sz="3600" i="1" dirty="0" smtClean="0">
                <a:solidFill>
                  <a:srgbClr val="C00000"/>
                </a:solidFill>
              </a:rPr>
              <a:t>Ruby</a:t>
            </a:r>
            <a:r>
              <a:rPr lang="cs-CZ" sz="3600" dirty="0" smtClean="0">
                <a:solidFill>
                  <a:srgbClr val="C00000"/>
                </a:solidFill>
              </a:rPr>
              <a:t> – příklad mutace způsobující změnu regulace genu</a:t>
            </a:r>
            <a:endParaRPr lang="cs-CZ" sz="3600" dirty="0">
              <a:solidFill>
                <a:srgbClr val="C00000"/>
              </a:solidFill>
            </a:endParaRPr>
          </a:p>
        </p:txBody>
      </p:sp>
      <p:sp>
        <p:nvSpPr>
          <p:cNvPr id="8" name="TextovéPole 7"/>
          <p:cNvSpPr txBox="1"/>
          <p:nvPr/>
        </p:nvSpPr>
        <p:spPr>
          <a:xfrm>
            <a:off x="7727074" y="5476672"/>
            <a:ext cx="609462" cy="369332"/>
          </a:xfrm>
          <a:prstGeom prst="rect">
            <a:avLst/>
          </a:prstGeom>
          <a:noFill/>
        </p:spPr>
        <p:txBody>
          <a:bodyPr wrap="none" rtlCol="0">
            <a:spAutoFit/>
          </a:bodyPr>
          <a:lstStyle/>
          <a:p>
            <a:r>
              <a:rPr lang="cs-CZ" dirty="0" smtClean="0"/>
              <a:t>DNA</a:t>
            </a:r>
            <a:endParaRPr lang="cs-CZ" dirty="0"/>
          </a:p>
        </p:txBody>
      </p:sp>
      <p:sp>
        <p:nvSpPr>
          <p:cNvPr id="9" name="TextovéPole 8"/>
          <p:cNvSpPr txBox="1"/>
          <p:nvPr/>
        </p:nvSpPr>
        <p:spPr>
          <a:xfrm>
            <a:off x="7727074" y="4869106"/>
            <a:ext cx="591829" cy="369332"/>
          </a:xfrm>
          <a:prstGeom prst="rect">
            <a:avLst/>
          </a:prstGeom>
          <a:noFill/>
        </p:spPr>
        <p:txBody>
          <a:bodyPr wrap="none" rtlCol="0">
            <a:spAutoFit/>
          </a:bodyPr>
          <a:lstStyle/>
          <a:p>
            <a:r>
              <a:rPr lang="cs-CZ" dirty="0"/>
              <a:t>R</a:t>
            </a:r>
            <a:r>
              <a:rPr lang="cs-CZ" dirty="0" smtClean="0"/>
              <a:t>NA</a:t>
            </a:r>
            <a:endParaRPr lang="cs-CZ" dirty="0"/>
          </a:p>
        </p:txBody>
      </p:sp>
      <p:sp>
        <p:nvSpPr>
          <p:cNvPr id="10" name="TextovéPole 9"/>
          <p:cNvSpPr txBox="1"/>
          <p:nvPr/>
        </p:nvSpPr>
        <p:spPr>
          <a:xfrm>
            <a:off x="3667327" y="5107340"/>
            <a:ext cx="494046" cy="369332"/>
          </a:xfrm>
          <a:prstGeom prst="rect">
            <a:avLst/>
          </a:prstGeom>
          <a:noFill/>
        </p:spPr>
        <p:txBody>
          <a:bodyPr wrap="none" rtlCol="0">
            <a:spAutoFit/>
          </a:bodyPr>
          <a:lstStyle/>
          <a:p>
            <a:r>
              <a:rPr lang="cs-CZ" dirty="0" smtClean="0"/>
              <a:t>ME</a:t>
            </a:r>
            <a:endParaRPr lang="cs-CZ" dirty="0"/>
          </a:p>
        </p:txBody>
      </p:sp>
      <p:sp>
        <p:nvSpPr>
          <p:cNvPr id="11" name="TextovéPole 10"/>
          <p:cNvSpPr txBox="1"/>
          <p:nvPr/>
        </p:nvSpPr>
        <p:spPr>
          <a:xfrm>
            <a:off x="6118698" y="6084238"/>
            <a:ext cx="656398" cy="369332"/>
          </a:xfrm>
          <a:prstGeom prst="rect">
            <a:avLst/>
          </a:prstGeom>
          <a:noFill/>
        </p:spPr>
        <p:txBody>
          <a:bodyPr wrap="none" rtlCol="0">
            <a:spAutoFit/>
          </a:bodyPr>
          <a:lstStyle/>
          <a:p>
            <a:r>
              <a:rPr lang="cs-CZ" i="1" dirty="0" smtClean="0"/>
              <a:t>Ruby</a:t>
            </a:r>
            <a:endParaRPr lang="cs-CZ" i="1" dirty="0"/>
          </a:p>
        </p:txBody>
      </p:sp>
      <p:cxnSp>
        <p:nvCxnSpPr>
          <p:cNvPr id="13" name="Přímá spojnice se šipkou 12"/>
          <p:cNvCxnSpPr>
            <a:stCxn id="10" idx="1"/>
          </p:cNvCxnSpPr>
          <p:nvPr/>
        </p:nvCxnSpPr>
        <p:spPr>
          <a:xfrm flipH="1">
            <a:off x="1964987" y="5292006"/>
            <a:ext cx="1702340" cy="1846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Přímá spojnice se šipkou 14"/>
          <p:cNvCxnSpPr>
            <a:stCxn id="10" idx="3"/>
          </p:cNvCxnSpPr>
          <p:nvPr/>
        </p:nvCxnSpPr>
        <p:spPr>
          <a:xfrm>
            <a:off x="4161373" y="5292006"/>
            <a:ext cx="1412576" cy="21352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Přímá spojnice se šipkou 16"/>
          <p:cNvCxnSpPr/>
          <p:nvPr/>
        </p:nvCxnSpPr>
        <p:spPr>
          <a:xfrm flipH="1" flipV="1">
            <a:off x="5856051" y="5846004"/>
            <a:ext cx="398834" cy="2240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Přímá spojnice se šipkou 18"/>
          <p:cNvCxnSpPr/>
          <p:nvPr/>
        </p:nvCxnSpPr>
        <p:spPr>
          <a:xfrm flipV="1">
            <a:off x="6446897" y="5846004"/>
            <a:ext cx="440286" cy="23823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3414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63595" y="121935"/>
            <a:ext cx="7886700" cy="1325563"/>
          </a:xfrm>
        </p:spPr>
        <p:txBody>
          <a:bodyPr>
            <a:normAutofit/>
          </a:bodyPr>
          <a:lstStyle/>
          <a:p>
            <a:pPr algn="ctr"/>
            <a:r>
              <a:rPr lang="cs-CZ" sz="4000" dirty="0">
                <a:solidFill>
                  <a:srgbClr val="C00000"/>
                </a:solidFill>
              </a:rPr>
              <a:t>Genom - rekapitulace</a:t>
            </a:r>
          </a:p>
        </p:txBody>
      </p:sp>
      <p:sp>
        <p:nvSpPr>
          <p:cNvPr id="4" name="TextovéPole 3"/>
          <p:cNvSpPr txBox="1"/>
          <p:nvPr/>
        </p:nvSpPr>
        <p:spPr>
          <a:xfrm>
            <a:off x="693704" y="1583686"/>
            <a:ext cx="7756591" cy="4293483"/>
          </a:xfrm>
          <a:prstGeom prst="rect">
            <a:avLst/>
          </a:prstGeom>
          <a:noFill/>
        </p:spPr>
        <p:txBody>
          <a:bodyPr wrap="square" rtlCol="0">
            <a:spAutoFit/>
          </a:bodyPr>
          <a:lstStyle/>
          <a:p>
            <a:pPr marL="342900" indent="-342900">
              <a:spcBef>
                <a:spcPts val="1800"/>
              </a:spcBef>
              <a:buFont typeface="Arial" panose="020B0604020202020204" pitchFamily="34" charset="0"/>
              <a:buChar char="•"/>
            </a:pPr>
            <a:r>
              <a:rPr lang="cs-CZ" sz="2200" dirty="0" smtClean="0"/>
              <a:t>Genom = veškerá DNA v buňce</a:t>
            </a:r>
          </a:p>
          <a:p>
            <a:pPr marL="342900" indent="-342900">
              <a:spcBef>
                <a:spcPts val="1800"/>
              </a:spcBef>
              <a:buFont typeface="Arial" panose="020B0604020202020204" pitchFamily="34" charset="0"/>
              <a:buChar char="•"/>
            </a:pPr>
            <a:r>
              <a:rPr lang="cs-CZ" sz="2200" dirty="0" smtClean="0"/>
              <a:t>Velikost genomu neodpovídá složitosti organismu (paradox hodnoty C)</a:t>
            </a:r>
          </a:p>
          <a:p>
            <a:pPr marL="342900" indent="-342900">
              <a:spcBef>
                <a:spcPts val="1800"/>
              </a:spcBef>
              <a:buFont typeface="Arial" panose="020B0604020202020204" pitchFamily="34" charset="0"/>
              <a:buChar char="•"/>
            </a:pPr>
            <a:r>
              <a:rPr lang="cs-CZ" sz="2200" dirty="0" smtClean="0"/>
              <a:t>Počet genů neodpovídá velikosti genomu</a:t>
            </a:r>
          </a:p>
          <a:p>
            <a:pPr marL="342900" indent="-342900">
              <a:spcBef>
                <a:spcPts val="1800"/>
              </a:spcBef>
              <a:buFont typeface="Arial" panose="020B0604020202020204" pitchFamily="34" charset="0"/>
              <a:buChar char="•"/>
            </a:pPr>
            <a:r>
              <a:rPr lang="cs-CZ" sz="2200" dirty="0" smtClean="0"/>
              <a:t>Většina genomu je tvořena repetitivně DNA (hlavně mobilní elementy)</a:t>
            </a:r>
          </a:p>
          <a:p>
            <a:pPr marL="342900" indent="-342900">
              <a:spcBef>
                <a:spcPts val="1800"/>
              </a:spcBef>
              <a:buFont typeface="Arial" panose="020B0604020202020204" pitchFamily="34" charset="0"/>
              <a:buChar char="•"/>
            </a:pPr>
            <a:r>
              <a:rPr lang="cs-CZ" sz="2200" dirty="0" smtClean="0"/>
              <a:t>Mobilní elementy se přemísťují po genomu a mohou ovlivnit expresi genů</a:t>
            </a:r>
          </a:p>
          <a:p>
            <a:pPr marL="342900" indent="-342900">
              <a:spcBef>
                <a:spcPts val="1800"/>
              </a:spcBef>
              <a:buFont typeface="Arial" panose="020B0604020202020204" pitchFamily="34" charset="0"/>
              <a:buChar char="•"/>
            </a:pPr>
            <a:endParaRPr lang="cs-CZ" sz="2200" dirty="0"/>
          </a:p>
        </p:txBody>
      </p:sp>
    </p:spTree>
    <p:extLst>
      <p:ext uri="{BB962C8B-B14F-4D97-AF65-F5344CB8AC3E}">
        <p14:creationId xmlns:p14="http://schemas.microsoft.com/office/powerpoint/2010/main" val="1414944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89739" y="-119334"/>
            <a:ext cx="7886700" cy="1325563"/>
          </a:xfrm>
        </p:spPr>
        <p:txBody>
          <a:bodyPr>
            <a:normAutofit/>
          </a:bodyPr>
          <a:lstStyle/>
          <a:p>
            <a:pPr algn="ctr"/>
            <a:r>
              <a:rPr lang="cs-CZ" sz="4000" dirty="0">
                <a:solidFill>
                  <a:srgbClr val="C00000"/>
                </a:solidFill>
              </a:rPr>
              <a:t>O čem to bylo</a:t>
            </a:r>
          </a:p>
        </p:txBody>
      </p:sp>
      <p:sp>
        <p:nvSpPr>
          <p:cNvPr id="4" name="TextovéPole 3"/>
          <p:cNvSpPr txBox="1"/>
          <p:nvPr/>
        </p:nvSpPr>
        <p:spPr>
          <a:xfrm>
            <a:off x="476655" y="1206229"/>
            <a:ext cx="7704307" cy="5170646"/>
          </a:xfrm>
          <a:prstGeom prst="rect">
            <a:avLst/>
          </a:prstGeom>
          <a:noFill/>
        </p:spPr>
        <p:txBody>
          <a:bodyPr wrap="square" rtlCol="0">
            <a:spAutoFit/>
          </a:bodyPr>
          <a:lstStyle/>
          <a:p>
            <a:pPr marL="342900" indent="-342900">
              <a:spcBef>
                <a:spcPts val="600"/>
              </a:spcBef>
              <a:buFont typeface="Arial" panose="020B0604020202020204" pitchFamily="34" charset="0"/>
              <a:buChar char="•"/>
            </a:pPr>
            <a:r>
              <a:rPr lang="cs-CZ" sz="2000" dirty="0" smtClean="0"/>
              <a:t>DNA obsahuje informaci o tom, jací jsme.</a:t>
            </a:r>
          </a:p>
          <a:p>
            <a:pPr marL="342900" indent="-342900">
              <a:spcBef>
                <a:spcPts val="600"/>
              </a:spcBef>
              <a:buFont typeface="Arial" panose="020B0604020202020204" pitchFamily="34" charset="0"/>
              <a:buChar char="•"/>
            </a:pPr>
            <a:r>
              <a:rPr lang="cs-CZ" sz="2000" dirty="0" smtClean="0"/>
              <a:t>Informace je realizována přepsáním do RNA a translací do proteinu.</a:t>
            </a:r>
          </a:p>
          <a:p>
            <a:pPr marL="342900" indent="-342900">
              <a:spcBef>
                <a:spcPts val="600"/>
              </a:spcBef>
              <a:buFont typeface="Arial" panose="020B0604020202020204" pitchFamily="34" charset="0"/>
              <a:buChar char="•"/>
            </a:pPr>
            <a:r>
              <a:rPr lang="cs-CZ" sz="2000" dirty="0" smtClean="0"/>
              <a:t>Některé typy RNA se </a:t>
            </a:r>
            <a:r>
              <a:rPr lang="cs-CZ" sz="2000" dirty="0" err="1" smtClean="0"/>
              <a:t>netranslatují</a:t>
            </a:r>
            <a:r>
              <a:rPr lang="cs-CZ" sz="2000" dirty="0" smtClean="0"/>
              <a:t> a mají strukturní/regulační funkci.</a:t>
            </a:r>
          </a:p>
          <a:p>
            <a:pPr marL="342900" indent="-342900">
              <a:spcBef>
                <a:spcPts val="600"/>
              </a:spcBef>
              <a:buFont typeface="Arial" panose="020B0604020202020204" pitchFamily="34" charset="0"/>
              <a:buChar char="•"/>
            </a:pPr>
            <a:r>
              <a:rPr lang="cs-CZ" sz="2000" dirty="0" smtClean="0"/>
              <a:t>Proteiny dělají v buňce skoro všechno.</a:t>
            </a:r>
          </a:p>
          <a:p>
            <a:pPr marL="342900" indent="-342900">
              <a:spcBef>
                <a:spcPts val="600"/>
              </a:spcBef>
              <a:buFont typeface="Arial" panose="020B0604020202020204" pitchFamily="34" charset="0"/>
              <a:buChar char="•"/>
            </a:pPr>
            <a:r>
              <a:rPr lang="cs-CZ" sz="2000" dirty="0" smtClean="0"/>
              <a:t>Úsek informace na DNA se jmenuje gen.</a:t>
            </a:r>
          </a:p>
          <a:p>
            <a:pPr marL="342900" indent="-342900">
              <a:spcBef>
                <a:spcPts val="600"/>
              </a:spcBef>
              <a:buFont typeface="Arial" panose="020B0604020202020204" pitchFamily="34" charset="0"/>
              <a:buChar char="•"/>
            </a:pPr>
            <a:r>
              <a:rPr lang="cs-CZ" sz="2000" dirty="0" smtClean="0"/>
              <a:t>Gen se skládá z regulačních sekvencí, exonů a intronů.</a:t>
            </a:r>
          </a:p>
          <a:p>
            <a:pPr marL="342900" indent="-342900">
              <a:spcBef>
                <a:spcPts val="600"/>
              </a:spcBef>
              <a:buFont typeface="Arial" panose="020B0604020202020204" pitchFamily="34" charset="0"/>
              <a:buChar char="•"/>
            </a:pPr>
            <a:r>
              <a:rPr lang="cs-CZ" sz="2000" dirty="0" smtClean="0"/>
              <a:t>Geny jsou lokalizované na chromosomech – molekulách DNA s navázanými proteiny.</a:t>
            </a:r>
          </a:p>
          <a:p>
            <a:pPr marL="342900" indent="-342900">
              <a:spcBef>
                <a:spcPts val="600"/>
              </a:spcBef>
              <a:buFont typeface="Arial" panose="020B0604020202020204" pitchFamily="34" charset="0"/>
              <a:buChar char="•"/>
            </a:pPr>
            <a:r>
              <a:rPr lang="cs-CZ" sz="2000" dirty="0" smtClean="0"/>
              <a:t>Diploidní organismy mají dvě sady chromosomů – od otce a od matky.</a:t>
            </a:r>
          </a:p>
          <a:p>
            <a:pPr marL="342900" indent="-342900">
              <a:spcBef>
                <a:spcPts val="600"/>
              </a:spcBef>
              <a:buFont typeface="Arial" panose="020B0604020202020204" pitchFamily="34" charset="0"/>
              <a:buChar char="•"/>
            </a:pPr>
            <a:r>
              <a:rPr lang="cs-CZ" sz="2000" dirty="0" smtClean="0"/>
              <a:t>Genom je veškerá DNA v buňce.</a:t>
            </a:r>
          </a:p>
          <a:p>
            <a:pPr marL="342900" indent="-342900">
              <a:spcBef>
                <a:spcPts val="600"/>
              </a:spcBef>
              <a:buFont typeface="Arial" panose="020B0604020202020204" pitchFamily="34" charset="0"/>
              <a:buChar char="•"/>
            </a:pPr>
            <a:r>
              <a:rPr lang="cs-CZ" sz="2000" dirty="0" smtClean="0"/>
              <a:t>Jen malá část eukaryotního genomu je tvořena geny.</a:t>
            </a:r>
          </a:p>
          <a:p>
            <a:pPr marL="342900" indent="-342900">
              <a:spcBef>
                <a:spcPts val="600"/>
              </a:spcBef>
              <a:buFont typeface="Arial" panose="020B0604020202020204" pitchFamily="34" charset="0"/>
              <a:buChar char="•"/>
            </a:pPr>
            <a:r>
              <a:rPr lang="cs-CZ" sz="2000" dirty="0" smtClean="0"/>
              <a:t>Velká část eukaryotního genomu je tvořena mobilními elementy – mohou ovlivňovat expresi genů. </a:t>
            </a:r>
            <a:endParaRPr lang="cs-CZ" sz="2000" dirty="0"/>
          </a:p>
        </p:txBody>
      </p:sp>
    </p:spTree>
    <p:extLst>
      <p:ext uri="{BB962C8B-B14F-4D97-AF65-F5344CB8AC3E}">
        <p14:creationId xmlns:p14="http://schemas.microsoft.com/office/powerpoint/2010/main" val="625405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18922" y="2084198"/>
            <a:ext cx="7886700" cy="1325563"/>
          </a:xfrm>
        </p:spPr>
        <p:txBody>
          <a:bodyPr/>
          <a:lstStyle/>
          <a:p>
            <a:pPr algn="ctr"/>
            <a:r>
              <a:rPr lang="cs-CZ" dirty="0" smtClean="0">
                <a:solidFill>
                  <a:srgbClr val="C00000"/>
                </a:solidFill>
              </a:rPr>
              <a:t>Konec!</a:t>
            </a:r>
            <a:br>
              <a:rPr lang="cs-CZ" dirty="0" smtClean="0">
                <a:solidFill>
                  <a:srgbClr val="C00000"/>
                </a:solidFill>
              </a:rPr>
            </a:br>
            <a:r>
              <a:rPr lang="cs-CZ" dirty="0" smtClean="0">
                <a:solidFill>
                  <a:srgbClr val="C00000"/>
                </a:solidFill>
              </a:rPr>
              <a:t>Děkuji za pozornost.</a:t>
            </a:r>
            <a:endParaRPr lang="cs-CZ" dirty="0">
              <a:solidFill>
                <a:srgbClr val="C00000"/>
              </a:solidFill>
            </a:endParaRPr>
          </a:p>
        </p:txBody>
      </p:sp>
    </p:spTree>
    <p:extLst>
      <p:ext uri="{BB962C8B-B14F-4D97-AF65-F5344CB8AC3E}">
        <p14:creationId xmlns:p14="http://schemas.microsoft.com/office/powerpoint/2010/main" val="9677258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01218" y="109094"/>
            <a:ext cx="7886700" cy="1325563"/>
          </a:xfrm>
        </p:spPr>
        <p:txBody>
          <a:bodyPr vert="horz" lIns="91440" tIns="45720" rIns="91440" bIns="45720" rtlCol="0" anchor="ctr">
            <a:normAutofit/>
          </a:bodyPr>
          <a:lstStyle/>
          <a:p>
            <a:pPr algn="ctr"/>
            <a:r>
              <a:rPr lang="cs-CZ" sz="4000" dirty="0">
                <a:solidFill>
                  <a:srgbClr val="C00000"/>
                </a:solidFill>
              </a:rPr>
              <a:t>DNA </a:t>
            </a:r>
            <a:r>
              <a:rPr lang="cs-CZ" sz="4000" dirty="0">
                <a:solidFill>
                  <a:srgbClr val="C00000"/>
                </a:solidFill>
                <a:sym typeface="Wingdings" panose="05000000000000000000" pitchFamily="2" charset="2"/>
              </a:rPr>
              <a:t></a:t>
            </a:r>
            <a:r>
              <a:rPr lang="en-US" sz="4000" dirty="0">
                <a:solidFill>
                  <a:srgbClr val="C00000"/>
                </a:solidFill>
                <a:sym typeface="Wingdings" panose="05000000000000000000" pitchFamily="2" charset="2"/>
              </a:rPr>
              <a:t> RNA </a:t>
            </a:r>
            <a:r>
              <a:rPr lang="cs-CZ" sz="4000" dirty="0">
                <a:solidFill>
                  <a:srgbClr val="C00000"/>
                </a:solidFill>
                <a:sym typeface="Wingdings" panose="05000000000000000000" pitchFamily="2" charset="2"/>
              </a:rPr>
              <a:t> proteiny</a:t>
            </a:r>
            <a:endParaRPr lang="cs-CZ" sz="4000" dirty="0">
              <a:solidFill>
                <a:srgbClr val="C00000"/>
              </a:solidFill>
            </a:endParaRPr>
          </a:p>
        </p:txBody>
      </p:sp>
      <p:sp>
        <p:nvSpPr>
          <p:cNvPr id="3" name="TextovéPole 2"/>
          <p:cNvSpPr txBox="1"/>
          <p:nvPr/>
        </p:nvSpPr>
        <p:spPr>
          <a:xfrm>
            <a:off x="749808" y="1673352"/>
            <a:ext cx="5334602" cy="400110"/>
          </a:xfrm>
          <a:prstGeom prst="rect">
            <a:avLst/>
          </a:prstGeom>
          <a:noFill/>
        </p:spPr>
        <p:txBody>
          <a:bodyPr wrap="none" rtlCol="0">
            <a:spAutoFit/>
          </a:bodyPr>
          <a:lstStyle/>
          <a:p>
            <a:r>
              <a:rPr lang="cs-CZ" sz="2000" dirty="0" smtClean="0"/>
              <a:t>Informace o našich vlastnostech je uložena v DNA</a:t>
            </a:r>
            <a:endParaRPr lang="cs-CZ" sz="2000" dirty="0"/>
          </a:p>
        </p:txBody>
      </p:sp>
      <p:sp>
        <p:nvSpPr>
          <p:cNvPr id="4" name="TextovéPole 3"/>
          <p:cNvSpPr txBox="1"/>
          <p:nvPr/>
        </p:nvSpPr>
        <p:spPr>
          <a:xfrm>
            <a:off x="749808" y="4886254"/>
            <a:ext cx="7067897" cy="400110"/>
          </a:xfrm>
          <a:prstGeom prst="rect">
            <a:avLst/>
          </a:prstGeom>
          <a:noFill/>
        </p:spPr>
        <p:txBody>
          <a:bodyPr wrap="none" rtlCol="0">
            <a:spAutoFit/>
          </a:bodyPr>
          <a:lstStyle/>
          <a:p>
            <a:r>
              <a:rPr lang="cs-CZ" sz="2000" dirty="0" smtClean="0"/>
              <a:t>Informace v DNA je vykonána dalšími molekulami: RNA a proteiny </a:t>
            </a:r>
            <a:endParaRPr lang="cs-CZ" sz="2000" dirty="0"/>
          </a:p>
        </p:txBody>
      </p:sp>
      <p:pic>
        <p:nvPicPr>
          <p:cNvPr id="5" name="Picture 4" descr="Group of Dogs Sitting Togeth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808" y="2237643"/>
            <a:ext cx="3095625"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Image result for wol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28159" y="2378323"/>
            <a:ext cx="2187770" cy="1581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623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06433" y="-3109"/>
            <a:ext cx="7886700" cy="1325563"/>
          </a:xfrm>
        </p:spPr>
        <p:txBody>
          <a:bodyPr vert="horz" lIns="91440" tIns="45720" rIns="91440" bIns="45720" rtlCol="0" anchor="ctr">
            <a:normAutofit/>
          </a:bodyPr>
          <a:lstStyle/>
          <a:p>
            <a:pPr algn="ctr"/>
            <a:r>
              <a:rPr lang="cs-CZ" sz="4000" dirty="0">
                <a:solidFill>
                  <a:srgbClr val="C00000"/>
                </a:solidFill>
              </a:rPr>
              <a:t>DNA</a:t>
            </a:r>
          </a:p>
        </p:txBody>
      </p:sp>
      <p:sp>
        <p:nvSpPr>
          <p:cNvPr id="5" name="TextovéPole 4"/>
          <p:cNvSpPr txBox="1"/>
          <p:nvPr/>
        </p:nvSpPr>
        <p:spPr>
          <a:xfrm>
            <a:off x="913960" y="5331018"/>
            <a:ext cx="6620980" cy="461665"/>
          </a:xfrm>
          <a:prstGeom prst="rect">
            <a:avLst/>
          </a:prstGeom>
          <a:noFill/>
        </p:spPr>
        <p:txBody>
          <a:bodyPr wrap="none" rtlCol="0">
            <a:spAutoFit/>
          </a:bodyPr>
          <a:lstStyle/>
          <a:p>
            <a:r>
              <a:rPr lang="cs-CZ" sz="2400" dirty="0" smtClean="0"/>
              <a:t>Báze: adenin (A), </a:t>
            </a:r>
            <a:r>
              <a:rPr lang="cs-CZ" sz="2400" dirty="0" err="1" smtClean="0"/>
              <a:t>thymin</a:t>
            </a:r>
            <a:r>
              <a:rPr lang="cs-CZ" sz="2400" dirty="0" smtClean="0"/>
              <a:t> (T), guanin (G), cytosin (C)</a:t>
            </a:r>
            <a:endParaRPr lang="cs-CZ" sz="2400" dirty="0"/>
          </a:p>
        </p:txBody>
      </p:sp>
      <p:graphicFrame>
        <p:nvGraphicFramePr>
          <p:cNvPr id="7" name="Object 6"/>
          <p:cNvGraphicFramePr>
            <a:graphicFrameLocks noChangeAspect="1"/>
          </p:cNvGraphicFramePr>
          <p:nvPr>
            <p:extLst/>
          </p:nvPr>
        </p:nvGraphicFramePr>
        <p:xfrm>
          <a:off x="4016421" y="1203009"/>
          <a:ext cx="4176712" cy="3422650"/>
        </p:xfrm>
        <a:graphic>
          <a:graphicData uri="http://schemas.openxmlformats.org/presentationml/2006/ole">
            <mc:AlternateContent xmlns:mc="http://schemas.openxmlformats.org/markup-compatibility/2006">
              <mc:Choice xmlns:v="urn:schemas-microsoft-com:vml" Requires="v">
                <p:oleObj spid="_x0000_s1112" name="Image" r:id="rId4" imgW="9009531" imgH="7205083" progId="Photoshop.Image.12">
                  <p:embed/>
                </p:oleObj>
              </mc:Choice>
              <mc:Fallback>
                <p:oleObj name="Image" r:id="rId4" imgW="9009531" imgH="7205083" progId="Photoshop.Image.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6421" y="1203009"/>
                        <a:ext cx="4176712" cy="3422650"/>
                      </a:xfrm>
                      <a:prstGeom prst="rect">
                        <a:avLst/>
                      </a:prstGeom>
                      <a:noFill/>
                      <a:ln>
                        <a:noFill/>
                      </a:ln>
                      <a:effectLst/>
                    </p:spPr>
                  </p:pic>
                </p:oleObj>
              </mc:Fallback>
            </mc:AlternateContent>
          </a:graphicData>
        </a:graphic>
      </p:graphicFrame>
      <p:sp>
        <p:nvSpPr>
          <p:cNvPr id="8" name="Text Box 7"/>
          <p:cNvSpPr txBox="1">
            <a:spLocks noChangeArrowheads="1"/>
          </p:cNvSpPr>
          <p:nvPr/>
        </p:nvSpPr>
        <p:spPr bwMode="auto">
          <a:xfrm>
            <a:off x="4075158" y="1317309"/>
            <a:ext cx="2273058" cy="707886"/>
          </a:xfrm>
          <a:prstGeom prst="rect">
            <a:avLst/>
          </a:prstGeom>
          <a:noFill/>
          <a:ln>
            <a:noFill/>
          </a:ln>
          <a:effectLst/>
          <a:extLst>
            <a:ext uri="{909E8E84-426E-40DD-AFC4-6F175D3DCCD1}">
              <a14:hiddenFill xmlns:a14="http://schemas.microsoft.com/office/drawing/2010/main">
                <a:solidFill>
                  <a:schemeClr val="bg1">
                    <a:alpha val="70195"/>
                  </a:scheme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2000" b="1" dirty="0">
                <a:solidFill>
                  <a:srgbClr val="CC3300"/>
                </a:solidFill>
                <a:latin typeface="Calibri" panose="020F0502020204030204" pitchFamily="34" charset="0"/>
              </a:rPr>
              <a:t>deoxyribonukleotid</a:t>
            </a:r>
          </a:p>
          <a:p>
            <a:pPr>
              <a:spcBef>
                <a:spcPct val="0"/>
              </a:spcBef>
              <a:buFontTx/>
              <a:buNone/>
            </a:pPr>
            <a:r>
              <a:rPr lang="cs-CZ" altLang="cs-CZ" sz="2000" b="1" dirty="0">
                <a:solidFill>
                  <a:srgbClr val="CC3300"/>
                </a:solidFill>
                <a:latin typeface="Calibri" panose="020F0502020204030204" pitchFamily="34" charset="0"/>
              </a:rPr>
              <a:t>(monomer DNA)</a:t>
            </a:r>
          </a:p>
        </p:txBody>
      </p:sp>
      <p:sp>
        <p:nvSpPr>
          <p:cNvPr id="9" name="AutoShape 8"/>
          <p:cNvSpPr>
            <a:spLocks noChangeArrowheads="1"/>
          </p:cNvSpPr>
          <p:nvPr/>
        </p:nvSpPr>
        <p:spPr bwMode="auto">
          <a:xfrm rot="7638307">
            <a:off x="6945358" y="1996759"/>
            <a:ext cx="344488" cy="277812"/>
          </a:xfrm>
          <a:prstGeom prst="rightArrow">
            <a:avLst>
              <a:gd name="adj1" fmla="val 50000"/>
              <a:gd name="adj2" fmla="val 31000"/>
            </a:avLst>
          </a:prstGeom>
          <a:solidFill>
            <a:srgbClr val="FF3300">
              <a:alpha val="70195"/>
            </a:srgbClr>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cs-CZ" altLang="cs-CZ" sz="400"/>
          </a:p>
        </p:txBody>
      </p:sp>
      <p:sp>
        <p:nvSpPr>
          <p:cNvPr id="10" name="Text Box 9"/>
          <p:cNvSpPr txBox="1">
            <a:spLocks noChangeArrowheads="1"/>
          </p:cNvSpPr>
          <p:nvPr/>
        </p:nvSpPr>
        <p:spPr bwMode="auto">
          <a:xfrm>
            <a:off x="4211683" y="3970021"/>
            <a:ext cx="1282700" cy="639763"/>
          </a:xfrm>
          <a:prstGeom prst="rect">
            <a:avLst/>
          </a:prstGeom>
          <a:noFill/>
          <a:ln>
            <a:noFill/>
          </a:ln>
          <a:effectLst/>
          <a:extLst>
            <a:ext uri="{909E8E84-426E-40DD-AFC4-6F175D3DCCD1}">
              <a14:hiddenFill xmlns:a14="http://schemas.microsoft.com/office/drawing/2010/main">
                <a:solidFill>
                  <a:schemeClr val="bg1">
                    <a:alpha val="70195"/>
                  </a:scheme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cs-CZ" sz="1800">
                <a:solidFill>
                  <a:srgbClr val="CC3300"/>
                </a:solidFill>
                <a:latin typeface="Calibri" panose="020F0502020204030204" pitchFamily="34" charset="0"/>
              </a:rPr>
              <a:t>fosfátová skupina</a:t>
            </a:r>
          </a:p>
        </p:txBody>
      </p:sp>
      <p:sp>
        <p:nvSpPr>
          <p:cNvPr id="11" name="AutoShape 10"/>
          <p:cNvSpPr>
            <a:spLocks noChangeArrowheads="1"/>
          </p:cNvSpPr>
          <p:nvPr/>
        </p:nvSpPr>
        <p:spPr bwMode="auto">
          <a:xfrm rot="-8524730">
            <a:off x="6572296" y="3623946"/>
            <a:ext cx="336550" cy="284163"/>
          </a:xfrm>
          <a:prstGeom prst="rightArrow">
            <a:avLst>
              <a:gd name="adj1" fmla="val 50000"/>
              <a:gd name="adj2" fmla="val 29609"/>
            </a:avLst>
          </a:prstGeom>
          <a:solidFill>
            <a:srgbClr val="FF3300">
              <a:alpha val="70195"/>
            </a:srgbClr>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cs-CZ" altLang="cs-CZ" sz="400"/>
          </a:p>
        </p:txBody>
      </p:sp>
      <p:sp>
        <p:nvSpPr>
          <p:cNvPr id="12" name="AutoShape 11"/>
          <p:cNvSpPr>
            <a:spLocks noChangeArrowheads="1"/>
          </p:cNvSpPr>
          <p:nvPr/>
        </p:nvSpPr>
        <p:spPr bwMode="auto">
          <a:xfrm rot="-2715636">
            <a:off x="4919708" y="3587434"/>
            <a:ext cx="344488" cy="277812"/>
          </a:xfrm>
          <a:prstGeom prst="rightArrow">
            <a:avLst>
              <a:gd name="adj1" fmla="val 50000"/>
              <a:gd name="adj2" fmla="val 31000"/>
            </a:avLst>
          </a:prstGeom>
          <a:solidFill>
            <a:srgbClr val="FF3300">
              <a:alpha val="70195"/>
            </a:srgbClr>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cs-CZ" altLang="cs-CZ" sz="400"/>
          </a:p>
        </p:txBody>
      </p:sp>
      <p:sp>
        <p:nvSpPr>
          <p:cNvPr id="13" name="Text Box 12"/>
          <p:cNvSpPr txBox="1">
            <a:spLocks noChangeArrowheads="1"/>
          </p:cNvSpPr>
          <p:nvPr/>
        </p:nvSpPr>
        <p:spPr bwMode="auto">
          <a:xfrm>
            <a:off x="6505621" y="3900171"/>
            <a:ext cx="1282700" cy="365125"/>
          </a:xfrm>
          <a:prstGeom prst="rect">
            <a:avLst/>
          </a:prstGeom>
          <a:noFill/>
          <a:ln>
            <a:noFill/>
          </a:ln>
          <a:effectLst/>
          <a:extLst>
            <a:ext uri="{909E8E84-426E-40DD-AFC4-6F175D3DCCD1}">
              <a14:hiddenFill xmlns:a14="http://schemas.microsoft.com/office/drawing/2010/main">
                <a:solidFill>
                  <a:schemeClr val="bg1">
                    <a:alpha val="70195"/>
                  </a:scheme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cs-CZ" sz="1800">
                <a:solidFill>
                  <a:srgbClr val="CC3300"/>
                </a:solidFill>
                <a:latin typeface="Calibri" panose="020F0502020204030204" pitchFamily="34" charset="0"/>
              </a:rPr>
              <a:t>cukr</a:t>
            </a:r>
          </a:p>
        </p:txBody>
      </p:sp>
      <p:sp>
        <p:nvSpPr>
          <p:cNvPr id="14" name="Text Box 13"/>
          <p:cNvSpPr txBox="1">
            <a:spLocks noChangeArrowheads="1"/>
          </p:cNvSpPr>
          <p:nvPr/>
        </p:nvSpPr>
        <p:spPr bwMode="auto">
          <a:xfrm>
            <a:off x="6912021" y="1341121"/>
            <a:ext cx="1281112" cy="641350"/>
          </a:xfrm>
          <a:prstGeom prst="rect">
            <a:avLst/>
          </a:prstGeom>
          <a:noFill/>
          <a:ln>
            <a:noFill/>
          </a:ln>
          <a:effectLst/>
          <a:extLst>
            <a:ext uri="{909E8E84-426E-40DD-AFC4-6F175D3DCCD1}">
              <a14:hiddenFill xmlns:a14="http://schemas.microsoft.com/office/drawing/2010/main">
                <a:solidFill>
                  <a:schemeClr val="bg1">
                    <a:alpha val="70195"/>
                  </a:scheme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cs-CZ" sz="1800">
                <a:solidFill>
                  <a:srgbClr val="CC3300"/>
                </a:solidFill>
                <a:latin typeface="Calibri" panose="020F0502020204030204" pitchFamily="34" charset="0"/>
              </a:rPr>
              <a:t>dusíkatá báze</a:t>
            </a:r>
          </a:p>
        </p:txBody>
      </p:sp>
      <p:pic>
        <p:nvPicPr>
          <p:cNvPr id="16" name="Obrázek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897" y="1224841"/>
            <a:ext cx="2542268" cy="3649995"/>
          </a:xfrm>
          <a:prstGeom prst="rect">
            <a:avLst/>
          </a:prstGeom>
        </p:spPr>
      </p:pic>
    </p:spTree>
    <p:extLst>
      <p:ext uri="{BB962C8B-B14F-4D97-AF65-F5344CB8AC3E}">
        <p14:creationId xmlns:p14="http://schemas.microsoft.com/office/powerpoint/2010/main" val="4040083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06433" y="-3109"/>
            <a:ext cx="7886700" cy="1325563"/>
          </a:xfrm>
        </p:spPr>
        <p:txBody>
          <a:bodyPr vert="horz" lIns="91440" tIns="45720" rIns="91440" bIns="45720" rtlCol="0" anchor="ctr">
            <a:normAutofit/>
          </a:bodyPr>
          <a:lstStyle/>
          <a:p>
            <a:pPr algn="ctr"/>
            <a:r>
              <a:rPr lang="cs-CZ" sz="4000" dirty="0" smtClean="0">
                <a:solidFill>
                  <a:srgbClr val="C00000"/>
                </a:solidFill>
              </a:rPr>
              <a:t>DNA – komplementarita </a:t>
            </a:r>
            <a:r>
              <a:rPr lang="cs-CZ" sz="4000" dirty="0" err="1" smtClean="0">
                <a:solidFill>
                  <a:srgbClr val="C00000"/>
                </a:solidFill>
              </a:rPr>
              <a:t>bazí</a:t>
            </a:r>
            <a:endParaRPr lang="cs-CZ" sz="4000" dirty="0">
              <a:solidFill>
                <a:srgbClr val="C00000"/>
              </a:solidFill>
            </a:endParaRPr>
          </a:p>
        </p:txBody>
      </p:sp>
      <p:sp>
        <p:nvSpPr>
          <p:cNvPr id="5" name="TextovéPole 4"/>
          <p:cNvSpPr txBox="1"/>
          <p:nvPr/>
        </p:nvSpPr>
        <p:spPr>
          <a:xfrm>
            <a:off x="5039755" y="1530029"/>
            <a:ext cx="3657796" cy="1107996"/>
          </a:xfrm>
          <a:prstGeom prst="rect">
            <a:avLst/>
          </a:prstGeom>
          <a:noFill/>
        </p:spPr>
        <p:txBody>
          <a:bodyPr wrap="none" rtlCol="0">
            <a:spAutoFit/>
          </a:bodyPr>
          <a:lstStyle/>
          <a:p>
            <a:r>
              <a:rPr lang="cs-CZ" sz="2200" dirty="0" smtClean="0"/>
              <a:t>Princip </a:t>
            </a:r>
            <a:r>
              <a:rPr lang="cs-CZ" sz="2200" b="1" dirty="0" smtClean="0">
                <a:solidFill>
                  <a:srgbClr val="C00000"/>
                </a:solidFill>
              </a:rPr>
              <a:t>komplementarity</a:t>
            </a:r>
            <a:r>
              <a:rPr lang="cs-CZ" sz="2200" dirty="0" smtClean="0"/>
              <a:t> </a:t>
            </a:r>
            <a:r>
              <a:rPr lang="cs-CZ" sz="2200" dirty="0" err="1" smtClean="0"/>
              <a:t>bazí</a:t>
            </a:r>
            <a:r>
              <a:rPr lang="cs-CZ" sz="2200" dirty="0" smtClean="0"/>
              <a:t>:</a:t>
            </a:r>
          </a:p>
          <a:p>
            <a:r>
              <a:rPr lang="cs-CZ" sz="2200" dirty="0" smtClean="0"/>
              <a:t>A-T</a:t>
            </a:r>
          </a:p>
          <a:p>
            <a:r>
              <a:rPr lang="cs-CZ" sz="2200" dirty="0" smtClean="0"/>
              <a:t>C-G</a:t>
            </a:r>
            <a:endParaRPr lang="cs-CZ" sz="2200" dirty="0"/>
          </a:p>
        </p:txBody>
      </p:sp>
      <p:sp>
        <p:nvSpPr>
          <p:cNvPr id="17" name="TextovéPole 16"/>
          <p:cNvSpPr txBox="1"/>
          <p:nvPr/>
        </p:nvSpPr>
        <p:spPr>
          <a:xfrm>
            <a:off x="4956594" y="3348509"/>
            <a:ext cx="4008085" cy="2369880"/>
          </a:xfrm>
          <a:prstGeom prst="rect">
            <a:avLst/>
          </a:prstGeom>
          <a:noFill/>
        </p:spPr>
        <p:txBody>
          <a:bodyPr wrap="none" rtlCol="0">
            <a:spAutoFit/>
          </a:bodyPr>
          <a:lstStyle/>
          <a:p>
            <a:pPr>
              <a:spcBef>
                <a:spcPts val="2400"/>
              </a:spcBef>
            </a:pPr>
            <a:r>
              <a:rPr lang="cs-CZ" sz="2200" dirty="0" smtClean="0"/>
              <a:t>Komplementarita je důležitá pro: </a:t>
            </a:r>
          </a:p>
          <a:p>
            <a:pPr marL="285750" indent="-285750">
              <a:spcBef>
                <a:spcPts val="2400"/>
              </a:spcBef>
              <a:buFont typeface="Arial" panose="020B0604020202020204" pitchFamily="34" charset="0"/>
              <a:buChar char="•"/>
            </a:pPr>
            <a:r>
              <a:rPr lang="cs-CZ" sz="2200" dirty="0" smtClean="0"/>
              <a:t>opravu DNA (informace je 2x)</a:t>
            </a:r>
          </a:p>
          <a:p>
            <a:pPr marL="285750" indent="-285750">
              <a:spcBef>
                <a:spcPts val="2400"/>
              </a:spcBef>
              <a:buFont typeface="Arial" panose="020B0604020202020204" pitchFamily="34" charset="0"/>
              <a:buChar char="•"/>
            </a:pPr>
            <a:r>
              <a:rPr lang="cs-CZ" sz="2200" dirty="0" smtClean="0"/>
              <a:t>kopírování (replikaci) DNA</a:t>
            </a:r>
          </a:p>
          <a:p>
            <a:pPr marL="285750" indent="-285750">
              <a:spcBef>
                <a:spcPts val="2400"/>
              </a:spcBef>
              <a:buFont typeface="Arial" panose="020B0604020202020204" pitchFamily="34" charset="0"/>
              <a:buChar char="•"/>
            </a:pPr>
            <a:r>
              <a:rPr lang="cs-CZ" sz="2200" dirty="0" smtClean="0"/>
              <a:t>přepis informace do RNA</a:t>
            </a:r>
            <a:endParaRPr lang="cs-CZ" sz="2200" dirty="0"/>
          </a:p>
        </p:txBody>
      </p:sp>
      <p:graphicFrame>
        <p:nvGraphicFramePr>
          <p:cNvPr id="3" name="Objekt 2"/>
          <p:cNvGraphicFramePr>
            <a:graphicFrameLocks noChangeAspect="1"/>
          </p:cNvGraphicFramePr>
          <p:nvPr>
            <p:extLst>
              <p:ext uri="{D42A27DB-BD31-4B8C-83A1-F6EECF244321}">
                <p14:modId xmlns:p14="http://schemas.microsoft.com/office/powerpoint/2010/main" val="4111204157"/>
              </p:ext>
            </p:extLst>
          </p:nvPr>
        </p:nvGraphicFramePr>
        <p:xfrm>
          <a:off x="641448" y="1252590"/>
          <a:ext cx="4000850" cy="4715203"/>
        </p:xfrm>
        <a:graphic>
          <a:graphicData uri="http://schemas.openxmlformats.org/presentationml/2006/ole">
            <mc:AlternateContent xmlns:mc="http://schemas.openxmlformats.org/markup-compatibility/2006">
              <mc:Choice xmlns:v="urn:schemas-microsoft-com:vml" Requires="v">
                <p:oleObj spid="_x0000_s32822" name="Image" r:id="rId4" imgW="4190476" imgH="4939683" progId="Photoshop.Image.13">
                  <p:embed/>
                </p:oleObj>
              </mc:Choice>
              <mc:Fallback>
                <p:oleObj name="Image" r:id="rId4" imgW="4190476" imgH="4939683" progId="Photoshop.Image.13">
                  <p:embed/>
                  <p:pic>
                    <p:nvPicPr>
                      <p:cNvPr id="0" name="Objekt 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448" y="1252590"/>
                        <a:ext cx="4000850" cy="4715203"/>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63015591"/>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iv Office">
  <a:themeElements>
    <a:clrScheme name="Motiv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Motiv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2474</TotalTime>
  <Words>4840</Words>
  <Application>Microsoft Office PowerPoint</Application>
  <PresentationFormat>Předvádění na obrazovce (4:3)</PresentationFormat>
  <Paragraphs>574</Paragraphs>
  <Slides>67</Slides>
  <Notes>53</Notes>
  <HiddenSlides>0</HiddenSlides>
  <MMClips>0</MMClips>
  <ScaleCrop>false</ScaleCrop>
  <HeadingPairs>
    <vt:vector size="8" baseType="variant">
      <vt:variant>
        <vt:lpstr>Použitá písma</vt:lpstr>
      </vt:variant>
      <vt:variant>
        <vt:i4>7</vt:i4>
      </vt:variant>
      <vt:variant>
        <vt:lpstr>Motiv</vt:lpstr>
      </vt:variant>
      <vt:variant>
        <vt:i4>1</vt:i4>
      </vt:variant>
      <vt:variant>
        <vt:lpstr>Vložené servery OLE</vt:lpstr>
      </vt:variant>
      <vt:variant>
        <vt:i4>2</vt:i4>
      </vt:variant>
      <vt:variant>
        <vt:lpstr>Nadpisy snímků</vt:lpstr>
      </vt:variant>
      <vt:variant>
        <vt:i4>67</vt:i4>
      </vt:variant>
    </vt:vector>
  </HeadingPairs>
  <TitlesOfParts>
    <vt:vector size="77" baseType="lpstr">
      <vt:lpstr>Arial Unicode MS</vt:lpstr>
      <vt:lpstr>Arial</vt:lpstr>
      <vt:lpstr>Calibri</vt:lpstr>
      <vt:lpstr>Calibri Light</vt:lpstr>
      <vt:lpstr>Symbol</vt:lpstr>
      <vt:lpstr>Times New Roman</vt:lpstr>
      <vt:lpstr>Wingdings</vt:lpstr>
      <vt:lpstr>Motiv Office</vt:lpstr>
      <vt:lpstr>Image</vt:lpstr>
      <vt:lpstr>CorelDRAW</vt:lpstr>
      <vt:lpstr>Genetika  Přednáška 01  Dědičná informace </vt:lpstr>
      <vt:lpstr>Prezentace aplikace PowerPoint</vt:lpstr>
      <vt:lpstr>O čem to celé bude</vt:lpstr>
      <vt:lpstr>Kam pro další informace  </vt:lpstr>
      <vt:lpstr>Dědičnost zajímala lidstvo odjakživa</vt:lpstr>
      <vt:lpstr>Genotyp vs. fenotyp</vt:lpstr>
      <vt:lpstr>DNA  RNA  proteiny</vt:lpstr>
      <vt:lpstr>DNA</vt:lpstr>
      <vt:lpstr>DNA – komplementarita bazí</vt:lpstr>
      <vt:lpstr>Informace v DNA</vt:lpstr>
      <vt:lpstr>Replikace DNA</vt:lpstr>
      <vt:lpstr>DNA - rekapitulace</vt:lpstr>
      <vt:lpstr>Prezentace aplikace PowerPoint</vt:lpstr>
      <vt:lpstr>Prezentace aplikace PowerPoint</vt:lpstr>
      <vt:lpstr>RNA</vt:lpstr>
      <vt:lpstr>Co jsou to proteiny?</vt:lpstr>
      <vt:lpstr>Vlastnosti proteinů</vt:lpstr>
      <vt:lpstr>K čemu jsou proteiny?</vt:lpstr>
      <vt:lpstr>RNA - rekapitulace</vt:lpstr>
      <vt:lpstr>Prezentace aplikace PowerPoint</vt:lpstr>
      <vt:lpstr>Co jsou to geny</vt:lpstr>
      <vt:lpstr>Co jsou to geny</vt:lpstr>
      <vt:lpstr>Exprese genu</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Struktura genu – introny a exony</vt:lpstr>
      <vt:lpstr>Prezentace aplikace PowerPoint</vt:lpstr>
      <vt:lpstr>Prezentace aplikace PowerPoint</vt:lpstr>
      <vt:lpstr>Alternativní sestřih</vt:lpstr>
      <vt:lpstr>Proč je to důležité? </vt:lpstr>
      <vt:lpstr>Rekapitulace - struktura genu (už naposled)</vt:lpstr>
      <vt:lpstr>Rekapitulace - transkripce + translace</vt:lpstr>
      <vt:lpstr>Replikace, transkripce a translace – co mají společné</vt:lpstr>
      <vt:lpstr>Rekapitulace: Replikace, transkripce a translace</vt:lpstr>
      <vt:lpstr>RNA interference aneb cílená likvidace RNA</vt:lpstr>
      <vt:lpstr>Objev RNAi</vt:lpstr>
      <vt:lpstr>Typy RNAi </vt:lpstr>
      <vt:lpstr>Typy RNAi </vt:lpstr>
      <vt:lpstr>Typy RNAi </vt:lpstr>
      <vt:lpstr>Přestávka</vt:lpstr>
      <vt:lpstr>Geny jsou lokalizované na chromosomech</vt:lpstr>
      <vt:lpstr>Co je chromosom? </vt:lpstr>
      <vt:lpstr>Různá zobrazení chromosomů</vt:lpstr>
      <vt:lpstr>Sady chromosomů</vt:lpstr>
      <vt:lpstr>Uspořádání genů na chromosomu</vt:lpstr>
      <vt:lpstr>Klíčové pojmy</vt:lpstr>
      <vt:lpstr>Chromosomy - rekapitulace</vt:lpstr>
      <vt:lpstr>Genom</vt:lpstr>
      <vt:lpstr>Prezentace aplikace PowerPoint</vt:lpstr>
      <vt:lpstr>Prezentace aplikace PowerPoint</vt:lpstr>
      <vt:lpstr>Prezentace aplikace PowerPoint</vt:lpstr>
      <vt:lpstr>Paradox hodnoty C</vt:lpstr>
      <vt:lpstr>Velikost genomu neodpovídá počtu genů</vt:lpstr>
      <vt:lpstr>Jak vypadá průměrný eukaryotní genom</vt:lpstr>
      <vt:lpstr>Mobilní elementy</vt:lpstr>
      <vt:lpstr>Šíření mobilních elementů (ME)</vt:lpstr>
      <vt:lpstr>Vložení ME do genu</vt:lpstr>
      <vt:lpstr>Vložení ME do intronu</vt:lpstr>
      <vt:lpstr>Ruby – příklad mutace způsobující změnu regulace genu</vt:lpstr>
      <vt:lpstr>Prezentace aplikace PowerPoint</vt:lpstr>
      <vt:lpstr>Genom - rekapitulace</vt:lpstr>
      <vt:lpstr>O čem to bylo</vt:lpstr>
      <vt:lpstr>Konec! Děkuji za pozornost.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Genetika 01</dc:title>
  <dc:creator>Magda</dc:creator>
  <cp:lastModifiedBy>Magda</cp:lastModifiedBy>
  <cp:revision>127</cp:revision>
  <dcterms:created xsi:type="dcterms:W3CDTF">2016-08-10T06:27:11Z</dcterms:created>
  <dcterms:modified xsi:type="dcterms:W3CDTF">2019-02-20T08:33:19Z</dcterms:modified>
</cp:coreProperties>
</file>