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4"/>
  </p:notesMasterIdLst>
  <p:handoutMasterIdLst>
    <p:handoutMasterId r:id="rId45"/>
  </p:handoutMasterIdLst>
  <p:sldIdLst>
    <p:sldId id="256" r:id="rId2"/>
    <p:sldId id="257" r:id="rId3"/>
    <p:sldId id="258" r:id="rId4"/>
    <p:sldId id="304" r:id="rId5"/>
    <p:sldId id="259" r:id="rId6"/>
    <p:sldId id="260" r:id="rId7"/>
    <p:sldId id="261" r:id="rId8"/>
    <p:sldId id="305" r:id="rId9"/>
    <p:sldId id="295" r:id="rId10"/>
    <p:sldId id="264" r:id="rId11"/>
    <p:sldId id="265" r:id="rId12"/>
    <p:sldId id="266" r:id="rId13"/>
    <p:sldId id="267" r:id="rId14"/>
    <p:sldId id="268" r:id="rId15"/>
    <p:sldId id="269" r:id="rId16"/>
    <p:sldId id="270" r:id="rId17"/>
    <p:sldId id="271" r:id="rId18"/>
    <p:sldId id="306" r:id="rId19"/>
    <p:sldId id="307" r:id="rId20"/>
    <p:sldId id="272" r:id="rId21"/>
    <p:sldId id="273" r:id="rId22"/>
    <p:sldId id="274" r:id="rId23"/>
    <p:sldId id="275" r:id="rId24"/>
    <p:sldId id="299" r:id="rId25"/>
    <p:sldId id="276" r:id="rId26"/>
    <p:sldId id="277" r:id="rId27"/>
    <p:sldId id="278" r:id="rId28"/>
    <p:sldId id="281" r:id="rId29"/>
    <p:sldId id="308" r:id="rId30"/>
    <p:sldId id="289" r:id="rId31"/>
    <p:sldId id="290" r:id="rId32"/>
    <p:sldId id="282" r:id="rId33"/>
    <p:sldId id="283" r:id="rId34"/>
    <p:sldId id="284" r:id="rId35"/>
    <p:sldId id="285" r:id="rId36"/>
    <p:sldId id="286" r:id="rId37"/>
    <p:sldId id="287" r:id="rId38"/>
    <p:sldId id="293" r:id="rId39"/>
    <p:sldId id="302" r:id="rId40"/>
    <p:sldId id="300" r:id="rId41"/>
    <p:sldId id="303" r:id="rId42"/>
    <p:sldId id="29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F9"/>
    <a:srgbClr val="3333FF"/>
    <a:srgbClr val="009900"/>
    <a:srgbClr val="99FF33"/>
    <a:srgbClr val="CC00FF"/>
    <a:srgbClr val="FF0000"/>
    <a:srgbClr val="080912"/>
    <a:srgbClr val="BA2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3"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506"/>
    </p:cViewPr>
  </p:sorterViewPr>
  <p:notesViewPr>
    <p:cSldViewPr>
      <p:cViewPr varScale="1">
        <p:scale>
          <a:sx n="41" d="100"/>
          <a:sy n="41" d="100"/>
        </p:scale>
        <p:origin x="-14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Wingdings" panose="05000000000000000000" pitchFamily="2" charset="2"/>
              <a:buBlip>
                <a:blip r:embed="rId2"/>
              </a:buBlip>
              <a:defRPr sz="1200"/>
            </a:lvl1pPr>
          </a:lstStyle>
          <a:p>
            <a:endParaRPr lang="en-US" altLang="en-US"/>
          </a:p>
        </p:txBody>
      </p:sp>
      <p:sp>
        <p:nvSpPr>
          <p:cNvPr id="10445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Wingdings" panose="05000000000000000000" pitchFamily="2" charset="2"/>
              <a:buBlip>
                <a:blip r:embed="rId2"/>
              </a:buBlip>
              <a:defRPr sz="1200"/>
            </a:lvl1pPr>
          </a:lstStyle>
          <a:p>
            <a:endParaRPr lang="cs-CZ" altLang="en-US"/>
          </a:p>
        </p:txBody>
      </p:sp>
      <p:sp>
        <p:nvSpPr>
          <p:cNvPr id="10445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Font typeface="Wingdings" panose="05000000000000000000" pitchFamily="2" charset="2"/>
              <a:buBlip>
                <a:blip r:embed="rId2"/>
              </a:buBlip>
              <a:defRPr sz="1200"/>
            </a:lvl1pPr>
          </a:lstStyle>
          <a:p>
            <a:endParaRPr lang="en-US" altLang="en-US"/>
          </a:p>
        </p:txBody>
      </p:sp>
      <p:sp>
        <p:nvSpPr>
          <p:cNvPr id="10445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Font typeface="Wingdings" panose="05000000000000000000" pitchFamily="2" charset="2"/>
              <a:buBlip>
                <a:blip r:embed="rId2"/>
              </a:buBlip>
              <a:defRPr sz="1200"/>
            </a:lvl1pPr>
          </a:lstStyle>
          <a:p>
            <a:fld id="{3E00ABA1-AF80-4A61-9A26-4F928B39A686}" type="slidenum">
              <a:rPr lang="ar-SA" altLang="en-US"/>
              <a:pPr/>
              <a:t>‹#›</a:t>
            </a:fld>
            <a:endParaRPr lang="cs-CZ"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atin typeface="Tahoma" panose="020B0604030504040204" pitchFamily="34" charset="0"/>
              </a:defRPr>
            </a:lvl1pPr>
          </a:lstStyle>
          <a:p>
            <a:endParaRPr lang="en-US" altLang="en-US"/>
          </a:p>
        </p:txBody>
      </p:sp>
      <p:sp>
        <p:nvSpPr>
          <p:cNvPr id="481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Tahoma" panose="020B0604030504040204" pitchFamily="34" charset="0"/>
              </a:defRPr>
            </a:lvl1pPr>
          </a:lstStyle>
          <a:p>
            <a:endParaRPr lang="en-US" altLang="en-US"/>
          </a:p>
        </p:txBody>
      </p:sp>
      <p:sp>
        <p:nvSpPr>
          <p:cNvPr id="4813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atin typeface="Tahoma" panose="020B0604030504040204" pitchFamily="34" charset="0"/>
              </a:defRPr>
            </a:lvl1pPr>
          </a:lstStyle>
          <a:p>
            <a:endParaRPr lang="en-US" alt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Tahoma" panose="020B0604030504040204" pitchFamily="34" charset="0"/>
                <a:cs typeface="Tahoma" panose="020B0604030504040204" pitchFamily="34" charset="0"/>
              </a:defRPr>
            </a:lvl1pPr>
          </a:lstStyle>
          <a:p>
            <a:fld id="{5EA2B6B4-C322-484C-A2C7-3E2DDD1A9AD1}" type="slidenum">
              <a:rPr lang="ar-SA" altLang="en-US"/>
              <a:pPr/>
              <a:t>‹#›</a:t>
            </a:fld>
            <a:endParaRPr lang="en-US" altLang="en-US">
              <a:cs typeface="+mn-cs"/>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F8EDE-D3AA-446F-838D-AC60F0896058}" type="slidenum">
              <a:rPr lang="ar-SA" altLang="en-US"/>
              <a:pPr/>
              <a:t>1</a:t>
            </a:fld>
            <a:endParaRPr lang="en-US" altLang="en-US"/>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86565-85A2-4E11-94E7-E9E094DD71C7}" type="slidenum">
              <a:rPr lang="ar-SA" altLang="en-US"/>
              <a:pPr/>
              <a:t>12</a:t>
            </a:fld>
            <a:endParaRPr lang="en-US" altLang="en-US"/>
          </a:p>
        </p:txBody>
      </p:sp>
      <p:sp>
        <p:nvSpPr>
          <p:cNvPr id="413698" name="Rectangle 2"/>
          <p:cNvSpPr>
            <a:spLocks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79175-9890-47C8-958F-92218DEF1824}" type="slidenum">
              <a:rPr lang="ar-SA" altLang="en-US"/>
              <a:pPr/>
              <a:t>13</a:t>
            </a:fld>
            <a:endParaRPr lang="en-US" altLang="en-US"/>
          </a:p>
        </p:txBody>
      </p:sp>
      <p:sp>
        <p:nvSpPr>
          <p:cNvPr id="414722" name="Rectangle 2"/>
          <p:cNvSpPr>
            <a:spLocks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8E75B-31A7-4B65-9B76-1CDA42863F34}" type="slidenum">
              <a:rPr lang="ar-SA" altLang="en-US"/>
              <a:pPr/>
              <a:t>14</a:t>
            </a:fld>
            <a:endParaRPr lang="en-US" altLang="en-US"/>
          </a:p>
        </p:txBody>
      </p:sp>
      <p:sp>
        <p:nvSpPr>
          <p:cNvPr id="415746" name="Rectangle 2"/>
          <p:cNvSpPr>
            <a:spLocks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30922-A963-4B80-A745-235B67241033}" type="slidenum">
              <a:rPr lang="ar-SA" altLang="en-US"/>
              <a:pPr/>
              <a:t>15</a:t>
            </a:fld>
            <a:endParaRPr lang="en-US" altLang="en-US"/>
          </a:p>
        </p:txBody>
      </p:sp>
      <p:sp>
        <p:nvSpPr>
          <p:cNvPr id="416770" name="Rectangle 2"/>
          <p:cNvSpPr>
            <a:spLocks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8BB6E-D488-4A54-ADD6-DF78EDE0CB1E}" type="slidenum">
              <a:rPr lang="ar-SA" altLang="en-US"/>
              <a:pPr/>
              <a:t>16</a:t>
            </a:fld>
            <a:endParaRPr lang="en-US" altLang="en-US"/>
          </a:p>
        </p:txBody>
      </p:sp>
      <p:sp>
        <p:nvSpPr>
          <p:cNvPr id="417794" name="Rectangle 2"/>
          <p:cNvSpPr>
            <a:spLocks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0A600-358F-41AA-9A6A-4E02EFCCE4FB}" type="slidenum">
              <a:rPr lang="ar-SA" altLang="en-US"/>
              <a:pPr/>
              <a:t>17</a:t>
            </a:fld>
            <a:endParaRPr lang="en-US" altLang="en-US"/>
          </a:p>
        </p:txBody>
      </p:sp>
      <p:sp>
        <p:nvSpPr>
          <p:cNvPr id="418818" name="Rectangle 2"/>
          <p:cNvSpPr>
            <a:spLocks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B672E-4CFC-4D43-8FD4-CCD9DF801D69}" type="slidenum">
              <a:rPr lang="ar-SA" altLang="en-US"/>
              <a:pPr/>
              <a:t>20</a:t>
            </a:fld>
            <a:endParaRPr lang="en-US" altLang="en-US"/>
          </a:p>
        </p:txBody>
      </p:sp>
      <p:sp>
        <p:nvSpPr>
          <p:cNvPr id="419842" name="Rectangle 2"/>
          <p:cNvSpPr>
            <a:spLocks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95B4F-9AA2-4C94-9870-F0B368F4DAD2}" type="slidenum">
              <a:rPr lang="ar-SA" altLang="en-US"/>
              <a:pPr/>
              <a:t>21</a:t>
            </a:fld>
            <a:endParaRPr lang="en-US" altLang="en-US"/>
          </a:p>
        </p:txBody>
      </p:sp>
      <p:sp>
        <p:nvSpPr>
          <p:cNvPr id="420866" name="Rectangle 2"/>
          <p:cNvSpPr>
            <a:spLocks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78E7B-8CF8-4F1F-9B2C-4AED2345BF5A}" type="slidenum">
              <a:rPr lang="ar-SA" altLang="en-US"/>
              <a:pPr/>
              <a:t>22</a:t>
            </a:fld>
            <a:endParaRPr lang="en-US" altLang="en-US"/>
          </a:p>
        </p:txBody>
      </p:sp>
      <p:sp>
        <p:nvSpPr>
          <p:cNvPr id="421890" name="Rectangle 2"/>
          <p:cNvSpPr>
            <a:spLocks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10BBA-EEBB-4CAC-9C0F-B8D168191825}" type="slidenum">
              <a:rPr lang="ar-SA" altLang="en-US"/>
              <a:pPr/>
              <a:t>23</a:t>
            </a:fld>
            <a:endParaRPr lang="en-US" altLang="en-US"/>
          </a:p>
        </p:txBody>
      </p:sp>
      <p:sp>
        <p:nvSpPr>
          <p:cNvPr id="422914" name="Rectangle 2"/>
          <p:cNvSpPr>
            <a:spLocks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7EE93-DD7F-434A-8F37-A046C9308F13}" type="slidenum">
              <a:rPr lang="ar-SA" altLang="en-US"/>
              <a:pPr/>
              <a:t>2</a:t>
            </a:fld>
            <a:endParaRPr lang="en-US" altLang="en-US"/>
          </a:p>
        </p:txBody>
      </p:sp>
      <p:sp>
        <p:nvSpPr>
          <p:cNvPr id="403458" name="Rectangle 2"/>
          <p:cNvSpPr>
            <a:spLocks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9290C-A647-4006-8D1F-AF5BB98E16BC}" type="slidenum">
              <a:rPr lang="ar-SA" altLang="en-US"/>
              <a:pPr/>
              <a:t>25</a:t>
            </a:fld>
            <a:endParaRPr lang="en-US" altLang="en-US"/>
          </a:p>
        </p:txBody>
      </p:sp>
      <p:sp>
        <p:nvSpPr>
          <p:cNvPr id="423938" name="Rectangle 2"/>
          <p:cNvSpPr>
            <a:spLocks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673DE-97A7-4A1E-91B0-52B37C7894BA}" type="slidenum">
              <a:rPr lang="ar-SA" altLang="en-US"/>
              <a:pPr/>
              <a:t>26</a:t>
            </a:fld>
            <a:endParaRPr lang="en-US" altLang="en-US"/>
          </a:p>
        </p:txBody>
      </p:sp>
      <p:sp>
        <p:nvSpPr>
          <p:cNvPr id="424962" name="Rectangle 2"/>
          <p:cNvSpPr>
            <a:spLocks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4A969-3555-44E8-BEDF-93EA74E863D2}" type="slidenum">
              <a:rPr lang="ar-SA" altLang="en-US"/>
              <a:pPr/>
              <a:t>27</a:t>
            </a:fld>
            <a:endParaRPr lang="en-US" altLang="en-US"/>
          </a:p>
        </p:txBody>
      </p:sp>
      <p:sp>
        <p:nvSpPr>
          <p:cNvPr id="425986" name="Rectangle 2"/>
          <p:cNvSpPr>
            <a:spLocks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CF294-6C4D-41B2-915E-C3CBC17F1862}" type="slidenum">
              <a:rPr lang="ar-SA" altLang="en-US"/>
              <a:pPr/>
              <a:t>28</a:t>
            </a:fld>
            <a:endParaRPr lang="en-US" altLang="en-US"/>
          </a:p>
        </p:txBody>
      </p:sp>
      <p:sp>
        <p:nvSpPr>
          <p:cNvPr id="429058" name="Rectangle 2"/>
          <p:cNvSpPr>
            <a:spLocks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4A480-929A-4B35-A2A7-50845B0521AD}" type="slidenum">
              <a:rPr lang="ar-SA" altLang="en-US"/>
              <a:pPr/>
              <a:t>30</a:t>
            </a:fld>
            <a:endParaRPr lang="en-US" altLang="en-US"/>
          </a:p>
        </p:txBody>
      </p:sp>
      <p:sp>
        <p:nvSpPr>
          <p:cNvPr id="430082" name="Rectangle 2"/>
          <p:cNvSpPr>
            <a:spLocks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01A4B-FE9A-4987-855A-D1EAE869483D}" type="slidenum">
              <a:rPr lang="ar-SA" altLang="en-US"/>
              <a:pPr/>
              <a:t>31</a:t>
            </a:fld>
            <a:endParaRPr lang="en-US" altLang="en-US"/>
          </a:p>
        </p:txBody>
      </p:sp>
      <p:sp>
        <p:nvSpPr>
          <p:cNvPr id="431106" name="Rectangle 2"/>
          <p:cNvSpPr>
            <a:spLocks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3E9CA-DECC-484E-B5C3-DF7944F05A46}" type="slidenum">
              <a:rPr lang="ar-SA" altLang="en-US"/>
              <a:pPr/>
              <a:t>32</a:t>
            </a:fld>
            <a:endParaRPr lang="en-US" altLang="en-US"/>
          </a:p>
        </p:txBody>
      </p:sp>
      <p:sp>
        <p:nvSpPr>
          <p:cNvPr id="433154" name="Rectangle 2"/>
          <p:cNvSpPr>
            <a:spLocks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EB27E-6D02-4E12-9C88-69614778D6A7}" type="slidenum">
              <a:rPr lang="ar-SA" altLang="en-US"/>
              <a:pPr/>
              <a:t>33</a:t>
            </a:fld>
            <a:endParaRPr lang="en-US" altLang="en-US"/>
          </a:p>
        </p:txBody>
      </p:sp>
      <p:sp>
        <p:nvSpPr>
          <p:cNvPr id="434178" name="Rectangle 2"/>
          <p:cNvSpPr>
            <a:spLocks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32E3E-DBD3-4DEC-B0E6-730844D43DC4}" type="slidenum">
              <a:rPr lang="ar-SA" altLang="en-US"/>
              <a:pPr/>
              <a:t>34</a:t>
            </a:fld>
            <a:endParaRPr lang="en-US" altLang="en-US"/>
          </a:p>
        </p:txBody>
      </p:sp>
      <p:sp>
        <p:nvSpPr>
          <p:cNvPr id="435202" name="Rectangle 2"/>
          <p:cNvSpPr>
            <a:spLocks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6CEB4-8BE7-4A68-9599-BAA306C3B4E1}" type="slidenum">
              <a:rPr lang="ar-SA" altLang="en-US"/>
              <a:pPr/>
              <a:t>35</a:t>
            </a:fld>
            <a:endParaRPr lang="en-US" altLang="en-US"/>
          </a:p>
        </p:txBody>
      </p:sp>
      <p:sp>
        <p:nvSpPr>
          <p:cNvPr id="436226" name="Rectangle 2"/>
          <p:cNvSpPr>
            <a:spLocks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5F853-5325-4C8B-9C69-4A0B5063C69F}" type="slidenum">
              <a:rPr lang="ar-SA" altLang="en-US"/>
              <a:pPr/>
              <a:t>3</a:t>
            </a:fld>
            <a:endParaRPr lang="en-US" altLang="en-US"/>
          </a:p>
        </p:txBody>
      </p:sp>
      <p:sp>
        <p:nvSpPr>
          <p:cNvPr id="404482" name="Rectangle 2"/>
          <p:cNvSpPr>
            <a:spLocks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A42A7-A045-440B-92A9-049651FB59C5}" type="slidenum">
              <a:rPr lang="ar-SA" altLang="en-US"/>
              <a:pPr/>
              <a:t>36</a:t>
            </a:fld>
            <a:endParaRPr lang="en-US" altLang="en-US"/>
          </a:p>
        </p:txBody>
      </p:sp>
      <p:sp>
        <p:nvSpPr>
          <p:cNvPr id="437250" name="Rectangle 2"/>
          <p:cNvSpPr>
            <a:spLocks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E2A81-F618-4F99-B709-329A3F1F7449}" type="slidenum">
              <a:rPr lang="ar-SA" altLang="en-US"/>
              <a:pPr/>
              <a:t>37</a:t>
            </a:fld>
            <a:endParaRPr lang="en-US" altLang="en-US"/>
          </a:p>
        </p:txBody>
      </p:sp>
      <p:sp>
        <p:nvSpPr>
          <p:cNvPr id="438274" name="Rectangle 2"/>
          <p:cNvSpPr>
            <a:spLocks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E6F87-435C-4AB3-8CC3-9CB5323DAD48}" type="slidenum">
              <a:rPr lang="ar-SA" altLang="en-US"/>
              <a:pPr/>
              <a:t>38</a:t>
            </a:fld>
            <a:endParaRPr lang="en-US" altLang="en-US"/>
          </a:p>
        </p:txBody>
      </p:sp>
      <p:sp>
        <p:nvSpPr>
          <p:cNvPr id="441346" name="Rectangle 2"/>
          <p:cNvSpPr>
            <a:spLocks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F596C-F46B-49BF-9B88-4DBE9A7586CB}" type="slidenum">
              <a:rPr lang="ar-SA" altLang="en-US"/>
              <a:pPr/>
              <a:t>42</a:t>
            </a:fld>
            <a:endParaRPr lang="en-US" altLang="en-US"/>
          </a:p>
        </p:txBody>
      </p:sp>
      <p:sp>
        <p:nvSpPr>
          <p:cNvPr id="442370" name="Rectangle 2"/>
          <p:cNvSpPr>
            <a:spLocks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01187-9915-47A3-9FE5-6D9132E7FFEE}" type="slidenum">
              <a:rPr lang="ar-SA" altLang="en-US"/>
              <a:pPr/>
              <a:t>5</a:t>
            </a:fld>
            <a:endParaRPr lang="en-US" altLang="en-US"/>
          </a:p>
        </p:txBody>
      </p:sp>
      <p:sp>
        <p:nvSpPr>
          <p:cNvPr id="405506" name="Rectangle 2"/>
          <p:cNvSpPr>
            <a:spLocks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07221-B421-44D9-A88C-E82FAE415F25}" type="slidenum">
              <a:rPr lang="ar-SA" altLang="en-US"/>
              <a:pPr/>
              <a:t>6</a:t>
            </a:fld>
            <a:endParaRPr lang="en-US" altLang="en-US"/>
          </a:p>
        </p:txBody>
      </p:sp>
      <p:sp>
        <p:nvSpPr>
          <p:cNvPr id="406530" name="Rectangle 2"/>
          <p:cNvSpPr>
            <a:spLocks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69E22-A479-4B1D-9A8F-9F2C49F917D1}" type="slidenum">
              <a:rPr lang="ar-SA" altLang="en-US"/>
              <a:pPr/>
              <a:t>7</a:t>
            </a:fld>
            <a:endParaRPr lang="en-US" altLang="en-US"/>
          </a:p>
        </p:txBody>
      </p:sp>
      <p:sp>
        <p:nvSpPr>
          <p:cNvPr id="407554" name="Rectangle 2"/>
          <p:cNvSpPr>
            <a:spLocks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B951F-F482-4E8B-A8E8-FB5E7FB2A5A7}" type="slidenum">
              <a:rPr lang="ar-SA" altLang="en-US"/>
              <a:pPr/>
              <a:t>9</a:t>
            </a:fld>
            <a:endParaRPr lang="en-US" altLang="en-US"/>
          </a:p>
        </p:txBody>
      </p:sp>
      <p:sp>
        <p:nvSpPr>
          <p:cNvPr id="409602" name="Rectangle 2"/>
          <p:cNvSpPr>
            <a:spLocks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51DB1-5475-4363-9576-D31414FF39DC}" type="slidenum">
              <a:rPr lang="ar-SA" altLang="en-US"/>
              <a:pPr/>
              <a:t>10</a:t>
            </a:fld>
            <a:endParaRPr lang="en-US" altLang="en-US"/>
          </a:p>
        </p:txBody>
      </p:sp>
      <p:sp>
        <p:nvSpPr>
          <p:cNvPr id="411650" name="Rectangle 2"/>
          <p:cNvSpPr>
            <a:spLocks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4F56C-D74B-443D-9E7C-60AC2DF0D7D6}" type="slidenum">
              <a:rPr lang="ar-SA" altLang="en-US"/>
              <a:pPr/>
              <a:t>11</a:t>
            </a:fld>
            <a:endParaRPr lang="en-US" altLang="en-US"/>
          </a:p>
        </p:txBody>
      </p:sp>
      <p:sp>
        <p:nvSpPr>
          <p:cNvPr id="412674" name="Rectangle 2"/>
          <p:cNvSpPr>
            <a:spLocks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Cis339</a:t>
            </a:r>
            <a:endParaRPr lang="en-US"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475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Cis339</a:t>
            </a:r>
            <a:endParaRPr lang="en-US"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BBABD34-8FA8-49F4-B5BF-4225E76B8FE7}" type="slidenum">
              <a:rPr lang="ar-SA" altLang="en-US" smtClean="0"/>
              <a:pPr/>
              <a:t>‹#›</a:t>
            </a:fld>
            <a:endParaRPr lang="en-US" altLang="en-US">
              <a:cs typeface="+mn-cs"/>
            </a:endParaRPr>
          </a:p>
        </p:txBody>
      </p:sp>
    </p:spTree>
    <p:extLst>
      <p:ext uri="{BB962C8B-B14F-4D97-AF65-F5344CB8AC3E}">
        <p14:creationId xmlns:p14="http://schemas.microsoft.com/office/powerpoint/2010/main" val="420644789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Cis339</a:t>
            </a:r>
            <a:endParaRPr lang="en-US"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BBABD34-8FA8-49F4-B5BF-4225E76B8FE7}" type="slidenum">
              <a:rPr lang="ar-SA" altLang="en-US" smtClean="0"/>
              <a:pPr/>
              <a:t>‹#›</a:t>
            </a:fld>
            <a:endParaRPr lang="en-US" altLang="en-US">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925502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Cis339</a:t>
            </a:r>
            <a:endParaRPr lang="en-US"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BABD34-8FA8-49F4-B5BF-4225E76B8FE7}" type="slidenum">
              <a:rPr lang="ar-SA" altLang="en-US" smtClean="0"/>
              <a:pPr/>
              <a:t>‹#›</a:t>
            </a:fld>
            <a:endParaRPr lang="en-US" altLang="en-US">
              <a:cs typeface="+mn-cs"/>
            </a:endParaRPr>
          </a:p>
        </p:txBody>
      </p:sp>
    </p:spTree>
    <p:extLst>
      <p:ext uri="{BB962C8B-B14F-4D97-AF65-F5344CB8AC3E}">
        <p14:creationId xmlns:p14="http://schemas.microsoft.com/office/powerpoint/2010/main" val="428977535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Cis339</a:t>
            </a:r>
            <a:endParaRPr lang="en-US"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BABD34-8FA8-49F4-B5BF-4225E76B8FE7}" type="slidenum">
              <a:rPr lang="ar-SA" altLang="en-US" smtClean="0"/>
              <a:pPr/>
              <a:t>‹#›</a:t>
            </a:fld>
            <a:endParaRPr lang="en-US" altLang="en-US">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2122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Cis339</a:t>
            </a:r>
            <a:endParaRPr lang="en-US"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BABD34-8FA8-49F4-B5BF-4225E76B8FE7}" type="slidenum">
              <a:rPr lang="ar-SA" altLang="en-US" smtClean="0"/>
              <a:pPr/>
              <a:t>‹#›</a:t>
            </a:fld>
            <a:endParaRPr lang="en-US" altLang="en-US">
              <a:cs typeface="+mn-cs"/>
            </a:endParaRPr>
          </a:p>
        </p:txBody>
      </p:sp>
    </p:spTree>
    <p:extLst>
      <p:ext uri="{BB962C8B-B14F-4D97-AF65-F5344CB8AC3E}">
        <p14:creationId xmlns:p14="http://schemas.microsoft.com/office/powerpoint/2010/main" val="388353619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Cis339</a:t>
            </a: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0271A9-D443-4122-A6D6-20DF6351808A}" type="slidenum">
              <a:rPr lang="ar-SA" altLang="en-US" smtClean="0"/>
              <a:pPr/>
              <a:t>‹#›</a:t>
            </a:fld>
            <a:endParaRPr lang="en-US" altLang="en-US"/>
          </a:p>
        </p:txBody>
      </p:sp>
    </p:spTree>
    <p:extLst>
      <p:ext uri="{BB962C8B-B14F-4D97-AF65-F5344CB8AC3E}">
        <p14:creationId xmlns:p14="http://schemas.microsoft.com/office/powerpoint/2010/main" val="2089859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Cis339</a:t>
            </a: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566589-CBA8-4245-B65F-6E65A690687F}" type="slidenum">
              <a:rPr lang="ar-SA" altLang="en-US" smtClean="0"/>
              <a:pPr/>
              <a:t>‹#›</a:t>
            </a:fld>
            <a:endParaRPr lang="en-US" altLang="en-US"/>
          </a:p>
        </p:txBody>
      </p:sp>
    </p:spTree>
    <p:extLst>
      <p:ext uri="{BB962C8B-B14F-4D97-AF65-F5344CB8AC3E}">
        <p14:creationId xmlns:p14="http://schemas.microsoft.com/office/powerpoint/2010/main" val="79379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Cis339</a:t>
            </a: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BABD34-8FA8-49F4-B5BF-4225E76B8FE7}" type="slidenum">
              <a:rPr lang="ar-SA" altLang="en-US" smtClean="0"/>
              <a:pPr/>
              <a:t>‹#›</a:t>
            </a:fld>
            <a:endParaRPr lang="en-US" altLang="en-US">
              <a:cs typeface="+mn-cs"/>
            </a:endParaRPr>
          </a:p>
        </p:txBody>
      </p:sp>
    </p:spTree>
    <p:extLst>
      <p:ext uri="{BB962C8B-B14F-4D97-AF65-F5344CB8AC3E}">
        <p14:creationId xmlns:p14="http://schemas.microsoft.com/office/powerpoint/2010/main" val="21293863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Cis339</a:t>
            </a:r>
            <a:endParaRPr lang="en-US"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F1DCD5F-B1A8-44CF-8967-9790206A8826}" type="slidenum">
              <a:rPr lang="ar-SA" altLang="en-US" smtClean="0"/>
              <a:pPr/>
              <a:t>‹#›</a:t>
            </a:fld>
            <a:endParaRPr lang="en-US" altLang="en-US"/>
          </a:p>
        </p:txBody>
      </p:sp>
    </p:spTree>
    <p:extLst>
      <p:ext uri="{BB962C8B-B14F-4D97-AF65-F5344CB8AC3E}">
        <p14:creationId xmlns:p14="http://schemas.microsoft.com/office/powerpoint/2010/main" val="414656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Cis339</a:t>
            </a:r>
            <a:endParaRPr lang="en-US"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1D0C36B-C14E-4777-87B2-F7446966ADFE}" type="slidenum">
              <a:rPr lang="ar-SA" altLang="en-US" smtClean="0"/>
              <a:pPr/>
              <a:t>‹#›</a:t>
            </a:fld>
            <a:endParaRPr lang="en-US" altLang="en-US"/>
          </a:p>
        </p:txBody>
      </p:sp>
    </p:spTree>
    <p:extLst>
      <p:ext uri="{BB962C8B-B14F-4D97-AF65-F5344CB8AC3E}">
        <p14:creationId xmlns:p14="http://schemas.microsoft.com/office/powerpoint/2010/main" val="290005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smtClean="0"/>
              <a:t>Cis339</a:t>
            </a:r>
            <a:endParaRPr lang="en-US"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846CF69-E101-480F-8649-DBF607ABA89A}" type="slidenum">
              <a:rPr lang="ar-SA" altLang="en-US" smtClean="0"/>
              <a:pPr/>
              <a:t>‹#›</a:t>
            </a:fld>
            <a:endParaRPr lang="en-US" altLang="en-US"/>
          </a:p>
        </p:txBody>
      </p:sp>
    </p:spTree>
    <p:extLst>
      <p:ext uri="{BB962C8B-B14F-4D97-AF65-F5344CB8AC3E}">
        <p14:creationId xmlns:p14="http://schemas.microsoft.com/office/powerpoint/2010/main" val="178445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smtClean="0"/>
              <a:t>Cis339</a:t>
            </a:r>
            <a:endParaRPr lang="en-US"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C4B14B8-379C-4D88-9AC6-93A79153A692}" type="slidenum">
              <a:rPr lang="ar-SA" altLang="en-US" smtClean="0"/>
              <a:pPr/>
              <a:t>‹#›</a:t>
            </a:fld>
            <a:endParaRPr lang="en-US" altLang="en-US"/>
          </a:p>
        </p:txBody>
      </p:sp>
    </p:spTree>
    <p:extLst>
      <p:ext uri="{BB962C8B-B14F-4D97-AF65-F5344CB8AC3E}">
        <p14:creationId xmlns:p14="http://schemas.microsoft.com/office/powerpoint/2010/main" val="166332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smtClean="0"/>
              <a:t>Cis339</a:t>
            </a:r>
            <a:endParaRPr lang="en-US"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24C2F07-8361-4D42-83DD-42C42BEF773A}" type="slidenum">
              <a:rPr lang="ar-SA" altLang="en-US" smtClean="0"/>
              <a:pPr/>
              <a:t>‹#›</a:t>
            </a:fld>
            <a:endParaRPr lang="en-US" altLang="en-US"/>
          </a:p>
        </p:txBody>
      </p:sp>
    </p:spTree>
    <p:extLst>
      <p:ext uri="{BB962C8B-B14F-4D97-AF65-F5344CB8AC3E}">
        <p14:creationId xmlns:p14="http://schemas.microsoft.com/office/powerpoint/2010/main" val="383189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Cis339</a:t>
            </a: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AF9E96-E1E6-427E-BA12-9A157B55F50C}" type="slidenum">
              <a:rPr lang="ar-SA" altLang="en-US" smtClean="0"/>
              <a:pPr/>
              <a:t>‹#›</a:t>
            </a:fld>
            <a:endParaRPr lang="en-US" altLang="en-US"/>
          </a:p>
        </p:txBody>
      </p:sp>
    </p:spTree>
    <p:extLst>
      <p:ext uri="{BB962C8B-B14F-4D97-AF65-F5344CB8AC3E}">
        <p14:creationId xmlns:p14="http://schemas.microsoft.com/office/powerpoint/2010/main" val="371843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Cis339</a:t>
            </a:r>
            <a:endParaRPr lang="en-US"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6461DC3-2A7E-42B6-B9C6-20EFD792EF5E}" type="slidenum">
              <a:rPr lang="ar-SA" altLang="en-US" smtClean="0"/>
              <a:pPr/>
              <a:t>‹#›</a:t>
            </a:fld>
            <a:endParaRPr lang="en-US" altLang="en-US"/>
          </a:p>
        </p:txBody>
      </p:sp>
    </p:spTree>
    <p:extLst>
      <p:ext uri="{BB962C8B-B14F-4D97-AF65-F5344CB8AC3E}">
        <p14:creationId xmlns:p14="http://schemas.microsoft.com/office/powerpoint/2010/main" val="53416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en-US" smtClean="0"/>
              <a:t>Cis339</a:t>
            </a:r>
            <a:endParaRPr lang="en-US"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BBABD34-8FA8-49F4-B5BF-4225E76B8FE7}" type="slidenum">
              <a:rPr lang="ar-SA" altLang="en-US" smtClean="0"/>
              <a:pPr/>
              <a:t>‹#›</a:t>
            </a:fld>
            <a:endParaRPr lang="en-US" altLang="en-US">
              <a:cs typeface="+mn-cs"/>
            </a:endParaRPr>
          </a:p>
        </p:txBody>
      </p:sp>
    </p:spTree>
    <p:extLst>
      <p:ext uri="{BB962C8B-B14F-4D97-AF65-F5344CB8AC3E}">
        <p14:creationId xmlns:p14="http://schemas.microsoft.com/office/powerpoint/2010/main" val="29729067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14400" y="0"/>
            <a:ext cx="7467600" cy="2971800"/>
          </a:xfrm>
        </p:spPr>
        <p:txBody>
          <a:bodyPr/>
          <a:lstStyle/>
          <a:p>
            <a:pPr>
              <a:lnSpc>
                <a:spcPct val="75000"/>
              </a:lnSpc>
            </a:pPr>
            <a:r>
              <a:rPr lang="en-US" altLang="en-US" sz="4000" b="1" dirty="0" smtClean="0"/>
              <a:t>Systems </a:t>
            </a:r>
            <a:r>
              <a:rPr lang="en-US" altLang="en-US" sz="4000" b="1" dirty="0"/>
              <a:t>Analysis</a:t>
            </a:r>
            <a:br>
              <a:rPr lang="en-US" altLang="en-US" sz="4000" b="1" dirty="0"/>
            </a:br>
            <a:r>
              <a:rPr lang="en-US" altLang="en-US" sz="4000" b="1" dirty="0"/>
              <a:t>and </a:t>
            </a:r>
            <a:r>
              <a:rPr lang="en-US" altLang="en-US" sz="4000" b="1" dirty="0" smtClean="0"/>
              <a:t>Design</a:t>
            </a:r>
            <a:r>
              <a:rPr lang="en-US" altLang="en-US" sz="2000" b="1" dirty="0"/>
              <a:t/>
            </a:r>
            <a:br>
              <a:rPr lang="en-US" altLang="en-US" sz="2000" b="1" dirty="0"/>
            </a:br>
            <a:r>
              <a:rPr lang="en-US" altLang="en-US" sz="4000" b="1" dirty="0"/>
              <a:t/>
            </a:r>
            <a:br>
              <a:rPr lang="en-US" altLang="en-US" sz="4000" b="1" dirty="0"/>
            </a:br>
            <a:r>
              <a:rPr lang="en-US" altLang="en-US" sz="4000" b="1" dirty="0"/>
              <a:t> </a:t>
            </a:r>
            <a:r>
              <a:rPr lang="en-US" altLang="en-US" sz="2800" b="1" dirty="0"/>
              <a:t> </a:t>
            </a:r>
          </a:p>
        </p:txBody>
      </p:sp>
      <p:sp>
        <p:nvSpPr>
          <p:cNvPr id="41987" name="Rectangle 3" descr="Rectangle: Click to edit Master text styles&#10;Second level&#10;Third level&#10;Fourth level&#10;Fifth level"/>
          <p:cNvSpPr>
            <a:spLocks noGrp="1" noChangeArrowheads="1"/>
          </p:cNvSpPr>
          <p:nvPr>
            <p:ph type="subTitle" idx="1"/>
          </p:nvPr>
        </p:nvSpPr>
        <p:spPr>
          <a:xfrm>
            <a:off x="1066800" y="3276600"/>
            <a:ext cx="7086600" cy="1752600"/>
          </a:xfrm>
        </p:spPr>
        <p:txBody>
          <a:bodyPr/>
          <a:lstStyle/>
          <a:p>
            <a:pPr algn="ctr">
              <a:lnSpc>
                <a:spcPct val="85000"/>
              </a:lnSpc>
            </a:pPr>
            <a:endParaRPr lang="en-US" altLang="en-US" sz="36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altLang="en-US"/>
              <a:t>Data Flow Diagramming Mechanics</a:t>
            </a:r>
          </a:p>
        </p:txBody>
      </p:sp>
      <p:sp>
        <p:nvSpPr>
          <p:cNvPr id="370691" name="Rectangle 3" descr="Rectangle: Click to edit Master text styles&#10;Second level&#10;Third level&#10;Fourth level&#10;Fifth level"/>
          <p:cNvSpPr>
            <a:spLocks noGrp="1" noChangeArrowheads="1"/>
          </p:cNvSpPr>
          <p:nvPr>
            <p:ph idx="1"/>
          </p:nvPr>
        </p:nvSpPr>
        <p:spPr/>
        <p:txBody>
          <a:bodyPr/>
          <a:lstStyle/>
          <a:p>
            <a:r>
              <a:rPr lang="en-US" altLang="en-US">
                <a:solidFill>
                  <a:srgbClr val="FF0000"/>
                </a:solidFill>
              </a:rPr>
              <a:t>Data Flow</a:t>
            </a:r>
            <a:endParaRPr lang="en-US" altLang="en-US"/>
          </a:p>
          <a:p>
            <a:pPr lvl="1"/>
            <a:r>
              <a:rPr lang="en-US" altLang="en-US"/>
              <a:t>Depicts data that are </a:t>
            </a:r>
            <a:r>
              <a:rPr lang="en-US" altLang="en-US">
                <a:solidFill>
                  <a:srgbClr val="FF0000"/>
                </a:solidFill>
              </a:rPr>
              <a:t>in motion</a:t>
            </a:r>
            <a:r>
              <a:rPr lang="en-US" altLang="en-US"/>
              <a:t> and moving as a unit from one place to another in the system.</a:t>
            </a:r>
          </a:p>
          <a:p>
            <a:pPr lvl="1"/>
            <a:r>
              <a:rPr lang="en-US" altLang="en-US"/>
              <a:t>Drawn as an</a:t>
            </a:r>
            <a:r>
              <a:rPr lang="en-US" altLang="en-US">
                <a:solidFill>
                  <a:srgbClr val="FF0000"/>
                </a:solidFill>
              </a:rPr>
              <a:t> arrow</a:t>
            </a:r>
            <a:endParaRPr lang="en-US" altLang="en-US"/>
          </a:p>
          <a:p>
            <a:pPr lvl="1"/>
            <a:r>
              <a:rPr lang="en-US" altLang="en-US"/>
              <a:t>Select a meaningful </a:t>
            </a:r>
            <a:r>
              <a:rPr lang="en-US" altLang="en-US">
                <a:solidFill>
                  <a:srgbClr val="FF0000"/>
                </a:solidFill>
              </a:rPr>
              <a:t>name</a:t>
            </a:r>
            <a:r>
              <a:rPr lang="en-US" altLang="en-US"/>
              <a:t> to represent the data</a:t>
            </a:r>
          </a:p>
          <a:p>
            <a:pPr lvl="1">
              <a:buFont typeface="Wingdings" panose="05000000000000000000" pitchFamily="2" charset="2"/>
              <a:buNone/>
            </a:pP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ltLang="en-US"/>
              <a:t>Data Flow Diagramming Mechanics</a:t>
            </a:r>
          </a:p>
        </p:txBody>
      </p:sp>
      <p:sp>
        <p:nvSpPr>
          <p:cNvPr id="371715" name="Rectangle 3" descr="Rectangle: Click to edit Master text styles&#10;Second level&#10;Third level&#10;Fourth level&#10;Fifth level"/>
          <p:cNvSpPr>
            <a:spLocks noGrp="1" noChangeArrowheads="1"/>
          </p:cNvSpPr>
          <p:nvPr>
            <p:ph idx="1"/>
          </p:nvPr>
        </p:nvSpPr>
        <p:spPr/>
        <p:txBody>
          <a:bodyPr/>
          <a:lstStyle/>
          <a:p>
            <a:r>
              <a:rPr lang="en-US" altLang="en-US">
                <a:solidFill>
                  <a:srgbClr val="FF0000"/>
                </a:solidFill>
              </a:rPr>
              <a:t>Data Store</a:t>
            </a:r>
            <a:endParaRPr lang="en-US" altLang="en-US"/>
          </a:p>
          <a:p>
            <a:pPr lvl="1"/>
            <a:r>
              <a:rPr lang="en-US" altLang="en-US"/>
              <a:t>Depicts data </a:t>
            </a:r>
            <a:r>
              <a:rPr lang="en-US" altLang="en-US">
                <a:solidFill>
                  <a:srgbClr val="CC00FF"/>
                </a:solidFill>
              </a:rPr>
              <a:t>at rest</a:t>
            </a:r>
            <a:endParaRPr lang="en-US" altLang="en-US"/>
          </a:p>
          <a:p>
            <a:pPr lvl="1"/>
            <a:r>
              <a:rPr lang="en-US" altLang="en-US"/>
              <a:t>May represent data in</a:t>
            </a:r>
          </a:p>
          <a:p>
            <a:pPr lvl="2"/>
            <a:r>
              <a:rPr lang="en-US" altLang="en-US"/>
              <a:t>File folder</a:t>
            </a:r>
          </a:p>
          <a:p>
            <a:pPr lvl="2"/>
            <a:r>
              <a:rPr lang="en-US" altLang="en-US"/>
              <a:t>Computer-based file</a:t>
            </a:r>
          </a:p>
          <a:p>
            <a:pPr lvl="2"/>
            <a:r>
              <a:rPr lang="en-US" altLang="en-US"/>
              <a:t>Notebook</a:t>
            </a:r>
          </a:p>
          <a:p>
            <a:pPr lvl="1"/>
            <a:r>
              <a:rPr lang="en-US" altLang="en-US"/>
              <a:t>The </a:t>
            </a:r>
            <a:r>
              <a:rPr lang="en-US" altLang="en-US">
                <a:solidFill>
                  <a:srgbClr val="FF0000"/>
                </a:solidFill>
              </a:rPr>
              <a:t>name</a:t>
            </a:r>
            <a:r>
              <a:rPr lang="en-US" altLang="en-US"/>
              <a:t> of the store as well as the </a:t>
            </a:r>
            <a:r>
              <a:rPr lang="en-US" altLang="en-US">
                <a:solidFill>
                  <a:srgbClr val="FF0000"/>
                </a:solidFill>
              </a:rPr>
              <a:t>number</a:t>
            </a:r>
            <a:r>
              <a:rPr lang="en-US" altLang="en-US"/>
              <a:t> are recorded in between lines</a:t>
            </a:r>
          </a:p>
          <a:p>
            <a:pPr>
              <a:buFont typeface="Wingdings" panose="05000000000000000000" pitchFamily="2" charset="2"/>
              <a:buNone/>
            </a:pP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ltLang="en-US"/>
              <a:t>Data Flow Diagramming Mechanics</a:t>
            </a:r>
          </a:p>
        </p:txBody>
      </p:sp>
      <p:sp>
        <p:nvSpPr>
          <p:cNvPr id="372739" name="Rectangle 3" descr="Rectangle: Click to edit Master text styles&#10;Second level&#10;Third level&#10;Fourth level&#10;Fifth level"/>
          <p:cNvSpPr>
            <a:spLocks noGrp="1" noChangeArrowheads="1"/>
          </p:cNvSpPr>
          <p:nvPr>
            <p:ph idx="1"/>
          </p:nvPr>
        </p:nvSpPr>
        <p:spPr/>
        <p:txBody>
          <a:bodyPr/>
          <a:lstStyle/>
          <a:p>
            <a:r>
              <a:rPr lang="en-US" altLang="en-US">
                <a:solidFill>
                  <a:srgbClr val="FF0000"/>
                </a:solidFill>
              </a:rPr>
              <a:t>Process</a:t>
            </a:r>
            <a:endParaRPr lang="en-US" altLang="en-US"/>
          </a:p>
          <a:p>
            <a:pPr lvl="1"/>
            <a:r>
              <a:rPr lang="en-US" altLang="en-US"/>
              <a:t>Depicts </a:t>
            </a:r>
            <a:r>
              <a:rPr lang="en-US" altLang="en-US">
                <a:solidFill>
                  <a:srgbClr val="3333FF"/>
                </a:solidFill>
              </a:rPr>
              <a:t>work or action performed</a:t>
            </a:r>
            <a:r>
              <a:rPr lang="en-US" altLang="en-US"/>
              <a:t> on data so that they are transformed, stored or distributed</a:t>
            </a:r>
          </a:p>
          <a:p>
            <a:pPr lvl="1"/>
            <a:r>
              <a:rPr lang="en-US" altLang="en-US">
                <a:solidFill>
                  <a:srgbClr val="3333FF"/>
                </a:solidFill>
              </a:rPr>
              <a:t>Number</a:t>
            </a:r>
            <a:r>
              <a:rPr lang="en-US" altLang="en-US"/>
              <a:t> of process as well as</a:t>
            </a:r>
            <a:r>
              <a:rPr lang="en-US" altLang="en-US">
                <a:solidFill>
                  <a:srgbClr val="3333FF"/>
                </a:solidFill>
              </a:rPr>
              <a:t> name</a:t>
            </a:r>
            <a:r>
              <a:rPr lang="en-US" altLang="en-US"/>
              <a:t> are recorded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altLang="en-US"/>
              <a:t>Data Flow Diagramming Mechanics</a:t>
            </a:r>
          </a:p>
        </p:txBody>
      </p:sp>
      <p:sp>
        <p:nvSpPr>
          <p:cNvPr id="373763" name="Rectangle 3" descr="Rectangle: Click to edit Master text styles&#10;Second level&#10;Third level&#10;Fourth level&#10;Fifth level"/>
          <p:cNvSpPr>
            <a:spLocks noGrp="1" noChangeArrowheads="1"/>
          </p:cNvSpPr>
          <p:nvPr>
            <p:ph idx="1"/>
          </p:nvPr>
        </p:nvSpPr>
        <p:spPr/>
        <p:txBody>
          <a:bodyPr/>
          <a:lstStyle/>
          <a:p>
            <a:r>
              <a:rPr lang="en-US" altLang="en-US">
                <a:solidFill>
                  <a:srgbClr val="FF0000"/>
                </a:solidFill>
              </a:rPr>
              <a:t>Source/Sink</a:t>
            </a:r>
            <a:endParaRPr lang="en-US" altLang="en-US"/>
          </a:p>
          <a:p>
            <a:pPr lvl="1"/>
            <a:r>
              <a:rPr lang="en-US" altLang="en-US"/>
              <a:t>Depicts the </a:t>
            </a:r>
            <a:r>
              <a:rPr lang="en-US" altLang="en-US">
                <a:solidFill>
                  <a:srgbClr val="3333FF"/>
                </a:solidFill>
              </a:rPr>
              <a:t>origin</a:t>
            </a:r>
            <a:r>
              <a:rPr lang="en-US" altLang="en-US"/>
              <a:t> and/or </a:t>
            </a:r>
            <a:r>
              <a:rPr lang="en-US" altLang="en-US">
                <a:solidFill>
                  <a:srgbClr val="3333FF"/>
                </a:solidFill>
              </a:rPr>
              <a:t>destination</a:t>
            </a:r>
            <a:r>
              <a:rPr lang="en-US" altLang="en-US"/>
              <a:t> of the data</a:t>
            </a:r>
          </a:p>
          <a:p>
            <a:pPr lvl="1"/>
            <a:r>
              <a:rPr lang="en-US" altLang="en-US"/>
              <a:t>Sometimes referred to as an external entity</a:t>
            </a:r>
          </a:p>
          <a:p>
            <a:pPr lvl="1"/>
            <a:r>
              <a:rPr lang="en-US" altLang="en-US"/>
              <a:t>Drawn as a </a:t>
            </a:r>
            <a:r>
              <a:rPr lang="en-US" altLang="en-US">
                <a:solidFill>
                  <a:srgbClr val="3333FF"/>
                </a:solidFill>
              </a:rPr>
              <a:t>square </a:t>
            </a:r>
            <a:r>
              <a:rPr lang="en-US" altLang="en-US"/>
              <a:t>symbols</a:t>
            </a:r>
          </a:p>
          <a:p>
            <a:pPr>
              <a:buFont typeface="Wingdings" panose="05000000000000000000" pitchFamily="2" charset="2"/>
              <a:buNone/>
            </a:pP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ltLang="en-US"/>
              <a:t>Data Flow Diagramming Definitions</a:t>
            </a:r>
          </a:p>
        </p:txBody>
      </p:sp>
      <p:sp>
        <p:nvSpPr>
          <p:cNvPr id="374787" name="Rectangle 3" descr="Rectangle: Click to edit Master text styles&#10;Second level&#10;Third level&#10;Fourth level&#10;Fifth level"/>
          <p:cNvSpPr>
            <a:spLocks noGrp="1" noChangeArrowheads="1"/>
          </p:cNvSpPr>
          <p:nvPr>
            <p:ph idx="1"/>
          </p:nvPr>
        </p:nvSpPr>
        <p:spPr/>
        <p:txBody>
          <a:bodyPr>
            <a:normAutofit fontScale="85000" lnSpcReduction="10000"/>
          </a:bodyPr>
          <a:lstStyle/>
          <a:p>
            <a:r>
              <a:rPr lang="en-US" altLang="en-US" sz="2800">
                <a:solidFill>
                  <a:schemeClr val="hlink"/>
                </a:solidFill>
              </a:rPr>
              <a:t>Context Diagram</a:t>
            </a:r>
            <a:endParaRPr lang="en-US" altLang="en-US" sz="2800"/>
          </a:p>
          <a:p>
            <a:pPr lvl="1"/>
            <a:r>
              <a:rPr lang="en-US" altLang="en-US" sz="2400"/>
              <a:t>A data flow diagram (DFD) of the </a:t>
            </a:r>
            <a:r>
              <a:rPr lang="en-US" altLang="en-US" sz="2400">
                <a:solidFill>
                  <a:srgbClr val="FF0000"/>
                </a:solidFill>
              </a:rPr>
              <a:t>scope</a:t>
            </a:r>
            <a:r>
              <a:rPr lang="en-US" altLang="en-US" sz="2400"/>
              <a:t> of an organizational system that shows the system </a:t>
            </a:r>
            <a:r>
              <a:rPr lang="en-US" altLang="en-US" sz="2400">
                <a:solidFill>
                  <a:srgbClr val="FF0000"/>
                </a:solidFill>
              </a:rPr>
              <a:t>boundaries</a:t>
            </a:r>
            <a:r>
              <a:rPr lang="en-US" altLang="en-US" sz="2400"/>
              <a:t>, </a:t>
            </a:r>
            <a:r>
              <a:rPr lang="en-US" altLang="en-US" sz="2400">
                <a:solidFill>
                  <a:srgbClr val="FF0000"/>
                </a:solidFill>
              </a:rPr>
              <a:t>external entities</a:t>
            </a:r>
            <a:r>
              <a:rPr lang="en-US" altLang="en-US" sz="2400"/>
              <a:t> that interact with the system and the major</a:t>
            </a:r>
            <a:r>
              <a:rPr lang="en-US" altLang="en-US" sz="2400">
                <a:solidFill>
                  <a:srgbClr val="FF0000"/>
                </a:solidFill>
              </a:rPr>
              <a:t> information flows</a:t>
            </a:r>
            <a:r>
              <a:rPr lang="en-US" altLang="en-US" sz="2400"/>
              <a:t> between the entities and the system</a:t>
            </a:r>
          </a:p>
          <a:p>
            <a:r>
              <a:rPr lang="en-US" altLang="en-US" sz="2800">
                <a:solidFill>
                  <a:schemeClr val="hlink"/>
                </a:solidFill>
              </a:rPr>
              <a:t>Level-0 Diagram</a:t>
            </a:r>
            <a:endParaRPr lang="en-US" altLang="en-US" sz="2800"/>
          </a:p>
          <a:p>
            <a:pPr lvl="1"/>
            <a:r>
              <a:rPr lang="en-US" altLang="en-US" sz="2400"/>
              <a:t>A data flow diagram (DFD) that represents a system’s </a:t>
            </a:r>
            <a:r>
              <a:rPr lang="en-US" altLang="en-US" sz="2400">
                <a:solidFill>
                  <a:srgbClr val="CC00FF"/>
                </a:solidFill>
              </a:rPr>
              <a:t>major processes</a:t>
            </a:r>
            <a:r>
              <a:rPr lang="en-US" altLang="en-US" sz="2400"/>
              <a:t>, </a:t>
            </a:r>
            <a:r>
              <a:rPr lang="en-US" altLang="en-US" sz="2400">
                <a:solidFill>
                  <a:srgbClr val="CC00FF"/>
                </a:solidFill>
              </a:rPr>
              <a:t>data flows</a:t>
            </a:r>
            <a:r>
              <a:rPr lang="en-US" altLang="en-US" sz="2400"/>
              <a:t> and </a:t>
            </a:r>
            <a:r>
              <a:rPr lang="en-US" altLang="en-US" sz="2400">
                <a:solidFill>
                  <a:srgbClr val="CC00FF"/>
                </a:solidFill>
              </a:rPr>
              <a:t>data stores</a:t>
            </a:r>
            <a:r>
              <a:rPr lang="en-US" altLang="en-US" sz="2400"/>
              <a:t> at a high level of detail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altLang="en-US"/>
              <a:t>Developing DFDs: An Example</a:t>
            </a:r>
          </a:p>
        </p:txBody>
      </p:sp>
      <p:sp>
        <p:nvSpPr>
          <p:cNvPr id="375811" name="Rectangle 3" descr="Rectangle: Click to edit Master text styles&#10;Second level&#10;Third level&#10;Fourth level&#10;Fifth level"/>
          <p:cNvSpPr>
            <a:spLocks noGrp="1" noChangeArrowheads="1"/>
          </p:cNvSpPr>
          <p:nvPr>
            <p:ph idx="1"/>
          </p:nvPr>
        </p:nvSpPr>
        <p:spPr>
          <a:xfrm>
            <a:off x="533400" y="1524000"/>
            <a:ext cx="8610600" cy="4724400"/>
          </a:xfrm>
        </p:spPr>
        <p:txBody>
          <a:bodyPr/>
          <a:lstStyle/>
          <a:p>
            <a:r>
              <a:rPr lang="en-US" altLang="en-US"/>
              <a:t>Hoosier Burger’s automated food ordering system</a:t>
            </a:r>
          </a:p>
          <a:p>
            <a:r>
              <a:rPr lang="en-US" altLang="en-US">
                <a:solidFill>
                  <a:srgbClr val="FF0000"/>
                </a:solidFill>
              </a:rPr>
              <a:t>Context Diagram</a:t>
            </a:r>
            <a:r>
              <a:rPr lang="en-US" altLang="en-US"/>
              <a:t> (Figure 7-4) contains one process, no data stores, four data flows, and three sources/sinks</a:t>
            </a:r>
          </a:p>
          <a:p>
            <a:r>
              <a:rPr lang="en-US" altLang="en-US"/>
              <a:t>Next step is to expand the context diagram to show the breakdown of processes  </a:t>
            </a:r>
            <a:r>
              <a:rPr lang="en-US" altLang="en-US">
                <a:solidFill>
                  <a:srgbClr val="FF0000"/>
                </a:solidFill>
              </a:rPr>
              <a:t>level-0 DFD</a:t>
            </a:r>
            <a:r>
              <a:rPr lang="en-US" altLang="en-US"/>
              <a:t> (Figure 7-5)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ltLang="en-US" sz="2400"/>
              <a:t>Figure 7-4</a:t>
            </a:r>
            <a:br>
              <a:rPr lang="en-US" altLang="en-US" sz="2400"/>
            </a:br>
            <a:r>
              <a:rPr lang="en-US" altLang="en-US" sz="2400">
                <a:solidFill>
                  <a:srgbClr val="CC00FF"/>
                </a:solidFill>
              </a:rPr>
              <a:t>Context diagram</a:t>
            </a:r>
            <a:r>
              <a:rPr lang="en-US" altLang="en-US" sz="2400"/>
              <a:t> of Hoosier Burger’s </a:t>
            </a:r>
            <a:br>
              <a:rPr lang="en-US" altLang="en-US" sz="2400"/>
            </a:br>
            <a:r>
              <a:rPr lang="en-US" altLang="en-US" sz="2400"/>
              <a:t>food ordering system</a:t>
            </a:r>
            <a:endParaRPr lang="en-US" altLang="en-US" sz="1200">
              <a:solidFill>
                <a:srgbClr val="000000"/>
              </a:solidFill>
              <a:latin typeface="Geneva" charset="0"/>
            </a:endParaRPr>
          </a:p>
        </p:txBody>
      </p:sp>
      <p:pic>
        <p:nvPicPr>
          <p:cNvPr id="3768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924800" cy="4452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ltLang="en-US" sz="2400"/>
              <a:t>Figure 7-5</a:t>
            </a:r>
            <a:br>
              <a:rPr lang="en-US" altLang="en-US" sz="2400"/>
            </a:br>
            <a:r>
              <a:rPr lang="en-US" altLang="en-US" sz="2400">
                <a:solidFill>
                  <a:srgbClr val="FF0000"/>
                </a:solidFill>
              </a:rPr>
              <a:t>Level-0 DFD</a:t>
            </a:r>
            <a:r>
              <a:rPr lang="en-US" altLang="en-US" sz="2400"/>
              <a:t> of Hoosier Burger’s food ordering system</a:t>
            </a:r>
            <a:endParaRPr lang="en-US" altLang="en-US" sz="1200">
              <a:solidFill>
                <a:srgbClr val="000000"/>
              </a:solidFill>
              <a:latin typeface="Geneva" charset="0"/>
            </a:endParaRPr>
          </a:p>
        </p:txBody>
      </p:sp>
      <p:pic>
        <p:nvPicPr>
          <p:cNvPr id="3778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25515"/>
            <a:ext cx="6934200" cy="4343400"/>
          </a:xfrm>
          <a:prstGeom prst="rect">
            <a:avLst/>
          </a:prstGeom>
          <a:solidFill>
            <a:srgbClr val="BA2212"/>
          </a:solidFill>
          <a:ln w="9525">
            <a:solidFill>
              <a:srgbClr val="FF0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altLang="cs-CZ"/>
              <a:t>Level-1 DFD</a:t>
            </a:r>
          </a:p>
        </p:txBody>
      </p:sp>
      <p:pic>
        <p:nvPicPr>
          <p:cNvPr id="459780" name="Picture 5" descr="FIG07_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447800"/>
            <a:ext cx="7062788"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altLang="cs-CZ"/>
              <a:t>Level-</a:t>
            </a:r>
            <a:r>
              <a:rPr lang="en-US" altLang="cs-CZ" i="1"/>
              <a:t>n</a:t>
            </a:r>
            <a:r>
              <a:rPr lang="en-US" altLang="cs-CZ"/>
              <a:t> DFD  </a:t>
            </a:r>
          </a:p>
        </p:txBody>
      </p:sp>
      <p:pic>
        <p:nvPicPr>
          <p:cNvPr id="460804" name="Picture 5" descr="FIG07_09"/>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943100" y="2836291"/>
            <a:ext cx="6591300" cy="23728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ltLang="en-US"/>
              <a:t>Learning Objectives</a:t>
            </a:r>
          </a:p>
        </p:txBody>
      </p:sp>
      <p:sp>
        <p:nvSpPr>
          <p:cNvPr id="363523" name="Rectangle 3" descr="Rectangle: Click to edit Master text styles&#10;Second level&#10;Third level&#10;Fourth level&#10;Fifth level"/>
          <p:cNvSpPr>
            <a:spLocks noGrp="1" noChangeArrowheads="1"/>
          </p:cNvSpPr>
          <p:nvPr>
            <p:ph idx="1"/>
          </p:nvPr>
        </p:nvSpPr>
        <p:spPr/>
        <p:txBody>
          <a:bodyPr/>
          <a:lstStyle/>
          <a:p>
            <a:pPr>
              <a:lnSpc>
                <a:spcPct val="90000"/>
              </a:lnSpc>
              <a:buClr>
                <a:srgbClr val="BA2212"/>
              </a:buClr>
              <a:buFont typeface="Wingdings" panose="05000000000000000000" pitchFamily="2" charset="2"/>
              <a:buChar char="ü"/>
            </a:pPr>
            <a:r>
              <a:rPr lang="en-US" altLang="en-US">
                <a:solidFill>
                  <a:srgbClr val="FF0000"/>
                </a:solidFill>
              </a:rPr>
              <a:t>Understand</a:t>
            </a:r>
            <a:r>
              <a:rPr lang="en-US" altLang="en-US"/>
              <a:t> the logical modeling of processes through studying data flow diagrams</a:t>
            </a:r>
          </a:p>
          <a:p>
            <a:pPr>
              <a:lnSpc>
                <a:spcPct val="90000"/>
              </a:lnSpc>
              <a:buClr>
                <a:srgbClr val="BA2212"/>
              </a:buClr>
              <a:buFont typeface="Wingdings" panose="05000000000000000000" pitchFamily="2" charset="2"/>
              <a:buChar char="ü"/>
            </a:pPr>
            <a:r>
              <a:rPr lang="en-US" altLang="en-US"/>
              <a:t>How to </a:t>
            </a:r>
            <a:r>
              <a:rPr lang="en-US" altLang="en-US">
                <a:solidFill>
                  <a:srgbClr val="FF0000"/>
                </a:solidFill>
              </a:rPr>
              <a:t>draw</a:t>
            </a:r>
            <a:r>
              <a:rPr lang="en-US" altLang="en-US"/>
              <a:t> data flow diagrams using rules and guidelines</a:t>
            </a:r>
          </a:p>
          <a:p>
            <a:pPr>
              <a:lnSpc>
                <a:spcPct val="90000"/>
              </a:lnSpc>
              <a:buClr>
                <a:srgbClr val="BA2212"/>
              </a:buClr>
              <a:buFont typeface="Wingdings" panose="05000000000000000000" pitchFamily="2" charset="2"/>
              <a:buChar char="ü"/>
            </a:pPr>
            <a:r>
              <a:rPr lang="en-US" altLang="en-US"/>
              <a:t>How to </a:t>
            </a:r>
            <a:r>
              <a:rPr lang="en-US" altLang="en-US">
                <a:solidFill>
                  <a:srgbClr val="FF0000"/>
                </a:solidFill>
              </a:rPr>
              <a:t>decompose</a:t>
            </a:r>
            <a:r>
              <a:rPr lang="en-US" altLang="en-US"/>
              <a:t> data flow diagrams into lower-level diagrams</a:t>
            </a:r>
          </a:p>
          <a:p>
            <a:pPr>
              <a:lnSpc>
                <a:spcPct val="90000"/>
              </a:lnSpc>
              <a:buClr>
                <a:srgbClr val="BA2212"/>
              </a:buClr>
              <a:buFont typeface="Wingdings" panose="05000000000000000000" pitchFamily="2" charset="2"/>
              <a:buChar char="ü"/>
            </a:pPr>
            <a:r>
              <a:rPr lang="en-US" altLang="en-US">
                <a:solidFill>
                  <a:srgbClr val="FF0000"/>
                </a:solidFill>
              </a:rPr>
              <a:t>Balancing</a:t>
            </a:r>
            <a:r>
              <a:rPr lang="en-US" altLang="en-US"/>
              <a:t> of data flow diagrams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altLang="en-US"/>
              <a:t>Data Flow Diagramming Rules</a:t>
            </a:r>
          </a:p>
        </p:txBody>
      </p:sp>
      <p:sp>
        <p:nvSpPr>
          <p:cNvPr id="378883" name="Rectangle 3" descr="Rectangle: Click to edit Master text styles&#10;Second level&#10;Third level&#10;Fourth level&#10;Fifth level"/>
          <p:cNvSpPr>
            <a:spLocks noGrp="1" noChangeArrowheads="1"/>
          </p:cNvSpPr>
          <p:nvPr>
            <p:ph idx="1"/>
          </p:nvPr>
        </p:nvSpPr>
        <p:spPr/>
        <p:txBody>
          <a:bodyPr/>
          <a:lstStyle/>
          <a:p>
            <a:r>
              <a:rPr lang="en-US" altLang="en-US">
                <a:solidFill>
                  <a:srgbClr val="FF0000"/>
                </a:solidFill>
              </a:rPr>
              <a:t>Basic rules</a:t>
            </a:r>
            <a:r>
              <a:rPr lang="en-US" altLang="en-US"/>
              <a:t> that apply to all DFDs</a:t>
            </a:r>
          </a:p>
          <a:p>
            <a:pPr lvl="1"/>
            <a:r>
              <a:rPr lang="en-US" altLang="en-US"/>
              <a:t>Inputs to a process are always different than outputs</a:t>
            </a:r>
          </a:p>
          <a:p>
            <a:pPr lvl="1"/>
            <a:r>
              <a:rPr lang="en-US" altLang="en-US"/>
              <a:t>Objects always have a unique name</a:t>
            </a:r>
          </a:p>
          <a:p>
            <a:pPr lvl="2"/>
            <a:r>
              <a:rPr lang="en-US" altLang="en-US"/>
              <a:t>In order to keep the diagram uncluttered, you can </a:t>
            </a:r>
            <a:r>
              <a:rPr lang="en-US" altLang="en-US">
                <a:solidFill>
                  <a:srgbClr val="FF0000"/>
                </a:solidFill>
              </a:rPr>
              <a:t>repeat </a:t>
            </a:r>
            <a:r>
              <a:rPr lang="en-US" altLang="en-US"/>
              <a:t>data stores and sources/sinks on a diagram</a:t>
            </a:r>
          </a:p>
          <a:p>
            <a:pPr lvl="2"/>
            <a:r>
              <a:rPr lang="en-US" altLang="en-US"/>
              <a:t>Every process has a unique name.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10" name="Rectangle 6"/>
          <p:cNvSpPr>
            <a:spLocks noGrp="1" noChangeArrowheads="1"/>
          </p:cNvSpPr>
          <p:nvPr>
            <p:ph type="title"/>
          </p:nvPr>
        </p:nvSpPr>
        <p:spPr/>
        <p:txBody>
          <a:bodyPr/>
          <a:lstStyle/>
          <a:p>
            <a:r>
              <a:rPr lang="en-US" altLang="en-US"/>
              <a:t>Data Flow Diagramming Rules</a:t>
            </a:r>
          </a:p>
        </p:txBody>
      </p:sp>
      <p:sp>
        <p:nvSpPr>
          <p:cNvPr id="379911" name="Rectangle 7" descr="Rectangle: Click to edit Master text styles&#10;Second level&#10;Third level&#10;Fourth level&#10;Fifth level"/>
          <p:cNvSpPr>
            <a:spLocks noGrp="1" noChangeArrowheads="1"/>
          </p:cNvSpPr>
          <p:nvPr>
            <p:ph sz="half" idx="1"/>
          </p:nvPr>
        </p:nvSpPr>
        <p:spPr/>
        <p:txBody>
          <a:bodyPr>
            <a:normAutofit fontScale="85000" lnSpcReduction="10000"/>
          </a:bodyPr>
          <a:lstStyle/>
          <a:p>
            <a:r>
              <a:rPr lang="en-US" altLang="en-US" sz="2800">
                <a:solidFill>
                  <a:srgbClr val="FF0000"/>
                </a:solidFill>
              </a:rPr>
              <a:t>Process</a:t>
            </a:r>
            <a:endParaRPr lang="en-US" altLang="en-US" sz="2800"/>
          </a:p>
          <a:p>
            <a:pPr lvl="1"/>
            <a:r>
              <a:rPr lang="en-US" altLang="en-US" sz="2400"/>
              <a:t>No process can have only outputs (a miracle)</a:t>
            </a:r>
          </a:p>
          <a:p>
            <a:pPr lvl="1"/>
            <a:r>
              <a:rPr lang="en-US" altLang="en-US" sz="2400"/>
              <a:t>No process can have only inputs (black hole)</a:t>
            </a:r>
          </a:p>
          <a:p>
            <a:pPr lvl="1"/>
            <a:r>
              <a:rPr lang="en-US" altLang="en-US" sz="2400"/>
              <a:t>A process has a verb phrase label</a:t>
            </a:r>
          </a:p>
        </p:txBody>
      </p:sp>
      <p:sp>
        <p:nvSpPr>
          <p:cNvPr id="379912" name="Rectangle 8" descr="Rectangle: Click to edit Master text styles&#10;Second level&#10;Third level&#10;Fourth level&#10;Fifth level"/>
          <p:cNvSpPr>
            <a:spLocks noGrp="1" noChangeArrowheads="1"/>
          </p:cNvSpPr>
          <p:nvPr>
            <p:ph sz="half" idx="2"/>
          </p:nvPr>
        </p:nvSpPr>
        <p:spPr/>
        <p:txBody>
          <a:bodyPr>
            <a:normAutofit fontScale="85000" lnSpcReduction="10000"/>
          </a:bodyPr>
          <a:lstStyle/>
          <a:p>
            <a:r>
              <a:rPr lang="en-US" altLang="en-US" sz="2400">
                <a:solidFill>
                  <a:srgbClr val="FF0000"/>
                </a:solidFill>
              </a:rPr>
              <a:t>Data Store</a:t>
            </a:r>
            <a:endParaRPr lang="en-US" altLang="en-US" sz="2400"/>
          </a:p>
          <a:p>
            <a:pPr lvl="1"/>
            <a:r>
              <a:rPr lang="en-US" altLang="en-US" sz="2000"/>
              <a:t>Data cannot be moved directly from one store to another</a:t>
            </a:r>
          </a:p>
          <a:p>
            <a:pPr lvl="1"/>
            <a:r>
              <a:rPr lang="en-US" altLang="en-US" sz="2000"/>
              <a:t>Data cannot move directly from an outside source to a data store</a:t>
            </a:r>
          </a:p>
          <a:p>
            <a:pPr lvl="1"/>
            <a:r>
              <a:rPr lang="en-US" altLang="en-US" sz="2000"/>
              <a:t>Data cannot move directly from a data store to a data sink</a:t>
            </a:r>
          </a:p>
          <a:p>
            <a:pPr lvl="1"/>
            <a:r>
              <a:rPr lang="en-US" altLang="en-US" sz="2000"/>
              <a:t>Data store has a noun phrase label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4" name="Rectangle 6"/>
          <p:cNvSpPr>
            <a:spLocks noGrp="1" noChangeArrowheads="1"/>
          </p:cNvSpPr>
          <p:nvPr>
            <p:ph type="title"/>
          </p:nvPr>
        </p:nvSpPr>
        <p:spPr/>
        <p:txBody>
          <a:bodyPr/>
          <a:lstStyle/>
          <a:p>
            <a:r>
              <a:rPr lang="en-US" altLang="en-US"/>
              <a:t>Data Flow Diagramming Rules</a:t>
            </a:r>
          </a:p>
        </p:txBody>
      </p:sp>
      <p:sp>
        <p:nvSpPr>
          <p:cNvPr id="380935" name="Rectangle 7" descr="Rectangle: Click to edit Master text styles&#10;Second level&#10;Third level&#10;Fourth level&#10;Fifth level"/>
          <p:cNvSpPr>
            <a:spLocks noGrp="1" noChangeArrowheads="1"/>
          </p:cNvSpPr>
          <p:nvPr>
            <p:ph sz="half" idx="1"/>
          </p:nvPr>
        </p:nvSpPr>
        <p:spPr/>
        <p:txBody>
          <a:bodyPr>
            <a:normAutofit fontScale="92500" lnSpcReduction="20000"/>
          </a:bodyPr>
          <a:lstStyle/>
          <a:p>
            <a:r>
              <a:rPr lang="en-US" altLang="en-US" sz="2800" b="1">
                <a:solidFill>
                  <a:srgbClr val="FF0000"/>
                </a:solidFill>
              </a:rPr>
              <a:t>Source/Sink</a:t>
            </a:r>
            <a:endParaRPr lang="en-US" altLang="en-US" sz="2800" b="1"/>
          </a:p>
          <a:p>
            <a:pPr lvl="1"/>
            <a:r>
              <a:rPr lang="en-US" altLang="en-US" sz="2400" b="1"/>
              <a:t>Data cannot move directly from a source to a sink</a:t>
            </a:r>
          </a:p>
          <a:p>
            <a:pPr lvl="1"/>
            <a:r>
              <a:rPr lang="en-US" altLang="en-US" sz="2400" b="1"/>
              <a:t>A source/sink has a noun phrase label</a:t>
            </a:r>
          </a:p>
        </p:txBody>
      </p:sp>
      <p:sp>
        <p:nvSpPr>
          <p:cNvPr id="380936" name="Rectangle 8" descr="Rectangle: Click to edit Master text styles&#10;Second level&#10;Third level&#10;Fourth level&#10;Fifth level"/>
          <p:cNvSpPr>
            <a:spLocks noGrp="1" noChangeArrowheads="1"/>
          </p:cNvSpPr>
          <p:nvPr>
            <p:ph sz="half" idx="2"/>
          </p:nvPr>
        </p:nvSpPr>
        <p:spPr/>
        <p:txBody>
          <a:bodyPr>
            <a:normAutofit fontScale="92500" lnSpcReduction="20000"/>
          </a:bodyPr>
          <a:lstStyle/>
          <a:p>
            <a:r>
              <a:rPr lang="en-US" altLang="en-US" sz="2400" b="1">
                <a:solidFill>
                  <a:srgbClr val="FF0000"/>
                </a:solidFill>
              </a:rPr>
              <a:t>Data Flow</a:t>
            </a:r>
            <a:endParaRPr lang="en-US" altLang="en-US" sz="2400" b="1"/>
          </a:p>
          <a:p>
            <a:pPr lvl="1"/>
            <a:r>
              <a:rPr lang="en-US" altLang="en-US" sz="2000" b="1"/>
              <a:t>A data flow has only one direction of flow between symbols</a:t>
            </a:r>
          </a:p>
          <a:p>
            <a:pPr lvl="1"/>
            <a:r>
              <a:rPr lang="en-US" altLang="en-US" sz="2000" b="1"/>
              <a:t>A fork means that exactly the same data goes from a common location to two or more processes, data stores or sources/sinks</a:t>
            </a:r>
            <a:endParaRPr lang="en-US" altLang="en-US" sz="2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ltLang="en-US"/>
              <a:t>Data Flow Diagramming Rules</a:t>
            </a:r>
          </a:p>
        </p:txBody>
      </p:sp>
      <p:sp>
        <p:nvSpPr>
          <p:cNvPr id="381955" name="Rectangle 3" descr="Rectangle: Click to edit Master text styles&#10;Second level&#10;Third level&#10;Fourth level&#10;Fifth level"/>
          <p:cNvSpPr>
            <a:spLocks noGrp="1" noChangeArrowheads="1"/>
          </p:cNvSpPr>
          <p:nvPr>
            <p:ph idx="1"/>
          </p:nvPr>
        </p:nvSpPr>
        <p:spPr/>
        <p:txBody>
          <a:bodyPr>
            <a:normAutofit fontScale="92500" lnSpcReduction="20000"/>
          </a:bodyPr>
          <a:lstStyle/>
          <a:p>
            <a:pPr marL="533400" indent="-533400">
              <a:lnSpc>
                <a:spcPct val="90000"/>
              </a:lnSpc>
            </a:pPr>
            <a:r>
              <a:rPr lang="en-US" altLang="en-US" sz="2800" b="1">
                <a:solidFill>
                  <a:srgbClr val="FF0000"/>
                </a:solidFill>
              </a:rPr>
              <a:t>Data Flow</a:t>
            </a:r>
            <a:r>
              <a:rPr lang="en-US" altLang="en-US" sz="2800" b="1"/>
              <a:t> (Continued)</a:t>
            </a:r>
          </a:p>
          <a:p>
            <a:pPr marL="914400" lvl="1" indent="-457200">
              <a:lnSpc>
                <a:spcPct val="90000"/>
              </a:lnSpc>
              <a:buSzPct val="110000"/>
              <a:buFont typeface="Wingdings" panose="05000000000000000000" pitchFamily="2" charset="2"/>
              <a:buAutoNum type="alphaUcPeriod" startAt="12"/>
            </a:pPr>
            <a:r>
              <a:rPr lang="en-US" altLang="en-US" sz="2400" b="1"/>
              <a:t>A </a:t>
            </a:r>
            <a:r>
              <a:rPr lang="en-US" altLang="en-US" sz="2400" b="1">
                <a:solidFill>
                  <a:srgbClr val="FF0000"/>
                </a:solidFill>
              </a:rPr>
              <a:t>join</a:t>
            </a:r>
            <a:r>
              <a:rPr lang="en-US" altLang="en-US" sz="2400" b="1"/>
              <a:t> means that exactly the same data comes from any two or more different processes, data stores or sources/sinks to a common location</a:t>
            </a:r>
          </a:p>
          <a:p>
            <a:pPr marL="914400" lvl="1" indent="-457200">
              <a:lnSpc>
                <a:spcPct val="90000"/>
              </a:lnSpc>
              <a:buSzPct val="110000"/>
              <a:buFont typeface="Wingdings" panose="05000000000000000000" pitchFamily="2" charset="2"/>
              <a:buAutoNum type="alphaUcPeriod" startAt="12"/>
            </a:pPr>
            <a:r>
              <a:rPr lang="en-US" altLang="en-US" sz="2400" b="1"/>
              <a:t>A data flow </a:t>
            </a:r>
            <a:r>
              <a:rPr lang="en-US" altLang="en-US" sz="2400" b="1">
                <a:solidFill>
                  <a:srgbClr val="FF0000"/>
                </a:solidFill>
              </a:rPr>
              <a:t>cannot go</a:t>
            </a:r>
            <a:r>
              <a:rPr lang="en-US" altLang="en-US" sz="2400" b="1"/>
              <a:t> directly back to the same process it leaves</a:t>
            </a:r>
          </a:p>
          <a:p>
            <a:pPr marL="914400" lvl="1" indent="-457200">
              <a:lnSpc>
                <a:spcPct val="90000"/>
              </a:lnSpc>
              <a:buSzPct val="110000"/>
              <a:buFont typeface="Wingdings" panose="05000000000000000000" pitchFamily="2" charset="2"/>
              <a:buAutoNum type="alphaUcPeriod" startAt="12"/>
            </a:pPr>
            <a:r>
              <a:rPr lang="en-US" altLang="en-US" sz="2400" b="1"/>
              <a:t>A data flow to a data store means</a:t>
            </a:r>
            <a:r>
              <a:rPr lang="en-US" altLang="en-US" sz="2400" b="1">
                <a:solidFill>
                  <a:srgbClr val="FF0000"/>
                </a:solidFill>
              </a:rPr>
              <a:t> update</a:t>
            </a:r>
            <a:endParaRPr lang="en-US" altLang="en-US" sz="2400" b="1"/>
          </a:p>
          <a:p>
            <a:pPr marL="914400" lvl="1" indent="-457200">
              <a:lnSpc>
                <a:spcPct val="90000"/>
              </a:lnSpc>
              <a:buSzPct val="110000"/>
              <a:buFont typeface="Wingdings" panose="05000000000000000000" pitchFamily="2" charset="2"/>
              <a:buAutoNum type="alphaUcPeriod" startAt="12"/>
            </a:pPr>
            <a:r>
              <a:rPr lang="en-US" altLang="en-US" sz="2400" b="1"/>
              <a:t>A data flow from a data store means </a:t>
            </a:r>
            <a:r>
              <a:rPr lang="en-US" altLang="en-US" sz="2400" b="1">
                <a:solidFill>
                  <a:srgbClr val="FF0000"/>
                </a:solidFill>
              </a:rPr>
              <a:t>retrieve</a:t>
            </a:r>
            <a:r>
              <a:rPr lang="en-US" altLang="en-US" sz="2400" b="1"/>
              <a:t> or use</a:t>
            </a:r>
          </a:p>
          <a:p>
            <a:pPr marL="914400" lvl="1" indent="-457200">
              <a:lnSpc>
                <a:spcPct val="90000"/>
              </a:lnSpc>
              <a:buSzPct val="110000"/>
              <a:buFont typeface="Wingdings" panose="05000000000000000000" pitchFamily="2" charset="2"/>
              <a:buAutoNum type="alphaUcPeriod" startAt="12"/>
            </a:pPr>
            <a:r>
              <a:rPr lang="en-US" altLang="en-US" sz="2400" b="1"/>
              <a:t>A data flow has a noun phrase label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1714559" y="624110"/>
            <a:ext cx="6819841" cy="1280890"/>
          </a:xfrm>
        </p:spPr>
        <p:txBody>
          <a:bodyPr>
            <a:normAutofit fontScale="90000"/>
          </a:bodyPr>
          <a:lstStyle/>
          <a:p>
            <a:r>
              <a:rPr lang="en-US" altLang="cs-CZ" sz="4000" dirty="0"/>
              <a:t>What is wrong of the </a:t>
            </a:r>
            <a:r>
              <a:rPr lang="en-US" altLang="cs-CZ" sz="4000" dirty="0" smtClean="0"/>
              <a:t>following</a:t>
            </a:r>
            <a:r>
              <a:rPr lang="cs-CZ" altLang="cs-CZ" sz="4000" dirty="0" smtClean="0"/>
              <a:t> </a:t>
            </a:r>
            <a:r>
              <a:rPr lang="en-US" altLang="cs-CZ" sz="4000" dirty="0" smtClean="0"/>
              <a:t>if </a:t>
            </a:r>
            <a:r>
              <a:rPr lang="en-US" altLang="cs-CZ" sz="4000" dirty="0"/>
              <a:t>any?</a:t>
            </a:r>
          </a:p>
        </p:txBody>
      </p:sp>
      <p:sp>
        <p:nvSpPr>
          <p:cNvPr id="447491" name="Rectangle 3" descr="Rectangle: Click to edit Master text styles&#10;Second level&#10;Third level&#10;Fourth level&#10;Fifth level"/>
          <p:cNvSpPr>
            <a:spLocks noGrp="1" noChangeArrowheads="1"/>
          </p:cNvSpPr>
          <p:nvPr>
            <p:ph idx="1"/>
          </p:nvPr>
        </p:nvSpPr>
        <p:spPr>
          <a:xfrm>
            <a:off x="533400" y="1828800"/>
            <a:ext cx="7772400" cy="4114800"/>
          </a:xfrm>
        </p:spPr>
        <p:txBody>
          <a:bodyPr/>
          <a:lstStyle/>
          <a:p>
            <a:endParaRPr lang="cs-CZ" altLang="cs-CZ"/>
          </a:p>
        </p:txBody>
      </p:sp>
      <p:sp>
        <p:nvSpPr>
          <p:cNvPr id="6" name="Zástupný symbol pro zápatí 4"/>
          <p:cNvSpPr>
            <a:spLocks noGrp="1"/>
          </p:cNvSpPr>
          <p:nvPr>
            <p:ph type="ftr" sz="quarter" idx="11"/>
          </p:nvPr>
        </p:nvSpPr>
        <p:spPr/>
        <p:txBody>
          <a:bodyPr/>
          <a:lstStyle/>
          <a:p>
            <a:r>
              <a:rPr lang="en-US" altLang="en-US"/>
              <a:t>Cis339</a:t>
            </a:r>
          </a:p>
        </p:txBody>
      </p:sp>
      <p:sp>
        <p:nvSpPr>
          <p:cNvPr id="4474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graphicFrame>
        <p:nvGraphicFramePr>
          <p:cNvPr id="447492" name="Object 4"/>
          <p:cNvGraphicFramePr>
            <a:graphicFrameLocks noChangeAspect="1"/>
          </p:cNvGraphicFramePr>
          <p:nvPr>
            <p:extLst>
              <p:ext uri="{D42A27DB-BD31-4B8C-83A1-F6EECF244321}">
                <p14:modId xmlns:p14="http://schemas.microsoft.com/office/powerpoint/2010/main" val="1952744860"/>
              </p:ext>
            </p:extLst>
          </p:nvPr>
        </p:nvGraphicFramePr>
        <p:xfrm>
          <a:off x="1486703" y="1752600"/>
          <a:ext cx="6172200" cy="4914900"/>
        </p:xfrm>
        <a:graphic>
          <a:graphicData uri="http://schemas.openxmlformats.org/presentationml/2006/ole">
            <mc:AlternateContent xmlns:mc="http://schemas.openxmlformats.org/markup-compatibility/2006">
              <mc:Choice xmlns:v="urn:schemas-microsoft-com:vml" Requires="v">
                <p:oleObj spid="_x0000_s447494" r:id="rId3" imgW="3839111" imgH="5447619" progId="MSPhotoEd.3">
                  <p:embed/>
                </p:oleObj>
              </mc:Choice>
              <mc:Fallback>
                <p:oleObj r:id="rId3" imgW="3839111" imgH="544761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703" y="1752600"/>
                        <a:ext cx="6172200" cy="491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ltLang="en-US"/>
              <a:t>Decomposition of DFDs</a:t>
            </a:r>
          </a:p>
        </p:txBody>
      </p:sp>
      <p:sp>
        <p:nvSpPr>
          <p:cNvPr id="382979" name="Rectangle 3" descr="Rectangle: Click to edit Master text styles&#10;Second level&#10;Third level&#10;Fourth level&#10;Fifth level"/>
          <p:cNvSpPr>
            <a:spLocks noGrp="1" noChangeArrowheads="1"/>
          </p:cNvSpPr>
          <p:nvPr>
            <p:ph idx="1"/>
          </p:nvPr>
        </p:nvSpPr>
        <p:spPr>
          <a:xfrm>
            <a:off x="838200" y="1447800"/>
            <a:ext cx="7772400" cy="4572000"/>
          </a:xfrm>
        </p:spPr>
        <p:txBody>
          <a:bodyPr>
            <a:normAutofit lnSpcReduction="10000"/>
          </a:bodyPr>
          <a:lstStyle/>
          <a:p>
            <a:pPr>
              <a:lnSpc>
                <a:spcPct val="80000"/>
              </a:lnSpc>
            </a:pPr>
            <a:r>
              <a:rPr lang="en-US" altLang="en-US" sz="2800" b="1">
                <a:solidFill>
                  <a:srgbClr val="CC00FF"/>
                </a:solidFill>
              </a:rPr>
              <a:t>Functional decomposition, </a:t>
            </a:r>
            <a:r>
              <a:rPr lang="en-US" altLang="cs-CZ" sz="2800" b="1"/>
              <a:t>Is an iterative process of breaking a system description down </a:t>
            </a:r>
            <a:r>
              <a:rPr lang="en-US" altLang="cs-CZ" sz="2800" b="1" u="sng"/>
              <a:t>into finer and finer detail</a:t>
            </a:r>
            <a:r>
              <a:rPr lang="en-US" altLang="cs-CZ" sz="2800" b="1"/>
              <a:t>.</a:t>
            </a:r>
          </a:p>
          <a:p>
            <a:pPr lvl="1">
              <a:lnSpc>
                <a:spcPct val="80000"/>
              </a:lnSpc>
            </a:pPr>
            <a:r>
              <a:rPr lang="en-US" altLang="cs-CZ" sz="2400" b="1"/>
              <a:t>Creates a set of charts in which one process on a given chart is explained in greater detail on another chart.</a:t>
            </a:r>
          </a:p>
          <a:p>
            <a:pPr lvl="1">
              <a:lnSpc>
                <a:spcPct val="80000"/>
              </a:lnSpc>
            </a:pPr>
            <a:r>
              <a:rPr lang="en-US" altLang="cs-CZ" sz="2400" b="1"/>
              <a:t>Continues until no sub-process </a:t>
            </a:r>
            <a:r>
              <a:rPr lang="en-US" altLang="cs-CZ" sz="2400" b="1" u="sng"/>
              <a:t>can logically be broken down any further.</a:t>
            </a:r>
          </a:p>
          <a:p>
            <a:pPr lvl="1">
              <a:lnSpc>
                <a:spcPct val="80000"/>
              </a:lnSpc>
            </a:pPr>
            <a:r>
              <a:rPr lang="en-US" altLang="en-US" sz="2400" b="1"/>
              <a:t>Lowest level is called a </a:t>
            </a:r>
            <a:r>
              <a:rPr lang="en-US" altLang="en-US" sz="2400" b="1">
                <a:solidFill>
                  <a:srgbClr val="FF0000"/>
                </a:solidFill>
              </a:rPr>
              <a:t>primitive DFD</a:t>
            </a:r>
            <a:endParaRPr lang="en-US" altLang="en-US" sz="2400" b="1"/>
          </a:p>
          <a:p>
            <a:pPr>
              <a:lnSpc>
                <a:spcPct val="80000"/>
              </a:lnSpc>
            </a:pPr>
            <a:r>
              <a:rPr lang="en-US" altLang="en-US" sz="2800" b="1"/>
              <a:t>Level-N Diagrams</a:t>
            </a:r>
          </a:p>
          <a:p>
            <a:pPr lvl="1">
              <a:lnSpc>
                <a:spcPct val="80000"/>
              </a:lnSpc>
            </a:pPr>
            <a:r>
              <a:rPr lang="en-US" altLang="en-US" sz="2400" b="1"/>
              <a:t>A DFD that is the result of </a:t>
            </a:r>
            <a:r>
              <a:rPr lang="en-US" altLang="en-US" sz="2400" b="1" i="1"/>
              <a:t>n</a:t>
            </a:r>
            <a:r>
              <a:rPr lang="en-US" altLang="en-US" sz="2400" b="1"/>
              <a:t> nested decompositions of a series of sub processes from a process on a level-0 diagram</a:t>
            </a:r>
          </a:p>
          <a:p>
            <a:pPr lvl="1">
              <a:lnSpc>
                <a:spcPct val="80000"/>
              </a:lnSpc>
              <a:buFont typeface="Wingdings" panose="05000000000000000000" pitchFamily="2" charset="2"/>
              <a:buNone/>
            </a:pPr>
            <a:endParaRPr lang="en-US"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ltLang="en-US"/>
              <a:t>Balancing DFDs</a:t>
            </a:r>
          </a:p>
        </p:txBody>
      </p:sp>
      <p:sp>
        <p:nvSpPr>
          <p:cNvPr id="384003"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pPr>
              <a:lnSpc>
                <a:spcPct val="80000"/>
              </a:lnSpc>
            </a:pPr>
            <a:r>
              <a:rPr lang="en-US" altLang="cs-CZ" sz="2400" b="1"/>
              <a:t>Conservation Principle</a:t>
            </a:r>
            <a:r>
              <a:rPr lang="en-US" altLang="cs-CZ" sz="2400"/>
              <a:t>: conserve inputs and outputs to a process at the next level of decomposition.</a:t>
            </a:r>
          </a:p>
          <a:p>
            <a:pPr>
              <a:lnSpc>
                <a:spcPct val="80000"/>
              </a:lnSpc>
            </a:pPr>
            <a:r>
              <a:rPr lang="en-US" altLang="cs-CZ" sz="2400" b="1"/>
              <a:t>Balancing: </a:t>
            </a:r>
            <a:r>
              <a:rPr lang="en-US" altLang="cs-CZ" sz="2400"/>
              <a:t>conservation of inputs and outputs to a data flow diagram process when that process is decomposed to a lower level.</a:t>
            </a:r>
          </a:p>
          <a:p>
            <a:pPr>
              <a:lnSpc>
                <a:spcPct val="80000"/>
              </a:lnSpc>
            </a:pPr>
            <a:r>
              <a:rPr lang="en-US" altLang="cs-CZ" sz="2400"/>
              <a:t>Balanced means:</a:t>
            </a:r>
          </a:p>
          <a:p>
            <a:pPr lvl="1">
              <a:lnSpc>
                <a:spcPct val="80000"/>
              </a:lnSpc>
            </a:pPr>
            <a:r>
              <a:rPr lang="en-US" altLang="cs-CZ" sz="2000"/>
              <a:t>Number of inputs to lower level DFD </a:t>
            </a:r>
            <a:r>
              <a:rPr lang="en-US" altLang="cs-CZ" sz="2000" u="sng"/>
              <a:t>equals</a:t>
            </a:r>
            <a:r>
              <a:rPr lang="en-US" altLang="cs-CZ" sz="2000"/>
              <a:t> number of inputs to associated process of higher-level DFD</a:t>
            </a:r>
          </a:p>
          <a:p>
            <a:pPr lvl="1">
              <a:lnSpc>
                <a:spcPct val="80000"/>
              </a:lnSpc>
            </a:pPr>
            <a:r>
              <a:rPr lang="en-US" altLang="cs-CZ" sz="2000"/>
              <a:t>Number of outputs to lower level DFD </a:t>
            </a:r>
            <a:r>
              <a:rPr lang="en-US" altLang="cs-CZ" sz="2000" u="sng"/>
              <a:t>equals</a:t>
            </a:r>
            <a:r>
              <a:rPr lang="en-US" altLang="cs-CZ" sz="2000"/>
              <a:t> number of outputs to associated process of higher-level DFD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ltLang="en-US"/>
              <a:t>Balancing DFDs</a:t>
            </a:r>
          </a:p>
        </p:txBody>
      </p:sp>
      <p:pic>
        <p:nvPicPr>
          <p:cNvPr id="385029" name="Picture 2" descr="FIG07_10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676400"/>
            <a:ext cx="7620000" cy="220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5030" name="Picture 3" descr="FIG07_1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29000"/>
            <a:ext cx="746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ltLang="en-US"/>
              <a:t>Balancing DFDs</a:t>
            </a:r>
          </a:p>
        </p:txBody>
      </p:sp>
      <p:sp>
        <p:nvSpPr>
          <p:cNvPr id="388099" name="Rectangle 3" descr="Rectangle: Click to edit Master text styles&#10;Second level&#10;Third level&#10;Fourth level&#10;Fifth level"/>
          <p:cNvSpPr>
            <a:spLocks noGrp="1" noChangeArrowheads="1"/>
          </p:cNvSpPr>
          <p:nvPr>
            <p:ph idx="1"/>
          </p:nvPr>
        </p:nvSpPr>
        <p:spPr>
          <a:xfrm>
            <a:off x="152400" y="1524000"/>
            <a:ext cx="8991600" cy="4876800"/>
          </a:xfrm>
        </p:spPr>
        <p:txBody>
          <a:bodyPr/>
          <a:lstStyle/>
          <a:p>
            <a:r>
              <a:rPr lang="en-US" altLang="cs-CZ" sz="3600" b="1"/>
              <a:t>Data flow splitting </a:t>
            </a:r>
            <a:r>
              <a:rPr lang="en-US" altLang="cs-CZ" sz="3600"/>
              <a:t>is when a</a:t>
            </a:r>
            <a:r>
              <a:rPr lang="en-US" altLang="cs-CZ"/>
              <a:t> composite data flow at a higher level </a:t>
            </a:r>
            <a:r>
              <a:rPr lang="en-US" altLang="cs-CZ" u="sng"/>
              <a:t>is split and different parts go to different processes in the lower level DFD.</a:t>
            </a:r>
          </a:p>
          <a:p>
            <a:r>
              <a:rPr lang="en-US" altLang="cs-CZ"/>
              <a:t>The DFD remains balanced because the same data is involved, but </a:t>
            </a:r>
            <a:r>
              <a:rPr lang="en-US" altLang="cs-CZ" u="sng"/>
              <a:t>split into two parts.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en-US" altLang="cs-CZ"/>
              <a:t>Balancing DFDs</a:t>
            </a:r>
          </a:p>
        </p:txBody>
      </p:sp>
      <p:pic>
        <p:nvPicPr>
          <p:cNvPr id="461828" name="Picture 5" descr="FIG07_11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752600"/>
            <a:ext cx="76200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1829" name="Picture 6" descr="FIG07_1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0"/>
            <a:ext cx="7467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ltLang="en-US"/>
              <a:t>Learning Objectives</a:t>
            </a:r>
          </a:p>
        </p:txBody>
      </p:sp>
      <p:sp>
        <p:nvSpPr>
          <p:cNvPr id="364547"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buClr>
                <a:srgbClr val="BA2212"/>
              </a:buClr>
              <a:buFont typeface="Wingdings" panose="05000000000000000000" pitchFamily="2" charset="2"/>
              <a:buChar char="ü"/>
            </a:pPr>
            <a:r>
              <a:rPr lang="en-US" altLang="en-US" sz="2800"/>
              <a:t>Explain the </a:t>
            </a:r>
            <a:r>
              <a:rPr lang="en-US" altLang="en-US" sz="2800">
                <a:solidFill>
                  <a:srgbClr val="FF0000"/>
                </a:solidFill>
              </a:rPr>
              <a:t>differences</a:t>
            </a:r>
            <a:r>
              <a:rPr lang="en-US" altLang="en-US" sz="2800"/>
              <a:t> among four types of DFDs: current physical, current logical, new physical and new logical</a:t>
            </a:r>
          </a:p>
          <a:p>
            <a:pPr>
              <a:lnSpc>
                <a:spcPct val="90000"/>
              </a:lnSpc>
              <a:buClr>
                <a:srgbClr val="BA2212"/>
              </a:buClr>
              <a:buFont typeface="Wingdings" panose="05000000000000000000" pitchFamily="2" charset="2"/>
              <a:buChar char="ü"/>
            </a:pPr>
            <a:r>
              <a:rPr lang="en-US" altLang="en-US" sz="2800"/>
              <a:t>Discuss the use of data flow diagrams as </a:t>
            </a:r>
            <a:r>
              <a:rPr lang="en-US" altLang="en-US" sz="2800">
                <a:solidFill>
                  <a:srgbClr val="FF0000"/>
                </a:solidFill>
              </a:rPr>
              <a:t>analysis tools</a:t>
            </a:r>
            <a:endParaRPr lang="en-US" altLang="en-US" sz="2800"/>
          </a:p>
          <a:p>
            <a:pPr>
              <a:lnSpc>
                <a:spcPct val="90000"/>
              </a:lnSpc>
              <a:buClr>
                <a:srgbClr val="BA2212"/>
              </a:buClr>
              <a:buFont typeface="Wingdings" panose="05000000000000000000" pitchFamily="2" charset="2"/>
              <a:buChar char="ü"/>
            </a:pPr>
            <a:r>
              <a:rPr lang="en-US" altLang="en-US" sz="2800">
                <a:solidFill>
                  <a:srgbClr val="FF0000"/>
                </a:solidFill>
              </a:rPr>
              <a:t>Compare</a:t>
            </a:r>
            <a:r>
              <a:rPr lang="en-US" altLang="en-US" sz="2800"/>
              <a:t> </a:t>
            </a:r>
            <a:r>
              <a:rPr lang="en-US" altLang="en-US" sz="2800">
                <a:solidFill>
                  <a:srgbClr val="FF0000"/>
                </a:solidFill>
              </a:rPr>
              <a:t>and contrast</a:t>
            </a:r>
            <a:r>
              <a:rPr lang="en-US" altLang="en-US" sz="2800"/>
              <a:t> data flow diagrams with Oracle’s process modeling tool and with functional hierarchy diagrams </a:t>
            </a:r>
          </a:p>
          <a:p>
            <a:pPr>
              <a:lnSpc>
                <a:spcPct val="90000"/>
              </a:lnSpc>
              <a:buFont typeface="Wingdings" panose="05000000000000000000" pitchFamily="2" charset="2"/>
              <a:buNone/>
            </a:pPr>
            <a:endParaRPr lang="en-US" alt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457200" y="304800"/>
            <a:ext cx="8229600" cy="1371600"/>
          </a:xfrm>
        </p:spPr>
        <p:txBody>
          <a:bodyPr/>
          <a:lstStyle/>
          <a:p>
            <a:r>
              <a:rPr lang="en-US" altLang="en-US" sz="3200" b="1">
                <a:solidFill>
                  <a:srgbClr val="009900"/>
                </a:solidFill>
              </a:rPr>
              <a:t>Four</a:t>
            </a:r>
            <a:r>
              <a:rPr lang="en-US" altLang="en-US" sz="3200" b="1"/>
              <a:t> Different Types of DFDS used in the systems development process</a:t>
            </a:r>
            <a:r>
              <a:rPr lang="en-US" altLang="en-US" sz="3600"/>
              <a:t>:</a:t>
            </a:r>
            <a:endParaRPr lang="en-US" altLang="en-US"/>
          </a:p>
        </p:txBody>
      </p:sp>
      <p:sp>
        <p:nvSpPr>
          <p:cNvPr id="396291"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pPr>
              <a:lnSpc>
                <a:spcPct val="90000"/>
              </a:lnSpc>
            </a:pPr>
            <a:r>
              <a:rPr lang="en-US" altLang="en-US" sz="2800" b="1"/>
              <a:t>Current Physical</a:t>
            </a:r>
          </a:p>
          <a:p>
            <a:pPr lvl="1">
              <a:lnSpc>
                <a:spcPct val="90000"/>
              </a:lnSpc>
            </a:pPr>
            <a:r>
              <a:rPr lang="en-US" altLang="en-US" sz="2400"/>
              <a:t>Process labels identify </a:t>
            </a:r>
            <a:r>
              <a:rPr lang="en-US" altLang="en-US" sz="2400" u="sng"/>
              <a:t>technology (people or systems) used to process the data</a:t>
            </a:r>
            <a:r>
              <a:rPr lang="en-US" altLang="en-US" sz="2400"/>
              <a:t>.</a:t>
            </a:r>
          </a:p>
          <a:p>
            <a:pPr lvl="1">
              <a:lnSpc>
                <a:spcPct val="90000"/>
              </a:lnSpc>
            </a:pPr>
            <a:r>
              <a:rPr lang="en-US" altLang="en-US" sz="2400"/>
              <a:t>Data flows and data stores identify </a:t>
            </a:r>
            <a:r>
              <a:rPr lang="en-US" altLang="en-US" sz="2400" u="sng"/>
              <a:t>actual name of the physical media</a:t>
            </a:r>
            <a:r>
              <a:rPr lang="en-US" altLang="en-US" sz="2400"/>
              <a:t>. </a:t>
            </a:r>
          </a:p>
          <a:p>
            <a:pPr>
              <a:lnSpc>
                <a:spcPct val="90000"/>
              </a:lnSpc>
            </a:pPr>
            <a:r>
              <a:rPr lang="en-US" altLang="en-US" sz="2800" b="1"/>
              <a:t>Current Logical</a:t>
            </a:r>
          </a:p>
          <a:p>
            <a:pPr lvl="1">
              <a:lnSpc>
                <a:spcPct val="90000"/>
              </a:lnSpc>
            </a:pPr>
            <a:r>
              <a:rPr lang="en-US" altLang="en-US" sz="2400" u="sng"/>
              <a:t>Physical aspects </a:t>
            </a:r>
            <a:r>
              <a:rPr lang="en-US" altLang="en-US" sz="2400"/>
              <a:t>of system are removed as much as possible.</a:t>
            </a:r>
          </a:p>
          <a:p>
            <a:pPr lvl="1">
              <a:lnSpc>
                <a:spcPct val="90000"/>
              </a:lnSpc>
            </a:pPr>
            <a:r>
              <a:rPr lang="en-US" altLang="en-US" sz="2400"/>
              <a:t>Current system is reduced to </a:t>
            </a:r>
            <a:r>
              <a:rPr lang="en-US" altLang="en-US" sz="2400" u="sng"/>
              <a:t>data and processes </a:t>
            </a:r>
            <a:r>
              <a:rPr lang="en-US" altLang="en-US" sz="2400"/>
              <a:t>that transform them.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ltLang="en-US"/>
              <a:t>Four Different Types of DFDS</a:t>
            </a:r>
          </a:p>
        </p:txBody>
      </p:sp>
      <p:sp>
        <p:nvSpPr>
          <p:cNvPr id="397315" name="Rectangle 3" descr="Rectangle: Click to edit Master text styles&#10;Second level&#10;Third level&#10;Fourth level&#10;Fifth level"/>
          <p:cNvSpPr>
            <a:spLocks noGrp="1" noChangeArrowheads="1"/>
          </p:cNvSpPr>
          <p:nvPr>
            <p:ph idx="1"/>
          </p:nvPr>
        </p:nvSpPr>
        <p:spPr/>
        <p:txBody>
          <a:bodyPr>
            <a:normAutofit fontScale="85000" lnSpcReduction="20000"/>
          </a:bodyPr>
          <a:lstStyle/>
          <a:p>
            <a:pPr>
              <a:lnSpc>
                <a:spcPct val="80000"/>
              </a:lnSpc>
            </a:pPr>
            <a:r>
              <a:rPr lang="en-US" altLang="en-US" sz="1800" b="1"/>
              <a:t>Current Physical</a:t>
            </a:r>
          </a:p>
          <a:p>
            <a:pPr lvl="1">
              <a:lnSpc>
                <a:spcPct val="80000"/>
              </a:lnSpc>
            </a:pPr>
            <a:r>
              <a:rPr lang="en-US" altLang="en-US" sz="1600"/>
              <a:t>Process labels identify </a:t>
            </a:r>
            <a:r>
              <a:rPr lang="en-US" altLang="en-US" sz="1600" u="sng"/>
              <a:t>technology (people or systems) used to process the data</a:t>
            </a:r>
            <a:r>
              <a:rPr lang="en-US" altLang="en-US" sz="1600"/>
              <a:t>.</a:t>
            </a:r>
          </a:p>
          <a:p>
            <a:pPr lvl="1">
              <a:lnSpc>
                <a:spcPct val="80000"/>
              </a:lnSpc>
            </a:pPr>
            <a:r>
              <a:rPr lang="en-US" altLang="en-US" sz="1600"/>
              <a:t>Data flows and data stores identify </a:t>
            </a:r>
            <a:r>
              <a:rPr lang="en-US" altLang="en-US" sz="1600" u="sng"/>
              <a:t>actual name of the physical media</a:t>
            </a:r>
            <a:r>
              <a:rPr lang="en-US" altLang="en-US" sz="1600"/>
              <a:t>. </a:t>
            </a:r>
          </a:p>
          <a:p>
            <a:pPr>
              <a:lnSpc>
                <a:spcPct val="80000"/>
              </a:lnSpc>
            </a:pPr>
            <a:r>
              <a:rPr lang="en-US" altLang="en-US" sz="1800" b="1"/>
              <a:t>Current Logical</a:t>
            </a:r>
          </a:p>
          <a:p>
            <a:pPr lvl="1">
              <a:lnSpc>
                <a:spcPct val="80000"/>
              </a:lnSpc>
            </a:pPr>
            <a:r>
              <a:rPr lang="en-US" altLang="en-US" sz="1600" u="sng"/>
              <a:t>Physical aspects </a:t>
            </a:r>
            <a:r>
              <a:rPr lang="en-US" altLang="en-US" sz="1600"/>
              <a:t>of system are removed as much as possible.</a:t>
            </a:r>
          </a:p>
          <a:p>
            <a:pPr lvl="1">
              <a:lnSpc>
                <a:spcPct val="80000"/>
              </a:lnSpc>
            </a:pPr>
            <a:r>
              <a:rPr lang="en-US" altLang="en-US" sz="1600"/>
              <a:t>Current system is reduced to </a:t>
            </a:r>
            <a:r>
              <a:rPr lang="en-US" altLang="en-US" sz="1600" u="sng"/>
              <a:t>data and processes </a:t>
            </a:r>
            <a:r>
              <a:rPr lang="en-US" altLang="en-US" sz="1600"/>
              <a:t>that transform them.</a:t>
            </a:r>
            <a:endParaRPr lang="en-US" altLang="en-US" sz="1600" b="1">
              <a:solidFill>
                <a:srgbClr val="FF0000"/>
              </a:solidFill>
            </a:endParaRPr>
          </a:p>
          <a:p>
            <a:pPr lvl="1">
              <a:lnSpc>
                <a:spcPct val="80000"/>
              </a:lnSpc>
              <a:buFont typeface="Wingdings" panose="05000000000000000000" pitchFamily="2" charset="2"/>
              <a:buNone/>
            </a:pPr>
            <a:endParaRPr lang="en-US" altLang="en-US" sz="1600" b="1">
              <a:solidFill>
                <a:srgbClr val="009900"/>
              </a:solidFill>
            </a:endParaRPr>
          </a:p>
          <a:p>
            <a:pPr>
              <a:lnSpc>
                <a:spcPct val="80000"/>
              </a:lnSpc>
            </a:pPr>
            <a:r>
              <a:rPr lang="en-US" altLang="en-US" sz="1800" b="1"/>
              <a:t>New Logical</a:t>
            </a:r>
          </a:p>
          <a:p>
            <a:pPr lvl="1">
              <a:lnSpc>
                <a:spcPct val="80000"/>
              </a:lnSpc>
            </a:pPr>
            <a:r>
              <a:rPr lang="en-US" altLang="en-US" sz="1600"/>
              <a:t>Includes </a:t>
            </a:r>
            <a:r>
              <a:rPr lang="en-US" altLang="en-US" sz="1600" u="sng"/>
              <a:t>additional functions</a:t>
            </a:r>
            <a:r>
              <a:rPr lang="en-US" altLang="en-US" sz="1600"/>
              <a:t>.</a:t>
            </a:r>
          </a:p>
          <a:p>
            <a:pPr lvl="1">
              <a:lnSpc>
                <a:spcPct val="80000"/>
              </a:lnSpc>
            </a:pPr>
            <a:r>
              <a:rPr lang="en-US" altLang="en-US" sz="1600"/>
              <a:t>Obsolete functions are </a:t>
            </a:r>
            <a:r>
              <a:rPr lang="en-US" altLang="en-US" sz="1600" u="sng"/>
              <a:t>removed</a:t>
            </a:r>
            <a:r>
              <a:rPr lang="en-US" altLang="en-US" sz="1600"/>
              <a:t>.</a:t>
            </a:r>
          </a:p>
          <a:p>
            <a:pPr lvl="1">
              <a:lnSpc>
                <a:spcPct val="80000"/>
              </a:lnSpc>
            </a:pPr>
            <a:r>
              <a:rPr lang="en-US" altLang="en-US" sz="1600"/>
              <a:t>Inefficient data flows are </a:t>
            </a:r>
            <a:r>
              <a:rPr lang="en-US" altLang="en-US" sz="1600" u="sng"/>
              <a:t>reorganized</a:t>
            </a:r>
            <a:r>
              <a:rPr lang="en-US" altLang="en-US" sz="1600"/>
              <a:t>.</a:t>
            </a:r>
          </a:p>
          <a:p>
            <a:pPr>
              <a:lnSpc>
                <a:spcPct val="80000"/>
              </a:lnSpc>
            </a:pPr>
            <a:r>
              <a:rPr lang="en-US" altLang="en-US" sz="1800" b="1"/>
              <a:t>New Physical</a:t>
            </a:r>
          </a:p>
          <a:p>
            <a:pPr lvl="1">
              <a:lnSpc>
                <a:spcPct val="80000"/>
              </a:lnSpc>
            </a:pPr>
            <a:r>
              <a:rPr lang="en-US" altLang="en-US" sz="1600"/>
              <a:t>Represents the </a:t>
            </a:r>
            <a:r>
              <a:rPr lang="en-US" altLang="en-US" sz="1600" u="sng"/>
              <a:t>physical implementation </a:t>
            </a:r>
            <a:r>
              <a:rPr lang="en-US" altLang="en-US" sz="1600"/>
              <a:t>of the new system.</a:t>
            </a:r>
          </a:p>
          <a:p>
            <a:pPr lvl="1">
              <a:lnSpc>
                <a:spcPct val="80000"/>
              </a:lnSpc>
            </a:pPr>
            <a:endParaRPr lang="en-US" altLang="en-US" sz="1600" b="1">
              <a:solidFill>
                <a:srgbClr val="0099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5" name="Rectangle 5"/>
          <p:cNvSpPr>
            <a:spLocks noGrp="1" noChangeArrowheads="1"/>
          </p:cNvSpPr>
          <p:nvPr>
            <p:ph type="title"/>
          </p:nvPr>
        </p:nvSpPr>
        <p:spPr/>
        <p:txBody>
          <a:bodyPr/>
          <a:lstStyle/>
          <a:p>
            <a:r>
              <a:rPr lang="en-US" altLang="en-US">
                <a:solidFill>
                  <a:srgbClr val="FF0000"/>
                </a:solidFill>
              </a:rPr>
              <a:t>Guidelines</a:t>
            </a:r>
            <a:r>
              <a:rPr lang="en-US" altLang="en-US"/>
              <a:t> for Drawing DFDs</a:t>
            </a:r>
          </a:p>
        </p:txBody>
      </p:sp>
      <p:sp>
        <p:nvSpPr>
          <p:cNvPr id="389126" name="Rectangle 6" descr="Rectangle: Click to edit Master text styles&#10;Second level&#10;Third level&#10;Fourth level&#10;Fifth level"/>
          <p:cNvSpPr>
            <a:spLocks noGrp="1" noChangeArrowheads="1"/>
          </p:cNvSpPr>
          <p:nvPr>
            <p:ph idx="1"/>
          </p:nvPr>
        </p:nvSpPr>
        <p:spPr/>
        <p:txBody>
          <a:bodyPr/>
          <a:lstStyle/>
          <a:p>
            <a:pPr>
              <a:lnSpc>
                <a:spcPct val="90000"/>
              </a:lnSpc>
            </a:pPr>
            <a:r>
              <a:rPr lang="en-US" altLang="en-US" b="1">
                <a:solidFill>
                  <a:srgbClr val="FF0000"/>
                </a:solidFill>
              </a:rPr>
              <a:t>Completeness</a:t>
            </a:r>
            <a:endParaRPr lang="en-US" altLang="en-US" b="1"/>
          </a:p>
          <a:p>
            <a:pPr lvl="1">
              <a:lnSpc>
                <a:spcPct val="90000"/>
              </a:lnSpc>
            </a:pPr>
            <a:r>
              <a:rPr lang="en-US" altLang="en-US" b="1"/>
              <a:t>DFD must include all components necessary for system</a:t>
            </a:r>
          </a:p>
          <a:p>
            <a:pPr lvl="1">
              <a:lnSpc>
                <a:spcPct val="90000"/>
              </a:lnSpc>
            </a:pPr>
            <a:r>
              <a:rPr lang="en-US" altLang="en-US" b="1"/>
              <a:t>Each component must be fully described in the project dictionary or CASE repository</a:t>
            </a:r>
          </a:p>
          <a:p>
            <a:pPr>
              <a:lnSpc>
                <a:spcPct val="90000"/>
              </a:lnSpc>
            </a:pPr>
            <a:r>
              <a:rPr lang="en-US" altLang="en-US" b="1">
                <a:solidFill>
                  <a:srgbClr val="FF0000"/>
                </a:solidFill>
              </a:rPr>
              <a:t>Consistency</a:t>
            </a:r>
          </a:p>
          <a:p>
            <a:pPr lvl="1">
              <a:lnSpc>
                <a:spcPct val="90000"/>
              </a:lnSpc>
            </a:pPr>
            <a:r>
              <a:rPr lang="en-US" altLang="en-US" b="1"/>
              <a:t>The extent to which information contained on one level of a set of nested DFDs is also included on other levels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9" name="Rectangle 5"/>
          <p:cNvSpPr>
            <a:spLocks noGrp="1" noChangeArrowheads="1"/>
          </p:cNvSpPr>
          <p:nvPr>
            <p:ph type="title"/>
          </p:nvPr>
        </p:nvSpPr>
        <p:spPr/>
        <p:txBody>
          <a:bodyPr/>
          <a:lstStyle/>
          <a:p>
            <a:r>
              <a:rPr lang="en-US" altLang="en-US">
                <a:solidFill>
                  <a:srgbClr val="FF0000"/>
                </a:solidFill>
              </a:rPr>
              <a:t>Guidelines</a:t>
            </a:r>
            <a:r>
              <a:rPr lang="en-US" altLang="en-US"/>
              <a:t> for Drawing DFDs</a:t>
            </a:r>
          </a:p>
        </p:txBody>
      </p:sp>
      <p:sp>
        <p:nvSpPr>
          <p:cNvPr id="390150" name="Rectangle 6" descr="Rectangle: Click to edit Master text styles&#10;Second level&#10;Third level&#10;Fourth level&#10;Fifth level"/>
          <p:cNvSpPr>
            <a:spLocks noGrp="1" noChangeArrowheads="1"/>
          </p:cNvSpPr>
          <p:nvPr>
            <p:ph idx="1"/>
          </p:nvPr>
        </p:nvSpPr>
        <p:spPr/>
        <p:txBody>
          <a:bodyPr/>
          <a:lstStyle/>
          <a:p>
            <a:pPr>
              <a:lnSpc>
                <a:spcPct val="90000"/>
              </a:lnSpc>
            </a:pPr>
            <a:r>
              <a:rPr lang="en-US" altLang="en-US" b="1">
                <a:solidFill>
                  <a:srgbClr val="FF0000"/>
                </a:solidFill>
              </a:rPr>
              <a:t>Timing</a:t>
            </a:r>
            <a:endParaRPr lang="en-US" altLang="en-US" b="1"/>
          </a:p>
          <a:p>
            <a:pPr lvl="1">
              <a:lnSpc>
                <a:spcPct val="90000"/>
              </a:lnSpc>
            </a:pPr>
            <a:r>
              <a:rPr lang="en-US" altLang="en-US" b="1"/>
              <a:t>Time is not represented well on DFDs</a:t>
            </a:r>
          </a:p>
          <a:p>
            <a:pPr lvl="1">
              <a:lnSpc>
                <a:spcPct val="90000"/>
              </a:lnSpc>
            </a:pPr>
            <a:r>
              <a:rPr lang="en-US" altLang="en-US" b="1"/>
              <a:t>Best to draw DFDs as if the system has never started and will never stop.</a:t>
            </a:r>
          </a:p>
          <a:p>
            <a:pPr>
              <a:lnSpc>
                <a:spcPct val="90000"/>
              </a:lnSpc>
            </a:pPr>
            <a:r>
              <a:rPr lang="en-US" altLang="en-US" b="1">
                <a:solidFill>
                  <a:srgbClr val="FF0000"/>
                </a:solidFill>
              </a:rPr>
              <a:t>Iterative Development</a:t>
            </a:r>
            <a:endParaRPr lang="en-US" altLang="en-US" b="1"/>
          </a:p>
          <a:p>
            <a:pPr lvl="1">
              <a:lnSpc>
                <a:spcPct val="90000"/>
              </a:lnSpc>
            </a:pPr>
            <a:r>
              <a:rPr lang="en-US" altLang="en-US" b="1"/>
              <a:t>Analyst should expect to redraw diagram </a:t>
            </a:r>
            <a:r>
              <a:rPr lang="en-US" altLang="en-US" b="1">
                <a:solidFill>
                  <a:srgbClr val="CC00FF"/>
                </a:solidFill>
              </a:rPr>
              <a:t>several times</a:t>
            </a:r>
            <a:r>
              <a:rPr lang="en-US" altLang="en-US" b="1"/>
              <a:t> before reaching the closest approximation to the system being modeled (</a:t>
            </a:r>
            <a:r>
              <a:rPr lang="en-US" altLang="en-US" b="1">
                <a:solidFill>
                  <a:srgbClr val="CC00FF"/>
                </a:solidFill>
              </a:rPr>
              <a:t>How many?)</a:t>
            </a:r>
            <a:endParaRPr lang="en-US" altLang="en-US"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3" name="Rectangle 5"/>
          <p:cNvSpPr>
            <a:spLocks noGrp="1" noChangeArrowheads="1"/>
          </p:cNvSpPr>
          <p:nvPr>
            <p:ph type="title"/>
          </p:nvPr>
        </p:nvSpPr>
        <p:spPr/>
        <p:txBody>
          <a:bodyPr/>
          <a:lstStyle/>
          <a:p>
            <a:r>
              <a:rPr lang="en-US" altLang="en-US" sz="3200"/>
              <a:t>Guidelines for Drawing DFDs</a:t>
            </a:r>
          </a:p>
        </p:txBody>
      </p:sp>
      <p:sp>
        <p:nvSpPr>
          <p:cNvPr id="391174" name="Rectangle 6" descr="Rectangle: Click to edit Master text styles&#10;Second level&#10;Third level&#10;Fourth level&#10;Fifth level"/>
          <p:cNvSpPr>
            <a:spLocks noGrp="1" noChangeArrowheads="1"/>
          </p:cNvSpPr>
          <p:nvPr>
            <p:ph idx="1"/>
          </p:nvPr>
        </p:nvSpPr>
        <p:spPr/>
        <p:txBody>
          <a:bodyPr/>
          <a:lstStyle/>
          <a:p>
            <a:r>
              <a:rPr lang="en-US" altLang="en-US" b="1">
                <a:solidFill>
                  <a:srgbClr val="FF0000"/>
                </a:solidFill>
              </a:rPr>
              <a:t>Primitive DFDs</a:t>
            </a:r>
            <a:endParaRPr lang="en-US" altLang="en-US" b="1"/>
          </a:p>
          <a:p>
            <a:pPr lvl="1"/>
            <a:r>
              <a:rPr lang="en-US" altLang="en-US" b="1"/>
              <a:t>Lowest logical level of decomposition</a:t>
            </a:r>
          </a:p>
          <a:p>
            <a:pPr lvl="1"/>
            <a:r>
              <a:rPr lang="en-US" altLang="en-US" b="1"/>
              <a:t>Decision has to be made when to stop decomposition</a:t>
            </a: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ltLang="en-US" sz="3200"/>
              <a:t>Guidelines for Drawing DFDs</a:t>
            </a:r>
          </a:p>
        </p:txBody>
      </p:sp>
      <p:sp>
        <p:nvSpPr>
          <p:cNvPr id="392195" name="Rectangle 3" descr="Rectangle: Click to edit Master text styles&#10;Second level&#10;Third level&#10;Fourth level&#10;Fifth level"/>
          <p:cNvSpPr>
            <a:spLocks noGrp="1" noChangeArrowheads="1"/>
          </p:cNvSpPr>
          <p:nvPr>
            <p:ph idx="1"/>
          </p:nvPr>
        </p:nvSpPr>
        <p:spPr/>
        <p:txBody>
          <a:bodyPr/>
          <a:lstStyle/>
          <a:p>
            <a:r>
              <a:rPr lang="en-US" altLang="en-US" b="1">
                <a:solidFill>
                  <a:srgbClr val="009900"/>
                </a:solidFill>
              </a:rPr>
              <a:t>Rules for stopping decomposition</a:t>
            </a:r>
            <a:endParaRPr lang="en-US" altLang="en-US" b="1"/>
          </a:p>
          <a:p>
            <a:pPr lvl="1"/>
            <a:r>
              <a:rPr lang="en-US" altLang="en-US" b="1"/>
              <a:t>When each process has been reduced to a </a:t>
            </a:r>
            <a:r>
              <a:rPr lang="en-US" altLang="en-US" b="1">
                <a:solidFill>
                  <a:srgbClr val="CC00FF"/>
                </a:solidFill>
              </a:rPr>
              <a:t>single decision</a:t>
            </a:r>
            <a:r>
              <a:rPr lang="en-US" altLang="en-US" b="1"/>
              <a:t>, calculation or database operation</a:t>
            </a:r>
          </a:p>
          <a:p>
            <a:pPr lvl="1"/>
            <a:r>
              <a:rPr lang="en-US" altLang="en-US" b="1"/>
              <a:t>When each data store represents data about a </a:t>
            </a:r>
            <a:r>
              <a:rPr lang="en-US" altLang="en-US" b="1">
                <a:solidFill>
                  <a:srgbClr val="CC00FF"/>
                </a:solidFill>
              </a:rPr>
              <a:t>single entity</a:t>
            </a:r>
            <a:endParaRPr lang="en-US" altLang="en-US" b="1"/>
          </a:p>
          <a:p>
            <a:pPr lvl="1"/>
            <a:r>
              <a:rPr lang="en-US" altLang="en-US" b="1"/>
              <a:t>When the system user does not care to see any </a:t>
            </a:r>
            <a:r>
              <a:rPr lang="en-US" altLang="en-US" b="1">
                <a:solidFill>
                  <a:srgbClr val="CC00FF"/>
                </a:solidFill>
              </a:rPr>
              <a:t>more detail</a:t>
            </a: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ltLang="en-US" sz="3200"/>
              <a:t>Guidelines for Drawing DFDs</a:t>
            </a:r>
          </a:p>
        </p:txBody>
      </p:sp>
      <p:sp>
        <p:nvSpPr>
          <p:cNvPr id="393219"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r>
              <a:rPr lang="en-US" altLang="en-US" sz="2000" b="1">
                <a:solidFill>
                  <a:srgbClr val="009900"/>
                </a:solidFill>
              </a:rPr>
              <a:t>Rules for stopping decomposition (continued)</a:t>
            </a:r>
          </a:p>
          <a:p>
            <a:pPr lvl="1"/>
            <a:r>
              <a:rPr lang="en-US" altLang="en-US" sz="2400" b="1"/>
              <a:t>When every data flow does not need to </a:t>
            </a:r>
            <a:r>
              <a:rPr lang="en-US" altLang="en-US" sz="2400" b="1">
                <a:solidFill>
                  <a:srgbClr val="CC00FF"/>
                </a:solidFill>
              </a:rPr>
              <a:t>be split</a:t>
            </a:r>
            <a:r>
              <a:rPr lang="en-US" altLang="en-US" sz="2400" b="1"/>
              <a:t> further to show that data are handled in various ways</a:t>
            </a:r>
          </a:p>
          <a:p>
            <a:pPr lvl="1"/>
            <a:r>
              <a:rPr lang="en-US" altLang="en-US" sz="2400" b="1"/>
              <a:t>When you believe that you have shown each business</a:t>
            </a:r>
            <a:r>
              <a:rPr lang="en-US" altLang="en-US" sz="2400" b="1">
                <a:solidFill>
                  <a:srgbClr val="CC00FF"/>
                </a:solidFill>
              </a:rPr>
              <a:t> form</a:t>
            </a:r>
            <a:r>
              <a:rPr lang="en-US" altLang="en-US" sz="2400" b="1"/>
              <a:t> or transaction, on-line </a:t>
            </a:r>
            <a:r>
              <a:rPr lang="en-US" altLang="en-US" sz="2400" b="1">
                <a:solidFill>
                  <a:srgbClr val="CC00FF"/>
                </a:solidFill>
              </a:rPr>
              <a:t>display</a:t>
            </a:r>
            <a:r>
              <a:rPr lang="en-US" altLang="en-US" sz="2400" b="1"/>
              <a:t> and </a:t>
            </a:r>
            <a:r>
              <a:rPr lang="en-US" altLang="en-US" sz="2400" b="1">
                <a:solidFill>
                  <a:srgbClr val="CC00FF"/>
                </a:solidFill>
              </a:rPr>
              <a:t>report</a:t>
            </a:r>
            <a:r>
              <a:rPr lang="en-US" altLang="en-US" sz="2400" b="1"/>
              <a:t> as a single data flow</a:t>
            </a:r>
          </a:p>
          <a:p>
            <a:pPr lvl="1"/>
            <a:r>
              <a:rPr lang="en-US" altLang="en-US" sz="2400" b="1"/>
              <a:t>When you believe that there is a </a:t>
            </a:r>
            <a:r>
              <a:rPr lang="en-US" altLang="en-US" sz="2400" b="1">
                <a:solidFill>
                  <a:srgbClr val="CC00FF"/>
                </a:solidFill>
              </a:rPr>
              <a:t>separate process</a:t>
            </a:r>
            <a:r>
              <a:rPr lang="en-US" altLang="en-US" sz="2400" b="1"/>
              <a:t> for each choice on all lowest-level menu options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609600" y="304800"/>
            <a:ext cx="7772400" cy="990600"/>
          </a:xfrm>
        </p:spPr>
        <p:txBody>
          <a:bodyPr/>
          <a:lstStyle/>
          <a:p>
            <a:r>
              <a:rPr lang="en-US" altLang="en-US"/>
              <a:t>Using DFDs as Analysis Tools</a:t>
            </a:r>
          </a:p>
        </p:txBody>
      </p:sp>
      <p:sp>
        <p:nvSpPr>
          <p:cNvPr id="394243" name="Rectangle 3" descr="Rectangle: Click to edit Master text styles&#10;Second level&#10;Third level&#10;Fourth level&#10;Fifth level"/>
          <p:cNvSpPr>
            <a:spLocks noGrp="1" noChangeArrowheads="1"/>
          </p:cNvSpPr>
          <p:nvPr>
            <p:ph idx="1"/>
          </p:nvPr>
        </p:nvSpPr>
        <p:spPr>
          <a:xfrm>
            <a:off x="0" y="1295400"/>
            <a:ext cx="9144000" cy="4953000"/>
          </a:xfrm>
        </p:spPr>
        <p:txBody>
          <a:bodyPr/>
          <a:lstStyle/>
          <a:p>
            <a:r>
              <a:rPr lang="en-US" altLang="en-US" sz="2800" b="1"/>
              <a:t>Gap Analysis</a:t>
            </a:r>
            <a:r>
              <a:rPr lang="en-US" altLang="en-US" sz="2400" b="1"/>
              <a:t> </a:t>
            </a:r>
            <a:r>
              <a:rPr lang="en-US" altLang="en-US" sz="2400"/>
              <a:t>is the process of discovering </a:t>
            </a:r>
            <a:r>
              <a:rPr lang="en-US" altLang="en-US" sz="2400" u="sng"/>
              <a:t>discrepancies between two or more sets of data flow diagrams </a:t>
            </a:r>
            <a:r>
              <a:rPr lang="en-US" altLang="en-US" sz="2400"/>
              <a:t>or discrepancies within a single DFD.</a:t>
            </a:r>
            <a:endParaRPr lang="en-US" altLang="en-US" b="1"/>
          </a:p>
          <a:p>
            <a:r>
              <a:rPr lang="en-US" altLang="en-US" sz="2800" b="1">
                <a:solidFill>
                  <a:srgbClr val="CC00FF"/>
                </a:solidFill>
              </a:rPr>
              <a:t>Inefficiencies</a:t>
            </a:r>
            <a:r>
              <a:rPr lang="en-US" altLang="en-US" sz="2800" b="1"/>
              <a:t> </a:t>
            </a:r>
            <a:r>
              <a:rPr lang="en-US" altLang="en-US" sz="2400" b="1"/>
              <a:t>in a system can often be identified through DFDs, such inefficiency is a </a:t>
            </a:r>
            <a:r>
              <a:rPr lang="en-US" altLang="en-US" sz="2400" b="1">
                <a:solidFill>
                  <a:srgbClr val="FF0000"/>
                </a:solidFill>
              </a:rPr>
              <a:t>violation </a:t>
            </a:r>
            <a:r>
              <a:rPr lang="en-US" altLang="en-US" sz="2400" b="1"/>
              <a:t>of DFD drawing rules, such an </a:t>
            </a:r>
            <a:r>
              <a:rPr lang="en-US" altLang="en-US" sz="2400" b="1">
                <a:solidFill>
                  <a:srgbClr val="FF0000"/>
                </a:solidFill>
              </a:rPr>
              <a:t>obsolete data</a:t>
            </a:r>
            <a:r>
              <a:rPr lang="en-US" altLang="en-US" sz="2400" b="1"/>
              <a:t> are captured but not used any where in the system</a:t>
            </a:r>
            <a:r>
              <a:rPr lang="en-US" altLang="en-US" sz="2800" b="1"/>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altLang="en-US"/>
              <a:t>Use Cases</a:t>
            </a:r>
          </a:p>
        </p:txBody>
      </p:sp>
      <p:sp>
        <p:nvSpPr>
          <p:cNvPr id="400387"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en-US" altLang="en-US" sz="2800"/>
              <a:t>A description of a system’s behavior or functionality under various conditions as the system responds to requests from users.</a:t>
            </a:r>
          </a:p>
          <a:p>
            <a:pPr>
              <a:lnSpc>
                <a:spcPct val="90000"/>
              </a:lnSpc>
              <a:buFont typeface="Wingdings" panose="05000000000000000000" pitchFamily="2" charset="2"/>
              <a:buNone/>
            </a:pPr>
            <a:endParaRPr lang="en-US" altLang="en-US" sz="2800"/>
          </a:p>
          <a:p>
            <a:pPr>
              <a:lnSpc>
                <a:spcPct val="90000"/>
              </a:lnSpc>
            </a:pPr>
            <a:r>
              <a:rPr lang="en-US" altLang="en-US" sz="2800"/>
              <a:t>Use case diagram is a picture showing system behavior along with the key actors that interact with the system.</a:t>
            </a:r>
          </a:p>
          <a:p>
            <a:pPr>
              <a:lnSpc>
                <a:spcPct val="90000"/>
              </a:lnSpc>
              <a:buFont typeface="Wingdings" panose="05000000000000000000" pitchFamily="2" charset="2"/>
              <a:buNone/>
            </a:pPr>
            <a:endParaRPr lang="en-US" alt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ltLang="en-US"/>
              <a:t>Use Cases key symbols</a:t>
            </a:r>
            <a:endParaRPr lang="en-US" altLang="cs-CZ"/>
          </a:p>
        </p:txBody>
      </p:sp>
      <p:sp>
        <p:nvSpPr>
          <p:cNvPr id="453635"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pPr>
              <a:lnSpc>
                <a:spcPct val="80000"/>
              </a:lnSpc>
            </a:pPr>
            <a:r>
              <a:rPr lang="en-US" altLang="cs-CZ" sz="2000"/>
              <a:t>Actor</a:t>
            </a:r>
          </a:p>
          <a:p>
            <a:pPr>
              <a:lnSpc>
                <a:spcPct val="80000"/>
              </a:lnSpc>
            </a:pPr>
            <a:r>
              <a:rPr lang="en-US" altLang="cs-CZ" sz="2000"/>
              <a:t>Use case represented as ellipse.</a:t>
            </a:r>
          </a:p>
          <a:p>
            <a:pPr>
              <a:lnSpc>
                <a:spcPct val="80000"/>
              </a:lnSpc>
            </a:pPr>
            <a:r>
              <a:rPr lang="en-US" altLang="cs-CZ" sz="2000"/>
              <a:t>System boundary.</a:t>
            </a:r>
          </a:p>
          <a:p>
            <a:pPr>
              <a:lnSpc>
                <a:spcPct val="80000"/>
              </a:lnSpc>
            </a:pPr>
            <a:r>
              <a:rPr lang="en-US" altLang="cs-CZ" sz="2000"/>
              <a:t> connection.</a:t>
            </a:r>
          </a:p>
          <a:p>
            <a:pPr>
              <a:lnSpc>
                <a:spcPct val="80000"/>
              </a:lnSpc>
            </a:pPr>
            <a:r>
              <a:rPr lang="en-US" altLang="en-US" sz="2000">
                <a:solidFill>
                  <a:srgbClr val="FF0000"/>
                </a:solidFill>
              </a:rPr>
              <a:t>Extended relationship</a:t>
            </a:r>
            <a:r>
              <a:rPr lang="en-US" altLang="en-US" sz="2000"/>
              <a:t>, is an association between two use cases where one adds new behaviors or action to the other.</a:t>
            </a:r>
          </a:p>
          <a:p>
            <a:pPr>
              <a:lnSpc>
                <a:spcPct val="80000"/>
              </a:lnSpc>
            </a:pPr>
            <a:r>
              <a:rPr lang="en-US" altLang="en-US" sz="2000">
                <a:solidFill>
                  <a:srgbClr val="FF0000"/>
                </a:solidFill>
              </a:rPr>
              <a:t>Include relationship</a:t>
            </a:r>
            <a:r>
              <a:rPr lang="en-US" altLang="en-US" sz="2000"/>
              <a:t>, is an association between two use cases where one use case uses the functionality in the other. In figure 7-23 the include relationship between the reorder supplies and track sales and inventory data, use case implies that the former uses the latter. In this case when the manager reorder supplies, the sales and inventory data are tracked,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ltLang="cs-CZ"/>
              <a:t>Process Modeling</a:t>
            </a:r>
          </a:p>
        </p:txBody>
      </p:sp>
      <p:pic>
        <p:nvPicPr>
          <p:cNvPr id="457732" name="Picture 2" descr="FIG07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676400"/>
            <a:ext cx="76962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ar-SA" altLang="cs-CZ">
                <a:cs typeface="Arial" panose="020B0604020202020204" pitchFamily="34" charset="0"/>
              </a:rPr>
              <a:t> </a:t>
            </a:r>
            <a:r>
              <a:rPr lang="en-US" altLang="en-US"/>
              <a:t>Use Cases</a:t>
            </a:r>
            <a:endParaRPr lang="en-US" altLang="cs-CZ"/>
          </a:p>
        </p:txBody>
      </p:sp>
      <p:sp>
        <p:nvSpPr>
          <p:cNvPr id="450563" name="Rectangle 3" descr="Rectangle: Click to edit Master text styles&#10;Second level&#10;Third level&#10;Fourth level&#10;Fifth level"/>
          <p:cNvSpPr>
            <a:spLocks noGrp="1" noChangeArrowheads="1"/>
          </p:cNvSpPr>
          <p:nvPr>
            <p:ph idx="1"/>
          </p:nvPr>
        </p:nvSpPr>
        <p:spPr/>
        <p:txBody>
          <a:bodyPr>
            <a:normAutofit lnSpcReduction="10000"/>
          </a:bodyPr>
          <a:lstStyle/>
          <a:p>
            <a:r>
              <a:rPr lang="ar-SA" altLang="cs-CZ">
                <a:cs typeface="Arial" panose="020B0604020202020204" pitchFamily="34" charset="0"/>
              </a:rPr>
              <a:t> </a:t>
            </a:r>
            <a:r>
              <a:rPr lang="en-US" altLang="cs-CZ" sz="2800">
                <a:cs typeface="Arial" panose="020B0604020202020204" pitchFamily="34" charset="0"/>
              </a:rPr>
              <a:t>For identifying </a:t>
            </a:r>
            <a:r>
              <a:rPr lang="en-US" altLang="en-US" sz="2800"/>
              <a:t>Use Cases it is recommended that you ask the following:</a:t>
            </a:r>
          </a:p>
          <a:p>
            <a:pPr>
              <a:buFont typeface="Wingdings" panose="05000000000000000000" pitchFamily="2" charset="2"/>
              <a:buNone/>
            </a:pPr>
            <a:r>
              <a:rPr lang="en-US" altLang="cs-CZ"/>
              <a:t> </a:t>
            </a:r>
            <a:r>
              <a:rPr lang="en-US" altLang="cs-CZ" sz="2400"/>
              <a:t>- what are the main task performed by each actor?</a:t>
            </a:r>
          </a:p>
          <a:p>
            <a:pPr>
              <a:buFont typeface="Wingdings" panose="05000000000000000000" pitchFamily="2" charset="2"/>
              <a:buNone/>
            </a:pPr>
            <a:r>
              <a:rPr lang="en-US" altLang="cs-CZ" sz="2400"/>
              <a:t> - will the actor read or update any information in the system?</a:t>
            </a:r>
          </a:p>
          <a:p>
            <a:pPr>
              <a:buFont typeface="Wingdings" panose="05000000000000000000" pitchFamily="2" charset="2"/>
              <a:buNone/>
            </a:pPr>
            <a:r>
              <a:rPr lang="en-US" altLang="cs-CZ" sz="2400"/>
              <a:t> - will the actor have to be informed of unexpected changes?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1" name="Rectangle 5"/>
          <p:cNvSpPr>
            <a:spLocks noGrp="1" noChangeArrowheads="1"/>
          </p:cNvSpPr>
          <p:nvPr>
            <p:ph type="title"/>
          </p:nvPr>
        </p:nvSpPr>
        <p:spPr/>
        <p:txBody>
          <a:bodyPr/>
          <a:lstStyle/>
          <a:p>
            <a:r>
              <a:rPr lang="en-US" altLang="cs-CZ"/>
              <a:t>Example of Use case</a:t>
            </a:r>
          </a:p>
        </p:txBody>
      </p:sp>
      <p:pic>
        <p:nvPicPr>
          <p:cNvPr id="454660" name="Picture 4" descr="useCaseRe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133600"/>
            <a:ext cx="7010400" cy="405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en-US" altLang="en-US"/>
              <a:t>Another Example of Use Case</a:t>
            </a:r>
          </a:p>
        </p:txBody>
      </p:sp>
      <p:pic>
        <p:nvPicPr>
          <p:cNvPr id="401413" name="Picture 5" descr="useCaseOnlineShopp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2286000"/>
            <a:ext cx="7696200" cy="3868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1411" name="Rectangle 3" descr="Rectangle: Click to edit Master text styles&#10;Second level&#10;Third level&#10;Fourth level&#10;Fifth level"/>
          <p:cNvSpPr>
            <a:spLocks noGrp="1" noChangeArrowheads="1"/>
          </p:cNvSpPr>
          <p:nvPr>
            <p:ph type="body" idx="4294967295"/>
          </p:nvPr>
        </p:nvSpPr>
        <p:spPr>
          <a:xfrm>
            <a:off x="1371600" y="1905000"/>
            <a:ext cx="7772400" cy="4114800"/>
          </a:xfrm>
        </p:spPr>
        <p:txBody>
          <a:bodyPr/>
          <a:lstStyle/>
          <a:p>
            <a:r>
              <a:rPr lang="en-US" altLang="en-US"/>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altLang="en-US"/>
              <a:t>Process Modeling</a:t>
            </a:r>
          </a:p>
        </p:txBody>
      </p:sp>
      <p:sp>
        <p:nvSpPr>
          <p:cNvPr id="365571" name="Rectangle 3" descr="Rectangle: Click to edit Master text styles&#10;Second level&#10;Third level&#10;Fourth level&#10;Fifth level"/>
          <p:cNvSpPr>
            <a:spLocks noGrp="1" noChangeArrowheads="1"/>
          </p:cNvSpPr>
          <p:nvPr>
            <p:ph idx="1"/>
          </p:nvPr>
        </p:nvSpPr>
        <p:spPr/>
        <p:txBody>
          <a:bodyPr/>
          <a:lstStyle/>
          <a:p>
            <a:pPr>
              <a:lnSpc>
                <a:spcPct val="90000"/>
              </a:lnSpc>
            </a:pPr>
            <a:r>
              <a:rPr lang="en-US" altLang="en-US">
                <a:solidFill>
                  <a:srgbClr val="FF0000"/>
                </a:solidFill>
              </a:rPr>
              <a:t>Graphically </a:t>
            </a:r>
            <a:r>
              <a:rPr lang="en-US" altLang="en-US"/>
              <a:t>represent the processes that </a:t>
            </a:r>
            <a:r>
              <a:rPr lang="en-US" altLang="en-US">
                <a:solidFill>
                  <a:schemeClr val="hlink"/>
                </a:solidFill>
              </a:rPr>
              <a:t>capture, manipulate, store and distribute</a:t>
            </a:r>
            <a:r>
              <a:rPr lang="en-US" altLang="en-US">
                <a:solidFill>
                  <a:srgbClr val="FF0000"/>
                </a:solidFill>
              </a:rPr>
              <a:t> data</a:t>
            </a:r>
            <a:r>
              <a:rPr lang="en-US" altLang="en-US"/>
              <a:t> between a </a:t>
            </a:r>
            <a:r>
              <a:rPr lang="en-US" altLang="en-US">
                <a:solidFill>
                  <a:srgbClr val="CC00FF"/>
                </a:solidFill>
              </a:rPr>
              <a:t>system and its environment</a:t>
            </a:r>
            <a:r>
              <a:rPr lang="en-US" altLang="en-US"/>
              <a:t> and </a:t>
            </a:r>
            <a:r>
              <a:rPr lang="en-US" altLang="en-US">
                <a:solidFill>
                  <a:srgbClr val="CC00FF"/>
                </a:solidFill>
              </a:rPr>
              <a:t>among system components</a:t>
            </a:r>
          </a:p>
          <a:p>
            <a:pPr>
              <a:lnSpc>
                <a:spcPct val="90000"/>
              </a:lnSpc>
            </a:pPr>
            <a:r>
              <a:rPr lang="en-US" altLang="en-US"/>
              <a:t>Data flow diagrams (DFD)</a:t>
            </a:r>
          </a:p>
          <a:p>
            <a:pPr lvl="1">
              <a:lnSpc>
                <a:spcPct val="90000"/>
              </a:lnSpc>
            </a:pPr>
            <a:r>
              <a:rPr lang="en-US" altLang="en-US"/>
              <a:t>Graphically illustrate movement of data between </a:t>
            </a:r>
            <a:r>
              <a:rPr lang="en-US" altLang="en-US">
                <a:solidFill>
                  <a:schemeClr val="hlink"/>
                </a:solidFill>
              </a:rPr>
              <a:t>external entities</a:t>
            </a:r>
            <a:r>
              <a:rPr lang="en-US" altLang="en-US"/>
              <a:t> and the </a:t>
            </a:r>
            <a:r>
              <a:rPr lang="en-US" altLang="en-US">
                <a:solidFill>
                  <a:schemeClr val="hlink"/>
                </a:solidFill>
              </a:rPr>
              <a:t>processes</a:t>
            </a:r>
            <a:r>
              <a:rPr lang="en-US" altLang="en-US"/>
              <a:t> and </a:t>
            </a:r>
            <a:r>
              <a:rPr lang="en-US" altLang="en-US">
                <a:solidFill>
                  <a:schemeClr val="hlink"/>
                </a:solidFill>
              </a:rPr>
              <a:t>data stores</a:t>
            </a:r>
            <a:r>
              <a:rPr lang="en-US" altLang="en-US"/>
              <a:t> within a system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609600" y="304800"/>
            <a:ext cx="7772400" cy="914400"/>
          </a:xfrm>
        </p:spPr>
        <p:txBody>
          <a:bodyPr/>
          <a:lstStyle/>
          <a:p>
            <a:r>
              <a:rPr lang="en-US" altLang="en-US"/>
              <a:t>Process Modeling</a:t>
            </a:r>
          </a:p>
        </p:txBody>
      </p:sp>
      <p:sp>
        <p:nvSpPr>
          <p:cNvPr id="366595" name="Rectangle 3" descr="Rectangle: Click to edit Master text styles&#10;Second level&#10;Third level&#10;Fourth level&#10;Fifth level"/>
          <p:cNvSpPr>
            <a:spLocks noGrp="1" noChangeArrowheads="1"/>
          </p:cNvSpPr>
          <p:nvPr>
            <p:ph idx="1"/>
          </p:nvPr>
        </p:nvSpPr>
        <p:spPr>
          <a:xfrm>
            <a:off x="0" y="1295400"/>
            <a:ext cx="9144000" cy="5029200"/>
          </a:xfrm>
        </p:spPr>
        <p:txBody>
          <a:bodyPr/>
          <a:lstStyle/>
          <a:p>
            <a:r>
              <a:rPr lang="en-US" altLang="en-US"/>
              <a:t>Modeling a system’s process</a:t>
            </a:r>
          </a:p>
          <a:p>
            <a:pPr lvl="1"/>
            <a:r>
              <a:rPr lang="en-US" altLang="en-US"/>
              <a:t>Utilize </a:t>
            </a:r>
            <a:r>
              <a:rPr lang="en-US" altLang="en-US">
                <a:solidFill>
                  <a:schemeClr val="hlink"/>
                </a:solidFill>
              </a:rPr>
              <a:t>information </a:t>
            </a:r>
            <a:r>
              <a:rPr lang="en-US" altLang="en-US"/>
              <a:t>gathered during requirements determination and </a:t>
            </a:r>
            <a:r>
              <a:rPr lang="en-US" altLang="en-US">
                <a:solidFill>
                  <a:schemeClr val="hlink"/>
                </a:solidFill>
              </a:rPr>
              <a:t>organized it </a:t>
            </a:r>
            <a:r>
              <a:rPr lang="en-US" altLang="en-US"/>
              <a:t>into meaningful representation</a:t>
            </a:r>
            <a:r>
              <a:rPr lang="en-US" altLang="en-US">
                <a:solidFill>
                  <a:schemeClr val="hlink"/>
                </a:solidFill>
              </a:rPr>
              <a:t>. </a:t>
            </a:r>
          </a:p>
          <a:p>
            <a:pPr lvl="1"/>
            <a:r>
              <a:rPr lang="en-US" altLang="en-US">
                <a:solidFill>
                  <a:schemeClr val="hlink"/>
                </a:solidFill>
              </a:rPr>
              <a:t>In addition you must also model the process logic and timing (chapter 9).</a:t>
            </a:r>
          </a:p>
          <a:p>
            <a:pPr lvl="1"/>
            <a:r>
              <a:rPr lang="en-US" altLang="en-US">
                <a:solidFill>
                  <a:schemeClr val="hlink"/>
                </a:solidFill>
              </a:rPr>
              <a:t>And structure of data within the system (chapter 10)</a:t>
            </a: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normAutofit fontScale="90000"/>
          </a:bodyPr>
          <a:lstStyle/>
          <a:p>
            <a:r>
              <a:rPr lang="en-US" altLang="en-US" sz="4000"/>
              <a:t>Deliverables for Process Modeling</a:t>
            </a:r>
          </a:p>
        </p:txBody>
      </p:sp>
      <p:sp>
        <p:nvSpPr>
          <p:cNvPr id="367619" name="Rectangle 3" descr="Rectangle: Click to edit Master text styles&#10;Second level&#10;Third level&#10;Fourth level&#10;Fifth level"/>
          <p:cNvSpPr>
            <a:spLocks noGrp="1" noChangeArrowheads="1"/>
          </p:cNvSpPr>
          <p:nvPr>
            <p:ph idx="1"/>
          </p:nvPr>
        </p:nvSpPr>
        <p:spPr/>
        <p:txBody>
          <a:bodyPr>
            <a:normAutofit fontScale="92500" lnSpcReduction="20000"/>
          </a:bodyPr>
          <a:lstStyle/>
          <a:p>
            <a:pPr>
              <a:lnSpc>
                <a:spcPct val="80000"/>
              </a:lnSpc>
            </a:pPr>
            <a:r>
              <a:rPr lang="en-US" altLang="en-US" sz="2000" dirty="0">
                <a:solidFill>
                  <a:srgbClr val="FF0000"/>
                </a:solidFill>
              </a:rPr>
              <a:t>Deliverables and Outcomes</a:t>
            </a:r>
            <a:endParaRPr lang="en-US" altLang="en-US" sz="2000" dirty="0"/>
          </a:p>
          <a:p>
            <a:pPr lvl="1">
              <a:lnSpc>
                <a:spcPct val="80000"/>
              </a:lnSpc>
            </a:pPr>
            <a:r>
              <a:rPr lang="en-US" altLang="en-US" sz="1800" dirty="0"/>
              <a:t>Set of </a:t>
            </a:r>
            <a:r>
              <a:rPr lang="en-US" altLang="en-US" sz="1800" dirty="0">
                <a:solidFill>
                  <a:schemeClr val="hlink"/>
                </a:solidFill>
              </a:rPr>
              <a:t>coherent, interrelated</a:t>
            </a:r>
            <a:r>
              <a:rPr lang="en-US" altLang="en-US" sz="1800" dirty="0"/>
              <a:t> data flow diagrams, such diagrams are:</a:t>
            </a:r>
          </a:p>
          <a:p>
            <a:pPr lvl="1">
              <a:lnSpc>
                <a:spcPct val="80000"/>
              </a:lnSpc>
              <a:buFont typeface="Wingdings" panose="05000000000000000000" pitchFamily="2" charset="2"/>
              <a:buNone/>
            </a:pPr>
            <a:r>
              <a:rPr lang="en-US" altLang="en-US" sz="1800" dirty="0">
                <a:solidFill>
                  <a:srgbClr val="CC00FF"/>
                </a:solidFill>
              </a:rPr>
              <a:t>    - Context data flow diagram (DFD</a:t>
            </a:r>
            <a:r>
              <a:rPr lang="en-US" altLang="en-US" sz="1800" dirty="0"/>
              <a:t>)</a:t>
            </a:r>
          </a:p>
          <a:p>
            <a:pPr lvl="2">
              <a:lnSpc>
                <a:spcPct val="80000"/>
              </a:lnSpc>
            </a:pPr>
            <a:r>
              <a:rPr lang="en-US" altLang="en-US" sz="1600" dirty="0"/>
              <a:t>Scope of system</a:t>
            </a:r>
          </a:p>
          <a:p>
            <a:pPr lvl="1">
              <a:lnSpc>
                <a:spcPct val="80000"/>
              </a:lnSpc>
              <a:buFont typeface="Wingdings" panose="05000000000000000000" pitchFamily="2" charset="2"/>
              <a:buNone/>
            </a:pPr>
            <a:r>
              <a:rPr lang="en-US" altLang="en-US" sz="1800" dirty="0">
                <a:solidFill>
                  <a:srgbClr val="CC00FF"/>
                </a:solidFill>
              </a:rPr>
              <a:t>    - DFDs of current system</a:t>
            </a:r>
            <a:endParaRPr lang="en-US" altLang="en-US" sz="1800" dirty="0"/>
          </a:p>
          <a:p>
            <a:pPr lvl="2">
              <a:lnSpc>
                <a:spcPct val="80000"/>
              </a:lnSpc>
            </a:pPr>
            <a:r>
              <a:rPr lang="en-US" altLang="en-US" sz="1600" dirty="0"/>
              <a:t>Enables analysts to understand current system</a:t>
            </a:r>
          </a:p>
          <a:p>
            <a:pPr lvl="2">
              <a:lnSpc>
                <a:spcPct val="80000"/>
              </a:lnSpc>
            </a:pPr>
            <a:r>
              <a:rPr lang="en-US" altLang="en-US" sz="1600" dirty="0"/>
              <a:t>it shows what data processing functions performed by the current system</a:t>
            </a:r>
          </a:p>
          <a:p>
            <a:pPr lvl="1">
              <a:lnSpc>
                <a:spcPct val="80000"/>
              </a:lnSpc>
              <a:buFont typeface="Wingdings" panose="05000000000000000000" pitchFamily="2" charset="2"/>
              <a:buNone/>
            </a:pPr>
            <a:r>
              <a:rPr lang="en-US" altLang="en-US" sz="1800" dirty="0">
                <a:solidFill>
                  <a:srgbClr val="CC00FF"/>
                </a:solidFill>
              </a:rPr>
              <a:t>    - DFDs of new logical system</a:t>
            </a:r>
            <a:endParaRPr lang="en-US" altLang="en-US" sz="1800" dirty="0"/>
          </a:p>
          <a:p>
            <a:pPr lvl="2">
              <a:lnSpc>
                <a:spcPct val="80000"/>
              </a:lnSpc>
            </a:pPr>
            <a:r>
              <a:rPr lang="en-US" altLang="en-US" sz="1600" dirty="0"/>
              <a:t>Show data flows, structure and functional requirements of new system</a:t>
            </a:r>
          </a:p>
          <a:p>
            <a:pPr>
              <a:lnSpc>
                <a:spcPct val="80000"/>
              </a:lnSpc>
              <a:buFont typeface="Wingdings" panose="05000000000000000000" pitchFamily="2" charset="2"/>
              <a:buNone/>
            </a:pPr>
            <a:r>
              <a:rPr lang="en-US" altLang="en-US" sz="2000" dirty="0">
                <a:solidFill>
                  <a:srgbClr val="CC00FF"/>
                </a:solidFill>
              </a:rPr>
              <a:t>          </a:t>
            </a:r>
            <a:r>
              <a:rPr lang="en-US" altLang="en-US" sz="1800" dirty="0">
                <a:solidFill>
                  <a:srgbClr val="CC00FF"/>
                </a:solidFill>
              </a:rPr>
              <a:t>- Description of each DFD component, </a:t>
            </a:r>
            <a:r>
              <a:rPr lang="en-US" altLang="en-US" sz="1800" dirty="0"/>
              <a:t>entries for all of the objects </a:t>
            </a:r>
          </a:p>
          <a:p>
            <a:pPr>
              <a:lnSpc>
                <a:spcPct val="80000"/>
              </a:lnSpc>
              <a:buFont typeface="Wingdings" panose="05000000000000000000" pitchFamily="2" charset="2"/>
              <a:buNone/>
            </a:pPr>
            <a:r>
              <a:rPr lang="en-US" altLang="en-US" sz="1800" dirty="0"/>
              <a:t>             included in all diagrams (in data  dictionary or CASE repository)</a:t>
            </a:r>
          </a:p>
          <a:p>
            <a:pPr lvl="1">
              <a:lnSpc>
                <a:spcPct val="80000"/>
              </a:lnSpc>
              <a:buFont typeface="Wingdings" panose="05000000000000000000" pitchFamily="2" charset="2"/>
              <a:buNone/>
            </a:pPr>
            <a:endParaRPr lang="en-US" altLang="en-US" sz="1800" dirty="0">
              <a:solidFill>
                <a:srgbClr val="CC00FF"/>
              </a:solidFill>
            </a:endParaRPr>
          </a:p>
          <a:p>
            <a:pPr lvl="1">
              <a:lnSpc>
                <a:spcPct val="80000"/>
              </a:lnSpc>
            </a:pPr>
            <a:endParaRPr lang="en-US" altLang="en-US"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altLang="cs-CZ"/>
              <a:t>Definitions and Symbols</a:t>
            </a:r>
          </a:p>
        </p:txBody>
      </p:sp>
      <p:pic>
        <p:nvPicPr>
          <p:cNvPr id="458756" name="Picture 3" descr="FIG07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905000"/>
            <a:ext cx="7467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altLang="en-US"/>
              <a:t>Data Flow Diagramming Mechanics</a:t>
            </a:r>
          </a:p>
        </p:txBody>
      </p:sp>
      <p:sp>
        <p:nvSpPr>
          <p:cNvPr id="402435" name="Rectangle 3" descr="Rectangle: Click to edit Master text styles&#10;Second level&#10;Third level&#10;Fourth level&#10;Fifth level"/>
          <p:cNvSpPr>
            <a:spLocks noGrp="1" noChangeArrowheads="1"/>
          </p:cNvSpPr>
          <p:nvPr>
            <p:ph idx="1"/>
          </p:nvPr>
        </p:nvSpPr>
        <p:spPr/>
        <p:txBody>
          <a:bodyPr/>
          <a:lstStyle/>
          <a:p>
            <a:r>
              <a:rPr lang="en-US" altLang="en-US"/>
              <a:t>Four symbols are used in DFD  - see figure 7-2</a:t>
            </a:r>
          </a:p>
          <a:p>
            <a:pPr lvl="1"/>
            <a:r>
              <a:rPr lang="en-US" altLang="en-US">
                <a:solidFill>
                  <a:srgbClr val="CC00FF"/>
                </a:solidFill>
              </a:rPr>
              <a:t>process</a:t>
            </a:r>
            <a:r>
              <a:rPr lang="en-US" altLang="en-US"/>
              <a:t> as an oval.</a:t>
            </a:r>
          </a:p>
          <a:p>
            <a:pPr lvl="1"/>
            <a:r>
              <a:rPr lang="en-US" altLang="en-US">
                <a:solidFill>
                  <a:srgbClr val="CC00FF"/>
                </a:solidFill>
              </a:rPr>
              <a:t>data store</a:t>
            </a:r>
            <a:r>
              <a:rPr lang="en-US" altLang="en-US"/>
              <a:t> as a rectangle</a:t>
            </a:r>
          </a:p>
          <a:p>
            <a:pPr lvl="1"/>
            <a:r>
              <a:rPr lang="en-US" altLang="en-US">
                <a:solidFill>
                  <a:srgbClr val="CC00FF"/>
                </a:solidFill>
              </a:rPr>
              <a:t>source/sink</a:t>
            </a:r>
            <a:r>
              <a:rPr lang="en-US" altLang="en-US"/>
              <a:t> as s square</a:t>
            </a:r>
          </a:p>
          <a:p>
            <a:pPr lvl="1"/>
            <a:r>
              <a:rPr lang="en-US" altLang="en-US">
                <a:solidFill>
                  <a:srgbClr val="CC00FF"/>
                </a:solidFill>
              </a:rPr>
              <a:t>data flow</a:t>
            </a:r>
            <a:r>
              <a:rPr lang="en-US" altLang="en-US"/>
              <a:t> as an arrow</a:t>
            </a:r>
          </a:p>
          <a:p>
            <a:pPr lvl="1"/>
            <a:r>
              <a:rPr lang="en-US" altLang="en-US"/>
              <a:t>Two different standard sets can be used</a:t>
            </a:r>
          </a:p>
          <a:p>
            <a:pPr lvl="2"/>
            <a:r>
              <a:rPr lang="en-US" altLang="en-US"/>
              <a:t>DeMarco and Yourdan</a:t>
            </a:r>
          </a:p>
          <a:p>
            <a:pPr lvl="2"/>
            <a:r>
              <a:rPr lang="en-US" altLang="en-US"/>
              <a:t>Gane and Sarson</a:t>
            </a:r>
          </a:p>
          <a:p>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2651</TotalTime>
  <Words>1800</Words>
  <Application>Microsoft Office PowerPoint</Application>
  <PresentationFormat>Předvádění na obrazovce (4:3)</PresentationFormat>
  <Paragraphs>229</Paragraphs>
  <Slides>42</Slides>
  <Notes>33</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42</vt:i4>
      </vt:variant>
    </vt:vector>
  </HeadingPairs>
  <TitlesOfParts>
    <vt:vector size="49" baseType="lpstr">
      <vt:lpstr>Arial</vt:lpstr>
      <vt:lpstr>Tahoma</vt:lpstr>
      <vt:lpstr>Wingdings</vt:lpstr>
      <vt:lpstr>Times New Roman</vt:lpstr>
      <vt:lpstr>Geneva</vt:lpstr>
      <vt:lpstr>Stébla</vt:lpstr>
      <vt:lpstr>MSPhotoEd.3</vt:lpstr>
      <vt:lpstr>Systems Analysis and Design    </vt:lpstr>
      <vt:lpstr>Learning Objectives</vt:lpstr>
      <vt:lpstr>Learning Objectives</vt:lpstr>
      <vt:lpstr>Process Modeling</vt:lpstr>
      <vt:lpstr>Process Modeling</vt:lpstr>
      <vt:lpstr>Process Modeling</vt:lpstr>
      <vt:lpstr>Deliverables for Process Modeling</vt:lpstr>
      <vt:lpstr>Definitions and Symbols</vt:lpstr>
      <vt:lpstr>Data Flow Diagramming Mechanics</vt:lpstr>
      <vt:lpstr>Data Flow Diagramming Mechanics</vt:lpstr>
      <vt:lpstr>Data Flow Diagramming Mechanics</vt:lpstr>
      <vt:lpstr>Data Flow Diagramming Mechanics</vt:lpstr>
      <vt:lpstr>Data Flow Diagramming Mechanics</vt:lpstr>
      <vt:lpstr>Data Flow Diagramming Definitions</vt:lpstr>
      <vt:lpstr>Developing DFDs: An Example</vt:lpstr>
      <vt:lpstr>Figure 7-4 Context diagram of Hoosier Burger’s  food ordering system</vt:lpstr>
      <vt:lpstr>Figure 7-5 Level-0 DFD of Hoosier Burger’s food ordering system</vt:lpstr>
      <vt:lpstr>Level-1 DFD</vt:lpstr>
      <vt:lpstr>Level-n DFD  </vt:lpstr>
      <vt:lpstr>Data Flow Diagramming Rules</vt:lpstr>
      <vt:lpstr>Data Flow Diagramming Rules</vt:lpstr>
      <vt:lpstr>Data Flow Diagramming Rules</vt:lpstr>
      <vt:lpstr>Data Flow Diagramming Rules</vt:lpstr>
      <vt:lpstr>What is wrong of the following if any?</vt:lpstr>
      <vt:lpstr>Decomposition of DFDs</vt:lpstr>
      <vt:lpstr>Balancing DFDs</vt:lpstr>
      <vt:lpstr>Balancing DFDs</vt:lpstr>
      <vt:lpstr>Balancing DFDs</vt:lpstr>
      <vt:lpstr>Balancing DFDs</vt:lpstr>
      <vt:lpstr>Four Different Types of DFDS used in the systems development process:</vt:lpstr>
      <vt:lpstr>Four Different Types of DFDS</vt:lpstr>
      <vt:lpstr>Guidelines for Drawing DFDs</vt:lpstr>
      <vt:lpstr>Guidelines for Drawing DFDs</vt:lpstr>
      <vt:lpstr>Guidelines for Drawing DFDs</vt:lpstr>
      <vt:lpstr>Guidelines for Drawing DFDs</vt:lpstr>
      <vt:lpstr>Guidelines for Drawing DFDs</vt:lpstr>
      <vt:lpstr>Using DFDs as Analysis Tools</vt:lpstr>
      <vt:lpstr>Use Cases</vt:lpstr>
      <vt:lpstr>Use Cases key symbols</vt:lpstr>
      <vt:lpstr> Use Cases</vt:lpstr>
      <vt:lpstr>Example of Use case</vt:lpstr>
      <vt:lpstr>Another Example of Use Case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Systems Analysis and Design  Joey F. George  Jeffrey A. Hoffer  Joseph S. Valacich</dc:title>
  <dc:creator>John Russo</dc:creator>
  <cp:lastModifiedBy>Beránek Ladislav doc. Ing. CSc.</cp:lastModifiedBy>
  <cp:revision>128</cp:revision>
  <cp:lastPrinted>2009-04-22T19:24:48Z</cp:lastPrinted>
  <dcterms:created xsi:type="dcterms:W3CDTF">2000-04-11T00:26:26Z</dcterms:created>
  <dcterms:modified xsi:type="dcterms:W3CDTF">2020-03-30T08:22:38Z</dcterms:modified>
</cp:coreProperties>
</file>