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7"/>
  </p:notesMasterIdLst>
  <p:sldIdLst>
    <p:sldId id="256" r:id="rId2"/>
    <p:sldId id="257" r:id="rId3"/>
    <p:sldId id="258" r:id="rId4"/>
    <p:sldId id="259" r:id="rId5"/>
    <p:sldId id="260" r:id="rId6"/>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104" d="100"/>
          <a:sy n="104" d="100"/>
        </p:scale>
        <p:origin x="1356" y="108"/>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23.02.2019</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23.02.2019</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23.02.2019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23.02.2019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23.02.2019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23.02.2019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23.02.2019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23.02.2019</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23.02.2019</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23.02.2019</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23.02.2019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23.02.2019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23.02.2019</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valanglia.blogspot.com/2016/02/a-bit-of-possitive-thinking-setting.html" TargetMode="External"/><Relationship Id="rId2" Type="http://schemas.openxmlformats.org/officeDocument/2006/relationships/image" Target="../media/image4.jpg"/><Relationship Id="rId1" Type="http://schemas.openxmlformats.org/officeDocument/2006/relationships/slideLayout" Target="../slideLayouts/slideLayout2.xml"/><Relationship Id="rId4" Type="http://schemas.openxmlformats.org/officeDocument/2006/relationships/hyperlink" Target="https://creativecommons.org/licenses/by-nc-nd/3.0/"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a:t>SuperMarketa</a:t>
            </a:r>
            <a:r>
              <a:rPr lang="cs-CZ" dirty="0"/>
              <a:t> – </a:t>
            </a:r>
            <a:r>
              <a:rPr lang="cs-CZ" dirty="0" err="1"/>
              <a:t>Goal</a:t>
            </a:r>
            <a:r>
              <a:rPr lang="cs-CZ" dirty="0"/>
              <a:t> </a:t>
            </a:r>
            <a:r>
              <a:rPr lang="cs-CZ" dirty="0" err="1"/>
              <a:t>Setting</a:t>
            </a:r>
            <a:endParaRPr lang="cs-CZ" dirty="0"/>
          </a:p>
        </p:txBody>
      </p:sp>
      <p:sp>
        <p:nvSpPr>
          <p:cNvPr id="3" name="Podnadpis 2"/>
          <p:cNvSpPr>
            <a:spLocks noGrp="1"/>
          </p:cNvSpPr>
          <p:nvPr>
            <p:ph type="subTitle" idx="1"/>
          </p:nvPr>
        </p:nvSpPr>
        <p:spPr/>
        <p:txBody>
          <a:bodyPr/>
          <a:lstStyle/>
          <a:p>
            <a:r>
              <a:rPr lang="cs-CZ" dirty="0"/>
              <a:t>Business Simulator</a:t>
            </a:r>
          </a:p>
          <a:p>
            <a:r>
              <a:rPr lang="cs-CZ" dirty="0"/>
              <a:t>Ing. Viktor Vojtko, Ph.D. (2019)</a:t>
            </a:r>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0FD6C0-B256-4A6C-8790-A23AA1EF9119}"/>
              </a:ext>
            </a:extLst>
          </p:cNvPr>
          <p:cNvSpPr>
            <a:spLocks noGrp="1"/>
          </p:cNvSpPr>
          <p:nvPr>
            <p:ph type="title"/>
          </p:nvPr>
        </p:nvSpPr>
        <p:spPr/>
        <p:txBody>
          <a:bodyPr/>
          <a:lstStyle/>
          <a:p>
            <a:r>
              <a:rPr lang="cs-CZ" dirty="0"/>
              <a:t>S.M.A.R.T. </a:t>
            </a:r>
            <a:r>
              <a:rPr lang="cs-CZ" dirty="0" err="1"/>
              <a:t>goal</a:t>
            </a:r>
            <a:r>
              <a:rPr lang="cs-CZ" dirty="0"/>
              <a:t> </a:t>
            </a:r>
            <a:r>
              <a:rPr lang="cs-CZ" dirty="0" err="1"/>
              <a:t>features</a:t>
            </a:r>
            <a:endParaRPr lang="cs-CZ" dirty="0"/>
          </a:p>
        </p:txBody>
      </p:sp>
      <p:sp>
        <p:nvSpPr>
          <p:cNvPr id="4" name="Zástupný symbol pro datum 3">
            <a:extLst>
              <a:ext uri="{FF2B5EF4-FFF2-40B4-BE49-F238E27FC236}">
                <a16:creationId xmlns:a16="http://schemas.microsoft.com/office/drawing/2014/main" id="{C1020AB5-89E3-44B8-801F-FD01AB682789}"/>
              </a:ext>
            </a:extLst>
          </p:cNvPr>
          <p:cNvSpPr>
            <a:spLocks noGrp="1"/>
          </p:cNvSpPr>
          <p:nvPr>
            <p:ph type="dt" sz="half" idx="10"/>
          </p:nvPr>
        </p:nvSpPr>
        <p:spPr/>
        <p:txBody>
          <a:bodyPr/>
          <a:lstStyle/>
          <a:p>
            <a:pPr>
              <a:defRPr/>
            </a:pPr>
            <a:fld id="{8863D660-356F-4B7B-9477-B5CEBBE7ED6F}" type="datetime1">
              <a:rPr lang="cs-CZ" smtClean="0"/>
              <a:t>23.02.2019</a:t>
            </a:fld>
            <a:endParaRPr lang="cs-CZ"/>
          </a:p>
        </p:txBody>
      </p:sp>
      <p:sp>
        <p:nvSpPr>
          <p:cNvPr id="5" name="Zástupný symbol pro číslo snímku 4">
            <a:extLst>
              <a:ext uri="{FF2B5EF4-FFF2-40B4-BE49-F238E27FC236}">
                <a16:creationId xmlns:a16="http://schemas.microsoft.com/office/drawing/2014/main" id="{FD51C238-D39E-44BB-8370-3EA569142D2C}"/>
              </a:ext>
            </a:extLst>
          </p:cNvPr>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pic>
        <p:nvPicPr>
          <p:cNvPr id="7" name="Obrázek 6">
            <a:extLst>
              <a:ext uri="{FF2B5EF4-FFF2-40B4-BE49-F238E27FC236}">
                <a16:creationId xmlns:a16="http://schemas.microsoft.com/office/drawing/2014/main" id="{B1ECB4FE-2310-4343-8D10-B30EA734CC4A}"/>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2564497" y="1333473"/>
            <a:ext cx="5564405" cy="5564405"/>
          </a:xfrm>
          <a:prstGeom prst="rect">
            <a:avLst/>
          </a:prstGeom>
        </p:spPr>
      </p:pic>
      <p:sp>
        <p:nvSpPr>
          <p:cNvPr id="8" name="TextovéPole 7">
            <a:extLst>
              <a:ext uri="{FF2B5EF4-FFF2-40B4-BE49-F238E27FC236}">
                <a16:creationId xmlns:a16="http://schemas.microsoft.com/office/drawing/2014/main" id="{61C8C008-F803-4759-872E-5F3D21D82A29}"/>
              </a:ext>
            </a:extLst>
          </p:cNvPr>
          <p:cNvSpPr txBox="1"/>
          <p:nvPr/>
        </p:nvSpPr>
        <p:spPr>
          <a:xfrm>
            <a:off x="1566068" y="7632319"/>
            <a:ext cx="4446805" cy="230832"/>
          </a:xfrm>
          <a:prstGeom prst="rect">
            <a:avLst/>
          </a:prstGeom>
          <a:noFill/>
        </p:spPr>
        <p:txBody>
          <a:bodyPr wrap="square" rtlCol="0">
            <a:spAutoFit/>
          </a:bodyPr>
          <a:lstStyle/>
          <a:p>
            <a:r>
              <a:rPr lang="cs-CZ" sz="900">
                <a:hlinkClick r:id="rId3" tooltip="http://valanglia.blogspot.com/2016/02/a-bit-of-possitive-thinking-setting.html"/>
              </a:rPr>
              <a:t>Tato fotka</a:t>
            </a:r>
            <a:r>
              <a:rPr lang="cs-CZ" sz="900"/>
              <a:t> od autora Neznámý autor s licencí </a:t>
            </a:r>
            <a:r>
              <a:rPr lang="cs-CZ" sz="900">
                <a:hlinkClick r:id="rId4" tooltip="https://creativecommons.org/licenses/by-nc-nd/3.0/"/>
              </a:rPr>
              <a:t>CC BY-NC-ND</a:t>
            </a:r>
            <a:endParaRPr lang="cs-CZ" sz="900"/>
          </a:p>
        </p:txBody>
      </p:sp>
    </p:spTree>
    <p:extLst>
      <p:ext uri="{BB962C8B-B14F-4D97-AF65-F5344CB8AC3E}">
        <p14:creationId xmlns:p14="http://schemas.microsoft.com/office/powerpoint/2010/main" val="428530313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48032E8-9DB0-445B-A9A8-DE15033FF935}"/>
              </a:ext>
            </a:extLst>
          </p:cNvPr>
          <p:cNvSpPr>
            <a:spLocks noGrp="1"/>
          </p:cNvSpPr>
          <p:nvPr>
            <p:ph type="title"/>
          </p:nvPr>
        </p:nvSpPr>
        <p:spPr/>
        <p:txBody>
          <a:bodyPr/>
          <a:lstStyle/>
          <a:p>
            <a:r>
              <a:rPr lang="cs-CZ" dirty="0" err="1"/>
              <a:t>Typical</a:t>
            </a:r>
            <a:r>
              <a:rPr lang="cs-CZ" dirty="0"/>
              <a:t> </a:t>
            </a:r>
            <a:r>
              <a:rPr lang="cs-CZ" dirty="0" err="1"/>
              <a:t>goals</a:t>
            </a:r>
            <a:endParaRPr lang="cs-CZ" dirty="0"/>
          </a:p>
        </p:txBody>
      </p:sp>
      <p:sp>
        <p:nvSpPr>
          <p:cNvPr id="3" name="Zástupný symbol pro obsah 2">
            <a:extLst>
              <a:ext uri="{FF2B5EF4-FFF2-40B4-BE49-F238E27FC236}">
                <a16:creationId xmlns:a16="http://schemas.microsoft.com/office/drawing/2014/main" id="{DE2DB1B5-0C75-4841-852B-0C597AFAB857}"/>
              </a:ext>
            </a:extLst>
          </p:cNvPr>
          <p:cNvSpPr>
            <a:spLocks noGrp="1"/>
          </p:cNvSpPr>
          <p:nvPr>
            <p:ph idx="1"/>
          </p:nvPr>
        </p:nvSpPr>
        <p:spPr/>
        <p:txBody>
          <a:bodyPr/>
          <a:lstStyle/>
          <a:p>
            <a:r>
              <a:rPr lang="cs-CZ" dirty="0" err="1"/>
              <a:t>Expected</a:t>
            </a:r>
            <a:r>
              <a:rPr lang="cs-CZ" dirty="0"/>
              <a:t> profit</a:t>
            </a:r>
          </a:p>
          <a:p>
            <a:pPr lvl="1"/>
            <a:r>
              <a:rPr lang="cs-CZ" dirty="0" err="1"/>
              <a:t>Difference</a:t>
            </a:r>
            <a:r>
              <a:rPr lang="cs-CZ" dirty="0"/>
              <a:t> </a:t>
            </a:r>
            <a:r>
              <a:rPr lang="cs-CZ" dirty="0" err="1"/>
              <a:t>between</a:t>
            </a:r>
            <a:r>
              <a:rPr lang="cs-CZ" dirty="0"/>
              <a:t> </a:t>
            </a:r>
            <a:r>
              <a:rPr lang="cs-CZ" dirty="0" err="1"/>
              <a:t>revenue</a:t>
            </a:r>
            <a:r>
              <a:rPr lang="cs-CZ" dirty="0"/>
              <a:t> and </a:t>
            </a:r>
            <a:r>
              <a:rPr lang="cs-CZ" dirty="0" err="1"/>
              <a:t>cost</a:t>
            </a:r>
            <a:endParaRPr lang="cs-CZ" dirty="0"/>
          </a:p>
          <a:p>
            <a:pPr lvl="1"/>
            <a:r>
              <a:rPr lang="cs-CZ" dirty="0" err="1"/>
              <a:t>What</a:t>
            </a:r>
            <a:r>
              <a:rPr lang="cs-CZ" dirty="0"/>
              <a:t> to </a:t>
            </a:r>
            <a:r>
              <a:rPr lang="cs-CZ" dirty="0" err="1"/>
              <a:t>consider</a:t>
            </a:r>
            <a:r>
              <a:rPr lang="cs-CZ" dirty="0"/>
              <a:t>:</a:t>
            </a:r>
          </a:p>
          <a:p>
            <a:pPr lvl="2"/>
            <a:r>
              <a:rPr lang="cs-CZ" sz="2000" dirty="0"/>
              <a:t>Return on </a:t>
            </a:r>
            <a:r>
              <a:rPr lang="cs-CZ" sz="2000" dirty="0" err="1"/>
              <a:t>investment</a:t>
            </a:r>
            <a:r>
              <a:rPr lang="cs-CZ" sz="2000" dirty="0"/>
              <a:t> </a:t>
            </a:r>
            <a:r>
              <a:rPr lang="cs-CZ" sz="2000" dirty="0" err="1"/>
              <a:t>for</a:t>
            </a:r>
            <a:r>
              <a:rPr lang="cs-CZ" sz="2000" dirty="0"/>
              <a:t> </a:t>
            </a:r>
            <a:r>
              <a:rPr lang="cs-CZ" sz="2000" dirty="0" err="1"/>
              <a:t>owners</a:t>
            </a:r>
            <a:r>
              <a:rPr lang="cs-CZ" sz="2000" dirty="0"/>
              <a:t> (</a:t>
            </a:r>
            <a:r>
              <a:rPr lang="cs-CZ" sz="2000" dirty="0" err="1"/>
              <a:t>ie</a:t>
            </a:r>
            <a:r>
              <a:rPr lang="cs-CZ" sz="2000" dirty="0"/>
              <a:t> 10% - 15% </a:t>
            </a:r>
            <a:r>
              <a:rPr lang="cs-CZ" sz="2000" dirty="0" err="1"/>
              <a:t>p.a</a:t>
            </a:r>
            <a:r>
              <a:rPr lang="cs-CZ" sz="2000" dirty="0"/>
              <a:t>.) – </a:t>
            </a:r>
            <a:r>
              <a:rPr lang="cs-CZ" sz="2000" dirty="0" err="1"/>
              <a:t>after</a:t>
            </a:r>
            <a:r>
              <a:rPr lang="cs-CZ" sz="2000" dirty="0"/>
              <a:t> </a:t>
            </a:r>
            <a:r>
              <a:rPr lang="cs-CZ" sz="2000" dirty="0" err="1"/>
              <a:t>income</a:t>
            </a:r>
            <a:r>
              <a:rPr lang="cs-CZ" sz="2000" dirty="0"/>
              <a:t> tax</a:t>
            </a:r>
          </a:p>
          <a:p>
            <a:pPr lvl="2"/>
            <a:r>
              <a:rPr lang="cs-CZ" sz="2000" dirty="0" err="1"/>
              <a:t>Necessary</a:t>
            </a:r>
            <a:r>
              <a:rPr lang="cs-CZ" sz="2000" dirty="0"/>
              <a:t> </a:t>
            </a:r>
            <a:r>
              <a:rPr lang="cs-CZ" sz="2000" dirty="0" err="1"/>
              <a:t>capital</a:t>
            </a:r>
            <a:r>
              <a:rPr lang="cs-CZ" sz="2000" dirty="0"/>
              <a:t> </a:t>
            </a:r>
            <a:r>
              <a:rPr lang="cs-CZ" sz="2000" dirty="0" err="1"/>
              <a:t>for</a:t>
            </a:r>
            <a:r>
              <a:rPr lang="cs-CZ" sz="2000" dirty="0"/>
              <a:t> </a:t>
            </a:r>
            <a:r>
              <a:rPr lang="cs-CZ" sz="2000" dirty="0" err="1"/>
              <a:t>future</a:t>
            </a:r>
            <a:r>
              <a:rPr lang="cs-CZ" sz="2000" dirty="0"/>
              <a:t> </a:t>
            </a:r>
            <a:r>
              <a:rPr lang="cs-CZ" sz="2000" dirty="0" err="1"/>
              <a:t>development</a:t>
            </a:r>
            <a:r>
              <a:rPr lang="cs-CZ" sz="2000" dirty="0"/>
              <a:t> and </a:t>
            </a:r>
            <a:r>
              <a:rPr lang="cs-CZ" sz="2000" dirty="0" err="1"/>
              <a:t>investments</a:t>
            </a:r>
            <a:endParaRPr lang="cs-CZ" sz="2000" dirty="0"/>
          </a:p>
          <a:p>
            <a:pPr lvl="2"/>
            <a:r>
              <a:rPr lang="cs-CZ" sz="2000" dirty="0" err="1"/>
              <a:t>Reserves</a:t>
            </a:r>
            <a:r>
              <a:rPr lang="cs-CZ" sz="2000" dirty="0"/>
              <a:t> to </a:t>
            </a:r>
            <a:r>
              <a:rPr lang="cs-CZ" sz="2000" dirty="0" err="1"/>
              <a:t>deal</a:t>
            </a:r>
            <a:r>
              <a:rPr lang="cs-CZ" sz="2000" dirty="0"/>
              <a:t> </a:t>
            </a:r>
            <a:r>
              <a:rPr lang="cs-CZ" sz="2000" dirty="0" err="1"/>
              <a:t>with</a:t>
            </a:r>
            <a:r>
              <a:rPr lang="cs-CZ" sz="2000" dirty="0"/>
              <a:t> </a:t>
            </a:r>
            <a:r>
              <a:rPr lang="cs-CZ" sz="2000" dirty="0" err="1"/>
              <a:t>risks</a:t>
            </a:r>
            <a:endParaRPr lang="cs-CZ" sz="2000" dirty="0"/>
          </a:p>
          <a:p>
            <a:r>
              <a:rPr lang="cs-CZ" dirty="0" err="1"/>
              <a:t>Expected</a:t>
            </a:r>
            <a:r>
              <a:rPr lang="cs-CZ" dirty="0"/>
              <a:t> sales (in </a:t>
            </a:r>
            <a:r>
              <a:rPr lang="cs-CZ" dirty="0" err="1"/>
              <a:t>physical</a:t>
            </a:r>
            <a:r>
              <a:rPr lang="cs-CZ" dirty="0"/>
              <a:t> </a:t>
            </a:r>
            <a:r>
              <a:rPr lang="cs-CZ" dirty="0" err="1"/>
              <a:t>units</a:t>
            </a:r>
            <a:r>
              <a:rPr lang="cs-CZ" dirty="0"/>
              <a:t>/</a:t>
            </a:r>
            <a:r>
              <a:rPr lang="cs-CZ" dirty="0" err="1"/>
              <a:t>currency</a:t>
            </a:r>
            <a:r>
              <a:rPr lang="cs-CZ" dirty="0"/>
              <a:t>)</a:t>
            </a:r>
          </a:p>
          <a:p>
            <a:pPr lvl="1"/>
            <a:r>
              <a:rPr lang="cs-CZ" dirty="0" err="1"/>
              <a:t>What</a:t>
            </a:r>
            <a:r>
              <a:rPr lang="cs-CZ" dirty="0"/>
              <a:t> to </a:t>
            </a:r>
            <a:r>
              <a:rPr lang="cs-CZ" dirty="0" err="1"/>
              <a:t>consider</a:t>
            </a:r>
            <a:r>
              <a:rPr lang="cs-CZ" dirty="0"/>
              <a:t>:</a:t>
            </a:r>
          </a:p>
          <a:p>
            <a:pPr lvl="2"/>
            <a:r>
              <a:rPr lang="cs-CZ" sz="2000" dirty="0" err="1"/>
              <a:t>Available</a:t>
            </a:r>
            <a:r>
              <a:rPr lang="cs-CZ" sz="2000" dirty="0"/>
              <a:t> </a:t>
            </a:r>
            <a:r>
              <a:rPr lang="cs-CZ" sz="2000" dirty="0" err="1"/>
              <a:t>capacity</a:t>
            </a:r>
            <a:r>
              <a:rPr lang="cs-CZ" sz="2000" dirty="0"/>
              <a:t> (</a:t>
            </a:r>
            <a:r>
              <a:rPr lang="cs-CZ" sz="2000" dirty="0" err="1"/>
              <a:t>internal</a:t>
            </a:r>
            <a:r>
              <a:rPr lang="cs-CZ" sz="2000" dirty="0"/>
              <a:t>, </a:t>
            </a:r>
            <a:r>
              <a:rPr lang="cs-CZ" sz="2000" dirty="0" err="1"/>
              <a:t>suppliers</a:t>
            </a:r>
            <a:r>
              <a:rPr lang="cs-CZ" sz="2000" dirty="0"/>
              <a:t>)</a:t>
            </a:r>
          </a:p>
          <a:p>
            <a:pPr lvl="2"/>
            <a:r>
              <a:rPr lang="cs-CZ" sz="2000" dirty="0" err="1"/>
              <a:t>Demand</a:t>
            </a:r>
            <a:r>
              <a:rPr lang="cs-CZ" sz="2000" dirty="0"/>
              <a:t> and </a:t>
            </a:r>
            <a:r>
              <a:rPr lang="cs-CZ" sz="2000" dirty="0" err="1"/>
              <a:t>competition</a:t>
            </a:r>
            <a:endParaRPr lang="cs-CZ" sz="2000" dirty="0"/>
          </a:p>
          <a:p>
            <a:r>
              <a:rPr lang="cs-CZ" dirty="0" err="1"/>
              <a:t>Expected</a:t>
            </a:r>
            <a:r>
              <a:rPr lang="cs-CZ" dirty="0"/>
              <a:t> market </a:t>
            </a:r>
            <a:r>
              <a:rPr lang="cs-CZ" dirty="0" err="1"/>
              <a:t>position</a:t>
            </a:r>
            <a:r>
              <a:rPr lang="cs-CZ" dirty="0"/>
              <a:t> and market </a:t>
            </a:r>
            <a:r>
              <a:rPr lang="cs-CZ" dirty="0" err="1"/>
              <a:t>share</a:t>
            </a:r>
            <a:endParaRPr lang="cs-CZ" dirty="0"/>
          </a:p>
          <a:p>
            <a:endParaRPr lang="cs-CZ" dirty="0"/>
          </a:p>
        </p:txBody>
      </p:sp>
      <p:sp>
        <p:nvSpPr>
          <p:cNvPr id="4" name="Zástupný symbol pro datum 3">
            <a:extLst>
              <a:ext uri="{FF2B5EF4-FFF2-40B4-BE49-F238E27FC236}">
                <a16:creationId xmlns:a16="http://schemas.microsoft.com/office/drawing/2014/main" id="{0EB915DC-333E-42B9-BE91-7E5F19335846}"/>
              </a:ext>
            </a:extLst>
          </p:cNvPr>
          <p:cNvSpPr>
            <a:spLocks noGrp="1"/>
          </p:cNvSpPr>
          <p:nvPr>
            <p:ph type="dt" sz="half" idx="10"/>
          </p:nvPr>
        </p:nvSpPr>
        <p:spPr/>
        <p:txBody>
          <a:bodyPr/>
          <a:lstStyle/>
          <a:p>
            <a:pPr>
              <a:defRPr/>
            </a:pPr>
            <a:fld id="{8863D660-356F-4B7B-9477-B5CEBBE7ED6F}" type="datetime1">
              <a:rPr lang="cs-CZ" smtClean="0"/>
              <a:t>23.02.2019</a:t>
            </a:fld>
            <a:endParaRPr lang="cs-CZ"/>
          </a:p>
        </p:txBody>
      </p:sp>
      <p:sp>
        <p:nvSpPr>
          <p:cNvPr id="5" name="Zástupný symbol pro číslo snímku 4">
            <a:extLst>
              <a:ext uri="{FF2B5EF4-FFF2-40B4-BE49-F238E27FC236}">
                <a16:creationId xmlns:a16="http://schemas.microsoft.com/office/drawing/2014/main" id="{D2E40BA1-3E4E-4B77-B00E-B5533F6B9D52}"/>
              </a:ext>
            </a:extLst>
          </p:cNvPr>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121225274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FA097A-D3E5-473D-BC92-BA70E2CC074D}"/>
              </a:ext>
            </a:extLst>
          </p:cNvPr>
          <p:cNvSpPr>
            <a:spLocks noGrp="1"/>
          </p:cNvSpPr>
          <p:nvPr>
            <p:ph type="title"/>
          </p:nvPr>
        </p:nvSpPr>
        <p:spPr/>
        <p:txBody>
          <a:bodyPr/>
          <a:lstStyle/>
          <a:p>
            <a:r>
              <a:rPr lang="cs-CZ" dirty="0" err="1"/>
              <a:t>Expected</a:t>
            </a:r>
            <a:r>
              <a:rPr lang="cs-CZ" dirty="0"/>
              <a:t> profit </a:t>
            </a:r>
            <a:r>
              <a:rPr lang="cs-CZ" dirty="0" err="1"/>
              <a:t>calculation</a:t>
            </a:r>
            <a:endParaRPr lang="cs-CZ" dirty="0"/>
          </a:p>
        </p:txBody>
      </p:sp>
      <p:sp>
        <p:nvSpPr>
          <p:cNvPr id="3" name="Zástupný symbol pro obsah 2">
            <a:extLst>
              <a:ext uri="{FF2B5EF4-FFF2-40B4-BE49-F238E27FC236}">
                <a16:creationId xmlns:a16="http://schemas.microsoft.com/office/drawing/2014/main" id="{A4906CEB-6742-4772-8C70-7845BE170288}"/>
              </a:ext>
            </a:extLst>
          </p:cNvPr>
          <p:cNvSpPr>
            <a:spLocks noGrp="1"/>
          </p:cNvSpPr>
          <p:nvPr>
            <p:ph idx="1"/>
          </p:nvPr>
        </p:nvSpPr>
        <p:spPr/>
        <p:txBody>
          <a:bodyPr/>
          <a:lstStyle/>
          <a:p>
            <a:pPr marL="457200" indent="-457200">
              <a:buFont typeface="+mj-lt"/>
              <a:buAutoNum type="arabicPeriod"/>
            </a:pPr>
            <a:r>
              <a:rPr lang="en-US" sz="2200" dirty="0"/>
              <a:t>We will find out how much money have owners invested into the company (see Balance sheet, owners’ equity of CZK 15 million).</a:t>
            </a:r>
          </a:p>
          <a:p>
            <a:pPr marL="457200" indent="-457200">
              <a:buFont typeface="+mj-lt"/>
              <a:buAutoNum type="arabicPeriod"/>
            </a:pPr>
            <a:r>
              <a:rPr lang="en-US" sz="2200" dirty="0"/>
              <a:t>We will determine the expected rate of return on the investment - usually about 10-15% per annum. This rate of return should respect business risk, therefore it should be higher than for less risky investments, for example when depositing money in a bank.</a:t>
            </a:r>
            <a:r>
              <a:rPr lang="cs-CZ" sz="2200" dirty="0"/>
              <a:t> </a:t>
            </a:r>
            <a:r>
              <a:rPr lang="en-US" sz="2200" dirty="0"/>
              <a:t>I.e. owners should earn a profit share of at least about CZK 1.5-2.25 million per year.</a:t>
            </a:r>
          </a:p>
          <a:p>
            <a:pPr marL="457200" indent="-457200">
              <a:buFont typeface="+mj-lt"/>
              <a:buAutoNum type="arabicPeriod"/>
            </a:pPr>
            <a:r>
              <a:rPr lang="en-US" sz="2200" dirty="0"/>
              <a:t>Since only profit after tax can be split, the minimum profit before tax on income tax of 19% must be adequately higher. In this case approximately between CZK 1.9 and 2.8 million.</a:t>
            </a:r>
          </a:p>
          <a:p>
            <a:pPr marL="457200" indent="-457200">
              <a:buFont typeface="+mj-lt"/>
              <a:buAutoNum type="arabicPeriod"/>
            </a:pPr>
            <a:r>
              <a:rPr lang="en-US" sz="2200" dirty="0"/>
              <a:t>At the previous point, we determined the amount of profit before tax if we only wanted to satisfy the owner and pay income tax. However, we sometimes need to generate profits also for reserves, reducing long-term debt and future investment. Therefore, it would be realistic to aim to earn at least about </a:t>
            </a:r>
            <a:r>
              <a:rPr lang="en-US" sz="2200" b="1" dirty="0"/>
              <a:t>CZK 5-6 million</a:t>
            </a:r>
            <a:r>
              <a:rPr lang="en-US" sz="2200" dirty="0"/>
              <a:t> in pre-tax profit per year.</a:t>
            </a:r>
          </a:p>
          <a:p>
            <a:endParaRPr lang="cs-CZ" dirty="0"/>
          </a:p>
        </p:txBody>
      </p:sp>
      <p:sp>
        <p:nvSpPr>
          <p:cNvPr id="4" name="Zástupný symbol pro datum 3">
            <a:extLst>
              <a:ext uri="{FF2B5EF4-FFF2-40B4-BE49-F238E27FC236}">
                <a16:creationId xmlns:a16="http://schemas.microsoft.com/office/drawing/2014/main" id="{5DCBF425-27A8-4E95-9618-3D8C3674F242}"/>
              </a:ext>
            </a:extLst>
          </p:cNvPr>
          <p:cNvSpPr>
            <a:spLocks noGrp="1"/>
          </p:cNvSpPr>
          <p:nvPr>
            <p:ph type="dt" sz="half" idx="10"/>
          </p:nvPr>
        </p:nvSpPr>
        <p:spPr/>
        <p:txBody>
          <a:bodyPr/>
          <a:lstStyle/>
          <a:p>
            <a:pPr>
              <a:defRPr/>
            </a:pPr>
            <a:fld id="{8863D660-356F-4B7B-9477-B5CEBBE7ED6F}" type="datetime1">
              <a:rPr lang="cs-CZ" smtClean="0"/>
              <a:t>23.02.2019</a:t>
            </a:fld>
            <a:endParaRPr lang="cs-CZ"/>
          </a:p>
        </p:txBody>
      </p:sp>
      <p:sp>
        <p:nvSpPr>
          <p:cNvPr id="5" name="Zástupný symbol pro číslo snímku 4">
            <a:extLst>
              <a:ext uri="{FF2B5EF4-FFF2-40B4-BE49-F238E27FC236}">
                <a16:creationId xmlns:a16="http://schemas.microsoft.com/office/drawing/2014/main" id="{487C2F01-8BBB-4FCE-904B-DAAB590260CE}"/>
              </a:ext>
            </a:extLst>
          </p:cNvPr>
          <p:cNvSpPr>
            <a:spLocks noGrp="1"/>
          </p:cNvSpPr>
          <p:nvPr>
            <p:ph type="sldNum" sz="quarter" idx="12"/>
          </p:nvPr>
        </p:nvSpPr>
        <p:spPr/>
        <p:txBody>
          <a:bodyPr/>
          <a:lstStyle/>
          <a:p>
            <a:pPr>
              <a:defRPr/>
            </a:pPr>
            <a:fld id="{005B7347-35A8-416A-A6BF-14F7C64C136A}" type="slidenum">
              <a:rPr lang="cs-CZ" smtClean="0"/>
              <a:pPr>
                <a:defRPr/>
              </a:pPr>
              <a:t>4</a:t>
            </a:fld>
            <a:endParaRPr lang="cs-CZ" dirty="0"/>
          </a:p>
        </p:txBody>
      </p:sp>
    </p:spTree>
    <p:extLst>
      <p:ext uri="{BB962C8B-B14F-4D97-AF65-F5344CB8AC3E}">
        <p14:creationId xmlns:p14="http://schemas.microsoft.com/office/powerpoint/2010/main" val="241687980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509846E-14C9-4FC7-BE04-E4A4EA18A9E8}"/>
              </a:ext>
            </a:extLst>
          </p:cNvPr>
          <p:cNvSpPr>
            <a:spLocks noGrp="1"/>
          </p:cNvSpPr>
          <p:nvPr>
            <p:ph type="title"/>
          </p:nvPr>
        </p:nvSpPr>
        <p:spPr/>
        <p:txBody>
          <a:bodyPr/>
          <a:lstStyle/>
          <a:p>
            <a:r>
              <a:rPr lang="cs-CZ" dirty="0" err="1"/>
              <a:t>Expected</a:t>
            </a:r>
            <a:r>
              <a:rPr lang="cs-CZ" dirty="0"/>
              <a:t> sales </a:t>
            </a:r>
            <a:r>
              <a:rPr lang="cs-CZ" dirty="0" err="1"/>
              <a:t>calculation</a:t>
            </a:r>
            <a:endParaRPr lang="cs-CZ" dirty="0"/>
          </a:p>
        </p:txBody>
      </p:sp>
      <p:sp>
        <p:nvSpPr>
          <p:cNvPr id="3" name="Zástupný symbol pro obsah 2">
            <a:extLst>
              <a:ext uri="{FF2B5EF4-FFF2-40B4-BE49-F238E27FC236}">
                <a16:creationId xmlns:a16="http://schemas.microsoft.com/office/drawing/2014/main" id="{C81C8E6A-740B-4157-B8BB-880DA6419370}"/>
              </a:ext>
            </a:extLst>
          </p:cNvPr>
          <p:cNvSpPr>
            <a:spLocks noGrp="1"/>
          </p:cNvSpPr>
          <p:nvPr>
            <p:ph idx="1"/>
          </p:nvPr>
        </p:nvSpPr>
        <p:spPr/>
        <p:txBody>
          <a:bodyPr/>
          <a:lstStyle/>
          <a:p>
            <a:r>
              <a:rPr lang="cs-CZ" dirty="0" err="1"/>
              <a:t>What</a:t>
            </a:r>
            <a:r>
              <a:rPr lang="cs-CZ" dirty="0"/>
              <a:t> </a:t>
            </a:r>
            <a:r>
              <a:rPr lang="cs-CZ" dirty="0" err="1"/>
              <a:t>amount</a:t>
            </a:r>
            <a:r>
              <a:rPr lang="cs-CZ" dirty="0"/>
              <a:t> </a:t>
            </a:r>
            <a:r>
              <a:rPr lang="cs-CZ" dirty="0" err="1"/>
              <a:t>of</a:t>
            </a:r>
            <a:r>
              <a:rPr lang="cs-CZ" dirty="0"/>
              <a:t> sales </a:t>
            </a:r>
            <a:r>
              <a:rPr lang="cs-CZ" dirty="0" err="1"/>
              <a:t>is</a:t>
            </a:r>
            <a:r>
              <a:rPr lang="cs-CZ" dirty="0"/>
              <a:t> </a:t>
            </a:r>
            <a:r>
              <a:rPr lang="cs-CZ" dirty="0" err="1"/>
              <a:t>necessary</a:t>
            </a:r>
            <a:r>
              <a:rPr lang="cs-CZ" dirty="0"/>
              <a:t> to </a:t>
            </a:r>
            <a:r>
              <a:rPr lang="cs-CZ" dirty="0" err="1"/>
              <a:t>achieve</a:t>
            </a:r>
            <a:r>
              <a:rPr lang="cs-CZ" dirty="0"/>
              <a:t> </a:t>
            </a:r>
            <a:r>
              <a:rPr lang="cs-CZ" dirty="0" err="1"/>
              <a:t>the</a:t>
            </a:r>
            <a:r>
              <a:rPr lang="cs-CZ" dirty="0"/>
              <a:t> </a:t>
            </a:r>
            <a:r>
              <a:rPr lang="cs-CZ" dirty="0" err="1"/>
              <a:t>expected</a:t>
            </a:r>
            <a:r>
              <a:rPr lang="cs-CZ" dirty="0"/>
              <a:t> profit?</a:t>
            </a:r>
          </a:p>
          <a:p>
            <a:pPr marL="914400" lvl="1" indent="-514350">
              <a:buFont typeface="+mj-lt"/>
              <a:buAutoNum type="arabicPeriod"/>
            </a:pPr>
            <a:r>
              <a:rPr lang="cs-CZ" dirty="0" err="1"/>
              <a:t>We</a:t>
            </a:r>
            <a:r>
              <a:rPr lang="cs-CZ" dirty="0"/>
              <a:t> </a:t>
            </a:r>
            <a:r>
              <a:rPr lang="cs-CZ" dirty="0" err="1"/>
              <a:t>have</a:t>
            </a:r>
            <a:r>
              <a:rPr lang="cs-CZ" dirty="0"/>
              <a:t> to </a:t>
            </a:r>
            <a:r>
              <a:rPr lang="cs-CZ" dirty="0" err="1"/>
              <a:t>determine</a:t>
            </a:r>
            <a:r>
              <a:rPr lang="cs-CZ" dirty="0"/>
              <a:t> </a:t>
            </a:r>
            <a:r>
              <a:rPr lang="cs-CZ" dirty="0" err="1"/>
              <a:t>margin</a:t>
            </a:r>
            <a:r>
              <a:rPr lang="cs-CZ" dirty="0"/>
              <a:t> (</a:t>
            </a:r>
            <a:r>
              <a:rPr lang="cs-CZ" dirty="0" err="1"/>
              <a:t>difference</a:t>
            </a:r>
            <a:r>
              <a:rPr lang="cs-CZ" dirty="0"/>
              <a:t> </a:t>
            </a:r>
            <a:r>
              <a:rPr lang="cs-CZ" dirty="0" err="1"/>
              <a:t>between</a:t>
            </a:r>
            <a:r>
              <a:rPr lang="cs-CZ" dirty="0"/>
              <a:t> </a:t>
            </a:r>
            <a:r>
              <a:rPr lang="cs-CZ" dirty="0" err="1"/>
              <a:t>average</a:t>
            </a:r>
            <a:r>
              <a:rPr lang="cs-CZ" dirty="0"/>
              <a:t> </a:t>
            </a:r>
            <a:r>
              <a:rPr lang="cs-CZ" dirty="0" err="1"/>
              <a:t>selling</a:t>
            </a:r>
            <a:r>
              <a:rPr lang="cs-CZ" dirty="0"/>
              <a:t> </a:t>
            </a:r>
            <a:r>
              <a:rPr lang="cs-CZ" dirty="0" err="1"/>
              <a:t>price</a:t>
            </a:r>
            <a:r>
              <a:rPr lang="cs-CZ" dirty="0"/>
              <a:t> and direct </a:t>
            </a:r>
            <a:r>
              <a:rPr lang="cs-CZ" dirty="0" err="1"/>
              <a:t>cost</a:t>
            </a:r>
            <a:r>
              <a:rPr lang="cs-CZ" dirty="0"/>
              <a:t>) and </a:t>
            </a:r>
            <a:r>
              <a:rPr lang="cs-CZ" dirty="0" err="1"/>
              <a:t>fixed</a:t>
            </a:r>
            <a:r>
              <a:rPr lang="cs-CZ" dirty="0"/>
              <a:t> </a:t>
            </a:r>
            <a:r>
              <a:rPr lang="cs-CZ" dirty="0" err="1"/>
              <a:t>cost</a:t>
            </a:r>
            <a:r>
              <a:rPr lang="cs-CZ" dirty="0"/>
              <a:t>.</a:t>
            </a:r>
          </a:p>
          <a:p>
            <a:pPr marL="914400" lvl="1" indent="-514350">
              <a:buFont typeface="+mj-lt"/>
              <a:buAutoNum type="arabicPeriod"/>
            </a:pPr>
            <a:r>
              <a:rPr lang="cs-CZ" dirty="0"/>
              <a:t>To </a:t>
            </a:r>
            <a:r>
              <a:rPr lang="cs-CZ" dirty="0" err="1"/>
              <a:t>calculate</a:t>
            </a:r>
            <a:r>
              <a:rPr lang="cs-CZ" dirty="0"/>
              <a:t> </a:t>
            </a:r>
            <a:r>
              <a:rPr lang="cs-CZ" dirty="0" err="1"/>
              <a:t>the</a:t>
            </a:r>
            <a:r>
              <a:rPr lang="cs-CZ" dirty="0"/>
              <a:t> </a:t>
            </a:r>
            <a:r>
              <a:rPr lang="cs-CZ" dirty="0" err="1"/>
              <a:t>expected</a:t>
            </a:r>
            <a:r>
              <a:rPr lang="cs-CZ" dirty="0"/>
              <a:t> sales in </a:t>
            </a:r>
            <a:r>
              <a:rPr lang="cs-CZ" dirty="0" err="1"/>
              <a:t>units</a:t>
            </a:r>
            <a:r>
              <a:rPr lang="cs-CZ" dirty="0"/>
              <a:t> (</a:t>
            </a:r>
            <a:r>
              <a:rPr lang="cs-CZ" dirty="0" err="1"/>
              <a:t>tours</a:t>
            </a:r>
            <a:r>
              <a:rPr lang="cs-CZ" dirty="0"/>
              <a:t>), </a:t>
            </a:r>
            <a:r>
              <a:rPr lang="cs-CZ" dirty="0" err="1"/>
              <a:t>we</a:t>
            </a:r>
            <a:r>
              <a:rPr lang="cs-CZ" dirty="0"/>
              <a:t> </a:t>
            </a:r>
            <a:r>
              <a:rPr lang="cs-CZ" dirty="0" err="1"/>
              <a:t>can</a:t>
            </a:r>
            <a:r>
              <a:rPr lang="cs-CZ" dirty="0"/>
              <a:t> </a:t>
            </a:r>
            <a:r>
              <a:rPr lang="cs-CZ" dirty="0" err="1"/>
              <a:t>divide</a:t>
            </a:r>
            <a:r>
              <a:rPr lang="cs-CZ" dirty="0"/>
              <a:t> </a:t>
            </a:r>
            <a:r>
              <a:rPr lang="cs-CZ" dirty="0" err="1"/>
              <a:t>fixed</a:t>
            </a:r>
            <a:r>
              <a:rPr lang="cs-CZ" dirty="0"/>
              <a:t> </a:t>
            </a:r>
            <a:r>
              <a:rPr lang="cs-CZ" dirty="0" err="1"/>
              <a:t>cost</a:t>
            </a:r>
            <a:r>
              <a:rPr lang="cs-CZ" dirty="0"/>
              <a:t> + </a:t>
            </a:r>
            <a:r>
              <a:rPr lang="cs-CZ" dirty="0" err="1"/>
              <a:t>expected</a:t>
            </a:r>
            <a:r>
              <a:rPr lang="cs-CZ" dirty="0"/>
              <a:t> profit by </a:t>
            </a:r>
            <a:r>
              <a:rPr lang="cs-CZ" dirty="0" err="1"/>
              <a:t>the</a:t>
            </a:r>
            <a:r>
              <a:rPr lang="cs-CZ" dirty="0"/>
              <a:t> </a:t>
            </a:r>
            <a:r>
              <a:rPr lang="cs-CZ" dirty="0" err="1"/>
              <a:t>margin</a:t>
            </a:r>
            <a:r>
              <a:rPr lang="cs-CZ" dirty="0"/>
              <a:t>.</a:t>
            </a:r>
          </a:p>
          <a:p>
            <a:pPr marL="914400" lvl="1" indent="-514350">
              <a:buFont typeface="+mj-lt"/>
              <a:buAutoNum type="arabicPeriod"/>
            </a:pPr>
            <a:r>
              <a:rPr lang="cs-CZ" dirty="0"/>
              <a:t>To </a:t>
            </a:r>
            <a:r>
              <a:rPr lang="cs-CZ" dirty="0" err="1"/>
              <a:t>calculate</a:t>
            </a:r>
            <a:r>
              <a:rPr lang="cs-CZ" dirty="0"/>
              <a:t> </a:t>
            </a:r>
            <a:r>
              <a:rPr lang="cs-CZ" dirty="0" err="1"/>
              <a:t>the</a:t>
            </a:r>
            <a:r>
              <a:rPr lang="cs-CZ" dirty="0"/>
              <a:t> </a:t>
            </a:r>
            <a:r>
              <a:rPr lang="cs-CZ" dirty="0" err="1"/>
              <a:t>expected</a:t>
            </a:r>
            <a:r>
              <a:rPr lang="cs-CZ" dirty="0"/>
              <a:t> sales in </a:t>
            </a:r>
            <a:r>
              <a:rPr lang="cs-CZ" dirty="0" err="1"/>
              <a:t>financial</a:t>
            </a:r>
            <a:r>
              <a:rPr lang="cs-CZ" dirty="0"/>
              <a:t> </a:t>
            </a:r>
            <a:r>
              <a:rPr lang="cs-CZ" dirty="0" err="1"/>
              <a:t>terms</a:t>
            </a:r>
            <a:r>
              <a:rPr lang="cs-CZ" dirty="0"/>
              <a:t>, sales in </a:t>
            </a:r>
            <a:r>
              <a:rPr lang="cs-CZ" dirty="0" err="1"/>
              <a:t>units</a:t>
            </a:r>
            <a:r>
              <a:rPr lang="cs-CZ" dirty="0"/>
              <a:t> are to </a:t>
            </a:r>
            <a:r>
              <a:rPr lang="cs-CZ" dirty="0" err="1"/>
              <a:t>be</a:t>
            </a:r>
            <a:r>
              <a:rPr lang="cs-CZ" dirty="0"/>
              <a:t> </a:t>
            </a:r>
            <a:r>
              <a:rPr lang="cs-CZ" dirty="0" err="1"/>
              <a:t>multiplied</a:t>
            </a:r>
            <a:r>
              <a:rPr lang="cs-CZ" dirty="0"/>
              <a:t> by </a:t>
            </a:r>
            <a:r>
              <a:rPr lang="cs-CZ" dirty="0" err="1"/>
              <a:t>the</a:t>
            </a:r>
            <a:r>
              <a:rPr lang="cs-CZ" dirty="0"/>
              <a:t> </a:t>
            </a:r>
            <a:r>
              <a:rPr lang="cs-CZ" dirty="0" err="1"/>
              <a:t>average</a:t>
            </a:r>
            <a:r>
              <a:rPr lang="cs-CZ" dirty="0"/>
              <a:t> </a:t>
            </a:r>
            <a:r>
              <a:rPr lang="cs-CZ" dirty="0" err="1"/>
              <a:t>selling</a:t>
            </a:r>
            <a:r>
              <a:rPr lang="cs-CZ" dirty="0"/>
              <a:t> </a:t>
            </a:r>
            <a:r>
              <a:rPr lang="cs-CZ" dirty="0" err="1"/>
              <a:t>price</a:t>
            </a:r>
            <a:r>
              <a:rPr lang="cs-CZ" dirty="0"/>
              <a:t>.</a:t>
            </a:r>
          </a:p>
          <a:p>
            <a:pPr marL="914400" lvl="1" indent="-514350">
              <a:buFont typeface="+mj-lt"/>
              <a:buAutoNum type="arabicPeriod"/>
            </a:pPr>
            <a:endParaRPr lang="cs-CZ" dirty="0"/>
          </a:p>
        </p:txBody>
      </p:sp>
      <p:sp>
        <p:nvSpPr>
          <p:cNvPr id="4" name="Zástupný symbol pro datum 3">
            <a:extLst>
              <a:ext uri="{FF2B5EF4-FFF2-40B4-BE49-F238E27FC236}">
                <a16:creationId xmlns:a16="http://schemas.microsoft.com/office/drawing/2014/main" id="{B58F4E91-0D8E-4D7B-A577-5A46D3753D2C}"/>
              </a:ext>
            </a:extLst>
          </p:cNvPr>
          <p:cNvSpPr>
            <a:spLocks noGrp="1"/>
          </p:cNvSpPr>
          <p:nvPr>
            <p:ph type="dt" sz="half" idx="10"/>
          </p:nvPr>
        </p:nvSpPr>
        <p:spPr/>
        <p:txBody>
          <a:bodyPr/>
          <a:lstStyle/>
          <a:p>
            <a:pPr>
              <a:defRPr/>
            </a:pPr>
            <a:fld id="{8863D660-356F-4B7B-9477-B5CEBBE7ED6F}" type="datetime1">
              <a:rPr lang="cs-CZ" smtClean="0"/>
              <a:t>23.02.2019</a:t>
            </a:fld>
            <a:endParaRPr lang="cs-CZ"/>
          </a:p>
        </p:txBody>
      </p:sp>
      <p:sp>
        <p:nvSpPr>
          <p:cNvPr id="5" name="Zástupný symbol pro číslo snímku 4">
            <a:extLst>
              <a:ext uri="{FF2B5EF4-FFF2-40B4-BE49-F238E27FC236}">
                <a16:creationId xmlns:a16="http://schemas.microsoft.com/office/drawing/2014/main" id="{78AB5938-5122-4D34-B311-278040B056C5}"/>
              </a:ext>
            </a:extLst>
          </p:cNvPr>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274708458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126</TotalTime>
  <Words>400</Words>
  <Application>Microsoft Office PowerPoint</Application>
  <PresentationFormat>Vlastní</PresentationFormat>
  <Paragraphs>35</Paragraphs>
  <Slides>5</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5</vt:i4>
      </vt:variant>
    </vt:vector>
  </HeadingPairs>
  <TitlesOfParts>
    <vt:vector size="9" baseType="lpstr">
      <vt:lpstr>Arial</vt:lpstr>
      <vt:lpstr>Calibri</vt:lpstr>
      <vt:lpstr>Clara Sans</vt:lpstr>
      <vt:lpstr>JU_OPVVV</vt:lpstr>
      <vt:lpstr>SuperMarketa – Goal Setting</vt:lpstr>
      <vt:lpstr>S.M.A.R.T. goal features</vt:lpstr>
      <vt:lpstr>Typical goals</vt:lpstr>
      <vt:lpstr>Expected profit calculation</vt:lpstr>
      <vt:lpstr>Expected sales calculation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Vojtko Viktor</cp:lastModifiedBy>
  <cp:revision>20</cp:revision>
  <dcterms:created xsi:type="dcterms:W3CDTF">2017-07-17T18:52:59Z</dcterms:created>
  <dcterms:modified xsi:type="dcterms:W3CDTF">2019-02-23T13:38:38Z</dcterms:modified>
</cp:coreProperties>
</file>