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5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23.02.2019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23.02.2019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23.02.2019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black-calculator-near-ballpoint-pen-on-white-printed-paper-53621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Cestovk</a:t>
            </a:r>
            <a:r>
              <a:rPr lang="cs-CZ" dirty="0"/>
              <a:t>a – </a:t>
            </a:r>
            <a:r>
              <a:rPr lang="en-US" dirty="0"/>
              <a:t>Financial Calculations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Business Simulator</a:t>
            </a:r>
          </a:p>
          <a:p>
            <a:r>
              <a:rPr lang="cs-CZ" dirty="0"/>
              <a:t>Ing. Viktor Vojtko, Ph.D. (2019)</a:t>
            </a: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2B7895-56C9-43A4-B6FD-0FF4D37D9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calculations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AA0EBE0-DB09-4C48-AF4E-530F5C972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Sales forecast</a:t>
            </a:r>
          </a:p>
          <a:p>
            <a:pPr marL="914400" lvl="1" indent="-514350"/>
            <a:r>
              <a:rPr lang="en-US" sz="2400" dirty="0"/>
              <a:t>Number of expected sold tour packages multiplied by average price (winter vs summer)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Variable cost forecast</a:t>
            </a:r>
          </a:p>
          <a:p>
            <a:pPr marL="914400" lvl="1" indent="-514350"/>
            <a:r>
              <a:rPr lang="en-US" sz="2400" dirty="0"/>
              <a:t>Direct cost per tour package (accommodation and catering, transport, guide, insurance) multiplied by the number of sold tour packages (winter vs summer)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Fixed cost budget forecast</a:t>
            </a:r>
          </a:p>
          <a:p>
            <a:pPr marL="914400" lvl="1" indent="-514350"/>
            <a:r>
              <a:rPr lang="en-US" sz="2400" dirty="0"/>
              <a:t>Other cost not directly related to tour packages (overhead, promotion, wages etc.)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Profit calculation</a:t>
            </a:r>
          </a:p>
          <a:p>
            <a:pPr marL="914400" lvl="1" indent="-514350"/>
            <a:r>
              <a:rPr lang="en-US" sz="2400" dirty="0"/>
              <a:t>Sales minus variable and fixed cost</a:t>
            </a:r>
            <a:endParaRPr lang="cs-CZ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88A6D9-30A3-42DD-815D-DD027E7BE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D84BFA4-9FC6-4C9E-BEC5-1DFDA83B7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5911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0FFE38-2ABD-48E3-B8E1-B865E7A25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calculation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5A0AB5E-EFD3-4C2D-8FAF-810AEDE0F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Sales forecast: CZK 1,000,000 (100 tour packages per 10,000 CZK)</a:t>
            </a:r>
          </a:p>
          <a:p>
            <a:r>
              <a:rPr lang="en-US" dirty="0"/>
              <a:t>Variable cost: CZK 769,231 (100 tours with estimated direct cost 7,692.3 CZK each)</a:t>
            </a:r>
          </a:p>
          <a:p>
            <a:r>
              <a:rPr lang="en-US" dirty="0"/>
              <a:t>Fixed costs: CZK 500,000</a:t>
            </a:r>
          </a:p>
          <a:p>
            <a:r>
              <a:rPr lang="en-US" dirty="0"/>
              <a:t>Profit: CZK -269,231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E1B083-744A-4523-99C1-5F3F0B468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62F417F-1B0E-4EAE-A747-911FEC4EB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7CEC3F31-64A9-4224-BC6F-DE208DF45F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46700" y="3948213"/>
            <a:ext cx="4587805" cy="2702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058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3830F-45F7-4A5D-B770-D94C3BE1C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in spreadsheet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B5F0FA3-A6B1-42D3-9F6A-8B8493E75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possible to use templates available in </a:t>
            </a:r>
            <a:r>
              <a:rPr lang="en-US" dirty="0" err="1"/>
              <a:t>moodle</a:t>
            </a:r>
            <a:r>
              <a:rPr lang="en-US" dirty="0"/>
              <a:t> and extend them for own use</a:t>
            </a:r>
          </a:p>
          <a:p>
            <a:r>
              <a:rPr lang="en-US" dirty="0"/>
              <a:t>When used, experimenting can help in fast exploring of different scenarios and evaluation of expected effects of different decisions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C67094-EA85-4963-AF69-79BCDE29D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D4A7FFA-8E68-401F-9A98-447820753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id="{AB1E2651-0F96-4E4B-8FDA-68A71FB341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128427"/>
              </p:ext>
            </p:extLst>
          </p:nvPr>
        </p:nvGraphicFramePr>
        <p:xfrm>
          <a:off x="3030538" y="4068763"/>
          <a:ext cx="6144780" cy="294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Document" r:id="rId3" imgW="6191879" imgH="2940663" progId="Word.Document.12">
                  <p:embed/>
                </p:oleObj>
              </mc:Choice>
              <mc:Fallback>
                <p:oleObj name="Document" r:id="rId3" imgW="6191879" imgH="294066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30538" y="4068763"/>
                        <a:ext cx="6144780" cy="294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472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A8152F-B145-4BF0-834D-5BCD4B8D7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Cashflow planning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B10E011-6B39-4196-8D10-0D4222184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goal is to ensure that the company is able to pay its obligations properly and in time!</a:t>
            </a:r>
          </a:p>
          <a:p>
            <a:r>
              <a:rPr lang="en-US" dirty="0"/>
              <a:t>To achieve that, we need to have enough long term (owners’ equity, long term loan) and short term sources (supplier and short term loans)</a:t>
            </a:r>
          </a:p>
          <a:p>
            <a:r>
              <a:rPr lang="en-US" dirty="0"/>
              <a:t>Precise cashflow calculations can be quite difficult and tricky</a:t>
            </a:r>
          </a:p>
          <a:p>
            <a:pPr lvl="1"/>
            <a:r>
              <a:rPr lang="en-US" dirty="0"/>
              <a:t>Effect of different due dates both for sales as well as supplies</a:t>
            </a:r>
          </a:p>
          <a:p>
            <a:pPr lvl="1"/>
            <a:r>
              <a:rPr lang="en-US" dirty="0"/>
              <a:t>Differences between cost and expenditure as well as between revenue and income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FB9C54-0F31-4D1A-8861-A51206E0F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3E70CE7-7DDD-4F09-9B08-CBA5C7806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1351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C6E333-381A-4A78-A4BC-5B382BCC1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calculation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9873E0-0D3E-448D-9166-BB2EFB781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Cashflow </a:t>
            </a:r>
            <a:r>
              <a:rPr lang="en-US"/>
              <a:t>calculation example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427A97-22C7-4E22-ACF3-FC70FE6DF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B269F02-1938-4F6A-894C-5D7E009B7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3A8B2046-2FAC-4151-969C-515E41F064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405470"/>
              </p:ext>
            </p:extLst>
          </p:nvPr>
        </p:nvGraphicFramePr>
        <p:xfrm>
          <a:off x="948747" y="2111438"/>
          <a:ext cx="6191250" cy="217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Document" r:id="rId3" imgW="6191879" imgH="2175050" progId="Word.Document.12">
                  <p:embed/>
                </p:oleObj>
              </mc:Choice>
              <mc:Fallback>
                <p:oleObj name="Document" r:id="rId3" imgW="6191879" imgH="217505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48747" y="2111438"/>
                        <a:ext cx="6191250" cy="2174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8948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228</TotalTime>
  <Words>277</Words>
  <Application>Microsoft Office PowerPoint</Application>
  <PresentationFormat>Vlastní</PresentationFormat>
  <Paragraphs>38</Paragraphs>
  <Slides>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Calibri</vt:lpstr>
      <vt:lpstr>Clara Sans</vt:lpstr>
      <vt:lpstr>JU_OPVVV</vt:lpstr>
      <vt:lpstr>Dokument Microsoft Wordu</vt:lpstr>
      <vt:lpstr>Cestovka – Financial Calculations</vt:lpstr>
      <vt:lpstr>Profit calculations</vt:lpstr>
      <vt:lpstr>Example calculation</vt:lpstr>
      <vt:lpstr>Planning in spreadsheet</vt:lpstr>
      <vt:lpstr>Cashflow planning</vt:lpstr>
      <vt:lpstr>Example calculation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Vojtko Viktor</cp:lastModifiedBy>
  <cp:revision>32</cp:revision>
  <dcterms:created xsi:type="dcterms:W3CDTF">2017-07-17T18:52:59Z</dcterms:created>
  <dcterms:modified xsi:type="dcterms:W3CDTF">2019-02-23T15:20:00Z</dcterms:modified>
</cp:coreProperties>
</file>