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7"/>
  </p:notesMasterIdLst>
  <p:sldIdLst>
    <p:sldId id="256" r:id="rId2"/>
    <p:sldId id="264" r:id="rId3"/>
    <p:sldId id="272" r:id="rId4"/>
    <p:sldId id="271" r:id="rId5"/>
    <p:sldId id="270" r:id="rId6"/>
    <p:sldId id="269" r:id="rId7"/>
    <p:sldId id="268" r:id="rId8"/>
    <p:sldId id="267" r:id="rId9"/>
    <p:sldId id="266" r:id="rId10"/>
    <p:sldId id="265" r:id="rId11"/>
    <p:sldId id="263" r:id="rId12"/>
    <p:sldId id="262" r:id="rId13"/>
    <p:sldId id="274" r:id="rId14"/>
    <p:sldId id="273" r:id="rId15"/>
    <p:sldId id="261" r:id="rId16"/>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381">
          <p15:clr>
            <a:srgbClr val="A4A3A4"/>
          </p15:clr>
        </p15:guide>
        <p15:guide id="2" pos="3368">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7" d="100"/>
          <a:sy n="67" d="100"/>
        </p:scale>
        <p:origin x="-1176" y="-102"/>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28. 1. 2019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3727851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4197926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1445989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1445989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14459896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1801007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3085078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1984752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188743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2672270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3522747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2713237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612711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2293764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28. 1. 2019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28. 1. 2019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28. 1. 2019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28. 1. 2019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28. 1. 2019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28. 1. 2019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28. 1. 2019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28. 1. 2019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28. 1. 2019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28. 1. 2019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28. 1. 2019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28. 1. 2019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File:Warren_Bennis.jp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File:Drucker-portrait-bkt_1014.jp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hyperlink" Target="http://www.google.cz/url?sa=i&amp;rct=j&amp;q=&amp;esrc=s&amp;source=images&amp;cd=&amp;cad=rja&amp;uact=8&amp;ved=2ahUKEwiP3NWOgJHgAhUvM-wKHanOCzMQjRx6BAgBEAU&amp;url=http%3A%2F%2Fwww.google.cz%2Furl%3Fsa%3Di%26rct%3Dj%26q%3D%26esrc%3Ds%26source%3Dimages%26cd%3D%26ved%3D%26url%3Dhttp%253A%252F%252Fwww.changestart.com%252Fauthor.html%26psig%3DAOvVaw3j7cbvOD-5zS2jRGNCU-xZ%26ust%3D1548782908689810&amp;psig=AOvVaw3j7cbvOD-5zS2jRGNCU-xZ&amp;ust=154878290868981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z/url?sa=i&amp;rct=j&amp;q=&amp;esrc=s&amp;source=images&amp;cd=&amp;cad=rja&amp;uact=8&amp;ved=2ahUKEwj-nK6H_pDgAhWDsaQKHdLjD7kQjRx6BAgBEAU&amp;url=https%3A%2F%2Fwww.toolshero.com%2Ftoolsheroes%2Fjeff-hiatt%2F&amp;psig=AOvVaw2Avx_b3wBOph3GtYey0Abb&amp;ust=154878235968176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Change</a:t>
            </a:r>
            <a:r>
              <a:rPr lang="cs-CZ" dirty="0" smtClean="0"/>
              <a:t> management </a:t>
            </a:r>
            <a:r>
              <a:rPr lang="cs-CZ" dirty="0" err="1" smtClean="0"/>
              <a:t>gurus</a:t>
            </a:r>
            <a:endParaRPr lang="cs-CZ" dirty="0"/>
          </a:p>
        </p:txBody>
      </p:sp>
      <p:sp>
        <p:nvSpPr>
          <p:cNvPr id="3" name="Podnadpis 2"/>
          <p:cNvSpPr>
            <a:spLocks noGrp="1"/>
          </p:cNvSpPr>
          <p:nvPr>
            <p:ph type="subTitle" idx="1"/>
          </p:nvPr>
        </p:nvSpPr>
        <p:spPr/>
        <p:txBody>
          <a:bodyPr/>
          <a:lstStyle/>
          <a:p>
            <a:r>
              <a:rPr lang="cs-CZ" dirty="0" smtClean="0"/>
              <a:t>doc. Ing. Petr Řehoř, Ph.D.</a:t>
            </a:r>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Don James</a:t>
            </a:r>
            <a:endParaRPr lang="cs-CZ" dirty="0"/>
          </a:p>
        </p:txBody>
      </p:sp>
      <p:sp>
        <p:nvSpPr>
          <p:cNvPr id="3" name="Zástupný symbol pro obsah 2"/>
          <p:cNvSpPr>
            <a:spLocks noGrp="1"/>
          </p:cNvSpPr>
          <p:nvPr>
            <p:ph idx="1"/>
          </p:nvPr>
        </p:nvSpPr>
        <p:spPr/>
        <p:txBody>
          <a:bodyPr/>
          <a:lstStyle/>
          <a:p>
            <a:r>
              <a:rPr lang="cs-CZ" dirty="0"/>
              <a:t>B</a:t>
            </a:r>
            <a:r>
              <a:rPr lang="en-US" dirty="0" err="1" smtClean="0"/>
              <a:t>usiness</a:t>
            </a:r>
            <a:r>
              <a:rPr lang="en-US" dirty="0" smtClean="0"/>
              <a:t> </a:t>
            </a:r>
            <a:r>
              <a:rPr lang="en-US" dirty="0"/>
              <a:t>mapping </a:t>
            </a:r>
            <a:r>
              <a:rPr lang="en-US" dirty="0" smtClean="0"/>
              <a:t>methodology</a:t>
            </a:r>
            <a:r>
              <a:rPr lang="cs-CZ" dirty="0" smtClean="0"/>
              <a:t>.</a:t>
            </a:r>
            <a:r>
              <a:rPr lang="en-US" dirty="0" smtClean="0"/>
              <a:t> </a:t>
            </a:r>
            <a:endParaRPr lang="cs-CZ" dirty="0" smtClean="0"/>
          </a:p>
          <a:p>
            <a:r>
              <a:rPr lang="cs-CZ" dirty="0" err="1" smtClean="0"/>
              <a:t>Change</a:t>
            </a:r>
            <a:r>
              <a:rPr lang="cs-CZ" dirty="0" smtClean="0"/>
              <a:t> management </a:t>
            </a:r>
            <a:r>
              <a:rPr lang="cs-CZ" dirty="0" err="1" smtClean="0"/>
              <a:t>approach</a:t>
            </a:r>
            <a:r>
              <a:rPr lang="cs-CZ" dirty="0" smtClean="0"/>
              <a:t>: d</a:t>
            </a:r>
            <a:r>
              <a:rPr lang="en-US" dirty="0" err="1" smtClean="0"/>
              <a:t>efine</a:t>
            </a:r>
            <a:r>
              <a:rPr lang="en-US" dirty="0" smtClean="0"/>
              <a:t> </a:t>
            </a:r>
            <a:r>
              <a:rPr lang="en-US" dirty="0"/>
              <a:t>what must </a:t>
            </a:r>
            <a:r>
              <a:rPr lang="en-US" dirty="0" smtClean="0"/>
              <a:t>change</a:t>
            </a:r>
            <a:r>
              <a:rPr lang="cs-CZ" dirty="0" smtClean="0"/>
              <a:t>, a</a:t>
            </a:r>
            <a:r>
              <a:rPr lang="en-US" dirty="0" err="1" smtClean="0"/>
              <a:t>rticulate</a:t>
            </a:r>
            <a:r>
              <a:rPr lang="en-US" dirty="0" smtClean="0"/>
              <a:t> </a:t>
            </a:r>
            <a:r>
              <a:rPr lang="en-US" dirty="0"/>
              <a:t>why change must </a:t>
            </a:r>
            <a:r>
              <a:rPr lang="en-US" dirty="0" smtClean="0"/>
              <a:t>occur</a:t>
            </a:r>
            <a:r>
              <a:rPr lang="cs-CZ" dirty="0" smtClean="0"/>
              <a:t>, i</a:t>
            </a:r>
            <a:r>
              <a:rPr lang="en-US" dirty="0" err="1" smtClean="0"/>
              <a:t>dentify</a:t>
            </a:r>
            <a:r>
              <a:rPr lang="en-US" dirty="0" smtClean="0"/>
              <a:t> </a:t>
            </a:r>
            <a:r>
              <a:rPr lang="en-US" dirty="0"/>
              <a:t>the change </a:t>
            </a:r>
            <a:r>
              <a:rPr lang="en-US" dirty="0" smtClean="0"/>
              <a:t>constituents</a:t>
            </a:r>
            <a:r>
              <a:rPr lang="cs-CZ" dirty="0" smtClean="0"/>
              <a:t>, d</a:t>
            </a:r>
            <a:r>
              <a:rPr lang="en-US" dirty="0" err="1" smtClean="0"/>
              <a:t>evelop</a:t>
            </a:r>
            <a:r>
              <a:rPr lang="en-US" dirty="0" smtClean="0"/>
              <a:t> </a:t>
            </a:r>
            <a:r>
              <a:rPr lang="en-US" dirty="0"/>
              <a:t>a vision for the adopted </a:t>
            </a:r>
            <a:r>
              <a:rPr lang="en-US" dirty="0" smtClean="0"/>
              <a:t>change</a:t>
            </a:r>
            <a:r>
              <a:rPr lang="cs-CZ" dirty="0" smtClean="0"/>
              <a:t>, d</a:t>
            </a:r>
            <a:r>
              <a:rPr lang="en-US" dirty="0" err="1" smtClean="0"/>
              <a:t>efine</a:t>
            </a:r>
            <a:r>
              <a:rPr lang="en-US" dirty="0" smtClean="0"/>
              <a:t> </a:t>
            </a:r>
            <a:r>
              <a:rPr lang="en-US" dirty="0"/>
              <a:t>the change </a:t>
            </a:r>
            <a:r>
              <a:rPr lang="en-US" dirty="0" smtClean="0"/>
              <a:t>strategy</a:t>
            </a:r>
            <a:r>
              <a:rPr lang="cs-CZ" dirty="0" smtClean="0"/>
              <a:t>, d</a:t>
            </a:r>
            <a:r>
              <a:rPr lang="en-US" dirty="0" err="1" smtClean="0"/>
              <a:t>evelop</a:t>
            </a:r>
            <a:r>
              <a:rPr lang="en-US" dirty="0" smtClean="0"/>
              <a:t> </a:t>
            </a:r>
            <a:r>
              <a:rPr lang="en-US" dirty="0"/>
              <a:t>the change </a:t>
            </a:r>
            <a:r>
              <a:rPr lang="en-US" dirty="0" smtClean="0"/>
              <a:t>plan</a:t>
            </a:r>
            <a:r>
              <a:rPr lang="cs-CZ" dirty="0" smtClean="0"/>
              <a:t>, b</a:t>
            </a:r>
            <a:r>
              <a:rPr lang="en-US" dirty="0" err="1" smtClean="0"/>
              <a:t>roadly</a:t>
            </a:r>
            <a:r>
              <a:rPr lang="en-US" dirty="0" smtClean="0"/>
              <a:t> communicate</a:t>
            </a:r>
            <a:r>
              <a:rPr lang="cs-CZ" dirty="0" smtClean="0"/>
              <a:t>, e</a:t>
            </a:r>
            <a:r>
              <a:rPr lang="en-US" dirty="0" err="1" smtClean="0"/>
              <a:t>ngage</a:t>
            </a:r>
            <a:r>
              <a:rPr lang="en-US" dirty="0" smtClean="0"/>
              <a:t> </a:t>
            </a:r>
            <a:r>
              <a:rPr lang="en-US" dirty="0"/>
              <a:t>the </a:t>
            </a:r>
            <a:r>
              <a:rPr lang="en-US" dirty="0" smtClean="0"/>
              <a:t>organization</a:t>
            </a:r>
            <a:r>
              <a:rPr lang="cs-CZ" dirty="0" smtClean="0"/>
              <a:t>, m</a:t>
            </a:r>
            <a:r>
              <a:rPr lang="en-US" dirty="0" err="1" smtClean="0"/>
              <a:t>onitor</a:t>
            </a:r>
            <a:r>
              <a:rPr lang="en-US" dirty="0" smtClean="0"/>
              <a:t> progress</a:t>
            </a:r>
            <a:r>
              <a:rPr lang="cs-CZ" dirty="0" smtClean="0"/>
              <a:t>, k</a:t>
            </a:r>
            <a:r>
              <a:rPr lang="en-US" dirty="0" smtClean="0"/>
              <a:t>now </a:t>
            </a:r>
            <a:r>
              <a:rPr lang="en-US" dirty="0"/>
              <a:t>when to call </a:t>
            </a:r>
            <a:r>
              <a:rPr lang="en-US" dirty="0" smtClean="0"/>
              <a:t>victory</a:t>
            </a:r>
            <a:r>
              <a:rPr lang="cs-CZ" dirty="0" smtClean="0"/>
              <a:t>.</a:t>
            </a:r>
            <a:endParaRPr lang="en-US" dirty="0"/>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7633768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Warren</a:t>
            </a:r>
            <a:r>
              <a:rPr lang="cs-CZ" dirty="0" smtClean="0"/>
              <a:t> </a:t>
            </a:r>
            <a:r>
              <a:rPr lang="cs-CZ" dirty="0" err="1" smtClean="0"/>
              <a:t>Bennis</a:t>
            </a:r>
            <a:endParaRPr lang="cs-CZ" dirty="0"/>
          </a:p>
        </p:txBody>
      </p:sp>
      <p:sp>
        <p:nvSpPr>
          <p:cNvPr id="3" name="Zástupný symbol pro obsah 2"/>
          <p:cNvSpPr>
            <a:spLocks noGrp="1"/>
          </p:cNvSpPr>
          <p:nvPr>
            <p:ph idx="1"/>
          </p:nvPr>
        </p:nvSpPr>
        <p:spPr/>
        <p:txBody>
          <a:bodyPr/>
          <a:lstStyle/>
          <a:p>
            <a:r>
              <a:rPr lang="en-US" i="1" dirty="0"/>
              <a:t>Leaders: The Strategies for Taking </a:t>
            </a:r>
            <a:r>
              <a:rPr lang="en-US" i="1" dirty="0" smtClean="0"/>
              <a:t>Charge</a:t>
            </a:r>
            <a:r>
              <a:rPr lang="cs-CZ" i="1" dirty="0" smtClean="0"/>
              <a:t> </a:t>
            </a:r>
            <a:r>
              <a:rPr lang="cs-CZ" dirty="0" smtClean="0"/>
              <a:t>- </a:t>
            </a:r>
            <a:r>
              <a:rPr lang="en-US" dirty="0" smtClean="0"/>
              <a:t>four </a:t>
            </a:r>
            <a:r>
              <a:rPr lang="en-US" dirty="0"/>
              <a:t>competencies that leaders need to develop:</a:t>
            </a:r>
          </a:p>
          <a:p>
            <a:r>
              <a:rPr lang="en-US" dirty="0" smtClean="0"/>
              <a:t>forming </a:t>
            </a:r>
            <a:r>
              <a:rPr lang="en-US" dirty="0"/>
              <a:t>a vision which provides people with a bridge to the future;</a:t>
            </a:r>
          </a:p>
          <a:p>
            <a:r>
              <a:rPr lang="en-US" dirty="0" smtClean="0"/>
              <a:t>giving </a:t>
            </a:r>
            <a:r>
              <a:rPr lang="en-US" dirty="0"/>
              <a:t>meaning to that vision through communication;</a:t>
            </a:r>
          </a:p>
          <a:p>
            <a:r>
              <a:rPr lang="en-US" dirty="0" smtClean="0"/>
              <a:t>building </a:t>
            </a:r>
            <a:r>
              <a:rPr lang="en-US" dirty="0"/>
              <a:t>trust, </a:t>
            </a:r>
            <a:r>
              <a:rPr lang="cs-CZ" dirty="0" err="1" smtClean="0"/>
              <a:t>the</a:t>
            </a:r>
            <a:r>
              <a:rPr lang="cs-CZ" dirty="0" smtClean="0"/>
              <a:t> l</a:t>
            </a:r>
            <a:r>
              <a:rPr lang="en-US" dirty="0" err="1" smtClean="0"/>
              <a:t>ubrication</a:t>
            </a:r>
            <a:endParaRPr lang="cs-CZ" dirty="0" smtClean="0"/>
          </a:p>
          <a:p>
            <a:pPr marL="0" indent="0">
              <a:buNone/>
            </a:pPr>
            <a:r>
              <a:rPr lang="cs-CZ" dirty="0" smtClean="0"/>
              <a:t> </a:t>
            </a:r>
            <a:r>
              <a:rPr lang="en-US" dirty="0" smtClean="0"/>
              <a:t>that </a:t>
            </a:r>
            <a:r>
              <a:rPr lang="en-US" dirty="0"/>
              <a:t>makes it </a:t>
            </a:r>
            <a:r>
              <a:rPr lang="en-US" dirty="0" smtClean="0"/>
              <a:t>possible for</a:t>
            </a:r>
            <a:endParaRPr lang="cs-CZ" dirty="0" smtClean="0"/>
          </a:p>
          <a:p>
            <a:pPr marL="0" indent="0">
              <a:buNone/>
            </a:pPr>
            <a:r>
              <a:rPr lang="cs-CZ" dirty="0"/>
              <a:t> </a:t>
            </a:r>
            <a:r>
              <a:rPr lang="en-US" dirty="0" err="1" smtClean="0"/>
              <a:t>organisations</a:t>
            </a:r>
            <a:r>
              <a:rPr lang="en-US" dirty="0" smtClean="0"/>
              <a:t> </a:t>
            </a:r>
            <a:r>
              <a:rPr lang="en-US" dirty="0"/>
              <a:t>to </a:t>
            </a:r>
            <a:r>
              <a:rPr lang="en-US" dirty="0" smtClean="0"/>
              <a:t>work;</a:t>
            </a:r>
            <a:endParaRPr lang="en-US" dirty="0"/>
          </a:p>
          <a:p>
            <a:r>
              <a:rPr lang="en-US" dirty="0" smtClean="0"/>
              <a:t>searching </a:t>
            </a:r>
            <a:r>
              <a:rPr lang="en-US" dirty="0"/>
              <a:t>for self-knowledge and self-regard</a:t>
            </a:r>
            <a:r>
              <a:rPr lang="en-US" dirty="0" smtClean="0"/>
              <a:t>.</a:t>
            </a:r>
            <a:endParaRPr lang="en-US"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dirty="0"/>
          </a:p>
        </p:txBody>
      </p:sp>
      <p:pic>
        <p:nvPicPr>
          <p:cNvPr id="9218" name="Picture 2" descr="Warren Benni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36000" y="3889375"/>
            <a:ext cx="2057400" cy="2771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67092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Peter F. </a:t>
            </a:r>
            <a:r>
              <a:rPr lang="cs-CZ" dirty="0" err="1" smtClean="0"/>
              <a:t>Drucker</a:t>
            </a:r>
            <a:endParaRPr lang="cs-CZ" dirty="0"/>
          </a:p>
        </p:txBody>
      </p:sp>
      <p:sp>
        <p:nvSpPr>
          <p:cNvPr id="3" name="Zástupný symbol pro obsah 2"/>
          <p:cNvSpPr>
            <a:spLocks noGrp="1"/>
          </p:cNvSpPr>
          <p:nvPr>
            <p:ph idx="1"/>
          </p:nvPr>
        </p:nvSpPr>
        <p:spPr/>
        <p:txBody>
          <a:bodyPr/>
          <a:lstStyle/>
          <a:p>
            <a:r>
              <a:rPr lang="en-US" dirty="0"/>
              <a:t>management consultant, educator, and </a:t>
            </a:r>
            <a:r>
              <a:rPr lang="en-US" dirty="0" smtClean="0"/>
              <a:t>author</a:t>
            </a:r>
            <a:endParaRPr lang="cs-CZ" dirty="0" smtClean="0"/>
          </a:p>
          <a:p>
            <a:r>
              <a:rPr lang="en-US" dirty="0"/>
              <a:t>concept known as management by objectives and </a:t>
            </a:r>
            <a:r>
              <a:rPr lang="en-US" dirty="0" smtClean="0"/>
              <a:t>self-control, </a:t>
            </a:r>
            <a:r>
              <a:rPr lang="en-US" dirty="0"/>
              <a:t>and he has been described as </a:t>
            </a:r>
            <a:r>
              <a:rPr lang="en-US" dirty="0" smtClean="0"/>
              <a:t>the </a:t>
            </a:r>
            <a:r>
              <a:rPr lang="en-US" dirty="0"/>
              <a:t>founder of modern </a:t>
            </a:r>
            <a:r>
              <a:rPr lang="en-US" dirty="0" smtClean="0"/>
              <a:t>management</a:t>
            </a:r>
            <a:endParaRPr lang="cs-CZ" dirty="0" smtClean="0"/>
          </a:p>
          <a:p>
            <a:r>
              <a:rPr lang="cs-CZ" i="1" dirty="0" err="1"/>
              <a:t>Managing</a:t>
            </a:r>
            <a:r>
              <a:rPr lang="cs-CZ" i="1" dirty="0"/>
              <a:t> in </a:t>
            </a:r>
            <a:r>
              <a:rPr lang="cs-CZ" i="1" dirty="0" err="1"/>
              <a:t>Turbulent</a:t>
            </a:r>
            <a:r>
              <a:rPr lang="cs-CZ" i="1" dirty="0"/>
              <a:t> </a:t>
            </a:r>
            <a:r>
              <a:rPr lang="cs-CZ" i="1" dirty="0" err="1" smtClean="0"/>
              <a:t>Times</a:t>
            </a:r>
            <a:endParaRPr lang="cs-CZ" i="1" dirty="0" smtClean="0"/>
          </a:p>
          <a:p>
            <a:r>
              <a:rPr lang="cs-CZ" i="1" dirty="0" err="1"/>
              <a:t>Innovation</a:t>
            </a:r>
            <a:r>
              <a:rPr lang="cs-CZ" i="1" dirty="0"/>
              <a:t> and </a:t>
            </a:r>
            <a:r>
              <a:rPr lang="cs-CZ" i="1" dirty="0" err="1"/>
              <a:t>Entrepreneurship</a:t>
            </a:r>
            <a:r>
              <a:rPr lang="cs-CZ" dirty="0"/>
              <a:t> </a:t>
            </a:r>
            <a:endParaRPr lang="cs-CZ" dirty="0" smtClean="0"/>
          </a:p>
          <a:p>
            <a:r>
              <a:rPr lang="en-US" i="1" dirty="0"/>
              <a:t>Managing in a Time of Great Change</a:t>
            </a:r>
            <a:r>
              <a:rPr lang="en-US" dirty="0"/>
              <a:t> </a:t>
            </a:r>
            <a:endParaRPr lang="cs-CZ" dirty="0" smtClean="0"/>
          </a:p>
          <a:p>
            <a:r>
              <a:rPr lang="en-US" i="1" dirty="0"/>
              <a:t>Management Challenges for 21st Century</a:t>
            </a:r>
            <a:r>
              <a:rPr lang="en-US" dirty="0"/>
              <a:t> </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dirty="0"/>
          </a:p>
        </p:txBody>
      </p:sp>
      <p:pic>
        <p:nvPicPr>
          <p:cNvPr id="5122" name="Picture 2" descr="Drucker-portrait-bkt 1014.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89899" y="4957763"/>
            <a:ext cx="2500313" cy="2500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5877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Richar</a:t>
            </a:r>
            <a:r>
              <a:rPr lang="cs-CZ" dirty="0" smtClean="0"/>
              <a:t>d </a:t>
            </a:r>
            <a:r>
              <a:rPr lang="cs-CZ" dirty="0" err="1" smtClean="0"/>
              <a:t>Bevan</a:t>
            </a:r>
            <a:endParaRPr lang="cs-CZ" dirty="0"/>
          </a:p>
        </p:txBody>
      </p:sp>
      <p:sp>
        <p:nvSpPr>
          <p:cNvPr id="3" name="Zástupný symbol pro obsah 2"/>
          <p:cNvSpPr>
            <a:spLocks noGrp="1"/>
          </p:cNvSpPr>
          <p:nvPr>
            <p:ph idx="1"/>
          </p:nvPr>
        </p:nvSpPr>
        <p:spPr/>
        <p:txBody>
          <a:bodyPr/>
          <a:lstStyle/>
          <a:p>
            <a:r>
              <a:rPr lang="cs-CZ" i="1" dirty="0" err="1" smtClean="0"/>
              <a:t>Changemaking</a:t>
            </a:r>
            <a:r>
              <a:rPr lang="cs-CZ" i="1" dirty="0" smtClean="0"/>
              <a:t>: </a:t>
            </a:r>
            <a:r>
              <a:rPr lang="en-US" i="1" dirty="0" smtClean="0"/>
              <a:t>Tactics </a:t>
            </a:r>
            <a:r>
              <a:rPr lang="en-US" i="1" dirty="0"/>
              <a:t>and resources for managing organizational </a:t>
            </a:r>
            <a:r>
              <a:rPr lang="en-US" i="1" dirty="0" smtClean="0"/>
              <a:t>change</a:t>
            </a:r>
            <a:endParaRPr lang="cs-CZ" i="1" dirty="0" smtClean="0"/>
          </a:p>
          <a:p>
            <a:r>
              <a:rPr lang="en-US" dirty="0"/>
              <a:t>success change involves the following: listen to the stakeholders, learn about the issues, lead with clarity and involvement, align systems, communicate relentlessly, follow-up and course-correct. Then consider who will be most affected; ask questions and listen carefully to the responses</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dirty="0"/>
          </a:p>
        </p:txBody>
      </p:sp>
      <p:sp>
        <p:nvSpPr>
          <p:cNvPr id="4" name="AutoShape 2" descr="Výsledek obrázku pro Richard Bevan changemaking">
            <a:hlinkClick r:id="rId3"/>
          </p:cNvPr>
          <p:cNvSpPr>
            <a:spLocks noChangeAspect="1" noChangeArrowheads="1"/>
          </p:cNvSpPr>
          <p:nvPr/>
        </p:nvSpPr>
        <p:spPr bwMode="auto">
          <a:xfrm>
            <a:off x="125413" y="-868363"/>
            <a:ext cx="1362075" cy="18097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500" y="2184455"/>
            <a:ext cx="1941513" cy="25796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495020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Ken</a:t>
            </a:r>
            <a:r>
              <a:rPr lang="cs-CZ" dirty="0" smtClean="0"/>
              <a:t> </a:t>
            </a:r>
            <a:r>
              <a:rPr lang="cs-CZ" dirty="0" err="1" smtClean="0"/>
              <a:t>Blanchard</a:t>
            </a:r>
            <a:endParaRPr lang="cs-CZ" dirty="0"/>
          </a:p>
        </p:txBody>
      </p:sp>
      <p:sp>
        <p:nvSpPr>
          <p:cNvPr id="3" name="Zástupný symbol pro obsah 2"/>
          <p:cNvSpPr>
            <a:spLocks noGrp="1"/>
          </p:cNvSpPr>
          <p:nvPr>
            <p:ph idx="1"/>
          </p:nvPr>
        </p:nvSpPr>
        <p:spPr/>
        <p:txBody>
          <a:bodyPr/>
          <a:lstStyle/>
          <a:p>
            <a:r>
              <a:rPr lang="cs-CZ" i="1" dirty="0" err="1" smtClean="0"/>
              <a:t>Who</a:t>
            </a:r>
            <a:r>
              <a:rPr lang="cs-CZ" i="1" dirty="0" smtClean="0"/>
              <a:t> </a:t>
            </a:r>
            <a:r>
              <a:rPr lang="cs-CZ" i="1" dirty="0" err="1" smtClean="0"/>
              <a:t>killed</a:t>
            </a:r>
            <a:r>
              <a:rPr lang="cs-CZ" i="1" dirty="0" smtClean="0"/>
              <a:t> </a:t>
            </a:r>
            <a:r>
              <a:rPr lang="cs-CZ" i="1" dirty="0" err="1" smtClean="0"/>
              <a:t>change</a:t>
            </a:r>
            <a:r>
              <a:rPr lang="cs-CZ" i="1" dirty="0" smtClean="0"/>
              <a:t>?</a:t>
            </a:r>
          </a:p>
          <a:p>
            <a:r>
              <a:rPr lang="en-US" dirty="0"/>
              <a:t>A step-by-step guide at the back shows you how to apply the story’s lessons to the real world with key questions to help evaluate the health of your organization’s change initiatives, and enabling and sustaining the desired change.</a:t>
            </a:r>
            <a:endParaRPr lang="cs-CZ" i="1"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dirty="0"/>
          </a:p>
        </p:txBody>
      </p:sp>
      <p:pic>
        <p:nvPicPr>
          <p:cNvPr id="8193"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3900" y="4271963"/>
            <a:ext cx="2349500" cy="3289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7090309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pPr marL="0" indent="0" algn="ctr">
              <a:buNone/>
            </a:pPr>
            <a:endParaRPr lang="cs-CZ" dirty="0" smtClean="0"/>
          </a:p>
          <a:p>
            <a:pPr marL="0" indent="0" algn="ctr">
              <a:buNone/>
            </a:pPr>
            <a:endParaRPr lang="cs-CZ" dirty="0"/>
          </a:p>
          <a:p>
            <a:pPr marL="0" indent="0" algn="ctr">
              <a:buNone/>
            </a:pPr>
            <a:endParaRPr lang="cs-CZ" dirty="0" smtClean="0"/>
          </a:p>
          <a:p>
            <a:pPr marL="0" indent="0" algn="ctr">
              <a:buNone/>
            </a:pPr>
            <a:r>
              <a:rPr lang="cs-CZ" sz="4400" dirty="0" err="1" smtClean="0"/>
              <a:t>Thank</a:t>
            </a:r>
            <a:r>
              <a:rPr lang="cs-CZ" sz="4400" dirty="0" smtClean="0"/>
              <a:t> </a:t>
            </a:r>
            <a:r>
              <a:rPr lang="cs-CZ" sz="4400" dirty="0" err="1"/>
              <a:t>you</a:t>
            </a:r>
            <a:r>
              <a:rPr lang="cs-CZ" sz="4400" dirty="0"/>
              <a:t> </a:t>
            </a:r>
            <a:r>
              <a:rPr lang="cs-CZ" sz="4400" dirty="0" err="1"/>
              <a:t>for</a:t>
            </a:r>
            <a:r>
              <a:rPr lang="cs-CZ" sz="4400" dirty="0"/>
              <a:t> </a:t>
            </a:r>
          </a:p>
          <a:p>
            <a:pPr marL="0" indent="0" algn="ctr">
              <a:buNone/>
            </a:pPr>
            <a:r>
              <a:rPr lang="cs-CZ" sz="4400" dirty="0" err="1"/>
              <a:t>the</a:t>
            </a:r>
            <a:r>
              <a:rPr lang="cs-CZ" sz="4400" dirty="0"/>
              <a:t> </a:t>
            </a:r>
            <a:r>
              <a:rPr lang="cs-CZ" sz="4400" dirty="0" err="1"/>
              <a:t>attenttion</a:t>
            </a:r>
            <a:r>
              <a:rPr lang="cs-CZ" sz="4400" dirty="0"/>
              <a:t>!!!</a:t>
            </a:r>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30651920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Learning</a:t>
            </a:r>
            <a:r>
              <a:rPr lang="cs-CZ" dirty="0" smtClean="0"/>
              <a:t> </a:t>
            </a:r>
            <a:r>
              <a:rPr lang="cs-CZ" smtClean="0"/>
              <a:t>outcomes</a:t>
            </a:r>
            <a:endParaRPr lang="cs-CZ" dirty="0"/>
          </a:p>
        </p:txBody>
      </p:sp>
      <p:sp>
        <p:nvSpPr>
          <p:cNvPr id="3" name="Zástupný symbol pro obsah 2"/>
          <p:cNvSpPr>
            <a:spLocks noGrp="1"/>
          </p:cNvSpPr>
          <p:nvPr>
            <p:ph idx="1"/>
          </p:nvPr>
        </p:nvSpPr>
        <p:spPr/>
        <p:txBody>
          <a:bodyPr/>
          <a:lstStyle/>
          <a:p>
            <a:pPr lvl="0"/>
            <a:r>
              <a:rPr lang="cs-CZ" dirty="0" err="1" smtClean="0"/>
              <a:t>you</a:t>
            </a:r>
            <a:r>
              <a:rPr lang="cs-CZ" dirty="0" smtClean="0"/>
              <a:t> </a:t>
            </a:r>
            <a:r>
              <a:rPr lang="cs-CZ" dirty="0" err="1"/>
              <a:t>will</a:t>
            </a:r>
            <a:r>
              <a:rPr lang="cs-CZ" dirty="0"/>
              <a:t> </a:t>
            </a:r>
            <a:r>
              <a:rPr lang="cs-CZ" dirty="0" err="1"/>
              <a:t>know</a:t>
            </a:r>
            <a:r>
              <a:rPr lang="cs-CZ" dirty="0"/>
              <a:t> </a:t>
            </a:r>
            <a:r>
              <a:rPr lang="cs-CZ" dirty="0" err="1"/>
              <a:t>about</a:t>
            </a:r>
            <a:r>
              <a:rPr lang="cs-CZ" dirty="0"/>
              <a:t> </a:t>
            </a:r>
            <a:r>
              <a:rPr lang="cs-CZ" dirty="0" err="1" smtClean="0"/>
              <a:t>the</a:t>
            </a:r>
            <a:r>
              <a:rPr lang="cs-CZ" dirty="0" smtClean="0"/>
              <a:t> </a:t>
            </a:r>
            <a:r>
              <a:rPr lang="cs-CZ" dirty="0" err="1" smtClean="0"/>
              <a:t>history</a:t>
            </a:r>
            <a:r>
              <a:rPr lang="cs-CZ" dirty="0" smtClean="0"/>
              <a:t> </a:t>
            </a:r>
            <a:r>
              <a:rPr lang="cs-CZ" dirty="0" err="1" smtClean="0"/>
              <a:t>of</a:t>
            </a:r>
            <a:r>
              <a:rPr lang="cs-CZ" dirty="0" smtClean="0"/>
              <a:t> </a:t>
            </a:r>
            <a:r>
              <a:rPr lang="cs-CZ" dirty="0" err="1" smtClean="0"/>
              <a:t>change</a:t>
            </a:r>
            <a:r>
              <a:rPr lang="cs-CZ" dirty="0" smtClean="0"/>
              <a:t> management,</a:t>
            </a:r>
            <a:endParaRPr lang="cs-CZ" dirty="0"/>
          </a:p>
          <a:p>
            <a:pPr lvl="0"/>
            <a:r>
              <a:rPr lang="cs-CZ" dirty="0" err="1"/>
              <a:t>you</a:t>
            </a:r>
            <a:r>
              <a:rPr lang="cs-CZ" dirty="0"/>
              <a:t> </a:t>
            </a:r>
            <a:r>
              <a:rPr lang="cs-CZ" dirty="0" err="1"/>
              <a:t>will</a:t>
            </a:r>
            <a:r>
              <a:rPr lang="cs-CZ" dirty="0"/>
              <a:t> </a:t>
            </a:r>
            <a:r>
              <a:rPr lang="cs-CZ" dirty="0" err="1"/>
              <a:t>learn</a:t>
            </a:r>
            <a:r>
              <a:rPr lang="cs-CZ" dirty="0"/>
              <a:t> </a:t>
            </a:r>
            <a:r>
              <a:rPr lang="cs-CZ" dirty="0" err="1" smtClean="0"/>
              <a:t>about</a:t>
            </a:r>
            <a:r>
              <a:rPr lang="cs-CZ" dirty="0" smtClean="0"/>
              <a:t> </a:t>
            </a:r>
            <a:r>
              <a:rPr lang="cs-CZ" dirty="0" err="1" smtClean="0"/>
              <a:t>famous</a:t>
            </a:r>
            <a:r>
              <a:rPr lang="cs-CZ" dirty="0" smtClean="0"/>
              <a:t> </a:t>
            </a:r>
            <a:r>
              <a:rPr lang="cs-CZ" dirty="0" err="1" smtClean="0"/>
              <a:t>gurus</a:t>
            </a:r>
            <a:r>
              <a:rPr lang="cs-CZ" dirty="0" smtClean="0"/>
              <a:t> </a:t>
            </a:r>
            <a:r>
              <a:rPr lang="cs-CZ" dirty="0" err="1" smtClean="0"/>
              <a:t>of</a:t>
            </a:r>
            <a:r>
              <a:rPr lang="cs-CZ" dirty="0" smtClean="0"/>
              <a:t> </a:t>
            </a:r>
            <a:r>
              <a:rPr lang="cs-CZ" dirty="0" err="1" smtClean="0"/>
              <a:t>change</a:t>
            </a:r>
            <a:r>
              <a:rPr lang="cs-CZ" dirty="0" smtClean="0"/>
              <a:t> management.</a:t>
            </a:r>
            <a:endParaRPr lang="cs-CZ" dirty="0"/>
          </a:p>
          <a:p>
            <a:pPr marL="0" indent="0">
              <a:buNone/>
            </a:pP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30428317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Introduction</a:t>
            </a:r>
            <a:endParaRPr lang="cs-CZ" dirty="0"/>
          </a:p>
        </p:txBody>
      </p:sp>
      <p:sp>
        <p:nvSpPr>
          <p:cNvPr id="3" name="Zástupný symbol pro obsah 2"/>
          <p:cNvSpPr>
            <a:spLocks noGrp="1"/>
          </p:cNvSpPr>
          <p:nvPr>
            <p:ph idx="1"/>
          </p:nvPr>
        </p:nvSpPr>
        <p:spPr/>
        <p:txBody>
          <a:bodyPr/>
          <a:lstStyle/>
          <a:p>
            <a:r>
              <a:rPr lang="en-US" dirty="0"/>
              <a:t>How can business leaders respond to the drivers of change without wasting resources on failed change initiatives? </a:t>
            </a:r>
            <a:endParaRPr lang="cs-CZ" dirty="0" smtClean="0"/>
          </a:p>
          <a:p>
            <a:r>
              <a:rPr lang="en-US" dirty="0" smtClean="0"/>
              <a:t>Learning </a:t>
            </a:r>
            <a:r>
              <a:rPr lang="en-US" dirty="0"/>
              <a:t>a lesson or two from these noted change management gurus is as good a place to start as any.</a:t>
            </a:r>
            <a:endParaRPr lang="cs-CZ" dirty="0" smtClean="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865577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History</a:t>
            </a:r>
            <a:r>
              <a:rPr lang="cs-CZ" dirty="0" smtClean="0"/>
              <a:t> </a:t>
            </a:r>
            <a:r>
              <a:rPr lang="cs-CZ" dirty="0" err="1" smtClean="0"/>
              <a:t>of</a:t>
            </a:r>
            <a:r>
              <a:rPr lang="cs-CZ" dirty="0" smtClean="0"/>
              <a:t> </a:t>
            </a:r>
            <a:r>
              <a:rPr lang="cs-CZ" dirty="0" err="1" smtClean="0"/>
              <a:t>change</a:t>
            </a:r>
            <a:r>
              <a:rPr lang="cs-CZ" dirty="0" smtClean="0"/>
              <a:t> management </a:t>
            </a:r>
            <a:r>
              <a:rPr lang="cs-CZ" dirty="0" err="1" smtClean="0"/>
              <a:t>timeline</a:t>
            </a:r>
            <a:endParaRPr lang="cs-CZ" dirty="0"/>
          </a:p>
        </p:txBody>
      </p:sp>
      <p:sp>
        <p:nvSpPr>
          <p:cNvPr id="3" name="Zástupný symbol pro obsah 2"/>
          <p:cNvSpPr>
            <a:spLocks noGrp="1"/>
          </p:cNvSpPr>
          <p:nvPr>
            <p:ph idx="1"/>
          </p:nvPr>
        </p:nvSpPr>
        <p:spPr/>
        <p:txBody>
          <a:bodyPr/>
          <a:lstStyle/>
          <a:p>
            <a:r>
              <a:rPr lang="cs-CZ" dirty="0" smtClean="0"/>
              <a:t>1911 – </a:t>
            </a:r>
            <a:r>
              <a:rPr lang="cs-CZ" dirty="0" err="1" smtClean="0"/>
              <a:t>Scientific</a:t>
            </a:r>
            <a:r>
              <a:rPr lang="cs-CZ" dirty="0" smtClean="0"/>
              <a:t> management</a:t>
            </a:r>
          </a:p>
          <a:p>
            <a:r>
              <a:rPr lang="cs-CZ" dirty="0" smtClean="0"/>
              <a:t>1932 – </a:t>
            </a:r>
            <a:r>
              <a:rPr lang="cs-CZ" dirty="0" err="1" smtClean="0"/>
              <a:t>The</a:t>
            </a:r>
            <a:r>
              <a:rPr lang="cs-CZ" dirty="0" smtClean="0"/>
              <a:t> </a:t>
            </a:r>
            <a:r>
              <a:rPr lang="cs-CZ" dirty="0" err="1" smtClean="0"/>
              <a:t>Hawthorne</a:t>
            </a:r>
            <a:r>
              <a:rPr lang="cs-CZ" dirty="0" smtClean="0"/>
              <a:t> </a:t>
            </a:r>
            <a:r>
              <a:rPr lang="cs-CZ" dirty="0" err="1" smtClean="0"/>
              <a:t>studies</a:t>
            </a:r>
            <a:endParaRPr lang="cs-CZ" dirty="0" smtClean="0"/>
          </a:p>
          <a:p>
            <a:r>
              <a:rPr lang="cs-CZ" dirty="0" smtClean="0"/>
              <a:t>1946 – </a:t>
            </a:r>
            <a:r>
              <a:rPr lang="cs-CZ" dirty="0" err="1" smtClean="0"/>
              <a:t>Organization</a:t>
            </a:r>
            <a:r>
              <a:rPr lang="cs-CZ" dirty="0" smtClean="0"/>
              <a:t> </a:t>
            </a:r>
            <a:r>
              <a:rPr lang="cs-CZ" dirty="0" err="1" smtClean="0"/>
              <a:t>development</a:t>
            </a:r>
            <a:endParaRPr lang="cs-CZ" dirty="0" smtClean="0"/>
          </a:p>
          <a:p>
            <a:r>
              <a:rPr lang="cs-CZ" dirty="0" smtClean="0"/>
              <a:t>1949 – </a:t>
            </a:r>
            <a:r>
              <a:rPr lang="cs-CZ" dirty="0" err="1" smtClean="0"/>
              <a:t>Sociotechnical</a:t>
            </a:r>
            <a:r>
              <a:rPr lang="cs-CZ" dirty="0" smtClean="0"/>
              <a:t> </a:t>
            </a:r>
            <a:r>
              <a:rPr lang="cs-CZ" dirty="0" err="1" smtClean="0"/>
              <a:t>systems</a:t>
            </a:r>
            <a:r>
              <a:rPr lang="cs-CZ" dirty="0" smtClean="0"/>
              <a:t> </a:t>
            </a:r>
            <a:r>
              <a:rPr lang="cs-CZ" dirty="0" err="1" smtClean="0"/>
              <a:t>theory</a:t>
            </a:r>
            <a:endParaRPr lang="cs-CZ" dirty="0" smtClean="0"/>
          </a:p>
          <a:p>
            <a:r>
              <a:rPr lang="cs-CZ" dirty="0" smtClean="0"/>
              <a:t>1954 – </a:t>
            </a:r>
            <a:r>
              <a:rPr lang="cs-CZ" dirty="0" err="1" smtClean="0"/>
              <a:t>Leadership</a:t>
            </a:r>
            <a:r>
              <a:rPr lang="cs-CZ" dirty="0" smtClean="0"/>
              <a:t> </a:t>
            </a:r>
            <a:r>
              <a:rPr lang="cs-CZ" dirty="0" err="1" smtClean="0"/>
              <a:t>theory</a:t>
            </a:r>
            <a:endParaRPr lang="cs-CZ" dirty="0" smtClean="0"/>
          </a:p>
          <a:p>
            <a:r>
              <a:rPr lang="cs-CZ" dirty="0" smtClean="0"/>
              <a:t>1980 – </a:t>
            </a:r>
            <a:r>
              <a:rPr lang="cs-CZ" dirty="0" err="1" smtClean="0"/>
              <a:t>Turbulent</a:t>
            </a:r>
            <a:r>
              <a:rPr lang="cs-CZ" dirty="0" smtClean="0"/>
              <a:t> </a:t>
            </a:r>
            <a:r>
              <a:rPr lang="cs-CZ" dirty="0" err="1" smtClean="0"/>
              <a:t>changes</a:t>
            </a:r>
            <a:endParaRPr lang="cs-CZ" dirty="0" smtClean="0"/>
          </a:p>
          <a:p>
            <a:r>
              <a:rPr lang="cs-CZ" dirty="0" smtClean="0"/>
              <a:t>1985 - </a:t>
            </a:r>
            <a:r>
              <a:rPr lang="cs-CZ" dirty="0" err="1" smtClean="0"/>
              <a:t>Innovation</a:t>
            </a:r>
            <a:endParaRPr lang="cs-CZ" dirty="0" smtClean="0"/>
          </a:p>
          <a:p>
            <a:r>
              <a:rPr lang="cs-CZ" dirty="0" smtClean="0"/>
              <a:t>1996 – 8 </a:t>
            </a:r>
            <a:r>
              <a:rPr lang="cs-CZ" dirty="0" err="1" smtClean="0"/>
              <a:t>Steps</a:t>
            </a:r>
            <a:r>
              <a:rPr lang="cs-CZ" dirty="0" smtClean="0"/>
              <a:t> </a:t>
            </a:r>
            <a:r>
              <a:rPr lang="cs-CZ" dirty="0" err="1" smtClean="0"/>
              <a:t>change</a:t>
            </a:r>
            <a:r>
              <a:rPr lang="cs-CZ" dirty="0" smtClean="0"/>
              <a:t> model</a:t>
            </a:r>
          </a:p>
          <a:p>
            <a:r>
              <a:rPr lang="cs-CZ" dirty="0" smtClean="0"/>
              <a:t>2006 – </a:t>
            </a:r>
            <a:r>
              <a:rPr lang="cs-CZ" dirty="0" err="1" smtClean="0"/>
              <a:t>Adkar</a:t>
            </a:r>
            <a:r>
              <a:rPr lang="cs-CZ" dirty="0" smtClean="0"/>
              <a:t> model</a:t>
            </a:r>
            <a:endParaRPr lang="cs-CZ" dirty="0" smtClean="0"/>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38233921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John </a:t>
            </a:r>
            <a:r>
              <a:rPr lang="cs-CZ" dirty="0" err="1" smtClean="0"/>
              <a:t>Kotter</a:t>
            </a:r>
            <a:endParaRPr lang="cs-CZ" dirty="0"/>
          </a:p>
        </p:txBody>
      </p:sp>
      <p:sp>
        <p:nvSpPr>
          <p:cNvPr id="3" name="Zástupný symbol pro obsah 2"/>
          <p:cNvSpPr>
            <a:spLocks noGrp="1"/>
          </p:cNvSpPr>
          <p:nvPr>
            <p:ph idx="1"/>
          </p:nvPr>
        </p:nvSpPr>
        <p:spPr/>
        <p:txBody>
          <a:bodyPr/>
          <a:lstStyle/>
          <a:p>
            <a:pPr lvl="0"/>
            <a:r>
              <a:rPr lang="en-US" dirty="0"/>
              <a:t>New York Times best-selling author, Harvard </a:t>
            </a:r>
            <a:r>
              <a:rPr lang="cs-CZ" dirty="0" smtClean="0"/>
              <a:t>p</a:t>
            </a:r>
            <a:r>
              <a:rPr lang="en-US" dirty="0" err="1" smtClean="0"/>
              <a:t>rofessor</a:t>
            </a:r>
            <a:r>
              <a:rPr lang="cs-CZ" dirty="0" smtClean="0"/>
              <a:t>.</a:t>
            </a:r>
          </a:p>
          <a:p>
            <a:pPr lvl="0"/>
            <a:r>
              <a:rPr lang="cs-CZ" i="1" dirty="0" err="1" smtClean="0"/>
              <a:t>Leading</a:t>
            </a:r>
            <a:r>
              <a:rPr lang="cs-CZ" i="1" dirty="0" smtClean="0"/>
              <a:t> </a:t>
            </a:r>
            <a:r>
              <a:rPr lang="cs-CZ" i="1" dirty="0" err="1" smtClean="0"/>
              <a:t>change</a:t>
            </a:r>
            <a:r>
              <a:rPr lang="cs-CZ" i="1" dirty="0" smtClean="0"/>
              <a:t>, A </a:t>
            </a:r>
            <a:r>
              <a:rPr lang="cs-CZ" i="1" dirty="0" err="1" smtClean="0"/>
              <a:t>sence</a:t>
            </a:r>
            <a:r>
              <a:rPr lang="cs-CZ" i="1" dirty="0" smtClean="0"/>
              <a:t> </a:t>
            </a:r>
            <a:r>
              <a:rPr lang="cs-CZ" i="1" dirty="0" err="1" smtClean="0"/>
              <a:t>of</a:t>
            </a:r>
            <a:r>
              <a:rPr lang="cs-CZ" i="1" dirty="0" smtClean="0"/>
              <a:t> </a:t>
            </a:r>
            <a:r>
              <a:rPr lang="cs-CZ" i="1" dirty="0" err="1" smtClean="0"/>
              <a:t>urgency</a:t>
            </a:r>
            <a:r>
              <a:rPr lang="cs-CZ" dirty="0" smtClean="0"/>
              <a:t>.</a:t>
            </a:r>
            <a:endParaRPr lang="cs-CZ" dirty="0"/>
          </a:p>
          <a:p>
            <a:pPr lvl="0"/>
            <a:r>
              <a:rPr lang="en-US" dirty="0"/>
              <a:t>Kotter’s </a:t>
            </a:r>
            <a:r>
              <a:rPr lang="en-US" dirty="0"/>
              <a:t>8-Step Process for Leading </a:t>
            </a:r>
            <a:r>
              <a:rPr lang="en-US" dirty="0" smtClean="0"/>
              <a:t>Change</a:t>
            </a:r>
            <a:r>
              <a:rPr lang="cs-CZ" dirty="0" smtClean="0"/>
              <a:t>.</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pic>
        <p:nvPicPr>
          <p:cNvPr id="1026" name="Picture 2" descr="John Kot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1273" y="3957638"/>
            <a:ext cx="5186363" cy="3457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2623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Daniel </a:t>
            </a:r>
            <a:r>
              <a:rPr lang="cs-CZ" dirty="0" err="1" smtClean="0"/>
              <a:t>Goleman</a:t>
            </a:r>
            <a:endParaRPr lang="cs-CZ" dirty="0"/>
          </a:p>
        </p:txBody>
      </p:sp>
      <p:sp>
        <p:nvSpPr>
          <p:cNvPr id="3" name="Zástupný symbol pro obsah 2"/>
          <p:cNvSpPr>
            <a:spLocks noGrp="1"/>
          </p:cNvSpPr>
          <p:nvPr>
            <p:ph idx="1"/>
          </p:nvPr>
        </p:nvSpPr>
        <p:spPr>
          <a:xfrm>
            <a:off x="257176" y="1187532"/>
            <a:ext cx="9901238" cy="5567281"/>
          </a:xfrm>
        </p:spPr>
        <p:txBody>
          <a:bodyPr/>
          <a:lstStyle/>
          <a:p>
            <a:r>
              <a:rPr lang="cs-CZ" i="1" dirty="0" err="1"/>
              <a:t>Emotional</a:t>
            </a:r>
            <a:r>
              <a:rPr lang="cs-CZ" i="1" dirty="0"/>
              <a:t> </a:t>
            </a:r>
            <a:r>
              <a:rPr lang="cs-CZ" i="1" dirty="0" err="1"/>
              <a:t>Intelligence</a:t>
            </a:r>
            <a:r>
              <a:rPr lang="cs-CZ" i="1" dirty="0"/>
              <a:t> </a:t>
            </a:r>
            <a:r>
              <a:rPr lang="cs-CZ" i="1" dirty="0" smtClean="0"/>
              <a:t>- </a:t>
            </a:r>
            <a:r>
              <a:rPr lang="en-US" dirty="0"/>
              <a:t>fundamental skills that allow us to understand and manage our own emotions as well as those around </a:t>
            </a:r>
            <a:r>
              <a:rPr lang="en-US" dirty="0" smtClean="0"/>
              <a:t>us</a:t>
            </a:r>
            <a:r>
              <a:rPr lang="cs-CZ" dirty="0" smtClean="0"/>
              <a:t>.</a:t>
            </a:r>
          </a:p>
          <a:p>
            <a:r>
              <a:rPr lang="en-US" dirty="0" smtClean="0"/>
              <a:t>Leaders </a:t>
            </a:r>
            <a:r>
              <a:rPr lang="en-US" dirty="0"/>
              <a:t>of successful change management initiatives often exhibit remarkable competency in personal areas such as </a:t>
            </a:r>
            <a:r>
              <a:rPr lang="en-US" dirty="0" smtClean="0"/>
              <a:t>self-</a:t>
            </a:r>
            <a:endParaRPr lang="cs-CZ" dirty="0" smtClean="0"/>
          </a:p>
          <a:p>
            <a:pPr marL="0" indent="0">
              <a:buNone/>
            </a:pPr>
            <a:r>
              <a:rPr lang="cs-CZ" dirty="0"/>
              <a:t> </a:t>
            </a:r>
            <a:r>
              <a:rPr lang="en-US" dirty="0" smtClean="0"/>
              <a:t>awareness</a:t>
            </a:r>
            <a:r>
              <a:rPr lang="en-US" dirty="0"/>
              <a:t>, </a:t>
            </a:r>
            <a:r>
              <a:rPr lang="en-US" dirty="0" smtClean="0"/>
              <a:t>self-</a:t>
            </a:r>
            <a:endParaRPr lang="cs-CZ" dirty="0" smtClean="0"/>
          </a:p>
          <a:p>
            <a:pPr marL="0" indent="0">
              <a:buNone/>
            </a:pPr>
            <a:r>
              <a:rPr lang="cs-CZ" dirty="0"/>
              <a:t> </a:t>
            </a:r>
            <a:r>
              <a:rPr lang="en-US" dirty="0" smtClean="0"/>
              <a:t>management</a:t>
            </a:r>
            <a:r>
              <a:rPr lang="en-US" dirty="0"/>
              <a:t>, empathy, </a:t>
            </a:r>
            <a:endParaRPr lang="cs-CZ" dirty="0" smtClean="0"/>
          </a:p>
          <a:p>
            <a:pPr marL="0" indent="0">
              <a:buNone/>
            </a:pPr>
            <a:r>
              <a:rPr lang="cs-CZ" dirty="0"/>
              <a:t> </a:t>
            </a:r>
            <a:r>
              <a:rPr lang="en-US" dirty="0" smtClean="0"/>
              <a:t>social </a:t>
            </a:r>
            <a:r>
              <a:rPr lang="en-US" dirty="0"/>
              <a:t>awareness, and </a:t>
            </a:r>
            <a:endParaRPr lang="cs-CZ" dirty="0" smtClean="0"/>
          </a:p>
          <a:p>
            <a:pPr marL="0" indent="0">
              <a:buNone/>
            </a:pPr>
            <a:r>
              <a:rPr lang="cs-CZ" dirty="0"/>
              <a:t> </a:t>
            </a:r>
            <a:r>
              <a:rPr lang="en-US" dirty="0" smtClean="0"/>
              <a:t>relationship </a:t>
            </a:r>
            <a:r>
              <a:rPr lang="en-US" dirty="0"/>
              <a:t>management.</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pic>
        <p:nvPicPr>
          <p:cNvPr id="2050" name="Picture 2" descr="Daniel Golem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9940" y="4772290"/>
            <a:ext cx="4183459" cy="27889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66650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Jim </a:t>
            </a:r>
            <a:r>
              <a:rPr lang="cs-CZ" dirty="0" err="1" smtClean="0"/>
              <a:t>Hemerling</a:t>
            </a:r>
            <a:endParaRPr lang="cs-CZ" dirty="0"/>
          </a:p>
        </p:txBody>
      </p:sp>
      <p:sp>
        <p:nvSpPr>
          <p:cNvPr id="3" name="Zástupný symbol pro obsah 2"/>
          <p:cNvSpPr>
            <a:spLocks noGrp="1"/>
          </p:cNvSpPr>
          <p:nvPr>
            <p:ph idx="1"/>
          </p:nvPr>
        </p:nvSpPr>
        <p:spPr>
          <a:xfrm>
            <a:off x="114300" y="1058945"/>
            <a:ext cx="10579100" cy="6184818"/>
          </a:xfrm>
        </p:spPr>
        <p:txBody>
          <a:bodyPr/>
          <a:lstStyle/>
          <a:p>
            <a:pPr marL="0" indent="0">
              <a:buNone/>
            </a:pPr>
            <a:r>
              <a:rPr lang="en-US" i="1" dirty="0" smtClean="0"/>
              <a:t>5 Ways to Lead in an Era </a:t>
            </a:r>
            <a:endParaRPr lang="cs-CZ" i="1" dirty="0" smtClean="0"/>
          </a:p>
          <a:p>
            <a:pPr marL="0" indent="0">
              <a:buNone/>
            </a:pPr>
            <a:r>
              <a:rPr lang="en-US" i="1" dirty="0" smtClean="0"/>
              <a:t>of</a:t>
            </a:r>
            <a:r>
              <a:rPr lang="cs-CZ" i="1" dirty="0" smtClean="0"/>
              <a:t> </a:t>
            </a:r>
            <a:r>
              <a:rPr lang="en-US" i="1" dirty="0" smtClean="0"/>
              <a:t>Constant Change</a:t>
            </a:r>
            <a:r>
              <a:rPr lang="cs-CZ" dirty="0" smtClean="0"/>
              <a:t>:</a:t>
            </a:r>
          </a:p>
          <a:p>
            <a:pPr marL="0" indent="0">
              <a:buNone/>
            </a:pPr>
            <a:endParaRPr lang="cs-CZ" sz="2800" dirty="0" smtClean="0"/>
          </a:p>
          <a:p>
            <a:r>
              <a:rPr lang="en-US" sz="2800" dirty="0" smtClean="0"/>
              <a:t>Inspire </a:t>
            </a:r>
            <a:r>
              <a:rPr lang="en-US" sz="2800" dirty="0"/>
              <a:t>engagement by </a:t>
            </a:r>
            <a:endParaRPr lang="cs-CZ" sz="2800" dirty="0" smtClean="0"/>
          </a:p>
          <a:p>
            <a:pPr marL="0" indent="0">
              <a:buNone/>
            </a:pPr>
            <a:r>
              <a:rPr lang="cs-CZ" sz="2800" dirty="0"/>
              <a:t> </a:t>
            </a:r>
            <a:r>
              <a:rPr lang="cs-CZ" sz="2800" dirty="0" smtClean="0"/>
              <a:t> </a:t>
            </a:r>
            <a:r>
              <a:rPr lang="en-US" sz="2800" dirty="0" smtClean="0"/>
              <a:t>connecting </a:t>
            </a:r>
            <a:r>
              <a:rPr lang="en-US" sz="2800" dirty="0"/>
              <a:t>the need for </a:t>
            </a:r>
            <a:endParaRPr lang="cs-CZ" sz="2800" dirty="0" smtClean="0"/>
          </a:p>
          <a:p>
            <a:pPr marL="0" indent="0">
              <a:buNone/>
            </a:pPr>
            <a:r>
              <a:rPr lang="cs-CZ" sz="2800" dirty="0"/>
              <a:t> </a:t>
            </a:r>
            <a:r>
              <a:rPr lang="cs-CZ" sz="2800" dirty="0" smtClean="0"/>
              <a:t> </a:t>
            </a:r>
            <a:r>
              <a:rPr lang="en-US" sz="2800" dirty="0" smtClean="0"/>
              <a:t>change </a:t>
            </a:r>
            <a:r>
              <a:rPr lang="en-US" sz="2800" dirty="0"/>
              <a:t>with a deeper sense of purpose.</a:t>
            </a:r>
          </a:p>
          <a:p>
            <a:r>
              <a:rPr lang="cs-CZ" sz="2800" dirty="0" smtClean="0"/>
              <a:t>L</a:t>
            </a:r>
            <a:r>
              <a:rPr lang="en-US" sz="2800" dirty="0" err="1" smtClean="0"/>
              <a:t>ook</a:t>
            </a:r>
            <a:r>
              <a:rPr lang="en-US" sz="2800" dirty="0" smtClean="0"/>
              <a:t> </a:t>
            </a:r>
            <a:r>
              <a:rPr lang="en-US" sz="2800" dirty="0"/>
              <a:t>for ways to invest in talent and leadership development.</a:t>
            </a:r>
          </a:p>
          <a:p>
            <a:r>
              <a:rPr lang="en-US" sz="2800" dirty="0"/>
              <a:t>Give people the tools, resources, and </a:t>
            </a:r>
            <a:r>
              <a:rPr lang="en-US" sz="2800" dirty="0" smtClean="0"/>
              <a:t>support.</a:t>
            </a:r>
            <a:endParaRPr lang="en-US" sz="2800" dirty="0"/>
          </a:p>
          <a:p>
            <a:r>
              <a:rPr lang="en-US" sz="2800" dirty="0"/>
              <a:t>Instill a culture of continuous learning and self-development.</a:t>
            </a:r>
          </a:p>
          <a:p>
            <a:r>
              <a:rPr lang="en-US" sz="2800" dirty="0"/>
              <a:t>Create an inclusive environment of open debate and solicited suggestions.</a:t>
            </a:r>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pic>
        <p:nvPicPr>
          <p:cNvPr id="3074" name="Picture 2" descr="Jim Hemerl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299992" y="957261"/>
            <a:ext cx="4393407" cy="2928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30519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Jeff</a:t>
            </a:r>
            <a:r>
              <a:rPr lang="cs-CZ" dirty="0" smtClean="0"/>
              <a:t> </a:t>
            </a:r>
            <a:r>
              <a:rPr lang="cs-CZ" dirty="0" err="1" smtClean="0"/>
              <a:t>Hiatt</a:t>
            </a:r>
            <a:endParaRPr lang="cs-CZ" dirty="0"/>
          </a:p>
        </p:txBody>
      </p:sp>
      <p:sp>
        <p:nvSpPr>
          <p:cNvPr id="3" name="Zástupný symbol pro obsah 2"/>
          <p:cNvSpPr>
            <a:spLocks noGrp="1"/>
          </p:cNvSpPr>
          <p:nvPr>
            <p:ph idx="1"/>
          </p:nvPr>
        </p:nvSpPr>
        <p:spPr/>
        <p:txBody>
          <a:bodyPr/>
          <a:lstStyle/>
          <a:p>
            <a:pPr marL="0" lvl="2" indent="0">
              <a:buNone/>
            </a:pPr>
            <a:r>
              <a:rPr lang="en-US" sz="3200" i="1" dirty="0"/>
              <a:t>ADKAR </a:t>
            </a:r>
            <a:r>
              <a:rPr lang="en-US" sz="3200" i="1" dirty="0"/>
              <a:t>a model for change in business, government, and our </a:t>
            </a:r>
            <a:r>
              <a:rPr lang="en-US" sz="3200" i="1" dirty="0" smtClean="0"/>
              <a:t>community</a:t>
            </a:r>
            <a:r>
              <a:rPr lang="cs-CZ" sz="3200" i="1" dirty="0" smtClean="0"/>
              <a:t> </a:t>
            </a:r>
            <a:r>
              <a:rPr lang="cs-CZ" sz="3200" dirty="0" smtClean="0"/>
              <a:t>-</a:t>
            </a:r>
            <a:r>
              <a:rPr lang="en-US" sz="3200" dirty="0" smtClean="0"/>
              <a:t> </a:t>
            </a:r>
            <a:r>
              <a:rPr lang="en-US" sz="3200" dirty="0"/>
              <a:t>a way to address employee resistance to organizational </a:t>
            </a:r>
            <a:r>
              <a:rPr lang="en-US" sz="3200" dirty="0" smtClean="0"/>
              <a:t>change</a:t>
            </a:r>
            <a:r>
              <a:rPr lang="cs-CZ" sz="3200" dirty="0" smtClean="0"/>
              <a:t>:</a:t>
            </a:r>
          </a:p>
          <a:p>
            <a:r>
              <a:rPr lang="cs-CZ" dirty="0" smtClean="0"/>
              <a:t>A</a:t>
            </a:r>
            <a:r>
              <a:rPr lang="en-US" dirty="0" err="1" smtClean="0"/>
              <a:t>wareness</a:t>
            </a:r>
            <a:r>
              <a:rPr lang="en-US" dirty="0" smtClean="0"/>
              <a:t>.</a:t>
            </a:r>
            <a:endParaRPr lang="en-US" dirty="0"/>
          </a:p>
          <a:p>
            <a:r>
              <a:rPr lang="en-US" dirty="0" smtClean="0"/>
              <a:t>Desire.</a:t>
            </a:r>
            <a:endParaRPr lang="en-US" dirty="0"/>
          </a:p>
          <a:p>
            <a:r>
              <a:rPr lang="en-US" dirty="0" smtClean="0"/>
              <a:t>Knowledge.</a:t>
            </a:r>
            <a:endParaRPr lang="en-US" dirty="0"/>
          </a:p>
          <a:p>
            <a:r>
              <a:rPr lang="en-US" dirty="0" smtClean="0"/>
              <a:t>Ability</a:t>
            </a:r>
            <a:r>
              <a:rPr lang="cs-CZ" dirty="0" smtClean="0"/>
              <a:t>.</a:t>
            </a:r>
            <a:endParaRPr lang="en-US" dirty="0"/>
          </a:p>
          <a:p>
            <a:r>
              <a:rPr lang="en-US" dirty="0" smtClean="0"/>
              <a:t>Reinforcement.</a:t>
            </a:r>
            <a:endParaRPr lang="en-US" dirty="0"/>
          </a:p>
          <a:p>
            <a:pPr marL="0" lvl="2" indent="0">
              <a:buNone/>
            </a:pPr>
            <a:endParaRPr lang="cs-CZ" sz="2900"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pic>
        <p:nvPicPr>
          <p:cNvPr id="6146" name="Picture 2" descr="Výsledek obrázku pro Jeff Hiatt adkar model">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9964" y="3157538"/>
            <a:ext cx="3293436" cy="4403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71538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Kurt </a:t>
            </a:r>
            <a:r>
              <a:rPr lang="cs-CZ" dirty="0" err="1" smtClean="0"/>
              <a:t>Lewin</a:t>
            </a:r>
            <a:endParaRPr lang="cs-CZ" dirty="0"/>
          </a:p>
        </p:txBody>
      </p:sp>
      <p:sp>
        <p:nvSpPr>
          <p:cNvPr id="3" name="Zástupný symbol pro obsah 2"/>
          <p:cNvSpPr>
            <a:spLocks noGrp="1"/>
          </p:cNvSpPr>
          <p:nvPr>
            <p:ph idx="1"/>
          </p:nvPr>
        </p:nvSpPr>
        <p:spPr/>
        <p:txBody>
          <a:bodyPr/>
          <a:lstStyle/>
          <a:p>
            <a:r>
              <a:rPr lang="cs-CZ" dirty="0" smtClean="0"/>
              <a:t>A</a:t>
            </a:r>
            <a:r>
              <a:rPr lang="en-US" dirty="0" smtClean="0"/>
              <a:t> </a:t>
            </a:r>
            <a:r>
              <a:rPr lang="en-US" dirty="0"/>
              <a:t>physicist and social </a:t>
            </a:r>
            <a:r>
              <a:rPr lang="en-US" dirty="0" smtClean="0"/>
              <a:t>scientist</a:t>
            </a:r>
            <a:r>
              <a:rPr lang="cs-CZ" dirty="0" smtClean="0"/>
              <a:t>.</a:t>
            </a:r>
          </a:p>
          <a:p>
            <a:pPr marL="0" indent="0">
              <a:buNone/>
            </a:pPr>
            <a:r>
              <a:rPr lang="cs-CZ" dirty="0" smtClean="0"/>
              <a:t>M</a:t>
            </a:r>
            <a:r>
              <a:rPr lang="en-US" dirty="0" err="1" smtClean="0"/>
              <a:t>anaging</a:t>
            </a:r>
            <a:r>
              <a:rPr lang="en-US" dirty="0" smtClean="0"/>
              <a:t> </a:t>
            </a:r>
            <a:r>
              <a:rPr lang="en-US" dirty="0"/>
              <a:t>change through three distinct </a:t>
            </a:r>
            <a:r>
              <a:rPr lang="en-US" dirty="0" smtClean="0"/>
              <a:t>stages</a:t>
            </a:r>
            <a:r>
              <a:rPr lang="cs-CZ" dirty="0" smtClean="0"/>
              <a:t>:</a:t>
            </a:r>
          </a:p>
          <a:p>
            <a:r>
              <a:rPr lang="cs-CZ" dirty="0" err="1" smtClean="0"/>
              <a:t>Unfreeze</a:t>
            </a:r>
            <a:endParaRPr lang="cs-CZ" dirty="0" smtClean="0"/>
          </a:p>
          <a:p>
            <a:r>
              <a:rPr lang="cs-CZ" dirty="0" err="1" smtClean="0"/>
              <a:t>Change</a:t>
            </a:r>
            <a:endParaRPr lang="cs-CZ" dirty="0" smtClean="0"/>
          </a:p>
          <a:p>
            <a:r>
              <a:rPr lang="cs-CZ" dirty="0" err="1" smtClean="0"/>
              <a:t>Refreeze</a:t>
            </a:r>
            <a:endParaRPr lang="cs-CZ" dirty="0" smtClean="0"/>
          </a:p>
          <a:p>
            <a:endParaRPr lang="cs-CZ" dirty="0"/>
          </a:p>
          <a:p>
            <a:pPr marL="0" indent="0">
              <a:buNone/>
            </a:pPr>
            <a:r>
              <a:rPr lang="cs-CZ" dirty="0" smtClean="0"/>
              <a:t>Model </a:t>
            </a:r>
            <a:r>
              <a:rPr lang="en-US" dirty="0" smtClean="0"/>
              <a:t>addresses </a:t>
            </a:r>
            <a:r>
              <a:rPr lang="en-US" dirty="0"/>
              <a:t>the roadblocks of organizational transformation, notably motivation, implementation, and </a:t>
            </a:r>
            <a:r>
              <a:rPr lang="en-US" dirty="0" smtClean="0"/>
              <a:t>adherence</a:t>
            </a:r>
            <a:r>
              <a:rPr lang="cs-CZ" dirty="0" smtClean="0"/>
              <a:t>.</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pic>
        <p:nvPicPr>
          <p:cNvPr id="4098" name="Picture 2" descr="Kurt Lew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0243" y="2274888"/>
            <a:ext cx="4517231" cy="3011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92205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136</TotalTime>
  <Words>669</Words>
  <Application>Microsoft Office PowerPoint</Application>
  <PresentationFormat>Vlastní</PresentationFormat>
  <Paragraphs>112</Paragraphs>
  <Slides>15</Slides>
  <Notes>14</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JU_OPVVV</vt:lpstr>
      <vt:lpstr>Change management gurus</vt:lpstr>
      <vt:lpstr>Learning outcomes</vt:lpstr>
      <vt:lpstr>Introduction</vt:lpstr>
      <vt:lpstr>History of change management timeline</vt:lpstr>
      <vt:lpstr>John Kotter</vt:lpstr>
      <vt:lpstr>Daniel Goleman</vt:lpstr>
      <vt:lpstr>Jim Hemerling</vt:lpstr>
      <vt:lpstr>Jeff Hiatt</vt:lpstr>
      <vt:lpstr>Kurt Lewin</vt:lpstr>
      <vt:lpstr>Don James</vt:lpstr>
      <vt:lpstr>Warren Bennis</vt:lpstr>
      <vt:lpstr>Peter F. Drucker</vt:lpstr>
      <vt:lpstr>Richard Bevan</vt:lpstr>
      <vt:lpstr>Ken Blanchard</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Petr</cp:lastModifiedBy>
  <cp:revision>20</cp:revision>
  <dcterms:created xsi:type="dcterms:W3CDTF">2017-07-17T18:52:59Z</dcterms:created>
  <dcterms:modified xsi:type="dcterms:W3CDTF">2019-01-28T17:30:52Z</dcterms:modified>
</cp:coreProperties>
</file>