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mediacm.com/empezar-a-trabajar-sin-una-estrategia-de-marketing-o-social-media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ha.ie/bb-for-rent-prague-3rd-district_71277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sbaquez.blogspot.com/2011/06/electronic-money-understanding-and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ynailsdesigns.blogspot.com.ar/2012/05/manicura-de-puzzle-puzzle-manicure.html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Cestovk</a:t>
            </a:r>
            <a:r>
              <a:rPr lang="cs-CZ" dirty="0"/>
              <a:t>a – </a:t>
            </a:r>
            <a:r>
              <a:rPr lang="cs-CZ" dirty="0" err="1"/>
              <a:t>Strategic</a:t>
            </a:r>
            <a:r>
              <a:rPr lang="cs-CZ" dirty="0"/>
              <a:t> </a:t>
            </a:r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Development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DDF691-915E-4AFA-B3D3-1310FF31B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Decisions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made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4B3413-8B88-4643-BBE6-80926C0ED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List price for summer tour package </a:t>
            </a:r>
            <a:r>
              <a:rPr lang="en-US" sz="2000" dirty="0"/>
              <a:t>- affects the amount of sold tour packages and total revenue</a:t>
            </a:r>
          </a:p>
          <a:p>
            <a:r>
              <a:rPr lang="en-US" sz="2000" b="1" dirty="0"/>
              <a:t>List price for winter tour package </a:t>
            </a:r>
            <a:r>
              <a:rPr lang="en-US" sz="2000" dirty="0"/>
              <a:t>- affects the amount of sold tour packages and total revenue</a:t>
            </a:r>
          </a:p>
          <a:p>
            <a:r>
              <a:rPr lang="en-US" sz="2000" b="1" dirty="0"/>
              <a:t>Last minute discount percentage</a:t>
            </a:r>
            <a:r>
              <a:rPr lang="en-US" sz="2000" dirty="0"/>
              <a:t> - affects the amount of sold tour packages and total revenue for the period when last minute is being applied</a:t>
            </a:r>
          </a:p>
          <a:p>
            <a:r>
              <a:rPr lang="en-US" sz="2000" b="1" dirty="0"/>
              <a:t>Number of months for the last minute discount application </a:t>
            </a:r>
          </a:p>
          <a:p>
            <a:r>
              <a:rPr lang="en-US" sz="2000" b="1" dirty="0"/>
              <a:t>Deposit percentage (max. 50%)</a:t>
            </a:r>
            <a:r>
              <a:rPr lang="en-US" sz="2000" dirty="0"/>
              <a:t> - the deposit customers pay at the time of ordering, the rest is being paid in the month of the trip, it affects income, the amount of sold tours and revenue</a:t>
            </a:r>
          </a:p>
          <a:p>
            <a:r>
              <a:rPr lang="en-US" sz="2000" b="1" dirty="0"/>
              <a:t>Booking of FIX accommodation</a:t>
            </a:r>
            <a:r>
              <a:rPr lang="en-US" sz="2000" dirty="0"/>
              <a:t> - affects the availability of trips for a month +5 (</a:t>
            </a:r>
            <a:r>
              <a:rPr lang="en-US" sz="2000" dirty="0" err="1"/>
              <a:t>eg.</a:t>
            </a:r>
            <a:r>
              <a:rPr lang="en-US" sz="2000" dirty="0"/>
              <a:t> booking in January affects amount and price of available accommodation in June)</a:t>
            </a:r>
          </a:p>
          <a:p>
            <a:r>
              <a:rPr lang="en-US" sz="2000" b="1" dirty="0"/>
              <a:t>Booking of CONTINGENT accommodation </a:t>
            </a:r>
            <a:r>
              <a:rPr lang="en-US" sz="2000" dirty="0"/>
              <a:t>- affects the availability of trips for a month +5  (</a:t>
            </a:r>
            <a:r>
              <a:rPr lang="en-US" sz="2000" dirty="0" err="1"/>
              <a:t>eg.</a:t>
            </a:r>
            <a:r>
              <a:rPr lang="en-US" sz="2000" dirty="0"/>
              <a:t> booking in January affects amount and price of available accommodation in June)</a:t>
            </a:r>
          </a:p>
          <a:p>
            <a:r>
              <a:rPr lang="en-US" sz="2000" b="1" dirty="0"/>
              <a:t>Promotion budget </a:t>
            </a:r>
            <a:r>
              <a:rPr lang="en-US" sz="2000" dirty="0"/>
              <a:t>- influences the amount of sold tour packages, income and expenses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A7E2A9-5930-49CB-96A5-5225C85DF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7433517-755F-4599-A4E0-CB469575C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7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59F8F-09C7-4CE9-8BC4-79A4CE62B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Marketing </a:t>
            </a:r>
            <a:r>
              <a:rPr lang="cs-CZ" dirty="0" err="1"/>
              <a:t>strategy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3C62E52-17B3-4C84-A844-7708E742F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want</a:t>
            </a:r>
            <a:r>
              <a:rPr lang="cs-CZ" dirty="0"/>
              <a:t> to </a:t>
            </a:r>
            <a:r>
              <a:rPr lang="cs-CZ" dirty="0" err="1"/>
              <a:t>attract</a:t>
            </a:r>
            <a:r>
              <a:rPr lang="cs-CZ" dirty="0"/>
              <a:t> </a:t>
            </a:r>
            <a:r>
              <a:rPr lang="cs-CZ" dirty="0" err="1"/>
              <a:t>enough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</a:t>
            </a:r>
            <a:r>
              <a:rPr lang="cs-CZ" dirty="0" err="1"/>
              <a:t>customers</a:t>
            </a:r>
            <a:r>
              <a:rPr lang="cs-CZ" dirty="0"/>
              <a:t> </a:t>
            </a:r>
            <a:r>
              <a:rPr lang="cs-CZ" dirty="0" err="1"/>
              <a:t>according</a:t>
            </a:r>
            <a:r>
              <a:rPr lang="cs-CZ" dirty="0"/>
              <a:t> to </a:t>
            </a:r>
            <a:r>
              <a:rPr lang="cs-CZ" dirty="0" err="1"/>
              <a:t>existing</a:t>
            </a:r>
            <a:r>
              <a:rPr lang="cs-CZ" dirty="0"/>
              <a:t> </a:t>
            </a:r>
            <a:r>
              <a:rPr lang="cs-CZ" dirty="0" err="1"/>
              <a:t>segments</a:t>
            </a:r>
            <a:r>
              <a:rPr lang="cs-CZ" dirty="0"/>
              <a:t> and </a:t>
            </a:r>
            <a:r>
              <a:rPr lang="cs-CZ" dirty="0" err="1"/>
              <a:t>competitors</a:t>
            </a:r>
            <a:r>
              <a:rPr lang="en-US" dirty="0"/>
              <a:t>’ position</a:t>
            </a:r>
            <a:endParaRPr lang="cs-CZ" dirty="0"/>
          </a:p>
          <a:p>
            <a:r>
              <a:rPr lang="cs-CZ" dirty="0"/>
              <a:t>Market </a:t>
            </a:r>
            <a:r>
              <a:rPr lang="cs-CZ" dirty="0" err="1"/>
              <a:t>targeting</a:t>
            </a:r>
            <a:r>
              <a:rPr lang="en-US" dirty="0"/>
              <a:t> related decisions</a:t>
            </a:r>
            <a:endParaRPr lang="cs-CZ" dirty="0"/>
          </a:p>
          <a:p>
            <a:pPr lvl="1"/>
            <a:r>
              <a:rPr lang="cs-CZ" dirty="0" err="1"/>
              <a:t>Pricing</a:t>
            </a:r>
            <a:r>
              <a:rPr lang="en-US" dirty="0"/>
              <a:t> and last minute</a:t>
            </a:r>
            <a:br>
              <a:rPr lang="en-US" dirty="0"/>
            </a:br>
            <a:r>
              <a:rPr lang="en-US" dirty="0"/>
              <a:t>discount </a:t>
            </a:r>
          </a:p>
          <a:p>
            <a:pPr lvl="1"/>
            <a:r>
              <a:rPr lang="cs-CZ" dirty="0" err="1"/>
              <a:t>Promotion</a:t>
            </a:r>
            <a:r>
              <a:rPr lang="en-US" dirty="0"/>
              <a:t> budget</a:t>
            </a:r>
          </a:p>
          <a:p>
            <a:pPr lvl="1"/>
            <a:r>
              <a:rPr lang="en-US" dirty="0"/>
              <a:t>Deposit size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14330F-3939-47EA-BF2A-5DE9A4AE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CCF49C-AE79-486D-B1A9-AEA73E5B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430C6EE-66F7-4665-8726-4C623E6DF9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1090" y="3577220"/>
            <a:ext cx="4602719" cy="306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00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F16B5-0DD1-4BB4-AC87-6866DA9A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Supplier strategy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1DFD9D6-2BC4-46B1-9F1E-D8ED0A9D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have enough supplier capacity for the least cost</a:t>
            </a:r>
          </a:p>
          <a:p>
            <a:r>
              <a:rPr lang="en-US" dirty="0"/>
              <a:t>Supplier related decisions:</a:t>
            </a:r>
          </a:p>
          <a:p>
            <a:pPr lvl="1"/>
            <a:r>
              <a:rPr lang="en-US" dirty="0"/>
              <a:t>In advance booking </a:t>
            </a:r>
            <a:br>
              <a:rPr lang="en-US" dirty="0"/>
            </a:br>
            <a:r>
              <a:rPr lang="en-US" dirty="0"/>
              <a:t>of FIX or </a:t>
            </a:r>
            <a:br>
              <a:rPr lang="en-US" dirty="0"/>
            </a:br>
            <a:r>
              <a:rPr lang="en-US" dirty="0"/>
              <a:t>CONTINGENT </a:t>
            </a:r>
            <a:br>
              <a:rPr lang="en-US" dirty="0"/>
            </a:br>
            <a:r>
              <a:rPr lang="en-US" dirty="0"/>
              <a:t>accommodation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07F849-C230-42B4-9278-5BFED39FF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3802697-0CC6-4DAB-B157-FB0A9B8C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880FE98-DFD8-4FF2-9EEE-F0A07AD9C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87637" y="2972812"/>
            <a:ext cx="5042670" cy="378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6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E9DC14-B4A7-430F-B698-C56628DBB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 and operation strategy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222F70-5AAD-480F-BF90-D41B9C67A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have an optimum number of employees from operational capacity perspective and give them salaries that are comparable to competition</a:t>
            </a:r>
          </a:p>
          <a:p>
            <a:r>
              <a:rPr lang="en-US" dirty="0"/>
              <a:t>HR related decisions </a:t>
            </a:r>
            <a:br>
              <a:rPr lang="en-US" dirty="0"/>
            </a:br>
            <a:r>
              <a:rPr lang="en-US" dirty="0"/>
              <a:t>(indirect):</a:t>
            </a:r>
          </a:p>
          <a:p>
            <a:pPr lvl="1"/>
            <a:r>
              <a:rPr lang="en-US" dirty="0"/>
              <a:t>Number of employees </a:t>
            </a:r>
          </a:p>
          <a:p>
            <a:pPr lvl="1"/>
            <a:r>
              <a:rPr lang="en-US" dirty="0"/>
              <a:t>Change of employee </a:t>
            </a:r>
            <a:br>
              <a:rPr lang="en-US" dirty="0"/>
            </a:br>
            <a:r>
              <a:rPr lang="en-US" dirty="0"/>
              <a:t>wages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BE9B56-45A2-4DA8-934D-6DB9E2C0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953383C-A974-4A77-A858-A804CB27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9" name="image7.jpg">
            <a:extLst>
              <a:ext uri="{FF2B5EF4-FFF2-40B4-BE49-F238E27FC236}">
                <a16:creationId xmlns:a16="http://schemas.microsoft.com/office/drawing/2014/main" id="{E237F6AB-CE03-469C-BBEC-5E521E8B8DC8}"/>
              </a:ext>
            </a:extLst>
          </p:cNvPr>
          <p:cNvPicPr/>
          <p:nvPr/>
        </p:nvPicPr>
        <p:blipFill>
          <a:blip r:embed="rId2"/>
          <a:srcRect b="8816"/>
          <a:stretch>
            <a:fillRect/>
          </a:stretch>
        </p:blipFill>
        <p:spPr>
          <a:xfrm>
            <a:off x="4905825" y="3522013"/>
            <a:ext cx="5088556" cy="3101182"/>
          </a:xfrm>
          <a:prstGeom prst="rect">
            <a:avLst/>
          </a:prstGeom>
          <a:ln w="12700">
            <a:solidFill>
              <a:srgbClr val="4F81BD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51070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C02A16-CE78-4229-9A98-E8D81B511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strategy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27C94C-5EE6-4D25-BF5D-E030D0BDE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have enough money for operations and necessary payments to suppliers as well as to minimize cost related to financial capital</a:t>
            </a:r>
          </a:p>
          <a:p>
            <a:r>
              <a:rPr lang="en-US" dirty="0"/>
              <a:t>We also want to achieve planned profitability for owners</a:t>
            </a:r>
          </a:p>
          <a:p>
            <a:r>
              <a:rPr lang="en-US" dirty="0"/>
              <a:t>Finance related decisions:</a:t>
            </a:r>
          </a:p>
          <a:p>
            <a:pPr lvl="1"/>
            <a:r>
              <a:rPr lang="en-US" dirty="0"/>
              <a:t>Pricing </a:t>
            </a:r>
          </a:p>
          <a:p>
            <a:pPr lvl="1"/>
            <a:r>
              <a:rPr lang="en-US" dirty="0"/>
              <a:t>Owners’ equity</a:t>
            </a:r>
          </a:p>
          <a:p>
            <a:pPr lvl="1"/>
            <a:r>
              <a:rPr lang="en-US" dirty="0"/>
              <a:t>Loans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06FB2B-359C-4F39-9571-2100438E8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DB9EA76-36D9-45E6-9759-0D65E9D7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29AEC62-038B-4D02-892E-E160F3C6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15614" y="3780631"/>
            <a:ext cx="3977815" cy="297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EE008-CC02-4FCA-BED2-7E7D2570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plan development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7E4DCE-52BA-4243-A0BA-CA5901326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to combine all the previous strategies together in a way when they support each other</a:t>
            </a:r>
          </a:p>
          <a:p>
            <a:pPr lvl="1"/>
            <a:r>
              <a:rPr lang="en-US" dirty="0"/>
              <a:t>Marketing</a:t>
            </a:r>
          </a:p>
          <a:p>
            <a:pPr lvl="1"/>
            <a:r>
              <a:rPr lang="en-US" dirty="0"/>
              <a:t>Supplies</a:t>
            </a:r>
          </a:p>
          <a:p>
            <a:pPr lvl="1"/>
            <a:r>
              <a:rPr lang="en-US" dirty="0"/>
              <a:t>HR and </a:t>
            </a:r>
            <a:br>
              <a:rPr lang="en-US" dirty="0"/>
            </a:br>
            <a:r>
              <a:rPr lang="en-US" dirty="0"/>
              <a:t>operation</a:t>
            </a:r>
          </a:p>
          <a:p>
            <a:pPr lvl="1"/>
            <a:r>
              <a:rPr lang="en-US" dirty="0"/>
              <a:t>Finance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F1F583-C088-4F4B-A3C9-2218FD1B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E9183C4-4AD6-486A-914C-063D57016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C69C06A-87B9-4E5D-BCF0-0A9B76A5B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51841" y="2436307"/>
            <a:ext cx="6712643" cy="419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0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188</TotalTime>
  <Words>362</Words>
  <Application>Microsoft Office PowerPoint</Application>
  <PresentationFormat>Vlastní</PresentationFormat>
  <Paragraphs>52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Clara Sans</vt:lpstr>
      <vt:lpstr>JU_OPVVV</vt:lpstr>
      <vt:lpstr>Cestovka – Strategic Plan Development</vt:lpstr>
      <vt:lpstr>Decisions to be made</vt:lpstr>
      <vt:lpstr>Marketing strategy</vt:lpstr>
      <vt:lpstr>Supplier strategy</vt:lpstr>
      <vt:lpstr>HR and operation strategy</vt:lpstr>
      <vt:lpstr>Financial strategy</vt:lpstr>
      <vt:lpstr>Strategic plan development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27</cp:revision>
  <dcterms:created xsi:type="dcterms:W3CDTF">2017-07-17T18:52:59Z</dcterms:created>
  <dcterms:modified xsi:type="dcterms:W3CDTF">2019-02-23T14:40:44Z</dcterms:modified>
</cp:coreProperties>
</file>