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2800" dirty="0"/>
              <a:t>Rozvoj a kultivace čtenářství, čtenářské zájmy </a:t>
            </a:r>
            <a:br>
              <a:rPr lang="cs-CZ" sz="2800" dirty="0"/>
            </a:br>
            <a:r>
              <a:rPr lang="cs-CZ" sz="2800" dirty="0"/>
              <a:t>a kompetence. </a:t>
            </a:r>
            <a:br>
              <a:rPr lang="cs-CZ" sz="2800" dirty="0"/>
            </a:br>
            <a:r>
              <a:rPr lang="cs-CZ" sz="2800" dirty="0"/>
              <a:t>Specifičnost didaktických principů v literární výchově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u="sng" dirty="0"/>
              <a:t>Tři aspekty čtenářské gramotnosti</a:t>
            </a:r>
            <a:r>
              <a:rPr lang="cs-CZ" sz="2000" dirty="0"/>
              <a:t>:</a:t>
            </a:r>
          </a:p>
          <a:p>
            <a:pPr>
              <a:buFontTx/>
              <a:buChar char="-"/>
            </a:pPr>
            <a:r>
              <a:rPr lang="cs-CZ" sz="2000" dirty="0"/>
              <a:t>V 1. mezinárodním výzkumu PISA byly čtenářská, matematická a přírodovědná gramotnost vymezeny jako součásti celkové gramotnosti prostřednictvím 3 aspektů: </a:t>
            </a:r>
            <a:r>
              <a:rPr lang="cs-CZ" sz="2000" u="sng" dirty="0"/>
              <a:t>postupy, obsah a typ situace.</a:t>
            </a:r>
          </a:p>
          <a:p>
            <a:pPr>
              <a:buFontTx/>
              <a:buChar char="-"/>
            </a:pPr>
            <a:r>
              <a:rPr lang="cs-CZ" sz="2000" i="1" dirty="0"/>
              <a:t>Postupy (činnosti) </a:t>
            </a:r>
            <a:r>
              <a:rPr lang="cs-CZ" sz="2000" dirty="0"/>
              <a:t>jsou žáky aplikovány při řešení konkrétního problému při práci s textem – 5 typů činností: obecným porozuměním - získáváním informací - vytvořením interpretace - posouzením obsahu textu - posouzením formy textu</a:t>
            </a:r>
          </a:p>
          <a:p>
            <a:pPr>
              <a:buFontTx/>
              <a:buChar char="-"/>
            </a:pPr>
            <a:r>
              <a:rPr lang="cs-CZ" sz="2000" i="1" dirty="0"/>
              <a:t>Obsah (různé typy textů): </a:t>
            </a:r>
            <a:r>
              <a:rPr lang="cs-CZ" sz="2000" dirty="0"/>
              <a:t>2 typy: Souvislé (vyprávění, výklad, popis, polemické texty a pokyny); nesouvislé (formuláře, reklamy, grafy a diagramy, tabulky, obrázky a mapy)</a:t>
            </a:r>
          </a:p>
          <a:p>
            <a:r>
              <a:rPr lang="cs-CZ" sz="2000" i="1" dirty="0"/>
              <a:t>Situace</a:t>
            </a:r>
            <a:r>
              <a:rPr lang="cs-CZ" sz="2000" dirty="0"/>
              <a:t>, kdy mají být uplatněny vědomosti a dovednosti: 4 kategorie textů podle účelu: osobní, veřejné, pracovní a vzdělávací.</a:t>
            </a:r>
          </a:p>
          <a:p>
            <a:pPr marL="0" indent="0">
              <a:buNone/>
            </a:pPr>
            <a:r>
              <a:rPr lang="cs-CZ" sz="2000" dirty="0"/>
              <a:t>ČG je považována za </a:t>
            </a:r>
            <a:r>
              <a:rPr lang="cs-CZ" sz="2000" b="1" dirty="0"/>
              <a:t>podmínku vzdělávací činnosti po celou dobu školní docházky a dalšího celoživotního vzdělávání</a:t>
            </a:r>
            <a:r>
              <a:rPr lang="cs-CZ" sz="2000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46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Pojmy čtení a ČG někdy bývají </a:t>
            </a:r>
            <a:r>
              <a:rPr lang="cs-CZ" sz="2000" u="sng" dirty="0"/>
              <a:t>zaměňovány. ČG je širší a komplexnější jev než čtení.</a:t>
            </a:r>
          </a:p>
          <a:p>
            <a:r>
              <a:rPr lang="cs-CZ" sz="2000" u="sng" dirty="0"/>
              <a:t>Čtení (</a:t>
            </a:r>
            <a:r>
              <a:rPr lang="cs-CZ" sz="2000" u="sng" dirty="0" err="1"/>
              <a:t>def</a:t>
            </a:r>
            <a:r>
              <a:rPr lang="cs-CZ" sz="2000" u="sng" dirty="0"/>
              <a:t>.) </a:t>
            </a:r>
            <a:r>
              <a:rPr lang="cs-CZ" sz="2000" dirty="0"/>
              <a:t>= specificky lidská činnost, které se musíme učit; jeden z druhů řečové činnosti, případně komunikační akt; psychický proces, při němž dochází prostřednictvím analyticko-syntetických činností a na základě optického odrazu slova k myšlenkové činnosti; dešifrování grafických znaků a chápání významu slov (chápání tištěné a psané řeči). Dovednost čtení spočívá v identifikaci znaků (psaného slova) a porozumění smyslu textu (Pedagogický slovník, s. 40).</a:t>
            </a:r>
          </a:p>
          <a:p>
            <a:r>
              <a:rPr lang="cs-CZ" sz="2000" u="sng" dirty="0"/>
              <a:t>U čtení (čtenářského výkonu)</a:t>
            </a:r>
            <a:r>
              <a:rPr lang="cs-CZ" sz="2000" dirty="0"/>
              <a:t> jsou vymezovány tyto znaky kvalitativní (správnost, plynulost, výraznost a porozumění) a kvantitativní (rychlost). Technikou označujeme správnost, plynulost a výraznost.</a:t>
            </a:r>
          </a:p>
          <a:p>
            <a:r>
              <a:rPr lang="cs-CZ" sz="2000" b="1" dirty="0"/>
              <a:t>Čtení je základní proces čtenářské gramotnosti, od kterého se odvíjejí další navazující procesy. Je jedním z podstatných nástrojů ČG; jednou ze základních dovedností tohoto jevu.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409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Faktory utváření čtenářské gramotnosti</a:t>
            </a:r>
            <a:r>
              <a:rPr lang="cs-CZ" sz="2400" dirty="0"/>
              <a:t>: </a:t>
            </a:r>
          </a:p>
          <a:p>
            <a:pPr>
              <a:buAutoNum type="arabicParenR"/>
            </a:pPr>
            <a:r>
              <a:rPr lang="cs-CZ" sz="2400" u="sng" dirty="0"/>
              <a:t>Exogenní (vnější) </a:t>
            </a:r>
            <a:r>
              <a:rPr lang="cs-CZ" sz="2400" dirty="0"/>
              <a:t>– </a:t>
            </a:r>
            <a:r>
              <a:rPr lang="cs-CZ" sz="2400" b="1" dirty="0"/>
              <a:t>rodina, škola (osobnost učitele), </a:t>
            </a:r>
            <a:r>
              <a:rPr lang="cs-CZ" sz="2400" dirty="0"/>
              <a:t>společnost; </a:t>
            </a:r>
            <a:r>
              <a:rPr lang="cs-CZ" sz="2400" b="1" dirty="0"/>
              <a:t>text </a:t>
            </a:r>
            <a:r>
              <a:rPr lang="cs-CZ" sz="2400" dirty="0"/>
              <a:t>(doporučuje se čtení celých knih – pokud děti čtou celé knihy a čtou často a rády, vykazují díky tomu uspokojivé až výborné výsledky ve čtení). Pokud děti sledují </a:t>
            </a:r>
            <a:r>
              <a:rPr lang="cs-CZ" sz="2400" u="sng" dirty="0"/>
              <a:t>TV</a:t>
            </a:r>
            <a:r>
              <a:rPr lang="cs-CZ" sz="2400" dirty="0"/>
              <a:t> více jak dvě hodiny denně, zhoršují se i jejich výsledky v oblasti čtenářské gramotnosti. Práce s </a:t>
            </a:r>
            <a:r>
              <a:rPr lang="cs-CZ" sz="2400" u="sng" dirty="0"/>
              <a:t>PC</a:t>
            </a:r>
            <a:r>
              <a:rPr lang="cs-CZ" sz="2400" dirty="0"/>
              <a:t> přináší zábavu i poučení, ale přispívá k nesoustředěnosti. Sledování </a:t>
            </a:r>
            <a:r>
              <a:rPr lang="cs-CZ" sz="2400" u="sng" dirty="0"/>
              <a:t>filmů</a:t>
            </a:r>
            <a:r>
              <a:rPr lang="cs-CZ" sz="2400" dirty="0"/>
              <a:t> nepotřebuje vyvinout takovou představivost jako četba. </a:t>
            </a:r>
          </a:p>
          <a:p>
            <a:pPr>
              <a:buAutoNum type="arabicParenR"/>
            </a:pPr>
            <a:r>
              <a:rPr lang="cs-CZ" sz="2400" b="1" u="sng" dirty="0"/>
              <a:t>Endogenní (vnitřní) </a:t>
            </a:r>
            <a:r>
              <a:rPr lang="cs-CZ" sz="2400" dirty="0"/>
              <a:t>– vrozené nebo získané dispozice a vlastnosti čtenáře. K psychickým požadavkům patří: anatomicko-fyziologické základy pro vznik a vývoj čtenářských dovedností, smyslové a psychické funkce; zájem, motivace pro čtení; představivost, soustředění; volní vlastnosti a postoje k četbě; získané zkušenosti a znalost tématu.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5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u="sng" dirty="0"/>
              <a:t>Etapy vývoje čtenářské gramotnosti – 5 etap</a:t>
            </a:r>
            <a:r>
              <a:rPr lang="cs-CZ" sz="2000" dirty="0"/>
              <a:t>:</a:t>
            </a:r>
          </a:p>
          <a:p>
            <a:pPr>
              <a:buAutoNum type="arabicPeriod"/>
            </a:pPr>
            <a:r>
              <a:rPr lang="cs-CZ" sz="2000" i="1" dirty="0"/>
              <a:t>Etapa spontánní gramotnosti </a:t>
            </a:r>
            <a:r>
              <a:rPr lang="cs-CZ" sz="2000" dirty="0"/>
              <a:t>(pokusy o zápis nebo čtení v předškolním věku, tzv. vynořující se gramotnost)</a:t>
            </a:r>
          </a:p>
          <a:p>
            <a:pPr>
              <a:buAutoNum type="arabicPeriod"/>
            </a:pPr>
            <a:r>
              <a:rPr lang="cs-CZ" sz="2000" i="1" dirty="0"/>
              <a:t>Etapa elementární ČG </a:t>
            </a:r>
            <a:r>
              <a:rPr lang="cs-CZ" sz="2000" dirty="0"/>
              <a:t>(získávání základů gramotnosti ve školní výuce, tzv. elementární gramotnost; čtenářské dovednosti jsou omezené, nezautomatizované, cílem je hlavně osvojení písemného kódu</a:t>
            </a:r>
          </a:p>
          <a:p>
            <a:pPr>
              <a:buAutoNum type="arabicPeriod"/>
            </a:pPr>
            <a:r>
              <a:rPr lang="cs-CZ" sz="2000" i="1" dirty="0"/>
              <a:t>Etapa základní (bázové) ČG </a:t>
            </a:r>
            <a:r>
              <a:rPr lang="cs-CZ" sz="2000" dirty="0"/>
              <a:t>(počátky funkčního využívání dovedností; osvojení dovednosti číst a psát s porozuměním; během školní docházky se mění ve funkční gramotnost. Základní ČG typická pro 2. a 3. rok výuky čtení (ve 3. ročníku se stává čtení nástrojem poznání – tzv. studijní čtení)</a:t>
            </a:r>
          </a:p>
          <a:p>
            <a:pPr>
              <a:buAutoNum type="arabicPeriod"/>
            </a:pPr>
            <a:r>
              <a:rPr lang="cs-CZ" sz="2000" i="1" dirty="0"/>
              <a:t>Etapa rozvinuté základní (bázové) ČG </a:t>
            </a:r>
            <a:r>
              <a:rPr lang="cs-CZ" sz="2000" dirty="0"/>
              <a:t>(vyšší úroveň myšlenkové činnosti pro složitější operace s textovými operacemi a bohatší zkušenosti s texty; automatická dovednost čtení a psaní, dovednost analýzy obsahu textu a hlubší interpretace. Důležité je přemýšlení o textech a problémech a jejich tvořivé zpracování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88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/>
              <a:t>5. </a:t>
            </a:r>
            <a:r>
              <a:rPr lang="cs-CZ" sz="2000" i="1" dirty="0"/>
              <a:t>Etapa funkční gramotnosti </a:t>
            </a:r>
            <a:r>
              <a:rPr lang="cs-CZ" sz="2000" dirty="0"/>
              <a:t>(po ukončení ZŠ v 15-ti letech by ČG měla umožňovat plnit úkoly denního života; ČG je součástí celkové funkční gramotnosti.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Časové vymezení etap má </a:t>
            </a:r>
            <a:r>
              <a:rPr lang="cs-CZ" sz="2000" u="sng" dirty="0"/>
              <a:t>spíše hypotetický </a:t>
            </a:r>
            <a:r>
              <a:rPr lang="cs-CZ" sz="2000" dirty="0"/>
              <a:t>charakter.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u="sng" dirty="0"/>
              <a:t>Etapy čtenářství</a:t>
            </a:r>
            <a:r>
              <a:rPr lang="cs-CZ" sz="2000" dirty="0"/>
              <a:t>: ČG má také rovinu citovou, postojovou. Projevuje se v zájmu o četbu především pro potěšení ve volném čase. Vztah k četbě, které je označováno jako </a:t>
            </a:r>
            <a:r>
              <a:rPr lang="cs-CZ" sz="2000" i="1" dirty="0"/>
              <a:t>čtenářství</a:t>
            </a:r>
            <a:r>
              <a:rPr lang="cs-CZ" sz="2000" dirty="0"/>
              <a:t>, má specifické rysy svého vývoje. Etapy vývoje vztahu k četbě odpovídají věkovým zvláštnostem dětí na jednotlivých stupních školní docházky. </a:t>
            </a:r>
          </a:p>
          <a:p>
            <a:pPr marL="0" indent="0">
              <a:buNone/>
            </a:pPr>
            <a:r>
              <a:rPr lang="cs-CZ" sz="2000" u="sng" dirty="0"/>
              <a:t>Četba</a:t>
            </a:r>
            <a:r>
              <a:rPr lang="cs-CZ" sz="2000" dirty="0"/>
              <a:t> je náplní volného času a způsob relaxace. Je to čtenářská aktivita, která vykazuje hodnotový vztah ke knihám a k jejich výběru. Tento vztah má být rozvíjen především v dětství a dospívání.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83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Ve ČG několik </a:t>
            </a:r>
            <a:r>
              <a:rPr lang="cs-CZ" sz="1800" b="1" u="sng" dirty="0"/>
              <a:t>rovin</a:t>
            </a:r>
            <a:r>
              <a:rPr lang="cs-CZ" sz="1800" dirty="0"/>
              <a:t>, z nichž žádná není opominutelná: </a:t>
            </a:r>
            <a:r>
              <a:rPr lang="cs-CZ" sz="1800" u="sng" dirty="0"/>
              <a:t>vztah ke čtení, doslovné porozumění, vysuzování, </a:t>
            </a:r>
            <a:r>
              <a:rPr lang="cs-CZ" sz="1800" u="sng" dirty="0" err="1"/>
              <a:t>metakognice</a:t>
            </a:r>
            <a:r>
              <a:rPr lang="cs-CZ" sz="1800" u="sng" dirty="0"/>
              <a:t>, sdílení, aplikace</a:t>
            </a:r>
            <a:r>
              <a:rPr lang="cs-CZ" sz="1800" dirty="0"/>
              <a:t>:</a:t>
            </a:r>
          </a:p>
          <a:p>
            <a:r>
              <a:rPr lang="cs-CZ" sz="1800" u="sng" dirty="0"/>
              <a:t>vztah ke čtení</a:t>
            </a:r>
            <a:r>
              <a:rPr lang="cs-CZ" sz="1800" dirty="0"/>
              <a:t>: předpokladem pro rozvíjení ČG je potěšení z četby a vnitřní potřeba číst. </a:t>
            </a:r>
          </a:p>
          <a:p>
            <a:r>
              <a:rPr lang="cs-CZ" sz="1800" u="sng" dirty="0"/>
              <a:t>doslovné porozumění</a:t>
            </a:r>
            <a:r>
              <a:rPr lang="cs-CZ" sz="1800" dirty="0"/>
              <a:t>: ČG staví na dovednosti dekódovat psané texty a se zapojením dosavadních znalostí a zkušeností budovat porozumění na doslovné úrovni  </a:t>
            </a:r>
          </a:p>
          <a:p>
            <a:r>
              <a:rPr lang="cs-CZ" sz="1800" u="sng" dirty="0"/>
              <a:t>vysuzování</a:t>
            </a:r>
            <a:r>
              <a:rPr lang="cs-CZ" sz="1800" dirty="0"/>
              <a:t>: Nadto musí čtenářsky gramotný člověk umět vyvozovat z přečteného závěry a texty posuzovat (kriticky hodnotit) z různých hledisek včetně sledování autorových záměrů</a:t>
            </a:r>
          </a:p>
          <a:p>
            <a:r>
              <a:rPr lang="cs-CZ" sz="1800" u="sng" dirty="0" err="1"/>
              <a:t>metakognice</a:t>
            </a:r>
            <a:r>
              <a:rPr lang="cs-CZ" sz="1800" i="1" u="sng" dirty="0"/>
              <a:t>:</a:t>
            </a:r>
            <a:r>
              <a:rPr lang="cs-CZ" sz="1800" dirty="0"/>
              <a:t> Součástí ČG je dovednost a návyk seberegulace, tj. dovednost reflektovat záměr vlastního čtení, v souladu s ním volit texty a způsob čtení, sledovat a vyhodnocovat vlastní porozumění čtenému textu a záměrně volit strategie pro lepší porozumění, pro překonávání obtížnosti obsahu i složitosti vyjádření. </a:t>
            </a:r>
          </a:p>
          <a:p>
            <a:r>
              <a:rPr lang="cs-CZ" sz="1800" u="sng" dirty="0"/>
              <a:t>sdílení: </a:t>
            </a:r>
            <a:r>
              <a:rPr lang="cs-CZ" sz="1800" dirty="0"/>
              <a:t>Čtenářsky gramotný člověk je připraven své prožitky, porozumívání a pochopení sdílet s dalšími čtenáři. Své pochopení textu porovnává s jeho společensky sdílenými interpretacemi, všímá si shod a přemýšlí o rozdílech. </a:t>
            </a:r>
          </a:p>
          <a:p>
            <a:r>
              <a:rPr lang="cs-CZ" sz="1800" dirty="0"/>
              <a:t> </a:t>
            </a:r>
            <a:r>
              <a:rPr lang="cs-CZ" sz="1800" u="sng" dirty="0"/>
              <a:t>aplikace:</a:t>
            </a:r>
            <a:r>
              <a:rPr lang="cs-CZ" sz="1800" dirty="0"/>
              <a:t> Čtenářsky gramotný člověk využívá čtení k </a:t>
            </a:r>
            <a:r>
              <a:rPr lang="cs-CZ" sz="1800" dirty="0" err="1"/>
              <a:t>seberozvoji</a:t>
            </a:r>
            <a:r>
              <a:rPr lang="cs-CZ" sz="1800" dirty="0"/>
              <a:t> i ke svému konání, četbu zúročuje v dalším životě.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68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Čtenářské dovednosti</a:t>
            </a:r>
            <a:r>
              <a:rPr lang="cs-CZ" dirty="0"/>
              <a:t>: jednotlivé, dílčí zvládnuté úkony realizované ve všech fázích práce s textem. Díky nim člověk dokáže text přečíst, rozumět mu a provádět s ním další operace.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Čtenářské strategie:</a:t>
            </a:r>
            <a:r>
              <a:rPr lang="cs-CZ" dirty="0"/>
              <a:t>  postupy volené záměrně k dosažení určitého cíle – získání podstatné informace z textu, hlubšímu pochopení textu nebo vztahů a souvislostí mezi informacemi.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72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Čtenářská gramotnost je zkoumána v mezinárodních srovnávacích měřeních vzdělávacích výsledků zemí včetně členských zemí OECD. Jedná se především o projekty </a:t>
            </a:r>
            <a:r>
              <a:rPr lang="cs-CZ" sz="1800" b="1" dirty="0"/>
              <a:t>PISA (OECD </a:t>
            </a:r>
            <a:r>
              <a:rPr lang="cs-CZ" sz="1800" b="1" dirty="0" err="1"/>
              <a:t>Programme</a:t>
            </a:r>
            <a:r>
              <a:rPr lang="cs-CZ" sz="1800" b="1" dirty="0"/>
              <a:t> </a:t>
            </a:r>
            <a:r>
              <a:rPr lang="cs-CZ" sz="1800" b="1" dirty="0" err="1"/>
              <a:t>for</a:t>
            </a:r>
            <a:r>
              <a:rPr lang="cs-CZ" sz="1800" b="1" dirty="0"/>
              <a:t> International Student </a:t>
            </a:r>
            <a:r>
              <a:rPr lang="cs-CZ" sz="1800" b="1" dirty="0" err="1"/>
              <a:t>Assessment</a:t>
            </a:r>
            <a:r>
              <a:rPr lang="cs-CZ" sz="1800" b="1" dirty="0"/>
              <a:t>) a PIRLS (</a:t>
            </a:r>
            <a:r>
              <a:rPr lang="cs-CZ" sz="1800" b="1" dirty="0" err="1"/>
              <a:t>Progress</a:t>
            </a:r>
            <a:r>
              <a:rPr lang="cs-CZ" sz="1800" b="1" dirty="0"/>
              <a:t> in International </a:t>
            </a:r>
            <a:r>
              <a:rPr lang="cs-CZ" sz="1800" b="1" dirty="0" err="1"/>
              <a:t>Reading</a:t>
            </a:r>
            <a:r>
              <a:rPr lang="cs-CZ" sz="1800" b="1" dirty="0"/>
              <a:t> </a:t>
            </a:r>
            <a:r>
              <a:rPr lang="cs-CZ" sz="1800" b="1" dirty="0" err="1"/>
              <a:t>Literary</a:t>
            </a:r>
            <a:r>
              <a:rPr lang="cs-CZ" sz="1800" b="1" dirty="0"/>
              <a:t> Study). </a:t>
            </a:r>
            <a:r>
              <a:rPr lang="cs-CZ" sz="1800" dirty="0"/>
              <a:t>Výzkumy jsou realizovány od roku 2000 v pravidelných intervalech. </a:t>
            </a:r>
          </a:p>
          <a:p>
            <a:r>
              <a:rPr lang="cs-CZ" sz="1800" dirty="0"/>
              <a:t>Největší mezinárodní výzkum </a:t>
            </a:r>
            <a:r>
              <a:rPr lang="cs-CZ" sz="1800" b="1" dirty="0"/>
              <a:t>PISA</a:t>
            </a:r>
            <a:r>
              <a:rPr lang="cs-CZ" sz="1800" dirty="0"/>
              <a:t> je zaměřen na zkoumání </a:t>
            </a:r>
            <a:r>
              <a:rPr lang="cs-CZ" sz="1800" b="1" dirty="0"/>
              <a:t>kompetencí patnáctiletých žáků v tříletých cyklech v oblasti informační gramotnosti, přírodovědné gramotnosti, matematické gramotnosti a v oblasti mateřského jazyka. </a:t>
            </a:r>
            <a:r>
              <a:rPr lang="cs-CZ" sz="1800" dirty="0"/>
              <a:t>Z výzkumu čtenářské gramotnosti, která byla v rámci PISA zkoumána v roce 2000 a 2009 a stala se také součástí výzkumu z projektů PIRLS, vyplynulo, že </a:t>
            </a:r>
            <a:r>
              <a:rPr lang="cs-CZ" sz="1800" b="1" dirty="0"/>
              <a:t>čeští žáci různých ročníků ZŠ dosahují zhruba průměrných výsledků ve čtenářské gramotnosti ve srovnání se žáky ostatních zemí. </a:t>
            </a:r>
          </a:p>
          <a:p>
            <a:r>
              <a:rPr lang="cs-CZ" sz="1800" dirty="0"/>
              <a:t>Dalším výzkumem bylo šetření </a:t>
            </a:r>
            <a:r>
              <a:rPr lang="cs-CZ" sz="1800" b="1" dirty="0"/>
              <a:t>TIMSS u žáků 4. tříd</a:t>
            </a:r>
            <a:r>
              <a:rPr lang="cs-CZ" sz="1800" dirty="0"/>
              <a:t>, které proběhlo v roce 2011 a do něhož bylo zapojeno 52 zemí.  V roce 2011 se do obou výše uvedených projektů zapojilo v České republice 177 základních škol, tj. více než 4500 žáků a rodičů a 5000 učitelů a ředitelů. Zjistilo se, že čeští žáci jsou ve všech sledovaných oblastech </a:t>
            </a:r>
            <a:r>
              <a:rPr lang="cs-CZ" sz="1800" b="1" dirty="0"/>
              <a:t>nadprůměrní</a:t>
            </a:r>
            <a:r>
              <a:rPr lang="cs-CZ" sz="1800" dirty="0"/>
              <a:t>, byl tedy zaznamenán statisticky se zlepšující výsledek s tím, že klesající trend posledních let se obrací (ve srovnání s rokem 2007 se čeští školáci polepšili ve čtenářské gramotnosti o devět bodů). Česká republika se celkově umístila na 13.-14. místě. 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06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Např. mezinárodní výzkum PIRLS 2011 zaměřený na čtenářskou gramotnost se zabýval  </a:t>
            </a:r>
            <a:r>
              <a:rPr lang="cs-CZ" sz="2400" u="sng" dirty="0"/>
              <a:t>dvěma aspekty čtenářské gramotnosti</a:t>
            </a:r>
            <a:r>
              <a:rPr lang="cs-CZ" sz="2400" dirty="0"/>
              <a:t>: účely čtení (literární a informační) a postupy porozumění (vyhledávání informací a interpretace textu. </a:t>
            </a:r>
          </a:p>
          <a:p>
            <a:r>
              <a:rPr lang="cs-CZ" sz="2400" dirty="0"/>
              <a:t>Bylo zjištěno, že v  </a:t>
            </a:r>
            <a:r>
              <a:rPr lang="cs-CZ" sz="2400" b="1" dirty="0"/>
              <a:t>českých školách se nejvíce času věnuje doslovnému porozumění textu, kdy jsou žáci vedeni především k dekódování textů a budování porozumění na takové úrovni, kdy se zapojují ostatní žákovské znalosti a zkušenosti. </a:t>
            </a:r>
            <a:r>
              <a:rPr lang="cs-CZ" sz="2400" dirty="0"/>
              <a:t>Výsledky prokázaly, že od roku 2000 docházelo nejprve k </a:t>
            </a:r>
            <a:r>
              <a:rPr lang="cs-CZ" sz="2400" b="1" dirty="0"/>
              <a:t>neustálému zhoršování stavu a nejohroženější skupinou byli chlapci</a:t>
            </a:r>
            <a:r>
              <a:rPr lang="cs-CZ" sz="2400" dirty="0"/>
              <a:t>. Za největší problém výzkum označil </a:t>
            </a:r>
            <a:r>
              <a:rPr lang="cs-CZ" sz="2400" b="1" dirty="0"/>
              <a:t>hodnocení textu (tj. proces kritického hodnocení a vysuzování) a téměř absenci tzv. </a:t>
            </a:r>
            <a:r>
              <a:rPr lang="cs-CZ" sz="2400" b="1" dirty="0" err="1"/>
              <a:t>metakognice</a:t>
            </a:r>
            <a:r>
              <a:rPr lang="cs-CZ" sz="2400" dirty="0"/>
              <a:t>. </a:t>
            </a:r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602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Specifičnost didaktických principů v literární výchově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Zásady pro rozvoj čtenářství  - čtenářská socializace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Rozvoj čtenářství ve školním prostředí</a:t>
            </a:r>
          </a:p>
          <a:p>
            <a:r>
              <a:rPr lang="cs-CZ" dirty="0"/>
              <a:t>Rozvoj čtenářství ve volném čase (výzkumy trávení volného času)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Didakticko-metodická doporučení – výukové metody, formy práce…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7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Terminologie – čtení, čtenář, čtenářství, čtenářská gramotnost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Čtení </a:t>
            </a:r>
          </a:p>
          <a:p>
            <a:pPr marL="0" indent="0">
              <a:buNone/>
            </a:pPr>
            <a:r>
              <a:rPr lang="cs-CZ" dirty="0"/>
              <a:t>= aktivita, dovednost, kulturní technika, kompetence, civilizační nezbytnost, vášeň; hodnotový i hodnotící akt, pro nějž je důležitý výběr, preference a výpovědní určitost (Trávníček, 2013 a 2017)</a:t>
            </a:r>
          </a:p>
          <a:p>
            <a:pPr marL="0" indent="0">
              <a:buNone/>
            </a:pPr>
            <a:r>
              <a:rPr lang="cs-CZ" dirty="0"/>
              <a:t>= způsob získávání informací z napsaného (poznávání symbolů - písmen, které tvoří jazyk). Čtení a poslech jsou dva nejčastější způsoby získávání informací. 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Čtení jako okno do světa.</a:t>
            </a:r>
          </a:p>
          <a:p>
            <a:r>
              <a:rPr lang="cs-CZ" dirty="0"/>
              <a:t>Čtení jako zalidněná samota.</a:t>
            </a:r>
          </a:p>
          <a:p>
            <a:r>
              <a:rPr lang="cs-CZ" dirty="0"/>
              <a:t>Čtení jako empirická a sociální aktivita. </a:t>
            </a:r>
          </a:p>
          <a:p>
            <a:r>
              <a:rPr lang="cs-CZ" dirty="0"/>
              <a:t>Čtení jako mediální a kulturní technika, obecná schopnost porozumění.</a:t>
            </a:r>
          </a:p>
          <a:p>
            <a:r>
              <a:rPr lang="cs-CZ" dirty="0"/>
              <a:t>Čtení jako nejlidštější tvůrčí činnost.</a:t>
            </a:r>
          </a:p>
          <a:p>
            <a:r>
              <a:rPr lang="cs-CZ" dirty="0"/>
              <a:t>Čtení jako setkávání se životem. </a:t>
            </a:r>
          </a:p>
          <a:p>
            <a:r>
              <a:rPr lang="cs-CZ" dirty="0"/>
              <a:t>Čtení je námaha, práce vyžadující úsilí.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6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Čtenář</a:t>
            </a:r>
          </a:p>
          <a:p>
            <a:pPr marL="0" indent="0">
              <a:buNone/>
            </a:pPr>
            <a:r>
              <a:rPr lang="cs-CZ" dirty="0"/>
              <a:t>= vykonavatel čtení (dějiny literatury nejsou dějinami děl a autorů, ale i čtenářů)</a:t>
            </a:r>
          </a:p>
          <a:p>
            <a:pPr>
              <a:buFontTx/>
              <a:buChar char="-"/>
            </a:pPr>
            <a:r>
              <a:rPr lang="cs-CZ" dirty="0"/>
              <a:t>pro poznání čtenářské kultury nestačí vědět, CO se čte, ale také JAK se to čte, KDO to čte a PROČ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čtyři kategorie čtenáře dle Trávníčka (2017):</a:t>
            </a:r>
          </a:p>
          <a:p>
            <a:pPr marL="0" indent="0">
              <a:buNone/>
            </a:pPr>
            <a:r>
              <a:rPr lang="cs-CZ" dirty="0"/>
              <a:t>čtenář </a:t>
            </a:r>
            <a:r>
              <a:rPr lang="cs-CZ" dirty="0" err="1"/>
              <a:t>vnitrotextový</a:t>
            </a:r>
            <a:r>
              <a:rPr lang="cs-CZ" dirty="0"/>
              <a:t> – profesní – běžný (</a:t>
            </a:r>
            <a:r>
              <a:rPr lang="cs-CZ" dirty="0" err="1"/>
              <a:t>mimokontext</a:t>
            </a:r>
            <a:r>
              <a:rPr lang="cs-CZ" dirty="0"/>
              <a:t>) a běžný (v kontextu)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92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Čtenářské kontinuum </a:t>
            </a:r>
            <a:r>
              <a:rPr lang="cs-CZ" dirty="0"/>
              <a:t>projektu Pomáháme školám k úspěchu ukazuje vývoj dítěte od </a:t>
            </a:r>
            <a:r>
              <a:rPr lang="cs-CZ" dirty="0" err="1"/>
              <a:t>nečtenáře</a:t>
            </a:r>
            <a:r>
              <a:rPr lang="cs-CZ" dirty="0"/>
              <a:t> k nezávislému přemýšlivému čtenáři v šesti navazujících úrovních. Popisuje, co dítě zvládá, když si vytváří vztah ke čtení, učí se číst, o čteném přemýšlet a využívat přečtené ve svém životě. Kontinuum slouží jako mapa (tzv. vývojová mapa): určuje, kam dítě dospělo, a radí, kudy dále.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63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Čtenářské kontinuum je pomůcka pro systematický rozvoj čtenářské gramotnosti – obsahuje čtenářské cíle (rozdělené do 6 oblastí: čtenářské chování, čtenářská odezva, porozumění textu, ustálené prvky, porozumění v kontextech a dekódování textu a šesti vývojových úrovní zvládání: </a:t>
            </a:r>
            <a:r>
              <a:rPr lang="cs-CZ" dirty="0" err="1"/>
              <a:t>předčtenář</a:t>
            </a:r>
            <a:r>
              <a:rPr lang="cs-CZ" dirty="0"/>
              <a:t> – začínající – postupující – pokročilý – zdatný – samostatný čtenář. Každá úroveň je popsána deskriptorem (popisek; vzdělávací cíl).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108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/>
              <a:t>Čtenářská gramotnost (ČG)</a:t>
            </a:r>
          </a:p>
          <a:p>
            <a:pPr marL="0" indent="0">
              <a:buNone/>
            </a:pPr>
            <a:r>
              <a:rPr lang="cs-CZ" sz="2400" dirty="0"/>
              <a:t>= druh komunikace, kultivace člověka, prostředek vzdělávání a informovanosti jedince. </a:t>
            </a:r>
          </a:p>
          <a:p>
            <a:pPr marL="0" indent="0">
              <a:buNone/>
            </a:pPr>
            <a:r>
              <a:rPr lang="cs-CZ" sz="2400" dirty="0"/>
              <a:t>- umožňuje výměnu informací, kontakty na dálku i zachování myšlenek do budoucnosti.</a:t>
            </a:r>
          </a:p>
          <a:p>
            <a:pPr marL="0" indent="0">
              <a:buNone/>
            </a:pPr>
            <a:r>
              <a:rPr lang="cs-CZ" sz="2400" dirty="0"/>
              <a:t>- </a:t>
            </a:r>
            <a:r>
              <a:rPr lang="cs-CZ" sz="2400" dirty="0" err="1"/>
              <a:t>def</a:t>
            </a:r>
            <a:r>
              <a:rPr lang="cs-CZ" sz="2400" dirty="0"/>
              <a:t>. (angl. </a:t>
            </a:r>
            <a:r>
              <a:rPr lang="cs-CZ" sz="2400" b="1" i="1" dirty="0" err="1"/>
              <a:t>reading</a:t>
            </a:r>
            <a:r>
              <a:rPr lang="cs-CZ" sz="2400" b="1" i="1" dirty="0"/>
              <a:t> </a:t>
            </a:r>
            <a:r>
              <a:rPr lang="cs-CZ" sz="2400" b="1" i="1" dirty="0" err="1"/>
              <a:t>literacy</a:t>
            </a:r>
            <a:r>
              <a:rPr lang="cs-CZ" sz="2400" dirty="0"/>
              <a:t>)= </a:t>
            </a:r>
            <a:r>
              <a:rPr lang="cs-CZ" sz="2400" b="1" i="1" dirty="0"/>
              <a:t>„komplex znalostí a dovedností jedince, které mu umožňují zacházet s písemnými texty běžně se vyskytujícími v životní praxi (např. železniční jízdní řád, návod k zacházení s automatickou pračkou, úvodník v novinách aj.). Jde o dovednosti nejen čtenářské, tj. umět texty přečíst a rozumět jim, ale také dovednosti vyhledávat a zpracovávat informace obsažené v textu, reprodukovat obsah textu aj.“. </a:t>
            </a:r>
            <a:r>
              <a:rPr lang="cs-CZ" sz="2400" dirty="0"/>
              <a:t>(Průcha-Walterová-Mareš: Pedagogický slovník, 1998, s. 40).      </a:t>
            </a:r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728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V materiálech pro mezinárodní výzkum PISA je </a:t>
            </a:r>
            <a:r>
              <a:rPr lang="cs-CZ" sz="2000" u="sng" dirty="0"/>
              <a:t>výchozí definice ČG rozšířena o procesy přemýšlení o obsahu</a:t>
            </a:r>
            <a:r>
              <a:rPr lang="cs-CZ" sz="2000" dirty="0"/>
              <a:t>: </a:t>
            </a:r>
            <a:r>
              <a:rPr lang="cs-CZ" sz="2000" b="1" dirty="0"/>
              <a:t>„</a:t>
            </a:r>
            <a:r>
              <a:rPr lang="cs-CZ" sz="2000" b="1" i="1" dirty="0"/>
              <a:t>Čtenářská gramotnost je… definována jako schopnost porozumět danému textu, přemýšlet o něm a používat jej k dosažení vlastních cílů, k rozvoji vlastních vědomostí a potenciálu a k aktivní účasti ve společnosti</a:t>
            </a:r>
            <a:r>
              <a:rPr lang="cs-CZ" sz="2000" b="1" dirty="0"/>
              <a:t>“ </a:t>
            </a:r>
            <a:r>
              <a:rPr lang="cs-CZ" sz="2000" dirty="0"/>
              <a:t>(Straková, Vědomosti a dovednosti pro život, 2002, s. 10) – zdůraznění myšlení při práci s textem (různé typy textů a žánrů)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ČG neznamená pouhé přečtení a porozumění textu, ale </a:t>
            </a:r>
            <a:r>
              <a:rPr lang="cs-CZ" sz="2000" u="sng" dirty="0"/>
              <a:t>funkční použití psané informace pro vlastní účely (aktivní role </a:t>
            </a:r>
            <a:r>
              <a:rPr lang="cs-CZ" sz="2000" u="sng"/>
              <a:t>čtenáře</a:t>
            </a:r>
            <a:r>
              <a:rPr lang="cs-CZ" sz="2000"/>
              <a:t>).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Čtenářskou gramotnost utváří </a:t>
            </a:r>
            <a:r>
              <a:rPr lang="cs-CZ" sz="2000" u="sng" dirty="0"/>
              <a:t>4 formy komunikace</a:t>
            </a:r>
            <a:r>
              <a:rPr lang="cs-CZ" sz="2000" dirty="0"/>
              <a:t>: čtení – psaní – mluvení – naslouchání.</a:t>
            </a:r>
            <a:r>
              <a:rPr lang="cs-CZ" sz="2000" u="sng" dirty="0"/>
              <a:t> Čtení </a:t>
            </a:r>
            <a:r>
              <a:rPr lang="cs-CZ" sz="2000" dirty="0"/>
              <a:t>= výchozí činnost čtenářské gramotnosti.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437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Samotný pojem ČG </a:t>
            </a:r>
            <a:r>
              <a:rPr lang="cs-CZ" sz="2000" u="sng" dirty="0"/>
              <a:t>není uveden v základních pedagogických dokumentech, tj. v Rámcových vzdělávacích programech pro předškolní, základní i střední vzdělávání (RVP PV, ZV a GV)</a:t>
            </a:r>
            <a:r>
              <a:rPr lang="cs-CZ" sz="2000" dirty="0"/>
              <a:t> – dílčí čtenářské dovednosti žáků jsou součástí očekávaných výstupů (výsledků vzdělávání) vyučovacích předmětů a klíčových kompetencí. Kvalita čtenářských dovedností je podmínkou a prostředkem splnění těchto cílů vzdělávání (chybí didaktické a ucelené zpracování problematiky).</a:t>
            </a:r>
          </a:p>
          <a:p>
            <a:r>
              <a:rPr lang="cs-CZ" sz="2000" u="sng" dirty="0"/>
              <a:t>Moderní pojetí </a:t>
            </a:r>
            <a:r>
              <a:rPr lang="cs-CZ" sz="2000" dirty="0"/>
              <a:t>vyučování vyžaduje </a:t>
            </a:r>
            <a:r>
              <a:rPr lang="cs-CZ" sz="2000" u="sng" dirty="0"/>
              <a:t>dobrou</a:t>
            </a:r>
            <a:r>
              <a:rPr lang="cs-CZ" sz="2000" dirty="0"/>
              <a:t> úroveň čtenářské gramotnosti.</a:t>
            </a:r>
          </a:p>
          <a:p>
            <a:r>
              <a:rPr lang="cs-CZ" sz="2000" dirty="0"/>
              <a:t>Metodika rozvoje čtení a základů čtenářské gramotnosti je rozpracovaná pro výuku na 1. stupni ZŠ, ne již pro žáky na vyšších stupních vzdělávání, kromě výuky ČJ a CJ. </a:t>
            </a:r>
          </a:p>
          <a:p>
            <a:r>
              <a:rPr lang="cs-CZ" sz="2000" dirty="0"/>
              <a:t>Čtenářským dovednostem (ČG) </a:t>
            </a:r>
            <a:r>
              <a:rPr lang="cs-CZ" sz="2000" u="sng" dirty="0"/>
              <a:t>není</a:t>
            </a:r>
            <a:r>
              <a:rPr lang="cs-CZ" sz="2000" dirty="0"/>
              <a:t> v současnosti věnována dostatečná pozornost ani v metodických příručkách jednotlivých vyučovacích předmětů. </a:t>
            </a:r>
          </a:p>
          <a:p>
            <a:r>
              <a:rPr lang="cs-CZ" sz="2000" u="sng" dirty="0"/>
              <a:t>Dlouhodobě neuspokojivé výsledky </a:t>
            </a:r>
            <a:r>
              <a:rPr lang="cs-CZ" sz="2000" dirty="0"/>
              <a:t>čtenářské gramotnosti českých žáků v mezinárodních výzkumech.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702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17</TotalTime>
  <Words>1818</Words>
  <Application>Microsoft Office PowerPoint</Application>
  <PresentationFormat>Vlastní</PresentationFormat>
  <Paragraphs>99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Clara Sans</vt:lpstr>
      <vt:lpstr>JU_OPVVV</vt:lpstr>
      <vt:lpstr>Rozvoj a kultivace čtenářství, čtenářské zájmy  a kompetence.  Specifičnost didaktických principů v literární výchově </vt:lpstr>
      <vt:lpstr>Terminologie – čtení, čtenář, čtenářství, čtenářská gramotnost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Specifičnost didaktických principů v literární výchově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4</cp:revision>
  <dcterms:created xsi:type="dcterms:W3CDTF">2017-07-17T18:52:59Z</dcterms:created>
  <dcterms:modified xsi:type="dcterms:W3CDTF">2018-12-03T14:25:03Z</dcterms:modified>
</cp:coreProperties>
</file>