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6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10693400" cy="756126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0" d="100"/>
          <a:sy n="90" d="100"/>
        </p:scale>
        <p:origin x="826" y="53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1D14C-5566-445D-BD74-763B41037513}" type="datetimeFigureOut">
              <a:rPr lang="cs-CZ" smtClean="0"/>
              <a:t>03.12.2018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DD68CE-66E3-4B61-B1C6-4A829A6259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0625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12246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/>
          <p:nvPr/>
        </p:nvSpPr>
        <p:spPr>
          <a:xfrm>
            <a:off x="0" y="0"/>
            <a:ext cx="10693400" cy="7561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0" y="1887568"/>
            <a:ext cx="10693400" cy="1890000"/>
          </a:xfrm>
          <a:prstGeom prst="rect">
            <a:avLst/>
          </a:prstGeom>
          <a:solidFill>
            <a:srgbClr val="E00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1165225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800" dirty="0">
              <a:latin typeface="Clara Sans" pitchFamily="50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02284" y="2024330"/>
            <a:ext cx="8289110" cy="1503745"/>
          </a:xfrm>
        </p:spPr>
        <p:txBody>
          <a:bodyPr/>
          <a:lstStyle>
            <a:lvl1pPr marL="0" indent="0" algn="l">
              <a:defRPr sz="4400">
                <a:solidFill>
                  <a:schemeClr val="bg1"/>
                </a:solidFill>
                <a:latin typeface="Clara Sans" pitchFamily="50" charset="0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02284" y="3957618"/>
            <a:ext cx="8640960" cy="72008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861E5E6D-9964-443D-8A1A-2F174139E214}" type="datetime1">
              <a:rPr lang="cs-CZ" smtClean="0"/>
              <a:t>03.12.2018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9251B02E-AEA4-4A25-B995-7FBC9F8D11D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0" y="0"/>
            <a:ext cx="3030538" cy="1260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40" y="212887"/>
            <a:ext cx="3973746" cy="101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ázek 9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0913" y="6228903"/>
            <a:ext cx="4610100" cy="638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042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A390B-2DF6-4A98-8CD3-57C620926EC6}" type="datetime1">
              <a:rPr lang="cs-CZ" smtClean="0"/>
              <a:t>03.12.2018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80E49-5BFC-4E79-BF4D-A767D26BC07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336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752716" y="1044327"/>
            <a:ext cx="2406015" cy="5710054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34670" y="1044327"/>
            <a:ext cx="7039822" cy="5710054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E73E3-272C-49D3-A172-02F9E4E9562B}" type="datetime1">
              <a:rPr lang="cs-CZ" smtClean="0"/>
              <a:t>03.12.2018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54864-5606-4A31-B3E2-746352118BF3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274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567281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3D660-356F-4B7B-9477-B5CEBBE7ED6F}" type="datetime1">
              <a:rPr lang="cs-CZ" smtClean="0"/>
              <a:t>03.12.2018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91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4705" y="4858813"/>
            <a:ext cx="9089390" cy="1501751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E90E3-EF82-41EA-9CBB-69D0C1CE9A68}" type="datetime1">
              <a:rPr lang="cs-CZ" smtClean="0"/>
              <a:t>03.12.2018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60EE9-DB36-4AC0-93AC-EAF55A4D2F9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298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EF439-A903-4BAB-BE0E-D1DEB9C70BCB}" type="datetime1">
              <a:rPr lang="cs-CZ" smtClean="0"/>
              <a:t>03.12.2018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5203F-6002-47B2-BA6E-0944EEA5321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887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22164" y="1188343"/>
            <a:ext cx="4724775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34671" y="1980431"/>
            <a:ext cx="4724775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444605" y="1188343"/>
            <a:ext cx="4726631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432100" y="1980431"/>
            <a:ext cx="4726631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A1EA3-E2BC-48E8-A352-50577628A881}" type="datetime1">
              <a:rPr lang="cs-CZ" smtClean="0"/>
              <a:t>03.12.2018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44537-99EA-4D2E-83BE-317CA3E7C59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668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F245D-D6AC-44C9-87B3-4C6EEA36FB51}" type="datetime1">
              <a:rPr lang="cs-CZ" smtClean="0"/>
              <a:t>03.12.2018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53024-765D-4A8F-A60F-9D142B3F1564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094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81568-6828-4203-9B7C-12AC327FE14E}" type="datetime1">
              <a:rPr lang="cs-CZ" smtClean="0"/>
              <a:t>03.12.2018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4965D-B6FC-48F4-BDEB-A25D835DCF7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46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4672" y="972318"/>
            <a:ext cx="3518055" cy="60994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80822" y="301052"/>
            <a:ext cx="5977908" cy="645332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4672" y="1582266"/>
            <a:ext cx="3518055" cy="517211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8B92B-E7FC-4C9D-A25B-8D733F1B7F04}" type="datetime1">
              <a:rPr lang="cs-CZ" smtClean="0"/>
              <a:t>03.12.2018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35B1B-A23A-4D82-B975-BDB1401989B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36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095981" y="972319"/>
            <a:ext cx="6416040" cy="424005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06EB7-D81F-404B-ACAE-5954E4C5B005}" type="datetime1">
              <a:rPr lang="cs-CZ" smtClean="0"/>
              <a:t>03.12.2018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0E438-300D-426D-956D-FF05AA67C7E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050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996333"/>
            <a:ext cx="10693400" cy="656493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3030538" y="145125"/>
            <a:ext cx="7488312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cs-CZ" dirty="0"/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534988" y="1260475"/>
            <a:ext cx="9623425" cy="549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34988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B5044EDA-262F-488C-9A1C-4884F878AF7B}" type="datetime1">
              <a:rPr lang="cs-CZ" smtClean="0"/>
              <a:t>03.12.2018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652838" y="7008813"/>
            <a:ext cx="338772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7662863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C0EA4A2D-1AC4-4A39-9436-83225DB5FE6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pic>
        <p:nvPicPr>
          <p:cNvPr id="1031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24" y="216823"/>
            <a:ext cx="2376264" cy="60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1233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hf hdr="0" ftr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2800" kern="1200">
          <a:solidFill>
            <a:schemeClr val="tx2"/>
          </a:solidFill>
          <a:latin typeface="Clara Sans" pitchFamily="50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sz="2800" dirty="0"/>
              <a:t>Rozvoj a kultivace čtenářství, čtenářské zájmy </a:t>
            </a:r>
            <a:br>
              <a:rPr lang="cs-CZ" sz="2800" dirty="0"/>
            </a:br>
            <a:r>
              <a:rPr lang="cs-CZ" sz="2800" dirty="0"/>
              <a:t>a kompetence. </a:t>
            </a:r>
            <a:br>
              <a:rPr lang="cs-CZ" sz="2800" dirty="0"/>
            </a:br>
            <a:r>
              <a:rPr lang="cs-CZ" sz="2800" dirty="0"/>
              <a:t>Specifičnost didaktických principů v literární výchově 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27215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000" b="1" u="sng" dirty="0"/>
              <a:t>Tři aspekty čtenářské gramotnosti</a:t>
            </a:r>
            <a:r>
              <a:rPr lang="cs-CZ" sz="2000" dirty="0"/>
              <a:t>:</a:t>
            </a:r>
          </a:p>
          <a:p>
            <a:pPr>
              <a:buFontTx/>
              <a:buChar char="-"/>
            </a:pPr>
            <a:r>
              <a:rPr lang="cs-CZ" sz="2000" dirty="0"/>
              <a:t>V 1. mezinárodním výzkumu PISA byly čtenářská, matematická a přírodovědná gramotnost vymezeny jako součásti celkové gramotnosti prostřednictvím 3 aspektů: </a:t>
            </a:r>
            <a:r>
              <a:rPr lang="cs-CZ" sz="2000" u="sng" dirty="0"/>
              <a:t>postupy, obsah a typ situace.</a:t>
            </a:r>
          </a:p>
          <a:p>
            <a:pPr>
              <a:buFontTx/>
              <a:buChar char="-"/>
            </a:pPr>
            <a:r>
              <a:rPr lang="cs-CZ" sz="2000" i="1" dirty="0"/>
              <a:t>Postupy (činnosti) </a:t>
            </a:r>
            <a:r>
              <a:rPr lang="cs-CZ" sz="2000" dirty="0"/>
              <a:t>jsou žáky aplikovány při řešení konkrétního problému při práci s textem – 5 typů činností: obecným porozuměním - získáváním informací - vytvořením interpretace - posouzením obsahu textu - posouzením formy textu</a:t>
            </a:r>
          </a:p>
          <a:p>
            <a:pPr>
              <a:buFontTx/>
              <a:buChar char="-"/>
            </a:pPr>
            <a:r>
              <a:rPr lang="cs-CZ" sz="2000" i="1" dirty="0"/>
              <a:t>Obsah (různé typy textů): </a:t>
            </a:r>
            <a:r>
              <a:rPr lang="cs-CZ" sz="2000" dirty="0"/>
              <a:t>2 typy: Souvislé (vyprávění, výklad, popis, polemické texty a pokyny); nesouvislé (formuláře, reklamy, grafy a diagramy, tabulky, obrázky a mapy)</a:t>
            </a:r>
          </a:p>
          <a:p>
            <a:r>
              <a:rPr lang="cs-CZ" sz="2000" i="1" dirty="0"/>
              <a:t>Situace</a:t>
            </a:r>
            <a:r>
              <a:rPr lang="cs-CZ" sz="2000" dirty="0"/>
              <a:t>, kdy mají být uplatněny vědomosti a dovednosti: 4 kategorie textů podle účelu: osobní, veřejné, pracovní a vzdělávací.</a:t>
            </a:r>
          </a:p>
          <a:p>
            <a:pPr marL="0" indent="0">
              <a:buNone/>
            </a:pPr>
            <a:r>
              <a:rPr lang="cs-CZ" sz="2000" dirty="0"/>
              <a:t>ČG je považována za </a:t>
            </a:r>
            <a:r>
              <a:rPr lang="cs-CZ" sz="2000" b="1" dirty="0"/>
              <a:t>podmínku vzdělávací činnosti po celou dobu školní docházky a dalšího celoživotního vzdělávání</a:t>
            </a:r>
            <a:r>
              <a:rPr lang="cs-CZ" sz="2000" dirty="0"/>
              <a:t>. </a:t>
            </a:r>
          </a:p>
          <a:p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99468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000" dirty="0"/>
              <a:t>Pojmy čtení a ČG někdy bývají </a:t>
            </a:r>
            <a:r>
              <a:rPr lang="cs-CZ" sz="2000" u="sng" dirty="0"/>
              <a:t>zaměňovány. ČG je širší a komplexnější jev než čtení.</a:t>
            </a:r>
          </a:p>
          <a:p>
            <a:r>
              <a:rPr lang="cs-CZ" sz="2000" u="sng" dirty="0"/>
              <a:t>Čtení (</a:t>
            </a:r>
            <a:r>
              <a:rPr lang="cs-CZ" sz="2000" u="sng" dirty="0" err="1"/>
              <a:t>def</a:t>
            </a:r>
            <a:r>
              <a:rPr lang="cs-CZ" sz="2000" u="sng" dirty="0"/>
              <a:t>.) </a:t>
            </a:r>
            <a:r>
              <a:rPr lang="cs-CZ" sz="2000" dirty="0"/>
              <a:t>= specificky lidská činnost, které se musíme učit; jeden z druhů řečové činnosti, případně komunikační akt; psychický proces, při němž dochází prostřednictvím analyticko-syntetických činností a na základě optického odrazu slova k myšlenkové činnosti; dešifrování grafických znaků a chápání významu slov (chápání tištěné a psané řeči). Dovednost čtení spočívá v identifikaci znaků (psaného slova) a porozumění smyslu textu (Pedagogický slovník, s. 40).</a:t>
            </a:r>
          </a:p>
          <a:p>
            <a:r>
              <a:rPr lang="cs-CZ" sz="2000" u="sng" dirty="0"/>
              <a:t>U čtení (čtenářského výkonu)</a:t>
            </a:r>
            <a:r>
              <a:rPr lang="cs-CZ" sz="2000" dirty="0"/>
              <a:t> jsou vymezovány tyto znaky kvalitativní (správnost, plynulost, výraznost a porozumění) a kvantitativní (rychlost). Technikou označujeme správnost, plynulost a výraznost.</a:t>
            </a:r>
          </a:p>
          <a:p>
            <a:r>
              <a:rPr lang="cs-CZ" sz="2000" b="1" dirty="0"/>
              <a:t>Čtení je základní proces čtenářské gramotnosti, od kterého se odvíjejí další navazující procesy. Je jedním z podstatných nástrojů ČG; jednou ze základních dovedností tohoto jevu.</a:t>
            </a:r>
          </a:p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54098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u="sng" dirty="0"/>
              <a:t>Faktory utváření čtenářské gramotnosti</a:t>
            </a:r>
            <a:r>
              <a:rPr lang="cs-CZ" sz="2400" dirty="0"/>
              <a:t>: </a:t>
            </a:r>
          </a:p>
          <a:p>
            <a:pPr>
              <a:buAutoNum type="arabicParenR"/>
            </a:pPr>
            <a:r>
              <a:rPr lang="cs-CZ" sz="2400" u="sng" dirty="0"/>
              <a:t>Exogenní (vnější) </a:t>
            </a:r>
            <a:r>
              <a:rPr lang="cs-CZ" sz="2400" dirty="0"/>
              <a:t>– </a:t>
            </a:r>
            <a:r>
              <a:rPr lang="cs-CZ" sz="2400" b="1" dirty="0"/>
              <a:t>rodina, škola (osobnost učitele), </a:t>
            </a:r>
            <a:r>
              <a:rPr lang="cs-CZ" sz="2400" dirty="0"/>
              <a:t>společnost; </a:t>
            </a:r>
            <a:r>
              <a:rPr lang="cs-CZ" sz="2400" b="1" dirty="0"/>
              <a:t>text </a:t>
            </a:r>
            <a:r>
              <a:rPr lang="cs-CZ" sz="2400" dirty="0"/>
              <a:t>(doporučuje se čtení celých knih – pokud děti čtou celé knihy a čtou často a rády, vykazují díky tomu uspokojivé až výborné výsledky ve čtení). Pokud děti sledují </a:t>
            </a:r>
            <a:r>
              <a:rPr lang="cs-CZ" sz="2400" u="sng" dirty="0"/>
              <a:t>TV</a:t>
            </a:r>
            <a:r>
              <a:rPr lang="cs-CZ" sz="2400" dirty="0"/>
              <a:t> více jak dvě hodiny denně, zhoršují se i jejich výsledky v oblasti čtenářské gramotnosti. Práce s </a:t>
            </a:r>
            <a:r>
              <a:rPr lang="cs-CZ" sz="2400" u="sng" dirty="0"/>
              <a:t>PC</a:t>
            </a:r>
            <a:r>
              <a:rPr lang="cs-CZ" sz="2400" dirty="0"/>
              <a:t> přináší zábavu i poučení, ale přispívá k nesoustředěnosti. Sledování </a:t>
            </a:r>
            <a:r>
              <a:rPr lang="cs-CZ" sz="2400" u="sng" dirty="0"/>
              <a:t>filmů</a:t>
            </a:r>
            <a:r>
              <a:rPr lang="cs-CZ" sz="2400" dirty="0"/>
              <a:t> nepotřebuje vyvinout takovou představivost jako četba. </a:t>
            </a:r>
          </a:p>
          <a:p>
            <a:pPr>
              <a:buAutoNum type="arabicParenR"/>
            </a:pPr>
            <a:r>
              <a:rPr lang="cs-CZ" sz="2400" b="1" u="sng" dirty="0"/>
              <a:t>Endogenní (vnitřní) </a:t>
            </a:r>
            <a:r>
              <a:rPr lang="cs-CZ" sz="2400" dirty="0"/>
              <a:t>– vrozené nebo získané dispozice a vlastnosti čtenáře. K psychickým požadavkům patří: anatomicko-fyziologické základy pro vznik a vývoj čtenářských dovedností, smyslové a psychické funkce; zájem, motivace pro čtení; představivost, soustředění; volní vlastnosti a postoje k četbě; získané zkušenosti a znalost tématu. </a:t>
            </a:r>
          </a:p>
          <a:p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7858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000" u="sng" dirty="0"/>
              <a:t>Etapy vývoje čtenářské gramotnosti – 5 etap</a:t>
            </a:r>
            <a:r>
              <a:rPr lang="cs-CZ" sz="2000" dirty="0"/>
              <a:t>:</a:t>
            </a:r>
          </a:p>
          <a:p>
            <a:pPr>
              <a:buAutoNum type="arabicPeriod"/>
            </a:pPr>
            <a:r>
              <a:rPr lang="cs-CZ" sz="2000" i="1" dirty="0"/>
              <a:t>Etapa spontánní gramotnosti </a:t>
            </a:r>
            <a:r>
              <a:rPr lang="cs-CZ" sz="2000" dirty="0"/>
              <a:t>(pokusy o zápis nebo čtení v předškolním věku, tzv. vynořující se gramotnost)</a:t>
            </a:r>
          </a:p>
          <a:p>
            <a:pPr>
              <a:buAutoNum type="arabicPeriod"/>
            </a:pPr>
            <a:r>
              <a:rPr lang="cs-CZ" sz="2000" i="1" dirty="0"/>
              <a:t>Etapa elementární ČG </a:t>
            </a:r>
            <a:r>
              <a:rPr lang="cs-CZ" sz="2000" dirty="0"/>
              <a:t>(získávání základů gramotnosti ve školní výuce, tzv. elementární gramotnost; čtenářské dovednosti jsou omezené, nezautomatizované, cílem je hlavně osvojení písemného kódu</a:t>
            </a:r>
          </a:p>
          <a:p>
            <a:pPr>
              <a:buAutoNum type="arabicPeriod"/>
            </a:pPr>
            <a:r>
              <a:rPr lang="cs-CZ" sz="2000" i="1" dirty="0"/>
              <a:t>Etapa základní (bázové) ČG </a:t>
            </a:r>
            <a:r>
              <a:rPr lang="cs-CZ" sz="2000" dirty="0"/>
              <a:t>(počátky funkčního využívání dovedností; osvojení dovednosti číst a psát s porozuměním; během školní docházky se mění ve funkční gramotnost. Základní ČG typická pro 2. a 3. rok výuky čtení (ve 3. ročníku se stává čtení nástrojem poznání – tzv. studijní čtení)</a:t>
            </a:r>
          </a:p>
          <a:p>
            <a:pPr>
              <a:buAutoNum type="arabicPeriod"/>
            </a:pPr>
            <a:r>
              <a:rPr lang="cs-CZ" sz="2000" i="1" dirty="0"/>
              <a:t>Etapa rozvinuté základní (bázové) ČG </a:t>
            </a:r>
            <a:r>
              <a:rPr lang="cs-CZ" sz="2000" dirty="0"/>
              <a:t>(vyšší úroveň myšlenkové činnosti pro složitější operace s textovými operacemi a bohatší zkušenosti s texty; automatická dovednost čtení a psaní, dovednost analýzy obsahu textu a hlubší interpretace. Důležité je přemýšlení o textech a problémech a jejich tvořivé zpracování</a:t>
            </a:r>
          </a:p>
          <a:p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83881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000" dirty="0"/>
              <a:t>5. </a:t>
            </a:r>
            <a:r>
              <a:rPr lang="cs-CZ" sz="2000" i="1" dirty="0"/>
              <a:t>Etapa funkční gramotnosti </a:t>
            </a:r>
            <a:r>
              <a:rPr lang="cs-CZ" sz="2000" dirty="0"/>
              <a:t>(po ukončení ZŠ v 15-ti letech by ČG měla umožňovat plnit úkoly denního života; ČG je součástí celkové funkční gramotnosti.</a:t>
            </a:r>
          </a:p>
          <a:p>
            <a:pPr marL="0" indent="0">
              <a:buNone/>
            </a:pPr>
            <a:endParaRPr lang="cs-CZ" sz="2000" dirty="0"/>
          </a:p>
          <a:p>
            <a:pPr marL="0" indent="0">
              <a:buNone/>
            </a:pPr>
            <a:r>
              <a:rPr lang="cs-CZ" sz="2000" dirty="0"/>
              <a:t>Časové vymezení etap má </a:t>
            </a:r>
            <a:r>
              <a:rPr lang="cs-CZ" sz="2000" u="sng" dirty="0"/>
              <a:t>spíše hypotetický </a:t>
            </a:r>
            <a:r>
              <a:rPr lang="cs-CZ" sz="2000" dirty="0"/>
              <a:t>charakter.</a:t>
            </a:r>
          </a:p>
          <a:p>
            <a:pPr marL="0" indent="0">
              <a:buNone/>
            </a:pPr>
            <a:endParaRPr lang="cs-CZ" sz="2000" dirty="0"/>
          </a:p>
          <a:p>
            <a:pPr marL="0" indent="0">
              <a:buNone/>
            </a:pPr>
            <a:r>
              <a:rPr lang="cs-CZ" sz="2000" u="sng" dirty="0"/>
              <a:t>Etapy čtenářství</a:t>
            </a:r>
            <a:r>
              <a:rPr lang="cs-CZ" sz="2000" dirty="0"/>
              <a:t>: ČG má také rovinu citovou, postojovou. Projevuje se v zájmu o četbu především pro potěšení ve volném čase. Vztah k četbě, které je označováno jako </a:t>
            </a:r>
            <a:r>
              <a:rPr lang="cs-CZ" sz="2000" i="1" dirty="0"/>
              <a:t>čtenářství</a:t>
            </a:r>
            <a:r>
              <a:rPr lang="cs-CZ" sz="2000" dirty="0"/>
              <a:t>, má specifické rysy svého vývoje. Etapy vývoje vztahu k četbě odpovídají věkovým zvláštnostem dětí na jednotlivých stupních školní docházky. </a:t>
            </a:r>
          </a:p>
          <a:p>
            <a:pPr marL="0" indent="0">
              <a:buNone/>
            </a:pPr>
            <a:r>
              <a:rPr lang="cs-CZ" sz="2000" u="sng" dirty="0"/>
              <a:t>Četba</a:t>
            </a:r>
            <a:r>
              <a:rPr lang="cs-CZ" sz="2000" dirty="0"/>
              <a:t> je náplní volného času a způsob relaxace. Je to čtenářská aktivita, která vykazuje hodnotový vztah ke knihám a k jejich výběru. Tento vztah má být rozvíjen především v dětství a dospívání.</a:t>
            </a:r>
          </a:p>
          <a:p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01839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1800" dirty="0"/>
              <a:t>Ve ČG několik </a:t>
            </a:r>
            <a:r>
              <a:rPr lang="cs-CZ" sz="1800" b="1" u="sng" dirty="0"/>
              <a:t>rovin</a:t>
            </a:r>
            <a:r>
              <a:rPr lang="cs-CZ" sz="1800" dirty="0"/>
              <a:t>, z nichž žádná není opominutelná: </a:t>
            </a:r>
            <a:r>
              <a:rPr lang="cs-CZ" sz="1800" u="sng" dirty="0"/>
              <a:t>vztah ke čtení, doslovné porozumění, vysuzování, </a:t>
            </a:r>
            <a:r>
              <a:rPr lang="cs-CZ" sz="1800" u="sng" dirty="0" err="1"/>
              <a:t>metakognice</a:t>
            </a:r>
            <a:r>
              <a:rPr lang="cs-CZ" sz="1800" u="sng" dirty="0"/>
              <a:t>, sdílení, aplikace</a:t>
            </a:r>
            <a:r>
              <a:rPr lang="cs-CZ" sz="1800" dirty="0"/>
              <a:t>:</a:t>
            </a:r>
          </a:p>
          <a:p>
            <a:r>
              <a:rPr lang="cs-CZ" sz="1800" u="sng" dirty="0"/>
              <a:t>vztah ke čtení</a:t>
            </a:r>
            <a:r>
              <a:rPr lang="cs-CZ" sz="1800" dirty="0"/>
              <a:t>: předpokladem pro rozvíjení ČG je potěšení z četby a vnitřní potřeba číst. </a:t>
            </a:r>
          </a:p>
          <a:p>
            <a:r>
              <a:rPr lang="cs-CZ" sz="1800" u="sng" dirty="0"/>
              <a:t>doslovné porozumění</a:t>
            </a:r>
            <a:r>
              <a:rPr lang="cs-CZ" sz="1800" dirty="0"/>
              <a:t>: ČG staví na dovednosti dekódovat psané texty a se zapojením dosavadních znalostí a zkušeností budovat porozumění na doslovné úrovni  </a:t>
            </a:r>
          </a:p>
          <a:p>
            <a:r>
              <a:rPr lang="cs-CZ" sz="1800" u="sng" dirty="0"/>
              <a:t>vysuzování</a:t>
            </a:r>
            <a:r>
              <a:rPr lang="cs-CZ" sz="1800" dirty="0"/>
              <a:t>: Nadto musí čtenářsky gramotný člověk umět vyvozovat z přečteného závěry a texty posuzovat (kriticky hodnotit) z různých hledisek včetně sledování autorových záměrů</a:t>
            </a:r>
          </a:p>
          <a:p>
            <a:r>
              <a:rPr lang="cs-CZ" sz="1800" u="sng" dirty="0" err="1"/>
              <a:t>metakognice</a:t>
            </a:r>
            <a:r>
              <a:rPr lang="cs-CZ" sz="1800" i="1" u="sng" dirty="0"/>
              <a:t>:</a:t>
            </a:r>
            <a:r>
              <a:rPr lang="cs-CZ" sz="1800" dirty="0"/>
              <a:t> Součástí ČG je dovednost a návyk seberegulace, tj. dovednost reflektovat záměr vlastního čtení, v souladu s ním volit texty a způsob čtení, sledovat a vyhodnocovat vlastní porozumění čtenému textu a záměrně volit strategie pro lepší porozumění, pro překonávání obtížnosti obsahu i složitosti vyjádření. </a:t>
            </a:r>
          </a:p>
          <a:p>
            <a:r>
              <a:rPr lang="cs-CZ" sz="1800" u="sng" dirty="0"/>
              <a:t>sdílení: </a:t>
            </a:r>
            <a:r>
              <a:rPr lang="cs-CZ" sz="1800" dirty="0"/>
              <a:t>Čtenářsky gramotný člověk je připraven své prožitky, porozumívání a pochopení sdílet s dalšími čtenáři. Své pochopení textu porovnává s jeho společensky sdílenými interpretacemi, všímá si shod a přemýšlí o rozdílech. </a:t>
            </a:r>
          </a:p>
          <a:p>
            <a:r>
              <a:rPr lang="cs-CZ" sz="1800" dirty="0"/>
              <a:t> </a:t>
            </a:r>
            <a:r>
              <a:rPr lang="cs-CZ" sz="1800" u="sng" dirty="0"/>
              <a:t>aplikace:</a:t>
            </a:r>
            <a:r>
              <a:rPr lang="cs-CZ" sz="1800" dirty="0"/>
              <a:t> Čtenářsky gramotný člověk využívá čtení k </a:t>
            </a:r>
            <a:r>
              <a:rPr lang="cs-CZ" sz="1800" dirty="0" err="1"/>
              <a:t>seberozvoji</a:t>
            </a:r>
            <a:r>
              <a:rPr lang="cs-CZ" sz="1800" dirty="0"/>
              <a:t> i ke svému konání, četbu zúročuje v dalším životě. </a:t>
            </a:r>
          </a:p>
          <a:p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3468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Čtenářské dovednosti</a:t>
            </a:r>
            <a:r>
              <a:rPr lang="cs-CZ" dirty="0"/>
              <a:t>: jednotlivé, dílčí zvládnuté úkony realizované ve všech fázích práce s textem. Díky nim člověk dokáže text přečíst, rozumět mu a provádět s ním další operace.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b="1" dirty="0"/>
              <a:t>Čtenářské strategie:</a:t>
            </a:r>
            <a:r>
              <a:rPr lang="cs-CZ" dirty="0"/>
              <a:t>  postupy volené záměrně k dosažení určitého cíle – získání podstatné informace z textu, hlubšímu pochopení textu nebo vztahů a souvislostí mezi informacemi. 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08727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1800" dirty="0"/>
              <a:t>Čtenářská gramotnost je zkoumána v mezinárodních srovnávacích měřeních vzdělávacích výsledků zemí včetně členských zemí OECD. Jedná se především o projekty </a:t>
            </a:r>
            <a:r>
              <a:rPr lang="cs-CZ" sz="1800" b="1" dirty="0"/>
              <a:t>PISA (OECD </a:t>
            </a:r>
            <a:r>
              <a:rPr lang="cs-CZ" sz="1800" b="1" dirty="0" err="1"/>
              <a:t>Programme</a:t>
            </a:r>
            <a:r>
              <a:rPr lang="cs-CZ" sz="1800" b="1" dirty="0"/>
              <a:t> </a:t>
            </a:r>
            <a:r>
              <a:rPr lang="cs-CZ" sz="1800" b="1" dirty="0" err="1"/>
              <a:t>for</a:t>
            </a:r>
            <a:r>
              <a:rPr lang="cs-CZ" sz="1800" b="1" dirty="0"/>
              <a:t> International Student </a:t>
            </a:r>
            <a:r>
              <a:rPr lang="cs-CZ" sz="1800" b="1" dirty="0" err="1"/>
              <a:t>Assessment</a:t>
            </a:r>
            <a:r>
              <a:rPr lang="cs-CZ" sz="1800" b="1" dirty="0"/>
              <a:t>) a PIRLS (</a:t>
            </a:r>
            <a:r>
              <a:rPr lang="cs-CZ" sz="1800" b="1" dirty="0" err="1"/>
              <a:t>Progress</a:t>
            </a:r>
            <a:r>
              <a:rPr lang="cs-CZ" sz="1800" b="1" dirty="0"/>
              <a:t> in International </a:t>
            </a:r>
            <a:r>
              <a:rPr lang="cs-CZ" sz="1800" b="1" dirty="0" err="1"/>
              <a:t>Reading</a:t>
            </a:r>
            <a:r>
              <a:rPr lang="cs-CZ" sz="1800" b="1" dirty="0"/>
              <a:t> </a:t>
            </a:r>
            <a:r>
              <a:rPr lang="cs-CZ" sz="1800" b="1" dirty="0" err="1"/>
              <a:t>Literary</a:t>
            </a:r>
            <a:r>
              <a:rPr lang="cs-CZ" sz="1800" b="1" dirty="0"/>
              <a:t> Study). </a:t>
            </a:r>
            <a:r>
              <a:rPr lang="cs-CZ" sz="1800" dirty="0"/>
              <a:t>Výzkumy jsou realizovány od roku 2000 v pravidelných intervalech. </a:t>
            </a:r>
          </a:p>
          <a:p>
            <a:r>
              <a:rPr lang="cs-CZ" sz="1800" dirty="0"/>
              <a:t>Největší mezinárodní výzkum </a:t>
            </a:r>
            <a:r>
              <a:rPr lang="cs-CZ" sz="1800" b="1" dirty="0"/>
              <a:t>PISA</a:t>
            </a:r>
            <a:r>
              <a:rPr lang="cs-CZ" sz="1800" dirty="0"/>
              <a:t> je zaměřen na zkoumání </a:t>
            </a:r>
            <a:r>
              <a:rPr lang="cs-CZ" sz="1800" b="1" dirty="0"/>
              <a:t>kompetencí patnáctiletých žáků v tříletých cyklech v oblasti informační gramotnosti, přírodovědné gramotnosti, matematické gramotnosti a v oblasti mateřského jazyka. </a:t>
            </a:r>
            <a:r>
              <a:rPr lang="cs-CZ" sz="1800" dirty="0"/>
              <a:t>Z výzkumu čtenářské gramotnosti, která byla v rámci PISA zkoumána v roce 2000 a 2009 a stala se také součástí výzkumu z projektů PIRLS, vyplynulo, že </a:t>
            </a:r>
            <a:r>
              <a:rPr lang="cs-CZ" sz="1800" b="1" dirty="0"/>
              <a:t>čeští žáci různých ročníků ZŠ dosahují zhruba průměrných výsledků ve čtenářské gramotnosti ve srovnání se žáky ostatních zemí. </a:t>
            </a:r>
          </a:p>
          <a:p>
            <a:r>
              <a:rPr lang="cs-CZ" sz="1800" dirty="0"/>
              <a:t>Dalším výzkumem bylo šetření </a:t>
            </a:r>
            <a:r>
              <a:rPr lang="cs-CZ" sz="1800" b="1" dirty="0"/>
              <a:t>TIMSS u žáků 4. tříd</a:t>
            </a:r>
            <a:r>
              <a:rPr lang="cs-CZ" sz="1800" dirty="0"/>
              <a:t>, které proběhlo v roce 2011 a do něhož bylo zapojeno 52 zemí.  V roce 2011 se do obou výše uvedených projektů zapojilo v České republice 177 základních škol, tj. více než 4500 žáků a rodičů a 5000 učitelů a ředitelů. Zjistilo se, že čeští žáci jsou ve všech sledovaných oblastech </a:t>
            </a:r>
            <a:r>
              <a:rPr lang="cs-CZ" sz="1800" b="1" dirty="0"/>
              <a:t>nadprůměrní</a:t>
            </a:r>
            <a:r>
              <a:rPr lang="cs-CZ" sz="1800" dirty="0"/>
              <a:t>, byl tedy zaznamenán statisticky se zlepšující výsledek s tím, že klesající trend posledních let se obrací (ve srovnání s rokem 2007 se čeští školáci polepšili ve čtenářské gramotnosti o devět bodů). Česká republika se celkově umístila na 13.-14. místě. </a:t>
            </a:r>
          </a:p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9062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/>
              <a:t>Např. mezinárodní výzkum PIRLS 2011 zaměřený na čtenářskou gramotnost se zabýval  </a:t>
            </a:r>
            <a:r>
              <a:rPr lang="cs-CZ" sz="2400" u="sng" dirty="0"/>
              <a:t>dvěma aspekty čtenářské gramotnosti</a:t>
            </a:r>
            <a:r>
              <a:rPr lang="cs-CZ" sz="2400" dirty="0"/>
              <a:t>: účely čtení (literární a informační) a postupy porozumění (vyhledávání informací a interpretace textu. </a:t>
            </a:r>
          </a:p>
          <a:p>
            <a:r>
              <a:rPr lang="cs-CZ" sz="2400" dirty="0"/>
              <a:t>Bylo zjištěno, že v  </a:t>
            </a:r>
            <a:r>
              <a:rPr lang="cs-CZ" sz="2400" b="1" dirty="0"/>
              <a:t>českých školách se nejvíce času věnuje doslovnému porozumění textu, kdy jsou žáci vedeni především k dekódování textů a budování porozumění na takové úrovni, kdy se zapojují ostatní žákovské znalosti a zkušenosti. </a:t>
            </a:r>
            <a:r>
              <a:rPr lang="cs-CZ" sz="2400" dirty="0"/>
              <a:t>Výsledky prokázaly, že od roku 2000 docházelo nejprve k </a:t>
            </a:r>
            <a:r>
              <a:rPr lang="cs-CZ" sz="2400" b="1" dirty="0"/>
              <a:t>neustálému zhoršování stavu a nejohroženější skupinou byli chlapci</a:t>
            </a:r>
            <a:r>
              <a:rPr lang="cs-CZ" sz="2400" dirty="0"/>
              <a:t>. Za největší problém výzkum označil </a:t>
            </a:r>
            <a:r>
              <a:rPr lang="cs-CZ" sz="2400" b="1" dirty="0"/>
              <a:t>hodnocení textu (tj. proces kritického hodnocení a vysuzování) a téměř absenci tzv. </a:t>
            </a:r>
            <a:r>
              <a:rPr lang="cs-CZ" sz="2400" b="1" dirty="0" err="1"/>
              <a:t>metakognice</a:t>
            </a:r>
            <a:r>
              <a:rPr lang="cs-CZ" sz="2400" dirty="0"/>
              <a:t>. </a:t>
            </a:r>
          </a:p>
          <a:p>
            <a:endParaRPr lang="cs-CZ" sz="240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66025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400" dirty="0"/>
              <a:t>Specifičnost didaktických principů v literární výchově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Zásady pro rozvoj čtenářství  - čtenářská socializace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Rozvoj čtenářství ve školním prostředí</a:t>
            </a:r>
          </a:p>
          <a:p>
            <a:r>
              <a:rPr lang="cs-CZ" dirty="0"/>
              <a:t>Rozvoj čtenářství ve volném čase (výzkumy trávení volného času)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Didakticko-metodická doporučení – výukové metody, formy práce…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78717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/>
              <a:t>Terminologie – čtení, čtenář, čtenářství, čtenářská gramotnost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Čtení </a:t>
            </a:r>
          </a:p>
          <a:p>
            <a:pPr marL="0" indent="0">
              <a:buNone/>
            </a:pPr>
            <a:r>
              <a:rPr lang="cs-CZ" dirty="0"/>
              <a:t>= aktivita, dovednost, kulturní technika, kompetence, civilizační nezbytnost, vášeň; hodnotový i hodnotící akt, pro nějž je důležitý výběr, preference a výpovědní určitost (Trávníček, 2013 a 2017)</a:t>
            </a:r>
          </a:p>
          <a:p>
            <a:pPr marL="0" indent="0">
              <a:buNone/>
            </a:pPr>
            <a:r>
              <a:rPr lang="cs-CZ" dirty="0"/>
              <a:t>= způsob získávání informací z napsaného (poznávání symbolů - písmen, které tvoří jazyk). Čtení a poslech jsou dva nejčastější způsoby získávání informací. </a:t>
            </a:r>
          </a:p>
          <a:p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5186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Čtení jako okno do světa.</a:t>
            </a:r>
          </a:p>
          <a:p>
            <a:r>
              <a:rPr lang="cs-CZ" dirty="0"/>
              <a:t>Čtení jako zalidněná samota.</a:t>
            </a:r>
          </a:p>
          <a:p>
            <a:r>
              <a:rPr lang="cs-CZ" dirty="0"/>
              <a:t>Čtení jako empirická a sociální aktivita. </a:t>
            </a:r>
          </a:p>
          <a:p>
            <a:r>
              <a:rPr lang="cs-CZ" dirty="0"/>
              <a:t>Čtení jako mediální a kulturní technika, obecná schopnost porozumění.</a:t>
            </a:r>
          </a:p>
          <a:p>
            <a:r>
              <a:rPr lang="cs-CZ" dirty="0"/>
              <a:t>Čtení jako nejlidštější tvůrčí činnost.</a:t>
            </a:r>
          </a:p>
          <a:p>
            <a:r>
              <a:rPr lang="cs-CZ" dirty="0"/>
              <a:t>Čtení jako setkávání se životem. </a:t>
            </a:r>
          </a:p>
          <a:p>
            <a:r>
              <a:rPr lang="cs-CZ" dirty="0"/>
              <a:t>Čtení je námaha, práce vyžadující úsilí. 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30619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Čtenář</a:t>
            </a:r>
          </a:p>
          <a:p>
            <a:pPr marL="0" indent="0">
              <a:buNone/>
            </a:pPr>
            <a:r>
              <a:rPr lang="cs-CZ" dirty="0"/>
              <a:t>= vykonavatel čtení (dějiny literatury nejsou dějinami děl a autorů, ale i čtenářů)</a:t>
            </a:r>
          </a:p>
          <a:p>
            <a:pPr>
              <a:buFontTx/>
              <a:buChar char="-"/>
            </a:pPr>
            <a:r>
              <a:rPr lang="cs-CZ" dirty="0"/>
              <a:t>pro poznání čtenářské kultury nestačí vědět, CO se čte, ale také JAK se to čte, KDO to čte a PROČ</a:t>
            </a:r>
          </a:p>
          <a:p>
            <a:pPr marL="0" indent="0">
              <a:buNone/>
            </a:pPr>
            <a:endParaRPr lang="cs-CZ" dirty="0"/>
          </a:p>
          <a:p>
            <a:pPr>
              <a:buFontTx/>
              <a:buChar char="-"/>
            </a:pPr>
            <a:r>
              <a:rPr lang="cs-CZ" dirty="0"/>
              <a:t>čtyři kategorie čtenáře dle Trávníčka (2017):</a:t>
            </a:r>
          </a:p>
          <a:p>
            <a:pPr marL="0" indent="0">
              <a:buNone/>
            </a:pPr>
            <a:r>
              <a:rPr lang="cs-CZ" dirty="0"/>
              <a:t>čtenář </a:t>
            </a:r>
            <a:r>
              <a:rPr lang="cs-CZ" dirty="0" err="1"/>
              <a:t>vnitrotextový</a:t>
            </a:r>
            <a:r>
              <a:rPr lang="cs-CZ" dirty="0"/>
              <a:t> – profesní – běžný (</a:t>
            </a:r>
            <a:r>
              <a:rPr lang="cs-CZ" dirty="0" err="1"/>
              <a:t>mimokontext</a:t>
            </a:r>
            <a:r>
              <a:rPr lang="cs-CZ" dirty="0"/>
              <a:t>) a běžný (v kontextu)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92925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u="sng" dirty="0"/>
              <a:t>Čtenářské kontinuum </a:t>
            </a:r>
            <a:r>
              <a:rPr lang="cs-CZ" dirty="0"/>
              <a:t>projektu Pomáháme školám k úspěchu ukazuje vývoj dítěte od </a:t>
            </a:r>
            <a:r>
              <a:rPr lang="cs-CZ" dirty="0" err="1"/>
              <a:t>nečtenáře</a:t>
            </a:r>
            <a:r>
              <a:rPr lang="cs-CZ" dirty="0"/>
              <a:t> k nezávislému přemýšlivému čtenáři v šesti navazujících úrovních. Popisuje, co dítě zvládá, když si vytváří vztah ke čtení, učí se číst, o čteném přemýšlet a využívat přečtené ve svém životě. Kontinuum slouží jako mapa (tzv. vývojová mapa): určuje, kam dítě dospělo, a radí, kudy dále.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90633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Čtenářské kontinuum je pomůcka pro systematický rozvoj čtenářské gramotnosti – obsahuje čtenářské cíle (rozdělené do 6 oblastí: čtenářské chování, čtenářská odezva, porozumění textu, ustálené prvky, porozumění v kontextech a dekódování textu a šesti vývojových úrovní zvládání: </a:t>
            </a:r>
            <a:r>
              <a:rPr lang="cs-CZ" dirty="0" err="1"/>
              <a:t>předčtenář</a:t>
            </a:r>
            <a:r>
              <a:rPr lang="cs-CZ" dirty="0"/>
              <a:t> – začínající – postupující – pokročilý – zdatný – samostatný čtenář. Každá úroveň je popsána deskriptorem (popisek; vzdělávací cíl).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81082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b="1" dirty="0"/>
              <a:t>Čtenářská gramotnost (ČG)</a:t>
            </a:r>
          </a:p>
          <a:p>
            <a:pPr marL="0" indent="0">
              <a:buNone/>
            </a:pPr>
            <a:r>
              <a:rPr lang="cs-CZ" sz="2400" dirty="0"/>
              <a:t>= druh komunikace, kultivace člověka, prostředek vzdělávání a informovanosti jedince. </a:t>
            </a:r>
          </a:p>
          <a:p>
            <a:pPr marL="0" indent="0">
              <a:buNone/>
            </a:pPr>
            <a:r>
              <a:rPr lang="cs-CZ" sz="2400" dirty="0"/>
              <a:t>- umožňuje výměnu informací, kontakty na dálku i zachování myšlenek do budoucnosti.</a:t>
            </a:r>
          </a:p>
          <a:p>
            <a:pPr marL="0" indent="0">
              <a:buNone/>
            </a:pPr>
            <a:r>
              <a:rPr lang="cs-CZ" sz="2400" dirty="0"/>
              <a:t>- </a:t>
            </a:r>
            <a:r>
              <a:rPr lang="cs-CZ" sz="2400" dirty="0" err="1"/>
              <a:t>def</a:t>
            </a:r>
            <a:r>
              <a:rPr lang="cs-CZ" sz="2400" dirty="0"/>
              <a:t>. (angl. </a:t>
            </a:r>
            <a:r>
              <a:rPr lang="cs-CZ" sz="2400" b="1" i="1" dirty="0" err="1"/>
              <a:t>reading</a:t>
            </a:r>
            <a:r>
              <a:rPr lang="cs-CZ" sz="2400" b="1" i="1" dirty="0"/>
              <a:t> </a:t>
            </a:r>
            <a:r>
              <a:rPr lang="cs-CZ" sz="2400" b="1" i="1" dirty="0" err="1"/>
              <a:t>literacy</a:t>
            </a:r>
            <a:r>
              <a:rPr lang="cs-CZ" sz="2400" dirty="0"/>
              <a:t>)= </a:t>
            </a:r>
            <a:r>
              <a:rPr lang="cs-CZ" sz="2400" b="1" i="1" dirty="0"/>
              <a:t>„komplex znalostí a dovedností jedince, které mu umožňují zacházet s písemnými texty běžně se vyskytujícími v životní praxi (např. železniční jízdní řád, návod k zacházení s automatickou pračkou, úvodník v novinách aj.). Jde o dovednosti nejen čtenářské, tj. umět texty přečíst a rozumět jim, ale také dovednosti vyhledávat a zpracovávat informace obsažené v textu, reprodukovat obsah textu aj.“. </a:t>
            </a:r>
            <a:r>
              <a:rPr lang="cs-CZ" sz="2400" dirty="0"/>
              <a:t>(Průcha-Walterová-Mareš: Pedagogický slovník, 1998, s. 40).      </a:t>
            </a:r>
          </a:p>
          <a:p>
            <a:endParaRPr lang="cs-CZ" sz="240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77286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000" dirty="0"/>
              <a:t>V materiálech pro mezinárodní výzkum PISA je </a:t>
            </a:r>
            <a:r>
              <a:rPr lang="cs-CZ" sz="2000" u="sng" dirty="0"/>
              <a:t>výchozí definice ČG rozšířena o procesy přemýšlení o obsahu</a:t>
            </a:r>
            <a:r>
              <a:rPr lang="cs-CZ" sz="2000" dirty="0"/>
              <a:t>: </a:t>
            </a:r>
            <a:r>
              <a:rPr lang="cs-CZ" sz="2000" b="1" dirty="0"/>
              <a:t>„</a:t>
            </a:r>
            <a:r>
              <a:rPr lang="cs-CZ" sz="2000" b="1" i="1" dirty="0"/>
              <a:t>Čtenářská gramotnost je… definována jako schopnost porozumět danému textu, přemýšlet o něm a používat jej k dosažení vlastních cílů, k rozvoji vlastních vědomostí a potenciálu a k aktivní účasti ve společnosti</a:t>
            </a:r>
            <a:r>
              <a:rPr lang="cs-CZ" sz="2000" b="1" dirty="0"/>
              <a:t>“ </a:t>
            </a:r>
            <a:r>
              <a:rPr lang="cs-CZ" sz="2000" dirty="0"/>
              <a:t>(Straková, Vědomosti a dovednosti pro život, 2002, s. 10) – zdůraznění myšlení při práci s textem (různé typy textů a žánrů)</a:t>
            </a:r>
          </a:p>
          <a:p>
            <a:pPr marL="0" indent="0">
              <a:buNone/>
            </a:pPr>
            <a:endParaRPr lang="cs-CZ" sz="2000" dirty="0"/>
          </a:p>
          <a:p>
            <a:r>
              <a:rPr lang="cs-CZ" sz="2000" dirty="0"/>
              <a:t>ČG neznamená pouhé přečtení a porozumění textu, ale </a:t>
            </a:r>
            <a:r>
              <a:rPr lang="cs-CZ" sz="2000" u="sng" dirty="0"/>
              <a:t>funkční použití psané informace pro vlastní účely (aktivní role </a:t>
            </a:r>
            <a:r>
              <a:rPr lang="cs-CZ" sz="2000" u="sng"/>
              <a:t>čtenáře</a:t>
            </a:r>
            <a:r>
              <a:rPr lang="cs-CZ" sz="2000"/>
              <a:t>).</a:t>
            </a:r>
          </a:p>
          <a:p>
            <a:pPr marL="0" indent="0">
              <a:buNone/>
            </a:pPr>
            <a:endParaRPr lang="cs-CZ" sz="2000" dirty="0"/>
          </a:p>
          <a:p>
            <a:r>
              <a:rPr lang="cs-CZ" sz="2000" dirty="0"/>
              <a:t>Čtenářskou gramotnost utváří </a:t>
            </a:r>
            <a:r>
              <a:rPr lang="cs-CZ" sz="2000" u="sng" dirty="0"/>
              <a:t>4 formy komunikace</a:t>
            </a:r>
            <a:r>
              <a:rPr lang="cs-CZ" sz="2000" dirty="0"/>
              <a:t>: čtení – psaní – mluvení – naslouchání.</a:t>
            </a:r>
            <a:r>
              <a:rPr lang="cs-CZ" sz="2000" u="sng" dirty="0"/>
              <a:t> Čtení </a:t>
            </a:r>
            <a:r>
              <a:rPr lang="cs-CZ" sz="2000" dirty="0"/>
              <a:t>= výchozí činnost čtenářské gramotnosti.</a:t>
            </a:r>
          </a:p>
          <a:p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67437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000" dirty="0"/>
              <a:t>Samotný pojem ČG </a:t>
            </a:r>
            <a:r>
              <a:rPr lang="cs-CZ" sz="2000" u="sng" dirty="0"/>
              <a:t>není uveden v základních pedagogických dokumentech, tj. v Rámcových vzdělávacích programech pro předškolní, základní i střední vzdělávání (RVP PV, ZV a GV)</a:t>
            </a:r>
            <a:r>
              <a:rPr lang="cs-CZ" sz="2000" dirty="0"/>
              <a:t> – dílčí čtenářské dovednosti žáků jsou součástí očekávaných výstupů (výsledků vzdělávání) vyučovacích předmětů a klíčových kompetencí. Kvalita čtenářských dovedností je podmínkou a prostředkem splnění těchto cílů vzdělávání (chybí didaktické a ucelené zpracování problematiky).</a:t>
            </a:r>
          </a:p>
          <a:p>
            <a:r>
              <a:rPr lang="cs-CZ" sz="2000" u="sng" dirty="0"/>
              <a:t>Moderní pojetí </a:t>
            </a:r>
            <a:r>
              <a:rPr lang="cs-CZ" sz="2000" dirty="0"/>
              <a:t>vyučování vyžaduje </a:t>
            </a:r>
            <a:r>
              <a:rPr lang="cs-CZ" sz="2000" u="sng" dirty="0"/>
              <a:t>dobrou</a:t>
            </a:r>
            <a:r>
              <a:rPr lang="cs-CZ" sz="2000" dirty="0"/>
              <a:t> úroveň čtenářské gramotnosti.</a:t>
            </a:r>
          </a:p>
          <a:p>
            <a:r>
              <a:rPr lang="cs-CZ" sz="2000" dirty="0"/>
              <a:t>Metodika rozvoje čtení a základů čtenářské gramotnosti je rozpracovaná pro výuku na 1. stupni ZŠ, ne již pro žáky na vyšších stupních vzdělávání, kromě výuky ČJ a CJ. </a:t>
            </a:r>
          </a:p>
          <a:p>
            <a:r>
              <a:rPr lang="cs-CZ" sz="2000" dirty="0"/>
              <a:t>Čtenářským dovednostem (ČG) </a:t>
            </a:r>
            <a:r>
              <a:rPr lang="cs-CZ" sz="2000" u="sng" dirty="0"/>
              <a:t>není</a:t>
            </a:r>
            <a:r>
              <a:rPr lang="cs-CZ" sz="2000" dirty="0"/>
              <a:t> v současnosti věnována dostatečná pozornost ani v metodických příručkách jednotlivých vyučovacích předmětů. </a:t>
            </a:r>
          </a:p>
          <a:p>
            <a:r>
              <a:rPr lang="cs-CZ" sz="2000" u="sng" dirty="0"/>
              <a:t>Dlouhodobě neuspokojivé výsledky </a:t>
            </a:r>
            <a:r>
              <a:rPr lang="cs-CZ" sz="2000" dirty="0"/>
              <a:t>čtenářské gramotnosti českých žáků v mezinárodních výzkumech.</a:t>
            </a:r>
          </a:p>
          <a:p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11702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JU_OPVVV">
  <a:themeElements>
    <a:clrScheme name="JU">
      <a:dk1>
        <a:srgbClr val="151515"/>
      </a:dk1>
      <a:lt1>
        <a:sysClr val="window" lastClr="FFFFFF"/>
      </a:lt1>
      <a:dk2>
        <a:srgbClr val="E00034"/>
      </a:dk2>
      <a:lt2>
        <a:srgbClr val="D8D8D8"/>
      </a:lt2>
      <a:accent1>
        <a:srgbClr val="E00034"/>
      </a:accent1>
      <a:accent2>
        <a:srgbClr val="E98300"/>
      </a:accent2>
      <a:accent3>
        <a:srgbClr val="007D57"/>
      </a:accent3>
      <a:accent4>
        <a:srgbClr val="9C5FB5"/>
      </a:accent4>
      <a:accent5>
        <a:srgbClr val="5BBBB7"/>
      </a:accent5>
      <a:accent6>
        <a:srgbClr val="D10074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U_OPVVV" id="{308B95AC-FC2F-4F17-80AD-0B8665254CCB}" vid="{353A2476-A1C0-4E71-97AE-34FA5EB80CF7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17</TotalTime>
  <Words>1818</Words>
  <Application>Microsoft Office PowerPoint</Application>
  <PresentationFormat>Vlastní</PresentationFormat>
  <Paragraphs>99</Paragraphs>
  <Slides>19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3" baseType="lpstr">
      <vt:lpstr>Arial</vt:lpstr>
      <vt:lpstr>Calibri</vt:lpstr>
      <vt:lpstr>Clara Sans</vt:lpstr>
      <vt:lpstr>JU_OPVVV</vt:lpstr>
      <vt:lpstr>Rozvoj a kultivace čtenářství, čtenářské zájmy  a kompetence.  Specifičnost didaktických principů v literární výchově </vt:lpstr>
      <vt:lpstr>Terminologie – čtení, čtenář, čtenářství, čtenářská gramotnost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Specifičnost didaktických principů v literární výchově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Ing. Tomáš Lysenko-Chvíla</dc:creator>
  <cp:lastModifiedBy>Admin</cp:lastModifiedBy>
  <cp:revision>4</cp:revision>
  <dcterms:created xsi:type="dcterms:W3CDTF">2017-07-17T18:52:59Z</dcterms:created>
  <dcterms:modified xsi:type="dcterms:W3CDTF">2018-12-03T14:25:03Z</dcterms:modified>
</cp:coreProperties>
</file>