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74" r:id="rId3"/>
    <p:sldId id="276" r:id="rId4"/>
    <p:sldId id="275" r:id="rId5"/>
    <p:sldId id="277" r:id="rId6"/>
    <p:sldId id="278" r:id="rId7"/>
    <p:sldId id="279" r:id="rId8"/>
    <p:sldId id="280" r:id="rId9"/>
    <p:sldId id="281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22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28.05.2021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28.05.2021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28.05.2021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Investment</a:t>
            </a:r>
            <a:r>
              <a:rPr lang="cs-CZ" dirty="0"/>
              <a:t> </a:t>
            </a:r>
            <a:r>
              <a:rPr lang="cs-CZ" dirty="0" err="1" smtClean="0"/>
              <a:t>evaluation</a:t>
            </a:r>
            <a:r>
              <a:rPr lang="cs-CZ" dirty="0" smtClean="0"/>
              <a:t> II.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Yield methods of investment </a:t>
            </a:r>
            <a:r>
              <a:rPr lang="en-US" dirty="0" smtClean="0"/>
              <a:t>evaluation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I. Definition of capital income and expenditure, determination of the required discount rate</a:t>
            </a:r>
          </a:p>
          <a:p>
            <a:pPr marL="0" indent="0">
              <a:buNone/>
            </a:pPr>
            <a:r>
              <a:rPr lang="en-US" dirty="0"/>
              <a:t>II. </a:t>
            </a:r>
            <a:r>
              <a:rPr lang="cs-CZ" dirty="0" smtClean="0"/>
              <a:t>M</a:t>
            </a:r>
            <a:r>
              <a:rPr lang="en-US" dirty="0" err="1" smtClean="0"/>
              <a:t>ethods</a:t>
            </a:r>
            <a:r>
              <a:rPr lang="en-US" dirty="0" smtClean="0"/>
              <a:t> </a:t>
            </a:r>
            <a:r>
              <a:rPr lang="en-US" dirty="0"/>
              <a:t>of evaluation of investment efficiency</a:t>
            </a:r>
          </a:p>
          <a:p>
            <a:r>
              <a:rPr lang="en-US" dirty="0"/>
              <a:t>1) </a:t>
            </a:r>
            <a:r>
              <a:rPr lang="cs-CZ" dirty="0" smtClean="0"/>
              <a:t>N</a:t>
            </a:r>
            <a:r>
              <a:rPr lang="en-US" dirty="0" smtClean="0"/>
              <a:t>et </a:t>
            </a:r>
            <a:r>
              <a:rPr lang="cs-CZ" dirty="0" smtClean="0"/>
              <a:t>P</a:t>
            </a:r>
            <a:r>
              <a:rPr lang="en-US" dirty="0" smtClean="0"/>
              <a:t>resent </a:t>
            </a:r>
            <a:r>
              <a:rPr lang="cs-CZ" dirty="0" smtClean="0"/>
              <a:t>V</a:t>
            </a:r>
            <a:r>
              <a:rPr lang="en-US" dirty="0" err="1" smtClean="0"/>
              <a:t>alue</a:t>
            </a:r>
            <a:endParaRPr lang="en-US" dirty="0"/>
          </a:p>
          <a:p>
            <a:r>
              <a:rPr lang="en-US" dirty="0"/>
              <a:t>2) </a:t>
            </a:r>
            <a:r>
              <a:rPr lang="cs-CZ" dirty="0" smtClean="0"/>
              <a:t>P</a:t>
            </a:r>
            <a:r>
              <a:rPr lang="en-US" dirty="0" err="1" smtClean="0"/>
              <a:t>rofitability</a:t>
            </a:r>
            <a:r>
              <a:rPr lang="en-US" dirty="0" smtClean="0"/>
              <a:t> </a:t>
            </a:r>
            <a:r>
              <a:rPr lang="cs-CZ" dirty="0" smtClean="0"/>
              <a:t>I</a:t>
            </a:r>
            <a:r>
              <a:rPr lang="en-US" dirty="0" err="1" smtClean="0"/>
              <a:t>ndex</a:t>
            </a:r>
            <a:r>
              <a:rPr lang="en-US" dirty="0" smtClean="0"/>
              <a:t> </a:t>
            </a:r>
            <a:r>
              <a:rPr lang="en-US" dirty="0"/>
              <a:t>(benefit-cost ratio)</a:t>
            </a:r>
          </a:p>
          <a:p>
            <a:r>
              <a:rPr lang="en-US" dirty="0"/>
              <a:t>3) </a:t>
            </a:r>
            <a:r>
              <a:rPr lang="cs-CZ" dirty="0" smtClean="0"/>
              <a:t>I</a:t>
            </a:r>
            <a:r>
              <a:rPr lang="en-US" dirty="0" err="1" smtClean="0"/>
              <a:t>nternal</a:t>
            </a:r>
            <a:r>
              <a:rPr lang="en-US" dirty="0" smtClean="0"/>
              <a:t> </a:t>
            </a:r>
            <a:r>
              <a:rPr lang="cs-CZ" dirty="0" smtClean="0"/>
              <a:t>R</a:t>
            </a:r>
            <a:r>
              <a:rPr lang="en-US" dirty="0" smtClean="0"/>
              <a:t>ate </a:t>
            </a:r>
            <a:r>
              <a:rPr lang="en-US" dirty="0"/>
              <a:t>of </a:t>
            </a:r>
            <a:r>
              <a:rPr lang="cs-CZ" dirty="0" smtClean="0"/>
              <a:t>R</a:t>
            </a:r>
            <a:r>
              <a:rPr lang="en-US" dirty="0" err="1" smtClean="0"/>
              <a:t>eturn</a:t>
            </a:r>
            <a:endParaRPr lang="en-US" dirty="0"/>
          </a:p>
          <a:p>
            <a:r>
              <a:rPr lang="en-US" dirty="0"/>
              <a:t>4) </a:t>
            </a:r>
            <a:r>
              <a:rPr lang="cs-CZ" dirty="0" smtClean="0"/>
              <a:t>A</a:t>
            </a:r>
            <a:r>
              <a:rPr lang="en-US" dirty="0" err="1" smtClean="0"/>
              <a:t>nnual</a:t>
            </a:r>
            <a:r>
              <a:rPr lang="en-US" dirty="0" smtClean="0"/>
              <a:t> </a:t>
            </a:r>
            <a:r>
              <a:rPr lang="cs-CZ" dirty="0" smtClean="0"/>
              <a:t>A</a:t>
            </a:r>
            <a:r>
              <a:rPr lang="en-US" dirty="0" err="1" smtClean="0"/>
              <a:t>nnuity</a:t>
            </a:r>
            <a:r>
              <a:rPr lang="en-US" dirty="0" smtClean="0"/>
              <a:t> </a:t>
            </a:r>
            <a:r>
              <a:rPr lang="cs-CZ" dirty="0" smtClean="0"/>
              <a:t>E</a:t>
            </a:r>
            <a:r>
              <a:rPr lang="en-US" dirty="0" err="1" smtClean="0"/>
              <a:t>quivalent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91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 err="1" smtClean="0"/>
              <a:t>Capital</a:t>
            </a:r>
            <a:r>
              <a:rPr lang="cs-CZ" sz="2800" dirty="0" smtClean="0"/>
              <a:t> </a:t>
            </a:r>
            <a:r>
              <a:rPr lang="cs-CZ" sz="2800" dirty="0" err="1"/>
              <a:t>revenues</a:t>
            </a:r>
            <a:r>
              <a:rPr lang="cs-CZ" sz="2800" dirty="0"/>
              <a:t> and </a:t>
            </a:r>
            <a:r>
              <a:rPr lang="cs-CZ" sz="2800" dirty="0" err="1" smtClean="0"/>
              <a:t>expenditures</a:t>
            </a: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CE </a:t>
            </a:r>
            <a:r>
              <a:rPr lang="cs-CZ" sz="2800" dirty="0"/>
              <a:t>= IE + </a:t>
            </a:r>
            <a:r>
              <a:rPr lang="cs-CZ" sz="2800" dirty="0" err="1"/>
              <a:t>change</a:t>
            </a:r>
            <a:r>
              <a:rPr lang="cs-CZ" sz="2800" dirty="0"/>
              <a:t> NWC </a:t>
            </a:r>
            <a:r>
              <a:rPr lang="cs-CZ" sz="2800" dirty="0" smtClean="0"/>
              <a:t>(+-) </a:t>
            </a:r>
            <a:r>
              <a:rPr lang="cs-CZ" sz="2800" dirty="0"/>
              <a:t>T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IN </a:t>
            </a:r>
            <a:r>
              <a:rPr lang="cs-CZ" sz="2800" dirty="0"/>
              <a:t>= EBIT + DE (+ -) </a:t>
            </a:r>
            <a:r>
              <a:rPr lang="cs-CZ" sz="2800" dirty="0" err="1"/>
              <a:t>change</a:t>
            </a:r>
            <a:r>
              <a:rPr lang="cs-CZ" sz="2800" dirty="0"/>
              <a:t> NWC + LP </a:t>
            </a:r>
            <a:r>
              <a:rPr lang="cs-CZ" sz="2800" dirty="0" smtClean="0"/>
              <a:t>(+-) </a:t>
            </a:r>
            <a:r>
              <a:rPr lang="cs-CZ" sz="2800" dirty="0"/>
              <a:t>D </a:t>
            </a: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CE= </a:t>
            </a:r>
            <a:r>
              <a:rPr lang="cs-CZ" sz="2800" dirty="0" err="1"/>
              <a:t>capital</a:t>
            </a:r>
            <a:r>
              <a:rPr lang="cs-CZ" sz="2800" dirty="0"/>
              <a:t> </a:t>
            </a:r>
            <a:r>
              <a:rPr lang="cs-CZ" sz="2800" dirty="0" err="1"/>
              <a:t>expenditure</a:t>
            </a:r>
            <a:r>
              <a:rPr lang="cs-CZ" sz="2800" dirty="0"/>
              <a:t>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IE </a:t>
            </a:r>
            <a:r>
              <a:rPr lang="cs-CZ" sz="2800" dirty="0"/>
              <a:t>= </a:t>
            </a:r>
            <a:r>
              <a:rPr lang="cs-CZ" sz="2800" dirty="0" err="1"/>
              <a:t>investment</a:t>
            </a:r>
            <a:r>
              <a:rPr lang="cs-CZ" sz="2800" dirty="0"/>
              <a:t> </a:t>
            </a:r>
            <a:r>
              <a:rPr lang="cs-CZ" sz="2800" dirty="0" err="1"/>
              <a:t>expenditure</a:t>
            </a:r>
            <a:r>
              <a:rPr lang="cs-CZ" sz="2800" dirty="0"/>
              <a:t>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NWC </a:t>
            </a:r>
            <a:r>
              <a:rPr lang="cs-CZ" sz="2800" dirty="0"/>
              <a:t>= </a:t>
            </a:r>
            <a:r>
              <a:rPr lang="cs-CZ" sz="2800" dirty="0" err="1"/>
              <a:t>net</a:t>
            </a:r>
            <a:r>
              <a:rPr lang="cs-CZ" sz="2800" dirty="0"/>
              <a:t> </a:t>
            </a:r>
            <a:r>
              <a:rPr lang="cs-CZ" sz="2800" dirty="0" err="1"/>
              <a:t>working</a:t>
            </a:r>
            <a:r>
              <a:rPr lang="cs-CZ" sz="2800" dirty="0"/>
              <a:t> </a:t>
            </a:r>
            <a:r>
              <a:rPr lang="cs-CZ" sz="2800" dirty="0" err="1"/>
              <a:t>capital</a:t>
            </a:r>
            <a:r>
              <a:rPr lang="cs-CZ" sz="2800" dirty="0"/>
              <a:t>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T </a:t>
            </a:r>
            <a:r>
              <a:rPr lang="cs-CZ" sz="2800" dirty="0"/>
              <a:t>= tax </a:t>
            </a:r>
            <a:r>
              <a:rPr lang="cs-CZ" sz="2800" dirty="0" err="1"/>
              <a:t>effects</a:t>
            </a:r>
            <a:r>
              <a:rPr lang="cs-CZ" sz="2800" dirty="0"/>
              <a:t>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IN </a:t>
            </a:r>
            <a:r>
              <a:rPr lang="cs-CZ" sz="2800" dirty="0"/>
              <a:t>= </a:t>
            </a:r>
            <a:r>
              <a:rPr lang="cs-CZ" sz="2800" dirty="0" err="1"/>
              <a:t>income</a:t>
            </a:r>
            <a:r>
              <a:rPr lang="cs-CZ" sz="2800" dirty="0"/>
              <a:t> (</a:t>
            </a:r>
            <a:r>
              <a:rPr lang="cs-CZ" sz="2800" dirty="0" err="1"/>
              <a:t>annual</a:t>
            </a:r>
            <a:r>
              <a:rPr lang="cs-CZ" sz="2800" dirty="0"/>
              <a:t> cash </a:t>
            </a:r>
            <a:r>
              <a:rPr lang="cs-CZ" sz="2800" dirty="0" err="1"/>
              <a:t>flow</a:t>
            </a:r>
            <a:r>
              <a:rPr lang="cs-CZ" sz="2800" dirty="0"/>
              <a:t>)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DE </a:t>
            </a:r>
            <a:r>
              <a:rPr lang="cs-CZ" sz="2800" dirty="0"/>
              <a:t>= </a:t>
            </a:r>
            <a:r>
              <a:rPr lang="cs-CZ" sz="2800" dirty="0" err="1"/>
              <a:t>depreciation</a:t>
            </a:r>
            <a:r>
              <a:rPr lang="cs-CZ" sz="2800" dirty="0"/>
              <a:t> 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LP </a:t>
            </a:r>
            <a:r>
              <a:rPr lang="cs-CZ" sz="2800" dirty="0"/>
              <a:t>= </a:t>
            </a:r>
            <a:r>
              <a:rPr lang="cs-CZ" sz="2800" dirty="0" err="1"/>
              <a:t>liquidation</a:t>
            </a:r>
            <a:r>
              <a:rPr lang="cs-CZ" sz="2800" dirty="0"/>
              <a:t> </a:t>
            </a:r>
            <a:r>
              <a:rPr lang="cs-CZ" sz="2800" dirty="0" err="1"/>
              <a:t>price</a:t>
            </a:r>
            <a:r>
              <a:rPr lang="cs-CZ" sz="2800" dirty="0"/>
              <a:t> </a:t>
            </a:r>
          </a:p>
          <a:p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801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General rules</a:t>
            </a:r>
            <a:endParaRPr lang="en-US" sz="2000" dirty="0"/>
          </a:p>
          <a:p>
            <a:r>
              <a:rPr lang="en-US" sz="2000" dirty="0"/>
              <a:t>1) Cash </a:t>
            </a:r>
            <a:r>
              <a:rPr lang="en-US" sz="2000" dirty="0" smtClean="0"/>
              <a:t>flow </a:t>
            </a:r>
            <a:r>
              <a:rPr lang="cs-CZ" sz="2000" dirty="0" err="1" smtClean="0"/>
              <a:t>is</a:t>
            </a:r>
            <a:r>
              <a:rPr lang="cs-CZ" sz="2000" dirty="0" smtClean="0"/>
              <a:t> </a:t>
            </a:r>
            <a:r>
              <a:rPr lang="en-US" sz="2000" dirty="0" smtClean="0"/>
              <a:t>based </a:t>
            </a:r>
            <a:r>
              <a:rPr lang="en-US" sz="2000" dirty="0"/>
              <a:t>on incremental variables</a:t>
            </a:r>
          </a:p>
          <a:p>
            <a:r>
              <a:rPr lang="en-US" sz="2000" dirty="0"/>
              <a:t>2) Price of investment enters into investment through capital expenditures, not operational depreciation. Depreciation, however, have an impact on the amount of taxable income.</a:t>
            </a:r>
          </a:p>
          <a:p>
            <a:r>
              <a:rPr lang="en-US" sz="2000" dirty="0"/>
              <a:t>3) Interest is not part of cash </a:t>
            </a:r>
            <a:r>
              <a:rPr lang="cs-CZ" sz="2000" dirty="0" err="1" smtClean="0"/>
              <a:t>flow</a:t>
            </a:r>
            <a:r>
              <a:rPr lang="cs-CZ" sz="2000" dirty="0"/>
              <a:t> </a:t>
            </a:r>
            <a:r>
              <a:rPr lang="cs-CZ" sz="2000" dirty="0" smtClean="0"/>
              <a:t>(</a:t>
            </a:r>
            <a:r>
              <a:rPr lang="en-US" sz="2000" dirty="0" smtClean="0"/>
              <a:t>even their </a:t>
            </a:r>
            <a:r>
              <a:rPr lang="en-US" sz="2000" dirty="0"/>
              <a:t>impact on the </a:t>
            </a:r>
            <a:r>
              <a:rPr lang="en-US" sz="2000" dirty="0" smtClean="0"/>
              <a:t>tax</a:t>
            </a:r>
            <a:r>
              <a:rPr lang="cs-CZ" sz="2000" dirty="0" smtClean="0"/>
              <a:t>). </a:t>
            </a:r>
            <a:r>
              <a:rPr lang="en-US" sz="2000" dirty="0" smtClean="0"/>
              <a:t>The </a:t>
            </a:r>
            <a:r>
              <a:rPr lang="en-US" sz="2000" dirty="0"/>
              <a:t>effect of interest and interest tax shields is taken into account in the </a:t>
            </a:r>
            <a:r>
              <a:rPr lang="en-US" sz="2000" dirty="0" smtClean="0"/>
              <a:t>discount</a:t>
            </a:r>
            <a:r>
              <a:rPr lang="cs-CZ" sz="2000" dirty="0" smtClean="0"/>
              <a:t> </a:t>
            </a:r>
            <a:r>
              <a:rPr lang="cs-CZ" sz="2000" dirty="0" err="1" smtClean="0"/>
              <a:t>rate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/>
              <a:t>4) Cash flows must reflect taxation.</a:t>
            </a:r>
          </a:p>
          <a:p>
            <a:r>
              <a:rPr lang="en-US" sz="2000" dirty="0"/>
              <a:t>5) Cash flows must reflect the indirect consequences of investing.</a:t>
            </a:r>
          </a:p>
          <a:p>
            <a:r>
              <a:rPr lang="en-US" sz="2000" dirty="0"/>
              <a:t>6) "Drowned costs" are not part of cash flows.</a:t>
            </a:r>
          </a:p>
          <a:p>
            <a:r>
              <a:rPr lang="en-US" sz="2000" dirty="0"/>
              <a:t>7) Discount rates must take into account alternative costs (opportunity costs).</a:t>
            </a:r>
          </a:p>
          <a:p>
            <a:r>
              <a:rPr lang="en-US" sz="2000" dirty="0"/>
              <a:t>8) The effect of inflation must be calculated in the discount rate</a:t>
            </a:r>
            <a:endParaRPr lang="cs-CZ" sz="20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00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Determination of the discount rate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 rate expresses the required profitability.</a:t>
            </a:r>
          </a:p>
          <a:p>
            <a:r>
              <a:rPr lang="en-US" dirty="0" smtClean="0"/>
              <a:t>Usually </a:t>
            </a:r>
            <a:r>
              <a:rPr lang="en-US" dirty="0"/>
              <a:t>set at the </a:t>
            </a:r>
            <a:r>
              <a:rPr lang="cs-CZ" dirty="0" smtClean="0"/>
              <a:t>W</a:t>
            </a:r>
            <a:r>
              <a:rPr lang="en-US" dirty="0" err="1" smtClean="0"/>
              <a:t>eighted</a:t>
            </a:r>
            <a:r>
              <a:rPr lang="en-US" dirty="0" smtClean="0"/>
              <a:t> </a:t>
            </a:r>
            <a:r>
              <a:rPr lang="en-US" dirty="0"/>
              <a:t>average cost of capital (WACC</a:t>
            </a:r>
            <a:r>
              <a:rPr lang="en-US" dirty="0" smtClean="0"/>
              <a:t>)</a:t>
            </a:r>
            <a:r>
              <a:rPr lang="cs-CZ" dirty="0" smtClean="0"/>
              <a:t>. T</a:t>
            </a:r>
            <a:r>
              <a:rPr lang="en-US" dirty="0" err="1" smtClean="0"/>
              <a:t>heoretically</a:t>
            </a:r>
            <a:r>
              <a:rPr lang="en-US" dirty="0"/>
              <a:t>, it is possible to use alternative profitability</a:t>
            </a:r>
          </a:p>
          <a:p>
            <a:r>
              <a:rPr lang="en-US" dirty="0"/>
              <a:t>Interest rate enters into calculation after </a:t>
            </a:r>
            <a:r>
              <a:rPr lang="en-US" dirty="0" smtClean="0"/>
              <a:t>tax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</a:t>
            </a:r>
            <a:r>
              <a:rPr lang="en-US" dirty="0" smtClean="0"/>
              <a:t>= </a:t>
            </a:r>
            <a:r>
              <a:rPr lang="en-US" dirty="0"/>
              <a:t>interest * (1- tax rate)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15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Net present value</a:t>
            </a:r>
          </a:p>
          <a:p>
            <a:r>
              <a:rPr lang="en-US" dirty="0"/>
              <a:t>NPV is the difference between discounted income and (discounted) capital expenditure.</a:t>
            </a:r>
          </a:p>
          <a:p>
            <a:r>
              <a:rPr lang="en-US" dirty="0"/>
              <a:t>Investments are accepted if the NPV is positive.</a:t>
            </a:r>
          </a:p>
          <a:p>
            <a:r>
              <a:rPr lang="en-US" dirty="0"/>
              <a:t>NPV can not be used to determine the order in investments with different lifetime.</a:t>
            </a:r>
          </a:p>
          <a:p>
            <a:r>
              <a:rPr lang="en-US" dirty="0"/>
              <a:t>The discounted capital expenditure is used in the case of gradual spending of funds.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571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</a:t>
            </a:r>
            <a:r>
              <a:rPr lang="en-US" dirty="0" err="1" smtClean="0"/>
              <a:t>rofitability</a:t>
            </a:r>
            <a:r>
              <a:rPr lang="en-US" dirty="0" smtClean="0"/>
              <a:t> </a:t>
            </a:r>
            <a:r>
              <a:rPr lang="cs-CZ" dirty="0" smtClean="0"/>
              <a:t>I</a:t>
            </a:r>
            <a:r>
              <a:rPr lang="en-US" dirty="0" err="1" smtClean="0"/>
              <a:t>ndex</a:t>
            </a:r>
            <a:r>
              <a:rPr lang="en-US" dirty="0" smtClean="0"/>
              <a:t> </a:t>
            </a:r>
            <a:r>
              <a:rPr lang="en-US" dirty="0"/>
              <a:t>(benefit-cost ratio)</a:t>
            </a:r>
          </a:p>
          <a:p>
            <a:r>
              <a:rPr lang="cs-CZ" dirty="0" smtClean="0"/>
              <a:t>P</a:t>
            </a:r>
            <a:r>
              <a:rPr lang="en-US" dirty="0" smtClean="0"/>
              <a:t>I </a:t>
            </a:r>
            <a:r>
              <a:rPr lang="en-US" dirty="0"/>
              <a:t>is the share between discounted income and (discounted) capital expenditure.</a:t>
            </a:r>
          </a:p>
          <a:p>
            <a:r>
              <a:rPr lang="en-US" dirty="0"/>
              <a:t>For an investment to be acceptable, the </a:t>
            </a:r>
            <a:r>
              <a:rPr lang="cs-CZ" dirty="0" smtClean="0"/>
              <a:t>P</a:t>
            </a:r>
            <a:r>
              <a:rPr lang="en-US" dirty="0" smtClean="0"/>
              <a:t>I </a:t>
            </a:r>
            <a:r>
              <a:rPr lang="en-US" dirty="0"/>
              <a:t>must be greater than one.</a:t>
            </a:r>
          </a:p>
          <a:p>
            <a:r>
              <a:rPr lang="cs-CZ" dirty="0" smtClean="0"/>
              <a:t>P</a:t>
            </a:r>
            <a:r>
              <a:rPr lang="en-US" dirty="0" smtClean="0"/>
              <a:t>I </a:t>
            </a:r>
            <a:r>
              <a:rPr lang="en-US" dirty="0"/>
              <a:t>indicates the order of investments (even in the case of different lifetimes)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3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Annual Annuity Equivalent</a:t>
            </a:r>
          </a:p>
          <a:p>
            <a:r>
              <a:rPr lang="en-US" dirty="0"/>
              <a:t>AAE indicates the NPV per one year of the life of the investment.</a:t>
            </a:r>
          </a:p>
          <a:p>
            <a:r>
              <a:rPr lang="en-US" dirty="0"/>
              <a:t>For an investment to be acceptable, must be AAE positive.</a:t>
            </a:r>
          </a:p>
          <a:p>
            <a:r>
              <a:rPr lang="en-US" dirty="0"/>
              <a:t>This is another method that allows you to rank investments with different lifetimes. It is often used in the case of sunk costs (deciding to replace an existing machine with a new type).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505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Internal </a:t>
            </a:r>
            <a:r>
              <a:rPr lang="cs-CZ" dirty="0" smtClean="0"/>
              <a:t>R</a:t>
            </a:r>
            <a:r>
              <a:rPr lang="en-US" dirty="0" smtClean="0"/>
              <a:t>ate </a:t>
            </a:r>
            <a:r>
              <a:rPr lang="en-US" dirty="0"/>
              <a:t>of </a:t>
            </a:r>
            <a:r>
              <a:rPr lang="cs-CZ" dirty="0" smtClean="0"/>
              <a:t>R</a:t>
            </a:r>
            <a:r>
              <a:rPr lang="en-US" dirty="0" err="1" smtClean="0"/>
              <a:t>eturn</a:t>
            </a:r>
            <a:endParaRPr lang="en-US" dirty="0"/>
          </a:p>
          <a:p>
            <a:r>
              <a:rPr lang="en-US" dirty="0"/>
              <a:t>The IRR indicates a discount rate at which the net present value is zero.</a:t>
            </a:r>
          </a:p>
          <a:p>
            <a:r>
              <a:rPr lang="en-US" dirty="0"/>
              <a:t>For the investment to be acceptable, the value of </a:t>
            </a:r>
            <a:r>
              <a:rPr lang="cs-CZ" dirty="0" smtClean="0"/>
              <a:t>IRR </a:t>
            </a:r>
            <a:r>
              <a:rPr lang="en-US" dirty="0" smtClean="0"/>
              <a:t>must </a:t>
            </a:r>
            <a:r>
              <a:rPr lang="en-US" dirty="0"/>
              <a:t>be higher than the required rate of return.</a:t>
            </a:r>
          </a:p>
          <a:p>
            <a:r>
              <a:rPr lang="en-US" dirty="0"/>
              <a:t>Cannot be used for unconventional cash flows.</a:t>
            </a:r>
          </a:p>
          <a:p>
            <a:r>
              <a:rPr lang="en-US" dirty="0"/>
              <a:t>It does not indicate the order of projects.</a:t>
            </a:r>
          </a:p>
          <a:p>
            <a:r>
              <a:rPr lang="en-US" dirty="0"/>
              <a:t>It is calculated by linear interpolation.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28.05.2021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04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182</TotalTime>
  <Words>570</Words>
  <Application>Microsoft Office PowerPoint</Application>
  <PresentationFormat>Vlastní</PresentationFormat>
  <Paragraphs>67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Investment evaluation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16</cp:revision>
  <dcterms:created xsi:type="dcterms:W3CDTF">2017-07-17T18:52:59Z</dcterms:created>
  <dcterms:modified xsi:type="dcterms:W3CDTF">2021-05-28T16:41:20Z</dcterms:modified>
</cp:coreProperties>
</file>