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3" r:id="rId3"/>
    <p:sldMasterId id="2147483735" r:id="rId4"/>
  </p:sldMasterIdLst>
  <p:notesMasterIdLst>
    <p:notesMasterId r:id="rId18"/>
  </p:notesMasterIdLst>
  <p:handoutMasterIdLst>
    <p:handoutMasterId r:id="rId19"/>
  </p:handoutMasterIdLst>
  <p:sldIdLst>
    <p:sldId id="288" r:id="rId5"/>
    <p:sldId id="268" r:id="rId6"/>
    <p:sldId id="274" r:id="rId7"/>
    <p:sldId id="277" r:id="rId8"/>
    <p:sldId id="289" r:id="rId9"/>
    <p:sldId id="278" r:id="rId10"/>
    <p:sldId id="279" r:id="rId11"/>
    <p:sldId id="287" r:id="rId12"/>
    <p:sldId id="281" r:id="rId13"/>
    <p:sldId id="282" r:id="rId14"/>
    <p:sldId id="283" r:id="rId15"/>
    <p:sldId id="280" r:id="rId16"/>
    <p:sldId id="290" r:id="rId17"/>
  </p:sldIdLst>
  <p:sldSz cx="12188825" cy="6858000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CBDEDE"/>
    <a:srgbClr val="E7EFEF"/>
    <a:srgbClr val="DCF4F1"/>
    <a:srgbClr val="BED5D4"/>
    <a:srgbClr val="F0F5F5"/>
    <a:srgbClr val="CCCCFF"/>
    <a:srgbClr val="A64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93953" autoAdjust="0"/>
  </p:normalViewPr>
  <p:slideViewPr>
    <p:cSldViewPr>
      <p:cViewPr varScale="1">
        <p:scale>
          <a:sx n="104" d="100"/>
          <a:sy n="104" d="100"/>
        </p:scale>
        <p:origin x="618" y="10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750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C4AFE4-9992-4CBF-B626-B28D619BBAF5}" type="datetime1">
              <a:rPr lang="cs-CZ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AE3AE9-01FF-4B4B-916A-A671EA618EE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07C9041-C08D-4E15-8A69-48515D502FD9}" type="datetime1">
              <a:rPr lang="cs-CZ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dirty="0"/>
              <a:t>Kliknutím lze upravit styly předlohy textu.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218987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09E3F9A-EFD7-42AB-8CAD-82608627776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582F7252-0D3F-4D20-B08A-6F7F77427473}" type="slidenum">
              <a:rPr lang="cs-CZ" altLang="cs-CZ" sz="1200" smtClean="0"/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09ED9E5F-E1BB-4911-920B-84736A11DECA}" type="slidenum">
              <a:rPr lang="cs-CZ" altLang="cs-CZ" sz="1200" smtClean="0">
                <a:solidFill>
                  <a:srgbClr val="000000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 altLang="cs-CZ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1217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9ED9E5F-E1BB-4911-920B-84736A11DECA}" type="slidenum">
              <a:rPr kumimoji="0" lang="cs-CZ" alt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12176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altLang="cs-CZ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626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4336A000-6428-4066-997D-7447F0703276}" type="slidenum">
              <a:rPr lang="cs-CZ" altLang="cs-CZ" sz="1200" smtClean="0"/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FDAAF023-EE20-43F3-9AFC-D180CFC168FE}" type="slidenum">
              <a:rPr lang="cs-CZ" altLang="cs-CZ" sz="1200" smtClean="0">
                <a:solidFill>
                  <a:srgbClr val="000000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altLang="cs-CZ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 dirty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BDF0FFAC-A9B2-4D41-A92A-4EE4CE2E8216}" type="slidenum">
              <a:rPr lang="cs-CZ" altLang="cs-CZ" sz="1200" smtClean="0">
                <a:solidFill>
                  <a:srgbClr val="000000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altLang="cs-CZ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606753EA-6751-4D90-B2A7-301C9CD7F194}" type="slidenum">
              <a:rPr lang="cs-CZ" altLang="cs-CZ" sz="1200" smtClean="0">
                <a:solidFill>
                  <a:srgbClr val="000000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 altLang="cs-CZ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712008"/>
            <a:ext cx="12188825" cy="1714214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056859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54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26356" y="1836050"/>
            <a:ext cx="9448306" cy="1363884"/>
          </a:xfrm>
        </p:spPr>
        <p:txBody>
          <a:bodyPr/>
          <a:lstStyle>
            <a:lvl1pPr marL="0" indent="0" algn="l">
              <a:defRPr sz="3991" baseline="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6357" y="3589525"/>
            <a:ext cx="9849360" cy="653106"/>
          </a:xfrm>
        </p:spPr>
        <p:txBody>
          <a:bodyPr/>
          <a:lstStyle>
            <a:lvl1pPr marL="0" indent="0" algn="l">
              <a:buNone/>
              <a:defRPr sz="2177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  <a:lvl2pPr marL="414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50BEBC4-E991-4AB2-88A2-EDB7F4E0770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1247756-167D-4031-9957-0575F4C7B245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8" name="Obdélník 7"/>
          <p:cNvSpPr/>
          <p:nvPr/>
        </p:nvSpPr>
        <p:spPr>
          <a:xfrm>
            <a:off x="0" y="1"/>
            <a:ext cx="3454345" cy="1143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52" y="193087"/>
            <a:ext cx="4529457" cy="92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1020" y="5649562"/>
            <a:ext cx="5254802" cy="578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748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FF97D-EB9A-4295-AC38-1B26142392E3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F0DAE-12AB-4A71-BE0E-57EE6D73C7F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506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6900" y="947196"/>
            <a:ext cx="2742486" cy="5178969"/>
          </a:xfrm>
        </p:spPr>
        <p:txBody>
          <a:bodyPr vert="eaVert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441" y="947196"/>
            <a:ext cx="8024310" cy="5178969"/>
          </a:xfrm>
        </p:spPr>
        <p:txBody>
          <a:bodyPr vert="eaVert"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1519D56-C780-4B3B-B379-A1BE67B7484D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2328E-BF70-4E7B-B9B8-36A585284D55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518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712008"/>
            <a:ext cx="12188825" cy="1714214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056859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54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826356" y="1836050"/>
            <a:ext cx="9448306" cy="1363884"/>
          </a:xfrm>
        </p:spPr>
        <p:txBody>
          <a:bodyPr/>
          <a:lstStyle>
            <a:lvl1pPr marL="0" indent="0" algn="l">
              <a:defRPr sz="3991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6357" y="3589525"/>
            <a:ext cx="9849360" cy="653106"/>
          </a:xfrm>
        </p:spPr>
        <p:txBody>
          <a:bodyPr/>
          <a:lstStyle>
            <a:lvl1pPr marL="0" indent="0" algn="l">
              <a:buNone/>
              <a:defRPr sz="2177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14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9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44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58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734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88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02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174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1"/>
            <a:ext cx="3454345" cy="11431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52" y="193087"/>
            <a:ext cx="4529457" cy="923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1020" y="5649562"/>
            <a:ext cx="5254802" cy="5788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486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13289" y="163468"/>
            <a:ext cx="8465734" cy="601260"/>
          </a:xfrm>
        </p:spPr>
        <p:txBody>
          <a:bodyPr/>
          <a:lstStyle>
            <a:lvl1pPr>
              <a:defRPr sz="3265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804" y="1077081"/>
            <a:ext cx="10969219" cy="5049476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133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2833" y="4406902"/>
            <a:ext cx="10360501" cy="1362075"/>
          </a:xfrm>
        </p:spPr>
        <p:txBody>
          <a:bodyPr/>
          <a:lstStyle>
            <a:lvl1pPr algn="l">
              <a:defRPr sz="3628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1814">
                <a:solidFill>
                  <a:schemeClr val="tx1">
                    <a:tint val="75000"/>
                  </a:schemeClr>
                </a:solidFill>
              </a:defRPr>
            </a:lvl1pPr>
            <a:lvl2pPr marL="414680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1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3pPr>
            <a:lvl4pPr marL="1244041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2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0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6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4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442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7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5987" y="1600201"/>
            <a:ext cx="5383397" cy="4525963"/>
          </a:xfrm>
        </p:spPr>
        <p:txBody>
          <a:bodyPr/>
          <a:lstStyle>
            <a:lvl1pPr>
              <a:defRPr sz="2540"/>
            </a:lvl1pPr>
            <a:lvl2pPr>
              <a:defRPr sz="2177"/>
            </a:lvl2pPr>
            <a:lvl3pPr>
              <a:defRPr sz="1814"/>
            </a:lvl3pPr>
            <a:lvl4pPr>
              <a:defRPr sz="1633"/>
            </a:lvl4pPr>
            <a:lvl5pPr>
              <a:defRPr sz="1633"/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261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95187" y="1077817"/>
            <a:ext cx="5385514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443" y="1796234"/>
            <a:ext cx="5385514" cy="4329929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06009" y="1077817"/>
            <a:ext cx="5387630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1756" y="1796234"/>
            <a:ext cx="5387630" cy="4329929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13.03.2020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955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13.03.2020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056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13.03.2020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0181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444" y="881884"/>
            <a:ext cx="4010040" cy="553215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2902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444" y="1435101"/>
            <a:ext cx="4010040" cy="4691063"/>
          </a:xfrm>
        </p:spPr>
        <p:txBody>
          <a:bodyPr/>
          <a:lstStyle>
            <a:lvl1pPr marL="0" indent="0">
              <a:buNone/>
              <a:defRPr sz="1270"/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51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113289" y="163468"/>
            <a:ext cx="8465734" cy="601260"/>
          </a:xfrm>
        </p:spPr>
        <p:txBody>
          <a:bodyPr/>
          <a:lstStyle>
            <a:lvl1pPr>
              <a:defRPr sz="3265" baseline="0">
                <a:latin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804" y="1077081"/>
            <a:ext cx="10969219" cy="5049476"/>
          </a:xfrm>
        </p:spPr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  <a:lvl2pPr>
              <a:defRPr baseline="0">
                <a:latin typeface="Times New Roman" panose="02020603050405020304" pitchFamily="18" charset="0"/>
              </a:defRPr>
            </a:lvl2pPr>
            <a:lvl3pPr>
              <a:defRPr baseline="0">
                <a:latin typeface="Times New Roman" panose="02020603050405020304" pitchFamily="18" charset="0"/>
              </a:defRPr>
            </a:lvl3pPr>
            <a:lvl4pPr>
              <a:defRPr baseline="0">
                <a:latin typeface="Times New Roman" panose="02020603050405020304" pitchFamily="18" charset="0"/>
              </a:defRPr>
            </a:lvl4pPr>
            <a:lvl5pPr>
              <a:defRPr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826F8FD-7516-4969-AEC9-A188D55CBB62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2DB0B943-7C19-4CD2-972D-67DB36348FD0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2428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095" y="881885"/>
            <a:ext cx="7313295" cy="3845690"/>
          </a:xfrm>
        </p:spPr>
        <p:txBody>
          <a:bodyPr rtlCol="0">
            <a:normAutofit/>
          </a:bodyPr>
          <a:lstStyle>
            <a:lvl1pPr marL="0" indent="0">
              <a:buNone/>
              <a:defRPr sz="2902"/>
            </a:lvl1pPr>
            <a:lvl2pPr marL="414680" indent="0">
              <a:buNone/>
              <a:defRPr sz="2540"/>
            </a:lvl2pPr>
            <a:lvl3pPr marL="829361" indent="0">
              <a:buNone/>
              <a:defRPr sz="2177"/>
            </a:lvl3pPr>
            <a:lvl4pPr marL="1244041" indent="0">
              <a:buNone/>
              <a:defRPr sz="1814"/>
            </a:lvl4pPr>
            <a:lvl5pPr marL="1658722" indent="0">
              <a:buNone/>
              <a:defRPr sz="1814"/>
            </a:lvl5pPr>
            <a:lvl6pPr marL="2073402" indent="0">
              <a:buNone/>
              <a:defRPr sz="1814"/>
            </a:lvl6pPr>
            <a:lvl7pPr marL="2488082" indent="0">
              <a:buNone/>
              <a:defRPr sz="1814"/>
            </a:lvl7pPr>
            <a:lvl8pPr marL="2902763" indent="0">
              <a:buNone/>
              <a:defRPr sz="1814"/>
            </a:lvl8pPr>
            <a:lvl9pPr marL="3317443" indent="0">
              <a:buNone/>
              <a:defRPr sz="1814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270"/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13.03.2020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961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570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6900" y="947196"/>
            <a:ext cx="2742486" cy="517896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441" y="947196"/>
            <a:ext cx="8024310" cy="517896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62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2833" y="4406902"/>
            <a:ext cx="10360501" cy="1362075"/>
          </a:xfrm>
        </p:spPr>
        <p:txBody>
          <a:bodyPr/>
          <a:lstStyle>
            <a:lvl1pPr algn="l">
              <a:defRPr sz="3628" b="1" cap="all" baseline="0">
                <a:latin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1814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</a:defRPr>
            </a:lvl1pPr>
            <a:lvl2pPr marL="414680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2pPr>
            <a:lvl3pPr marL="829361" indent="0">
              <a:buNone/>
              <a:defRPr sz="1451">
                <a:solidFill>
                  <a:schemeClr val="tx1">
                    <a:tint val="75000"/>
                  </a:schemeClr>
                </a:solidFill>
              </a:defRPr>
            </a:lvl3pPr>
            <a:lvl4pPr marL="1244041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4pPr>
            <a:lvl5pPr marL="165872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5pPr>
            <a:lvl6pPr marL="207340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6pPr>
            <a:lvl7pPr marL="2488082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7pPr>
            <a:lvl8pPr marL="290276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8pPr>
            <a:lvl9pPr marL="3317443" indent="0">
              <a:buNone/>
              <a:defRPr sz="12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41BA91B-EB00-4EBB-B553-860A32B2829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C299E52-25C6-4E8F-ABA6-0F36C579927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58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7" cy="4525963"/>
          </a:xfrm>
        </p:spPr>
        <p:txBody>
          <a:bodyPr/>
          <a:lstStyle>
            <a:lvl1pPr>
              <a:defRPr sz="2540" baseline="0">
                <a:latin typeface="Times New Roman" panose="02020603050405020304" pitchFamily="18" charset="0"/>
              </a:defRPr>
            </a:lvl1pPr>
            <a:lvl2pPr>
              <a:defRPr sz="2177" baseline="0">
                <a:latin typeface="Times New Roman" panose="02020603050405020304" pitchFamily="18" charset="0"/>
              </a:defRPr>
            </a:lvl2pPr>
            <a:lvl3pPr>
              <a:defRPr sz="1814" baseline="0">
                <a:latin typeface="Times New Roman" panose="02020603050405020304" pitchFamily="18" charset="0"/>
              </a:defRPr>
            </a:lvl3pPr>
            <a:lvl4pPr>
              <a:defRPr sz="1633" baseline="0">
                <a:latin typeface="Times New Roman" panose="02020603050405020304" pitchFamily="18" charset="0"/>
              </a:defRPr>
            </a:lvl4pPr>
            <a:lvl5pPr>
              <a:defRPr sz="1633" baseline="0">
                <a:latin typeface="Times New Roman" panose="02020603050405020304" pitchFamily="18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5987" y="1600201"/>
            <a:ext cx="5383397" cy="4525963"/>
          </a:xfrm>
        </p:spPr>
        <p:txBody>
          <a:bodyPr/>
          <a:lstStyle>
            <a:lvl1pPr>
              <a:defRPr sz="2540" baseline="0">
                <a:latin typeface="Times New Roman" panose="02020603050405020304" pitchFamily="18" charset="0"/>
              </a:defRPr>
            </a:lvl1pPr>
            <a:lvl2pPr>
              <a:defRPr sz="2177" baseline="0">
                <a:latin typeface="Times New Roman" panose="02020603050405020304" pitchFamily="18" charset="0"/>
              </a:defRPr>
            </a:lvl2pPr>
            <a:lvl3pPr>
              <a:defRPr sz="1814" baseline="0">
                <a:latin typeface="Times New Roman" panose="02020603050405020304" pitchFamily="18" charset="0"/>
              </a:defRPr>
            </a:lvl3pPr>
            <a:lvl4pPr>
              <a:defRPr sz="1633" baseline="0">
                <a:latin typeface="Times New Roman" panose="02020603050405020304" pitchFamily="18" charset="0"/>
              </a:defRPr>
            </a:lvl4pPr>
            <a:lvl5pPr>
              <a:defRPr sz="1633" baseline="0">
                <a:latin typeface="Times New Roman" panose="02020603050405020304" pitchFamily="18" charset="0"/>
              </a:defRPr>
            </a:lvl5pPr>
            <a:lvl6pPr>
              <a:defRPr sz="1633"/>
            </a:lvl6pPr>
            <a:lvl7pPr>
              <a:defRPr sz="1633"/>
            </a:lvl7pPr>
            <a:lvl8pPr>
              <a:defRPr sz="1633"/>
            </a:lvl8pPr>
            <a:lvl9pPr>
              <a:defRPr sz="1633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41BA91B-EB00-4EBB-B553-860A32B2829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4C299E52-25C6-4E8F-ABA6-0F36C579927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5547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95187" y="1077817"/>
            <a:ext cx="5385514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443" y="1796234"/>
            <a:ext cx="5385514" cy="4329929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06009" y="1077817"/>
            <a:ext cx="5387630" cy="639762"/>
          </a:xfrm>
        </p:spPr>
        <p:txBody>
          <a:bodyPr anchor="b"/>
          <a:lstStyle>
            <a:lvl1pPr marL="0" indent="0">
              <a:buNone/>
              <a:defRPr sz="2177" b="1"/>
            </a:lvl1pPr>
            <a:lvl2pPr marL="414680" indent="0">
              <a:buNone/>
              <a:defRPr sz="1814" b="1"/>
            </a:lvl2pPr>
            <a:lvl3pPr marL="829361" indent="0">
              <a:buNone/>
              <a:defRPr sz="1633" b="1"/>
            </a:lvl3pPr>
            <a:lvl4pPr marL="1244041" indent="0">
              <a:buNone/>
              <a:defRPr sz="1451" b="1"/>
            </a:lvl4pPr>
            <a:lvl5pPr marL="1658722" indent="0">
              <a:buNone/>
              <a:defRPr sz="1451" b="1"/>
            </a:lvl5pPr>
            <a:lvl6pPr marL="2073402" indent="0">
              <a:buNone/>
              <a:defRPr sz="1451" b="1"/>
            </a:lvl6pPr>
            <a:lvl7pPr marL="2488082" indent="0">
              <a:buNone/>
              <a:defRPr sz="1451" b="1"/>
            </a:lvl7pPr>
            <a:lvl8pPr marL="2902763" indent="0">
              <a:buNone/>
              <a:defRPr sz="1451" b="1"/>
            </a:lvl8pPr>
            <a:lvl9pPr marL="3317443" indent="0">
              <a:buNone/>
              <a:defRPr sz="1451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1756" y="1796234"/>
            <a:ext cx="5387630" cy="4329929"/>
          </a:xfrm>
        </p:spPr>
        <p:txBody>
          <a:bodyPr/>
          <a:lstStyle>
            <a:lvl1pPr>
              <a:defRPr sz="2177"/>
            </a:lvl1pPr>
            <a:lvl2pPr>
              <a:defRPr sz="1814"/>
            </a:lvl2pPr>
            <a:lvl3pPr>
              <a:defRPr sz="1633"/>
            </a:lvl3pPr>
            <a:lvl4pPr>
              <a:defRPr sz="1451"/>
            </a:lvl4pPr>
            <a:lvl5pPr>
              <a:defRPr sz="1451"/>
            </a:lvl5pPr>
            <a:lvl6pPr>
              <a:defRPr sz="1451"/>
            </a:lvl6pPr>
            <a:lvl7pPr>
              <a:defRPr sz="1451"/>
            </a:lvl7pPr>
            <a:lvl8pPr>
              <a:defRPr sz="1451"/>
            </a:lvl8pPr>
            <a:lvl9pPr>
              <a:defRPr sz="1451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C51916E-6331-4526-943B-504BF38E9877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0D9B72B6-9C8D-42D2-B756-B0C154A7CF8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5084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BA91B-EB00-4EBB-B553-860A32B2829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99E52-25C6-4E8F-ABA6-0F36C579927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916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41BA91B-EB00-4EBB-B553-860A32B2829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99E52-25C6-4E8F-ABA6-0F36C579927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3644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444" y="881884"/>
            <a:ext cx="4010040" cy="553215"/>
          </a:xfrm>
        </p:spPr>
        <p:txBody>
          <a:bodyPr anchor="b"/>
          <a:lstStyle>
            <a:lvl1pPr algn="l">
              <a:defRPr sz="1814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2902"/>
            </a:lvl1pPr>
            <a:lvl2pPr>
              <a:defRPr sz="2540"/>
            </a:lvl2pPr>
            <a:lvl3pPr>
              <a:defRPr sz="2177"/>
            </a:lvl3pPr>
            <a:lvl4pPr>
              <a:defRPr sz="1814"/>
            </a:lvl4pPr>
            <a:lvl5pPr>
              <a:defRPr sz="1814"/>
            </a:lvl5pPr>
            <a:lvl6pPr>
              <a:defRPr sz="1814"/>
            </a:lvl6pPr>
            <a:lvl7pPr>
              <a:defRPr sz="1814"/>
            </a:lvl7pPr>
            <a:lvl8pPr>
              <a:defRPr sz="1814"/>
            </a:lvl8pPr>
            <a:lvl9pPr>
              <a:defRPr sz="1814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444" y="1435101"/>
            <a:ext cx="4010040" cy="4691063"/>
          </a:xfrm>
        </p:spPr>
        <p:txBody>
          <a:bodyPr/>
          <a:lstStyle>
            <a:lvl1pPr marL="0" indent="0">
              <a:buNone/>
              <a:defRPr sz="127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5DDED61-E509-4AC3-8926-A41D043269C9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C2F60-BE37-4178-9E36-F8096BAAA18C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423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1814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095" y="881885"/>
            <a:ext cx="7313295" cy="3845690"/>
          </a:xfrm>
        </p:spPr>
        <p:txBody>
          <a:bodyPr rtlCol="0">
            <a:normAutofit/>
          </a:bodyPr>
          <a:lstStyle>
            <a:lvl1pPr marL="0" indent="0">
              <a:buNone/>
              <a:defRPr sz="2902"/>
            </a:lvl1pPr>
            <a:lvl2pPr marL="414680" indent="0">
              <a:buNone/>
              <a:defRPr sz="2540"/>
            </a:lvl2pPr>
            <a:lvl3pPr marL="829361" indent="0">
              <a:buNone/>
              <a:defRPr sz="2177"/>
            </a:lvl3pPr>
            <a:lvl4pPr marL="1244041" indent="0">
              <a:buNone/>
              <a:defRPr sz="1814"/>
            </a:lvl4pPr>
            <a:lvl5pPr marL="1658722" indent="0">
              <a:buNone/>
              <a:defRPr sz="1814"/>
            </a:lvl5pPr>
            <a:lvl6pPr marL="2073402" indent="0">
              <a:buNone/>
              <a:defRPr sz="1814"/>
            </a:lvl6pPr>
            <a:lvl7pPr marL="2488082" indent="0">
              <a:buNone/>
              <a:defRPr sz="1814"/>
            </a:lvl7pPr>
            <a:lvl8pPr marL="2902763" indent="0">
              <a:buNone/>
              <a:defRPr sz="1814"/>
            </a:lvl8pPr>
            <a:lvl9pPr marL="3317443" indent="0">
              <a:buNone/>
              <a:defRPr sz="1814"/>
            </a:lvl9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27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14680" indent="0">
              <a:buNone/>
              <a:defRPr sz="1088"/>
            </a:lvl2pPr>
            <a:lvl3pPr marL="829361" indent="0">
              <a:buNone/>
              <a:defRPr sz="907"/>
            </a:lvl3pPr>
            <a:lvl4pPr marL="1244041" indent="0">
              <a:buNone/>
              <a:defRPr sz="816"/>
            </a:lvl4pPr>
            <a:lvl5pPr marL="1658722" indent="0">
              <a:buNone/>
              <a:defRPr sz="816"/>
            </a:lvl5pPr>
            <a:lvl6pPr marL="2073402" indent="0">
              <a:buNone/>
              <a:defRPr sz="816"/>
            </a:lvl6pPr>
            <a:lvl7pPr marL="2488082" indent="0">
              <a:buNone/>
              <a:defRPr sz="816"/>
            </a:lvl7pPr>
            <a:lvl8pPr marL="2902763" indent="0">
              <a:buNone/>
              <a:defRPr sz="816"/>
            </a:lvl8pPr>
            <a:lvl9pPr marL="3317443" indent="0">
              <a:buNone/>
              <a:defRPr sz="816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791F9F70-5854-415F-9D4B-06E02ADFBE45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975F3CF-2211-494D-9A38-C18F639AFFE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437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03665"/>
            <a:ext cx="12188825" cy="59543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454345" y="131628"/>
            <a:ext cx="8535520" cy="652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09804" y="1143240"/>
            <a:ext cx="10969219" cy="498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804" y="6356933"/>
            <a:ext cx="284454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741BA91B-EB00-4EBB-B553-860A32B2829C}" type="datetime1">
              <a:rPr lang="cs-CZ" smtClean="0"/>
              <a:pPr>
                <a:defRPr/>
              </a:pPr>
              <a:t>13.03.2020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3672" y="6356933"/>
            <a:ext cx="3861483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4481" y="6356933"/>
            <a:ext cx="284454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4C299E52-25C6-4E8F-ABA6-0F36C579927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6" y="196657"/>
            <a:ext cx="2708574" cy="55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03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54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5pPr>
      <a:lvl6pPr marL="414680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1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1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2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0" indent="-3110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2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673856" indent="-259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4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036701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77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451381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14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1866062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14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03665"/>
            <a:ext cx="12188825" cy="595433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454345" y="131628"/>
            <a:ext cx="8535520" cy="652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09804" y="1143240"/>
            <a:ext cx="10969219" cy="4983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804" y="6356933"/>
            <a:ext cx="284454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13.03.2020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3672" y="6356933"/>
            <a:ext cx="3861483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4481" y="6356933"/>
            <a:ext cx="2844542" cy="3642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88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96" y="196657"/>
            <a:ext cx="2708574" cy="552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529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54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177">
          <a:solidFill>
            <a:schemeClr val="tx1"/>
          </a:solidFill>
          <a:latin typeface="Clara Sans" pitchFamily="50" charset="0"/>
        </a:defRPr>
      </a:lvl5pPr>
      <a:lvl6pPr marL="414680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6pPr>
      <a:lvl7pPr marL="829361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7pPr>
      <a:lvl8pPr marL="1244041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8pPr>
      <a:lvl9pPr marL="1658722" algn="ctr" rtl="0" eaLnBrk="1" fontAlgn="base" hangingPunct="1">
        <a:spcBef>
          <a:spcPct val="0"/>
        </a:spcBef>
        <a:spcAft>
          <a:spcPct val="0"/>
        </a:spcAft>
        <a:defRPr sz="3991">
          <a:solidFill>
            <a:schemeClr val="tx1"/>
          </a:solidFill>
          <a:latin typeface="Calibri" pitchFamily="34" charset="0"/>
        </a:defRPr>
      </a:lvl9pPr>
    </p:titleStyle>
    <p:bodyStyle>
      <a:lvl1pPr marL="311010" indent="-31101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2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673856" indent="-25917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4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036701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177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451381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14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1866062" indent="-20734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14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itchFamily="34" charset="0"/>
        <a:buChar char="•"/>
        <a:defRPr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png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istockphoto.com/photos/woman-dress-picture-id184354439" TargetMode="External"/><Relationship Id="rId2" Type="http://schemas.openxmlformats.org/officeDocument/2006/relationships/hyperlink" Target="https://media.istockphoto.com/photos/mens-trousers-picture-id510615049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10" Type="http://schemas.openxmlformats.org/officeDocument/2006/relationships/image" Target="../media/image13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Costing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procedure for founding a business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8229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pro obsah 2"/>
          <p:cNvSpPr>
            <a:spLocks noGrp="1"/>
          </p:cNvSpPr>
          <p:nvPr>
            <p:ph sz="half" idx="1"/>
          </p:nvPr>
        </p:nvSpPr>
        <p:spPr>
          <a:xfrm>
            <a:off x="696913" y="1560513"/>
            <a:ext cx="5213350" cy="2084387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3200" dirty="0" err="1"/>
              <a:t>We</a:t>
            </a:r>
            <a:r>
              <a:rPr lang="cs-CZ" altLang="cs-CZ" sz="3200" dirty="0"/>
              <a:t> </a:t>
            </a:r>
            <a:r>
              <a:rPr lang="cs-CZ" altLang="cs-CZ" sz="3200" dirty="0" err="1"/>
              <a:t>calculate</a:t>
            </a:r>
            <a:r>
              <a:rPr lang="cs-CZ" altLang="cs-CZ" sz="3200" dirty="0"/>
              <a:t> </a:t>
            </a:r>
            <a:r>
              <a:rPr lang="cs-CZ" altLang="cs-CZ" sz="3200" dirty="0" err="1">
                <a:solidFill>
                  <a:schemeClr val="accent3"/>
                </a:solidFill>
              </a:rPr>
              <a:t>administrative</a:t>
            </a:r>
            <a:r>
              <a:rPr lang="cs-CZ" altLang="cs-CZ" sz="3200" dirty="0">
                <a:solidFill>
                  <a:schemeClr val="accent3"/>
                </a:solidFill>
              </a:rPr>
              <a:t> </a:t>
            </a:r>
            <a:r>
              <a:rPr lang="cs-CZ" altLang="cs-CZ" sz="3200" dirty="0" err="1">
                <a:solidFill>
                  <a:schemeClr val="accent3"/>
                </a:solidFill>
              </a:rPr>
              <a:t>overhead</a:t>
            </a:r>
            <a:r>
              <a:rPr lang="cs-CZ" altLang="cs-CZ" sz="3200" dirty="0">
                <a:solidFill>
                  <a:schemeClr val="accent3"/>
                </a:solidFill>
              </a:rPr>
              <a:t> </a:t>
            </a:r>
            <a:r>
              <a:rPr lang="cs-CZ" altLang="cs-CZ" sz="3200" dirty="0"/>
              <a:t>(</a:t>
            </a:r>
            <a:r>
              <a:rPr lang="cs-CZ" altLang="cs-CZ" sz="3200" dirty="0" err="1"/>
              <a:t>burden</a:t>
            </a:r>
            <a:r>
              <a:rPr lang="cs-CZ" altLang="cs-CZ" sz="3200" dirty="0"/>
              <a:t> </a:t>
            </a:r>
            <a:r>
              <a:rPr lang="cs-CZ" altLang="cs-CZ" sz="3200" dirty="0" err="1"/>
              <a:t>rate</a:t>
            </a:r>
            <a:r>
              <a:rPr lang="cs-CZ" altLang="cs-CZ" sz="3200" dirty="0"/>
              <a:t> in %)</a:t>
            </a:r>
            <a:endParaRPr lang="cs-CZ" altLang="cs-CZ" sz="3200" dirty="0">
              <a:solidFill>
                <a:schemeClr val="accent2"/>
              </a:solidFill>
            </a:endParaRPr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8FDA3E7E-ACB6-430B-8F9E-68159283F371}" type="slidenum">
              <a:rPr lang="cs-CZ" altLang="cs-CZ" smtClean="0">
                <a:solidFill>
                  <a:srgbClr val="FFFFFF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17414" name="Rectangle 2"/>
          <p:cNvSpPr>
            <a:spLocks noChangeArrowheads="1"/>
          </p:cNvSpPr>
          <p:nvPr/>
        </p:nvSpPr>
        <p:spPr bwMode="auto">
          <a:xfrm>
            <a:off x="-206375" y="-100013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solidFill>
                <a:srgbClr val="FFFFFF"/>
              </a:solidFill>
            </a:endParaRPr>
          </a:p>
        </p:txBody>
      </p:sp>
      <p:graphicFrame>
        <p:nvGraphicFramePr>
          <p:cNvPr id="17415" name="Objekt 8"/>
          <p:cNvGraphicFramePr>
            <a:graphicFrameLocks noChangeAspect="1"/>
          </p:cNvGraphicFramePr>
          <p:nvPr/>
        </p:nvGraphicFramePr>
        <p:xfrm>
          <a:off x="6037263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4" name="Rovnice" r:id="rId4" imgW="114120" imgH="215640" progId="Equation.3">
                  <p:embed/>
                </p:oleObj>
              </mc:Choice>
              <mc:Fallback>
                <p:oleObj name="Rovnice" r:id="rId4" imgW="114120" imgH="21564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ovéPole 14"/>
          <p:cNvSpPr txBox="1">
            <a:spLocks noChangeArrowheads="1"/>
          </p:cNvSpPr>
          <p:nvPr/>
        </p:nvSpPr>
        <p:spPr bwMode="auto">
          <a:xfrm>
            <a:off x="1641474" y="5481345"/>
            <a:ext cx="46593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altLang="cs-CZ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altLang="cs-CZ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(10% </a:t>
            </a:r>
            <a:r>
              <a:rPr lang="cs-CZ" altLang="cs-CZ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altLang="cs-CZ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dirty="0">
              <a:solidFill>
                <a:schemeClr val="accent3">
                  <a:lumMod val="75000"/>
                </a:schemeClr>
              </a:solidFill>
            </a:endParaRPr>
          </a:p>
        </p:txBody>
      </p:sp>
      <p:graphicFrame>
        <p:nvGraphicFramePr>
          <p:cNvPr id="30" name="Tabulk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996156"/>
              </p:ext>
            </p:extLst>
          </p:nvPr>
        </p:nvGraphicFramePr>
        <p:xfrm>
          <a:off x="6117727" y="1476375"/>
          <a:ext cx="5742486" cy="5103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981">
                  <a:extLst>
                    <a:ext uri="{9D8B030D-6E8A-4147-A177-3AD203B41FA5}">
                      <a16:colId xmlns:a16="http://schemas.microsoft.com/office/drawing/2014/main" val="3358587775"/>
                    </a:ext>
                  </a:extLst>
                </a:gridCol>
                <a:gridCol w="1451999">
                  <a:extLst>
                    <a:ext uri="{9D8B030D-6E8A-4147-A177-3AD203B41FA5}">
                      <a16:colId xmlns:a16="http://schemas.microsoft.com/office/drawing/2014/main" val="2192772392"/>
                    </a:ext>
                  </a:extLst>
                </a:gridCol>
                <a:gridCol w="1649506">
                  <a:extLst>
                    <a:ext uri="{9D8B030D-6E8A-4147-A177-3AD203B41FA5}">
                      <a16:colId xmlns:a16="http://schemas.microsoft.com/office/drawing/2014/main" val="4154343592"/>
                    </a:ext>
                  </a:extLst>
                </a:gridCol>
              </a:tblGrid>
              <a:tr h="6842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Items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of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costing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Product</a:t>
                      </a:r>
                      <a:r>
                        <a:rPr lang="cs-CZ" sz="1800" dirty="0">
                          <a:effectLst/>
                        </a:rPr>
                        <a:t> (in CZK/</a:t>
                      </a:r>
                      <a:r>
                        <a:rPr lang="cs-CZ" sz="1800" dirty="0" err="1">
                          <a:effectLst/>
                        </a:rPr>
                        <a:t>pc</a:t>
                      </a:r>
                      <a:r>
                        <a:rPr lang="cs-CZ" sz="1800" dirty="0">
                          <a:effectLst/>
                        </a:rPr>
                        <a:t>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446582"/>
                  </a:ext>
                </a:extLst>
              </a:tr>
              <a:tr h="68428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cs-CZ" sz="2400" b="1" dirty="0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</a:t>
                      </a:r>
                      <a:r>
                        <a:rPr lang="en-GB" sz="2400" b="1" dirty="0" err="1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ousers</a:t>
                      </a:r>
                      <a:endParaRPr lang="cs-CZ" sz="2400" b="1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baseline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Suit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78351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material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350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2979251163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wages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276525243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0,2*450 =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2400" dirty="0">
                          <a:effectLst/>
                        </a:rPr>
                        <a:t>90 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0,2*550 = </a:t>
                      </a: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322515832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</a:p>
                  </a:txBody>
                  <a:tcPr marL="68572" marR="68572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540 </a:t>
                      </a:r>
                    </a:p>
                  </a:txBody>
                  <a:tcPr marL="68591" marR="68591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660 </a:t>
                      </a:r>
                    </a:p>
                  </a:txBody>
                  <a:tcPr marL="68591" marR="68591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636328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/>
                      <a:r>
                        <a:rPr lang="cs-CZ" sz="1800" dirty="0" err="1"/>
                        <a:t>Administrative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0,1*450=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2400" dirty="0">
                          <a:effectLst/>
                        </a:rPr>
                        <a:t>45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0,1*550= </a:t>
                      </a:r>
                      <a:r>
                        <a:rPr lang="cs-CZ" sz="2400" dirty="0">
                          <a:effectLst/>
                        </a:rPr>
                        <a:t>55</a:t>
                      </a: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1553146771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of</a:t>
                      </a:r>
                      <a:r>
                        <a:rPr lang="cs-CZ" sz="1800" dirty="0"/>
                        <a:t> output </a:t>
                      </a:r>
                    </a:p>
                  </a:txBody>
                  <a:tcPr marL="68572" marR="68572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585 </a:t>
                      </a:r>
                    </a:p>
                  </a:txBody>
                  <a:tcPr marL="68591" marR="685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715 </a:t>
                      </a:r>
                    </a:p>
                  </a:txBody>
                  <a:tcPr marL="68591" marR="685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43636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1515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price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91" marR="68591" marT="0" marB="0" anchor="ctr"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934209"/>
                  </a:ext>
                </a:extLst>
              </a:tr>
            </a:tbl>
          </a:graphicData>
        </a:graphic>
      </p:graphicFrame>
      <p:pic>
        <p:nvPicPr>
          <p:cNvPr id="17466" name="Obrázek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307" y="2205037"/>
            <a:ext cx="28733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67" name="Obrázek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125" y="2205038"/>
            <a:ext cx="407988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Obdélník 1"/>
              <p:cNvSpPr/>
              <p:nvPr/>
            </p:nvSpPr>
            <p:spPr>
              <a:xfrm>
                <a:off x="69056" y="3709372"/>
                <a:ext cx="6048672" cy="16722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70</m:t>
                        </m:r>
                        <m:r>
                          <a:rPr lang="cs-CZ" sz="240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0000</m:t>
                        </m:r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cs-CZ" sz="2400" i="1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i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280∗</m:t>
                            </m:r>
                            <m:d>
                              <m:dPr>
                                <m:ctrlPr>
                                  <a:rPr lang="cs-CZ" sz="2400" i="1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sz="2400" i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200+250</m:t>
                                </m:r>
                              </m:e>
                            </m:d>
                          </m:e>
                        </m:d>
                        <m:r>
                          <a:rPr lang="cs-CZ" sz="2400" i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cs-CZ" sz="2400" i="1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i="0">
                                <a:solidFill>
                                  <a:schemeClr val="accent3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316∗</m:t>
                            </m:r>
                            <m:d>
                              <m:dPr>
                                <m:ctrlPr>
                                  <a:rPr lang="cs-CZ" sz="2400" i="1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cs-CZ" sz="2400" i="0">
                                    <a:solidFill>
                                      <a:schemeClr val="accent3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350+200</m:t>
                                </m:r>
                              </m:e>
                            </m:d>
                          </m:e>
                        </m:d>
                        <m:r>
                          <a:rPr lang="cs-CZ" sz="2400" i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cs-CZ" sz="2400" b="0" i="0" smtClean="0">
                            <a:solidFill>
                              <a:schemeClr val="accent3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449700+6250500</m:t>
                        </m:r>
                      </m:den>
                    </m:f>
                  </m:oMath>
                </a14:m>
                <a:r>
                  <a:rPr lang="cs-CZ" sz="1600" dirty="0">
                    <a:solidFill>
                      <a:schemeClr val="accent3">
                        <a:lumMod val="75000"/>
                      </a:schemeClr>
                    </a:solidFill>
                  </a:rPr>
                  <a:t> =</a:t>
                </a:r>
              </a:p>
              <a:p>
                <a:endParaRPr lang="cs-CZ" sz="1600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endParaRPr lang="cs-CZ" sz="1600" dirty="0">
                  <a:solidFill>
                    <a:schemeClr val="accent3">
                      <a:lumMod val="75000"/>
                    </a:schemeClr>
                  </a:solidFill>
                </a:endParaRPr>
              </a:p>
              <a:p>
                <a:r>
                  <a:rPr lang="cs-CZ" sz="1600" dirty="0">
                    <a:solidFill>
                      <a:schemeClr val="accent3">
                        <a:lumMod val="75000"/>
                      </a:schemeClr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solidFill>
                              <a:srgbClr val="007D57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>
                            <a:solidFill>
                              <a:srgbClr val="007D57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700000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rgbClr val="007D57">
                                <a:lumMod val="75000"/>
                              </a:srgbClr>
                            </a:solidFill>
                            <a:latin typeface="Cambria Math" panose="02040503050406030204" pitchFamily="18" charset="0"/>
                          </a:rPr>
                          <m:t>7 000 000</m:t>
                        </m:r>
                      </m:den>
                    </m:f>
                  </m:oMath>
                </a14:m>
                <a:r>
                  <a:rPr lang="cs-CZ" sz="1600" dirty="0">
                    <a:solidFill>
                      <a:schemeClr val="accent3">
                        <a:lumMod val="75000"/>
                      </a:schemeClr>
                    </a:solidFill>
                  </a:rPr>
                  <a:t> = 0,10 CZK per 1 CZK </a:t>
                </a:r>
                <a:r>
                  <a:rPr lang="cs-CZ" sz="1600" dirty="0" err="1">
                    <a:solidFill>
                      <a:schemeClr val="accent3">
                        <a:lumMod val="75000"/>
                      </a:schemeClr>
                    </a:solidFill>
                  </a:rPr>
                  <a:t>of</a:t>
                </a:r>
                <a:r>
                  <a:rPr lang="cs-CZ" sz="1600" dirty="0">
                    <a:solidFill>
                      <a:schemeClr val="accent3">
                        <a:lumMod val="75000"/>
                      </a:schemeClr>
                    </a:solidFill>
                  </a:rPr>
                  <a:t> direct </a:t>
                </a:r>
                <a:r>
                  <a:rPr lang="cs-CZ" sz="1600" dirty="0" err="1">
                    <a:solidFill>
                      <a:schemeClr val="accent3">
                        <a:lumMod val="75000"/>
                      </a:schemeClr>
                    </a:solidFill>
                  </a:rPr>
                  <a:t>costs</a:t>
                </a:r>
                <a:endParaRPr lang="cs-CZ" sz="16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2" name="Obdélník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56" y="3709372"/>
                <a:ext cx="6048672" cy="1672253"/>
              </a:xfrm>
              <a:prstGeom prst="rect">
                <a:avLst/>
              </a:prstGeom>
              <a:blipFill>
                <a:blip r:embed="rId8"/>
                <a:stretch>
                  <a:fillRect l="-504" r="-4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Nadpis 1"/>
          <p:cNvSpPr>
            <a:spLocks noGrp="1"/>
          </p:cNvSpPr>
          <p:nvPr>
            <p:ph type="title"/>
          </p:nvPr>
        </p:nvSpPr>
        <p:spPr>
          <a:xfrm>
            <a:off x="2710035" y="146168"/>
            <a:ext cx="9272415" cy="662917"/>
          </a:xfrm>
        </p:spPr>
        <p:txBody>
          <a:bodyPr/>
          <a:lstStyle/>
          <a:p>
            <a:r>
              <a:rPr lang="cs-CZ" sz="2800" dirty="0" err="1">
                <a:latin typeface="Clara Sans" pitchFamily="50" charset="0"/>
              </a:rPr>
              <a:t>Costing</a:t>
            </a:r>
            <a:r>
              <a:rPr lang="cs-CZ" sz="2800" dirty="0">
                <a:latin typeface="Clara Sans" pitchFamily="50" charset="0"/>
              </a:rPr>
              <a:t> – </a:t>
            </a:r>
            <a:r>
              <a:rPr lang="cs-CZ" sz="2800" dirty="0" err="1">
                <a:latin typeface="Clara Sans" pitchFamily="50" charset="0"/>
              </a:rPr>
              <a:t>Example</a:t>
            </a:r>
            <a:r>
              <a:rPr lang="cs-CZ" sz="2800" dirty="0">
                <a:latin typeface="Clara Sans" pitchFamily="50" charset="0"/>
              </a:rPr>
              <a:t>(</a:t>
            </a:r>
            <a:r>
              <a:rPr lang="cs-CZ" sz="2800" dirty="0" err="1">
                <a:latin typeface="Clara Sans" pitchFamily="50" charset="0"/>
              </a:rPr>
              <a:t>adminitrative</a:t>
            </a:r>
            <a:r>
              <a:rPr lang="cs-CZ" sz="2800" dirty="0">
                <a:latin typeface="Clara Sans" pitchFamily="50" charset="0"/>
              </a:rPr>
              <a:t> </a:t>
            </a:r>
            <a:r>
              <a:rPr lang="cs-CZ" sz="2800" dirty="0" err="1">
                <a:latin typeface="Clara Sans" pitchFamily="50" charset="0"/>
              </a:rPr>
              <a:t>overheads</a:t>
            </a:r>
            <a:r>
              <a:rPr lang="cs-CZ" sz="2800" dirty="0">
                <a:latin typeface="Clara Sans" pitchFamily="50" charset="0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91C0F7E2-1C09-4CD5-98F8-C74D9A82725B}" type="slidenum">
              <a:rPr lang="cs-CZ" altLang="cs-CZ" smtClean="0">
                <a:solidFill>
                  <a:srgbClr val="FFFFFF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19462" name="Rectangle 2"/>
          <p:cNvSpPr>
            <a:spLocks noChangeArrowheads="1"/>
          </p:cNvSpPr>
          <p:nvPr/>
        </p:nvSpPr>
        <p:spPr bwMode="auto">
          <a:xfrm>
            <a:off x="-206375" y="-100013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altLang="cs-CZ">
              <a:solidFill>
                <a:srgbClr val="FFFFFF"/>
              </a:solidFill>
            </a:endParaRPr>
          </a:p>
        </p:txBody>
      </p:sp>
      <p:graphicFrame>
        <p:nvGraphicFramePr>
          <p:cNvPr id="19463" name="Objekt 8"/>
          <p:cNvGraphicFramePr>
            <a:graphicFrameLocks noChangeAspect="1"/>
          </p:cNvGraphicFramePr>
          <p:nvPr/>
        </p:nvGraphicFramePr>
        <p:xfrm>
          <a:off x="6037263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1" name="Rovnice" r:id="rId4" imgW="114120" imgH="215640" progId="Equation.3">
                  <p:embed/>
                </p:oleObj>
              </mc:Choice>
              <mc:Fallback>
                <p:oleObj name="Rovnice" r:id="rId4" imgW="114120" imgH="21564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364828" y="5519738"/>
            <a:ext cx="55855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(Return on Sales </a:t>
            </a:r>
            <a:r>
              <a:rPr lang="cs-CZ" altLang="cs-CZ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altLang="cs-CZ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30%)</a:t>
            </a:r>
            <a:endParaRPr lang="cs-CZ" altLang="cs-CZ" sz="2400" dirty="0">
              <a:solidFill>
                <a:srgbClr val="002060"/>
              </a:solidFill>
            </a:endParaRPr>
          </a:p>
        </p:txBody>
      </p:sp>
      <p:graphicFrame>
        <p:nvGraphicFramePr>
          <p:cNvPr id="30" name="Tabulk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903682"/>
              </p:ext>
            </p:extLst>
          </p:nvPr>
        </p:nvGraphicFramePr>
        <p:xfrm>
          <a:off x="6105525" y="1476375"/>
          <a:ext cx="5754688" cy="5205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666">
                  <a:extLst>
                    <a:ext uri="{9D8B030D-6E8A-4147-A177-3AD203B41FA5}">
                      <a16:colId xmlns:a16="http://schemas.microsoft.com/office/drawing/2014/main" val="3358587775"/>
                    </a:ext>
                  </a:extLst>
                </a:gridCol>
                <a:gridCol w="1653011">
                  <a:extLst>
                    <a:ext uri="{9D8B030D-6E8A-4147-A177-3AD203B41FA5}">
                      <a16:colId xmlns:a16="http://schemas.microsoft.com/office/drawing/2014/main" val="2192772392"/>
                    </a:ext>
                  </a:extLst>
                </a:gridCol>
                <a:gridCol w="1653011">
                  <a:extLst>
                    <a:ext uri="{9D8B030D-6E8A-4147-A177-3AD203B41FA5}">
                      <a16:colId xmlns:a16="http://schemas.microsoft.com/office/drawing/2014/main" val="4154343592"/>
                    </a:ext>
                  </a:extLst>
                </a:gridCol>
              </a:tblGrid>
              <a:tr h="6842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Items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of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costing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Product</a:t>
                      </a:r>
                      <a:r>
                        <a:rPr lang="cs-CZ" sz="1800" dirty="0">
                          <a:effectLst/>
                        </a:rPr>
                        <a:t> (in CZK/</a:t>
                      </a:r>
                      <a:r>
                        <a:rPr lang="cs-CZ" sz="1800" dirty="0" err="1">
                          <a:effectLst/>
                        </a:rPr>
                        <a:t>pc</a:t>
                      </a:r>
                      <a:r>
                        <a:rPr lang="cs-CZ" sz="1800" dirty="0">
                          <a:effectLst/>
                        </a:rPr>
                        <a:t>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446582"/>
                  </a:ext>
                </a:extLst>
              </a:tr>
              <a:tr h="68428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</a:t>
                      </a:r>
                      <a:r>
                        <a:rPr lang="cs-CZ" sz="2400" b="1" dirty="0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</a:t>
                      </a:r>
                      <a:r>
                        <a:rPr lang="en-GB" sz="2400" b="1" dirty="0" err="1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ousers</a:t>
                      </a:r>
                      <a:endParaRPr lang="cs-CZ" sz="2400" b="1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baseline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Suit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78351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material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350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2979251163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wages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276525243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0,2*450 =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2400" dirty="0">
                          <a:effectLst/>
                        </a:rPr>
                        <a:t>90 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0,2*550 = </a:t>
                      </a: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322515832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</a:p>
                  </a:txBody>
                  <a:tcPr marL="68572" marR="68572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540 </a:t>
                      </a:r>
                    </a:p>
                  </a:txBody>
                  <a:tcPr marL="68591" marR="68591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660 </a:t>
                      </a:r>
                    </a:p>
                  </a:txBody>
                  <a:tcPr marL="68591" marR="68591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636328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/>
                      <a:r>
                        <a:rPr lang="cs-CZ" sz="1800" dirty="0" err="1"/>
                        <a:t>Administrative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0,1*450=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2400" dirty="0">
                          <a:effectLst/>
                        </a:rPr>
                        <a:t>45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</a:rPr>
                        <a:t>0,1*550= </a:t>
                      </a:r>
                      <a:r>
                        <a:rPr lang="cs-CZ" sz="2400" dirty="0">
                          <a:effectLst/>
                        </a:rPr>
                        <a:t>55</a:t>
                      </a:r>
                      <a:r>
                        <a:rPr lang="cs-CZ" sz="1800" dirty="0">
                          <a:effectLst/>
                        </a:rPr>
                        <a:t> 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91" marR="68591" marT="0" marB="0" anchor="ctr"/>
                </a:tc>
                <a:extLst>
                  <a:ext uri="{0D108BD9-81ED-4DB2-BD59-A6C34878D82A}">
                    <a16:rowId xmlns:a16="http://schemas.microsoft.com/office/drawing/2014/main" val="1553146771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of</a:t>
                      </a:r>
                      <a:r>
                        <a:rPr lang="cs-CZ" sz="1800" dirty="0"/>
                        <a:t> output </a:t>
                      </a:r>
                    </a:p>
                  </a:txBody>
                  <a:tcPr marL="68572" marR="68572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585 </a:t>
                      </a:r>
                    </a:p>
                  </a:txBody>
                  <a:tcPr marL="68591" marR="685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715 </a:t>
                      </a:r>
                    </a:p>
                  </a:txBody>
                  <a:tcPr marL="68591" marR="68591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43636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L="68591" marR="68591" marT="0" marB="0" anchor="ctr"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385</a:t>
                      </a:r>
                    </a:p>
                  </a:txBody>
                  <a:tcPr marL="68591" marR="68591" marT="0" marB="0" anchor="ctr"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1515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price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750</a:t>
                      </a:r>
                    </a:p>
                  </a:txBody>
                  <a:tcPr marL="68591" marR="68591" marT="0" marB="0" anchor="ctr"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1 100</a:t>
                      </a:r>
                    </a:p>
                  </a:txBody>
                  <a:tcPr marL="68591" marR="68591" marT="0" marB="0" anchor="ctr"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934209"/>
                  </a:ext>
                </a:extLst>
              </a:tr>
            </a:tbl>
          </a:graphicData>
        </a:graphic>
      </p:graphicFrame>
      <p:pic>
        <p:nvPicPr>
          <p:cNvPr id="19514" name="Obrázek 2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363" y="2205038"/>
            <a:ext cx="287337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515" name="Obrázek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125" y="2205038"/>
            <a:ext cx="407988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4" name="Obdélník 13"/>
              <p:cNvSpPr/>
              <p:nvPr/>
            </p:nvSpPr>
            <p:spPr>
              <a:xfrm>
                <a:off x="364827" y="1397605"/>
                <a:ext cx="5672435" cy="3168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sz="2000" dirty="0">
                    <a:solidFill>
                      <a:srgbClr val="002060"/>
                    </a:solidFill>
                  </a:rPr>
                  <a:t>Profit = </a:t>
                </a:r>
                <a:r>
                  <a:rPr lang="cs-CZ" sz="2000" dirty="0" err="1">
                    <a:solidFill>
                      <a:srgbClr val="002060"/>
                    </a:solidFill>
                  </a:rPr>
                  <a:t>Production</a:t>
                </a:r>
                <a:r>
                  <a:rPr lang="cs-CZ" sz="2000" dirty="0">
                    <a:solidFill>
                      <a:srgbClr val="002060"/>
                    </a:solidFill>
                  </a:rPr>
                  <a:t> </a:t>
                </a:r>
                <a:r>
                  <a:rPr lang="cs-CZ" sz="2000" dirty="0" err="1">
                    <a:solidFill>
                      <a:srgbClr val="002060"/>
                    </a:solidFill>
                  </a:rPr>
                  <a:t>price</a:t>
                </a:r>
                <a:r>
                  <a:rPr lang="cs-CZ" sz="2000" dirty="0">
                    <a:solidFill>
                      <a:srgbClr val="002060"/>
                    </a:solidFill>
                  </a:rPr>
                  <a:t> – </a:t>
                </a:r>
                <a:r>
                  <a:rPr lang="cs-CZ" sz="2000" dirty="0" err="1">
                    <a:solidFill>
                      <a:srgbClr val="002060"/>
                    </a:solidFill>
                  </a:rPr>
                  <a:t>Costing</a:t>
                </a:r>
                <a:r>
                  <a:rPr lang="cs-CZ" sz="2000" dirty="0">
                    <a:solidFill>
                      <a:srgbClr val="002060"/>
                    </a:solidFill>
                  </a:rPr>
                  <a:t> </a:t>
                </a:r>
                <a:r>
                  <a:rPr lang="cs-CZ" sz="2000" dirty="0" err="1">
                    <a:solidFill>
                      <a:srgbClr val="002060"/>
                    </a:solidFill>
                  </a:rPr>
                  <a:t>of</a:t>
                </a:r>
                <a:r>
                  <a:rPr lang="cs-CZ" sz="2000" dirty="0">
                    <a:solidFill>
                      <a:srgbClr val="002060"/>
                    </a:solidFill>
                  </a:rPr>
                  <a:t> output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cs-CZ" sz="2000" dirty="0">
                    <a:solidFill>
                      <a:srgbClr val="002060"/>
                    </a:solidFill>
                  </a:rPr>
                  <a:t>Return on Sales (ROS)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𝑃𝑟𝑜𝑓𝑖𝑡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𝑆𝑎𝑙𝑒𝑠</m:t>
                        </m:r>
                      </m:den>
                    </m:f>
                  </m:oMath>
                </a14:m>
                <a:endParaRPr lang="cs-CZ" sz="2000" dirty="0">
                  <a:solidFill>
                    <a:srgbClr val="002060"/>
                  </a:solidFill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cs-CZ" sz="2000" dirty="0">
                  <a:solidFill>
                    <a:srgbClr val="002060"/>
                  </a:solidFill>
                </a:endParaRPr>
              </a:p>
              <a:p>
                <a:endParaRPr lang="cs-CZ" sz="2000" dirty="0">
                  <a:solidFill>
                    <a:srgbClr val="002060"/>
                  </a:solidFill>
                </a:endParaRPr>
              </a:p>
              <a:p>
                <a:r>
                  <a:rPr lang="cs-CZ" sz="2000" dirty="0">
                    <a:solidFill>
                      <a:srgbClr val="002060"/>
                    </a:solidFill>
                  </a:rPr>
                  <a:t>        ROS</a:t>
                </a:r>
                <a:r>
                  <a:rPr lang="cs-CZ" sz="2400" dirty="0">
                    <a:solidFill>
                      <a:srgbClr val="002060"/>
                    </a:solidFill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165∗280</m:t>
                            </m:r>
                          </m:e>
                        </m:d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+(385∗316)</m:t>
                        </m:r>
                      </m:num>
                      <m:den>
                        <m:d>
                          <m:dPr>
                            <m:ctrlP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750∗280</m:t>
                            </m:r>
                          </m:e>
                        </m:d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+(1100∗316)</m:t>
                        </m:r>
                      </m:den>
                    </m:f>
                  </m:oMath>
                </a14:m>
                <a:r>
                  <a:rPr lang="cs-CZ" sz="1600" dirty="0">
                    <a:solidFill>
                      <a:srgbClr val="002060"/>
                    </a:solidFill>
                  </a:rPr>
                  <a:t> =</a:t>
                </a:r>
              </a:p>
              <a:p>
                <a:endParaRPr lang="cs-CZ" sz="1600" dirty="0">
                  <a:solidFill>
                    <a:srgbClr val="002060"/>
                  </a:solidFill>
                </a:endParaRPr>
              </a:p>
              <a:p>
                <a:endParaRPr lang="cs-CZ" sz="1600" dirty="0">
                  <a:solidFill>
                    <a:srgbClr val="002060"/>
                  </a:solidFill>
                </a:endParaRPr>
              </a:p>
              <a:p>
                <a:r>
                  <a:rPr lang="cs-CZ" sz="1600" dirty="0">
                    <a:solidFill>
                      <a:srgbClr val="002060"/>
                    </a:solidFill>
                  </a:rPr>
                  <a:t>      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4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167 860</m:t>
                        </m:r>
                      </m:num>
                      <m:den>
                        <m:r>
                          <a:rPr lang="cs-CZ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557 600</m:t>
                        </m:r>
                      </m:den>
                    </m:f>
                  </m:oMath>
                </a14:m>
                <a:r>
                  <a:rPr lang="cs-CZ" sz="1600" dirty="0">
                    <a:solidFill>
                      <a:srgbClr val="002060"/>
                    </a:solidFill>
                  </a:rPr>
                  <a:t> = 0,3010 CZK </a:t>
                </a:r>
                <a:r>
                  <a:rPr lang="cs-CZ" sz="1600" dirty="0" err="1">
                    <a:solidFill>
                      <a:srgbClr val="002060"/>
                    </a:solidFill>
                  </a:rPr>
                  <a:t>of</a:t>
                </a:r>
                <a:r>
                  <a:rPr lang="cs-CZ" sz="1600" dirty="0">
                    <a:solidFill>
                      <a:srgbClr val="002060"/>
                    </a:solidFill>
                  </a:rPr>
                  <a:t> profit per 1 CZK </a:t>
                </a:r>
                <a:r>
                  <a:rPr lang="cs-CZ" sz="1600" dirty="0" err="1">
                    <a:solidFill>
                      <a:srgbClr val="002060"/>
                    </a:solidFill>
                  </a:rPr>
                  <a:t>of</a:t>
                </a:r>
                <a:r>
                  <a:rPr lang="cs-CZ" sz="1600" dirty="0">
                    <a:solidFill>
                      <a:srgbClr val="002060"/>
                    </a:solidFill>
                  </a:rPr>
                  <a:t> Sales</a:t>
                </a:r>
              </a:p>
            </p:txBody>
          </p:sp>
        </mc:Choice>
        <mc:Fallback>
          <p:sp>
            <p:nvSpPr>
              <p:cNvPr id="14" name="Obdélník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827" y="1397605"/>
                <a:ext cx="5672435" cy="3168496"/>
              </a:xfrm>
              <a:prstGeom prst="rect">
                <a:avLst/>
              </a:prstGeom>
              <a:blipFill>
                <a:blip r:embed="rId8"/>
                <a:stretch>
                  <a:fillRect l="-968" t="-7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Nadpis 1">
            <a:extLst>
              <a:ext uri="{FF2B5EF4-FFF2-40B4-BE49-F238E27FC236}">
                <a16:creationId xmlns:a16="http://schemas.microsoft.com/office/drawing/2014/main" id="{D2F7ABC6-FCD6-46D2-94E2-93FCAD46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0035" y="146168"/>
            <a:ext cx="9272415" cy="662917"/>
          </a:xfrm>
        </p:spPr>
        <p:txBody>
          <a:bodyPr/>
          <a:lstStyle/>
          <a:p>
            <a:r>
              <a:rPr lang="cs-CZ" sz="2800" dirty="0" err="1">
                <a:latin typeface="Clara Sans" pitchFamily="50" charset="0"/>
              </a:rPr>
              <a:t>Costing</a:t>
            </a:r>
            <a:r>
              <a:rPr lang="cs-CZ" sz="2800" dirty="0">
                <a:latin typeface="Clara Sans" pitchFamily="50" charset="0"/>
              </a:rPr>
              <a:t> – </a:t>
            </a:r>
            <a:r>
              <a:rPr lang="cs-CZ" sz="2800" dirty="0" err="1">
                <a:latin typeface="Clara Sans" pitchFamily="50" charset="0"/>
              </a:rPr>
              <a:t>Example</a:t>
            </a:r>
            <a:r>
              <a:rPr lang="cs-CZ" sz="2800" dirty="0">
                <a:latin typeface="Clara Sans" pitchFamily="50" charset="0"/>
              </a:rPr>
              <a:t> (Profit - ROS)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Zástupný symbol pro obsah 2"/>
          <p:cNvSpPr>
            <a:spLocks noGrp="1"/>
          </p:cNvSpPr>
          <p:nvPr>
            <p:ph sz="half" idx="1"/>
          </p:nvPr>
        </p:nvSpPr>
        <p:spPr>
          <a:xfrm>
            <a:off x="765820" y="1268760"/>
            <a:ext cx="11017223" cy="5040560"/>
          </a:xfrm>
        </p:spPr>
        <p:txBody>
          <a:bodyPr>
            <a:normAutofit/>
          </a:bodyPr>
          <a:lstStyle/>
          <a:p>
            <a:pPr marL="514350" lvl="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42913" algn="l"/>
              </a:tabLst>
            </a:pPr>
            <a:r>
              <a:rPr lang="cs-CZ" sz="3200" dirty="0">
                <a:latin typeface="Clara Sans" pitchFamily="50" charset="0"/>
              </a:rPr>
              <a:t> </a:t>
            </a:r>
            <a:r>
              <a:rPr lang="en-GB" sz="3200" dirty="0">
                <a:latin typeface="Clara Sans" pitchFamily="50" charset="0"/>
              </a:rPr>
              <a:t>determination of the calculated</a:t>
            </a:r>
            <a:r>
              <a:rPr lang="cs-CZ" sz="3200" dirty="0">
                <a:latin typeface="Clara Sans" pitchFamily="50" charset="0"/>
              </a:rPr>
              <a:t>, </a:t>
            </a:r>
            <a:r>
              <a:rPr lang="en-GB" sz="3200" dirty="0">
                <a:latin typeface="Clara Sans" pitchFamily="50" charset="0"/>
              </a:rPr>
              <a:t>performance and calculation units,</a:t>
            </a:r>
            <a:endParaRPr lang="cs-CZ" sz="3200" dirty="0">
              <a:latin typeface="Clara Sans" pitchFamily="50" charset="0"/>
            </a:endParaRPr>
          </a:p>
          <a:p>
            <a:pPr marL="514350" lvl="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180340" algn="l"/>
              </a:tabLst>
            </a:pPr>
            <a:endParaRPr lang="cs-CZ" sz="900" dirty="0">
              <a:latin typeface="Clara Sans" pitchFamily="50" charset="0"/>
            </a:endParaRPr>
          </a:p>
          <a:p>
            <a:pPr marL="51435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latin typeface="Clara Sans" pitchFamily="50" charset="0"/>
              </a:rPr>
              <a:t>define the calculation formula;</a:t>
            </a:r>
            <a:endParaRPr lang="cs-CZ" sz="3200" dirty="0">
              <a:latin typeface="Clara Sans" pitchFamily="50" charset="0"/>
            </a:endParaRPr>
          </a:p>
          <a:p>
            <a:pPr marL="228600" indent="-2286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cs-CZ" sz="900" dirty="0">
              <a:latin typeface="Clara Sans" pitchFamily="50" charset="0"/>
            </a:endParaRPr>
          </a:p>
          <a:p>
            <a:pPr marL="51435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latin typeface="Clara Sans" pitchFamily="50" charset="0"/>
              </a:rPr>
              <a:t>calculation of direct costs;</a:t>
            </a:r>
            <a:endParaRPr lang="cs-CZ" sz="3200" dirty="0">
              <a:latin typeface="Clara Sans" pitchFamily="50" charset="0"/>
            </a:endParaRPr>
          </a:p>
          <a:p>
            <a:pPr marL="228600" indent="-2286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cs-CZ" sz="900" dirty="0">
              <a:latin typeface="Clara Sans" pitchFamily="50" charset="0"/>
            </a:endParaRPr>
          </a:p>
          <a:p>
            <a:pPr marL="51435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3200" dirty="0">
                <a:latin typeface="Clara Sans" pitchFamily="50" charset="0"/>
              </a:rPr>
              <a:t>determination of the schedule basis </a:t>
            </a:r>
            <a:endParaRPr lang="cs-CZ" sz="3200" dirty="0">
              <a:latin typeface="Clara Sans" pitchFamily="50" charset="0"/>
            </a:endParaRPr>
          </a:p>
          <a:p>
            <a:pPr marL="51435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3200" dirty="0">
                <a:latin typeface="Clara Sans" pitchFamily="50" charset="0"/>
              </a:rPr>
              <a:t> </a:t>
            </a:r>
            <a:r>
              <a:rPr lang="en-GB" sz="3200" dirty="0">
                <a:latin typeface="Clara Sans" pitchFamily="50" charset="0"/>
              </a:rPr>
              <a:t>for the calculation of overheads</a:t>
            </a:r>
            <a:endParaRPr lang="cs-CZ" sz="3200" dirty="0">
              <a:latin typeface="Clara Sans" pitchFamily="50" charset="0"/>
            </a:endParaRPr>
          </a:p>
          <a:p>
            <a:pPr marL="228600" indent="-22860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endParaRPr lang="cs-CZ" sz="900" dirty="0">
              <a:latin typeface="Clara Sans" pitchFamily="50" charset="0"/>
            </a:endParaRPr>
          </a:p>
          <a:p>
            <a:pPr marL="514350" indent="-514350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sz="3200" dirty="0">
                <a:latin typeface="Clara Sans" pitchFamily="50" charset="0"/>
              </a:rPr>
              <a:t> </a:t>
            </a:r>
            <a:r>
              <a:rPr lang="en-GB" sz="3200" dirty="0">
                <a:latin typeface="Clara Sans" pitchFamily="50" charset="0"/>
              </a:rPr>
              <a:t>calculation of indirect overhead costs</a:t>
            </a:r>
            <a:endParaRPr lang="cs-CZ" sz="3200" dirty="0">
              <a:latin typeface="Clara Sans" pitchFamily="50" charset="0"/>
            </a:endParaRPr>
          </a:p>
        </p:txBody>
      </p:sp>
      <p:sp>
        <p:nvSpPr>
          <p:cNvPr id="21544" name="Zástupný symbol pro číslo snímku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17613" fontAlgn="base">
              <a:spcBef>
                <a:spcPct val="0"/>
              </a:spcBef>
              <a:spcAft>
                <a:spcPct val="0"/>
              </a:spcAft>
            </a:pPr>
            <a:fld id="{144EF13F-814D-4F8F-8D8D-06695A09FFE1}" type="slidenum">
              <a:rPr lang="cs-CZ" altLang="cs-CZ" smtClean="0">
                <a:solidFill>
                  <a:srgbClr val="FFFFFF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502123" y="188640"/>
            <a:ext cx="7776865" cy="72008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3200" dirty="0">
                <a:latin typeface="Clara Sans" pitchFamily="50" charset="0"/>
              </a:rPr>
              <a:t>Preliminary costing - summary</a:t>
            </a:r>
            <a:endParaRPr lang="cs-CZ" sz="3200" dirty="0">
              <a:latin typeface="Clara Sans" pitchFamily="50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Thank</a:t>
            </a:r>
            <a:r>
              <a:rPr lang="cs-CZ" dirty="0"/>
              <a:t> </a:t>
            </a:r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attencion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5553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Zástupný symbol pro obsah 13"/>
          <p:cNvSpPr>
            <a:spLocks noGrp="1"/>
          </p:cNvSpPr>
          <p:nvPr>
            <p:ph idx="1"/>
          </p:nvPr>
        </p:nvSpPr>
        <p:spPr>
          <a:xfrm>
            <a:off x="981844" y="1217613"/>
            <a:ext cx="10657184" cy="5139320"/>
          </a:xfrm>
        </p:spPr>
        <p:txBody>
          <a:bodyPr/>
          <a:lstStyle/>
          <a:p>
            <a:r>
              <a:rPr lang="cs-CZ" dirty="0" err="1"/>
              <a:t>Calculating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err="1"/>
              <a:t>belongs</a:t>
            </a:r>
            <a:r>
              <a:rPr lang="cs-CZ" dirty="0"/>
              <a:t> to basic </a:t>
            </a:r>
            <a:r>
              <a:rPr lang="cs-CZ" dirty="0" err="1"/>
              <a:t>tools</a:t>
            </a:r>
            <a:r>
              <a:rPr lang="cs-CZ" dirty="0"/>
              <a:t> of </a:t>
            </a:r>
            <a:r>
              <a:rPr lang="cs-CZ" dirty="0" err="1"/>
              <a:t>company</a:t>
            </a:r>
            <a:r>
              <a:rPr lang="en-US" dirty="0"/>
              <a:t>’</a:t>
            </a:r>
            <a:r>
              <a:rPr lang="cs-CZ" dirty="0"/>
              <a:t>s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control</a:t>
            </a:r>
            <a:r>
              <a:rPr lang="cs-CZ" dirty="0"/>
              <a:t>. </a:t>
            </a:r>
            <a:r>
              <a:rPr lang="cs-CZ" dirty="0" err="1"/>
              <a:t>It</a:t>
            </a:r>
            <a:r>
              <a:rPr lang="en-US" dirty="0"/>
              <a:t>s function is:</a:t>
            </a:r>
            <a:endParaRPr lang="cs-CZ" dirty="0"/>
          </a:p>
          <a:p>
            <a:endParaRPr lang="cs-CZ" dirty="0"/>
          </a:p>
          <a:p>
            <a:pPr lvl="0"/>
            <a:r>
              <a:rPr lang="cs-CZ" b="1" dirty="0"/>
              <a:t>to </a:t>
            </a:r>
            <a:r>
              <a:rPr lang="cs-CZ" b="1" dirty="0" err="1"/>
              <a:t>ascertain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dirty="0"/>
              <a:t> </a:t>
            </a:r>
            <a:r>
              <a:rPr lang="cs-CZ" dirty="0" err="1"/>
              <a:t>already</a:t>
            </a:r>
            <a:r>
              <a:rPr lang="cs-CZ" dirty="0"/>
              <a:t> </a:t>
            </a:r>
            <a:r>
              <a:rPr lang="cs-CZ" dirty="0" err="1"/>
              <a:t>incurred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outputs</a:t>
            </a:r>
            <a:r>
              <a:rPr lang="cs-CZ" dirty="0"/>
              <a:t> (</a:t>
            </a:r>
            <a:r>
              <a:rPr lang="cs-CZ" b="1" dirty="0" err="1">
                <a:solidFill>
                  <a:schemeClr val="accent1"/>
                </a:solidFill>
              </a:rPr>
              <a:t>Actual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b="1" dirty="0" err="1">
                <a:solidFill>
                  <a:schemeClr val="accent1"/>
                </a:solidFill>
              </a:rPr>
              <a:t>Costing</a:t>
            </a:r>
            <a:r>
              <a:rPr lang="cs-CZ" b="1" dirty="0">
                <a:solidFill>
                  <a:schemeClr val="accent1"/>
                </a:solidFill>
              </a:rPr>
              <a:t>)</a:t>
            </a:r>
            <a:r>
              <a:rPr lang="cs-CZ" dirty="0"/>
              <a:t> </a:t>
            </a:r>
            <a:r>
              <a:rPr lang="cs-CZ" dirty="0" err="1"/>
              <a:t>or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lvl="0"/>
            <a:r>
              <a:rPr lang="cs-CZ" b="1" dirty="0" err="1"/>
              <a:t>determine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of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outputs</a:t>
            </a:r>
            <a:r>
              <a:rPr lang="cs-CZ" dirty="0"/>
              <a:t> </a:t>
            </a:r>
            <a:r>
              <a:rPr lang="cs-CZ" dirty="0" err="1"/>
              <a:t>planned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period (</a:t>
            </a:r>
            <a:r>
              <a:rPr lang="cs-CZ" b="1" dirty="0" err="1">
                <a:solidFill>
                  <a:schemeClr val="accent1"/>
                </a:solidFill>
              </a:rPr>
              <a:t>Preliminary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b="1" dirty="0" err="1">
                <a:solidFill>
                  <a:schemeClr val="accent1"/>
                </a:solidFill>
              </a:rPr>
              <a:t>Costing</a:t>
            </a:r>
            <a:r>
              <a:rPr lang="cs-CZ" b="1" dirty="0"/>
              <a:t>)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B9E9B1-BBFA-4E8B-981C-F18999F18196}" type="slidenum">
              <a:rPr lang="cs-CZ"/>
              <a:pPr>
                <a:defRPr/>
              </a:pPr>
              <a:t>2</a:t>
            </a:fld>
            <a:endParaRPr lang="cs-CZ" dirty="0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endParaRPr lang="cs-CZ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ástupný symbol pro obsah 13"/>
          <p:cNvSpPr>
            <a:spLocks noGrp="1"/>
          </p:cNvSpPr>
          <p:nvPr>
            <p:ph idx="1"/>
          </p:nvPr>
        </p:nvSpPr>
        <p:spPr>
          <a:xfrm>
            <a:off x="1219200" y="1125538"/>
            <a:ext cx="10360025" cy="5038725"/>
          </a:xfrm>
        </p:spPr>
        <p:txBody>
          <a:bodyPr/>
          <a:lstStyle/>
          <a:p>
            <a:r>
              <a:rPr lang="cs-CZ" b="1" dirty="0" err="1">
                <a:solidFill>
                  <a:schemeClr val="accent1"/>
                </a:solidFill>
              </a:rPr>
              <a:t>Costing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/>
              <a:t>–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method</a:t>
            </a:r>
            <a:r>
              <a:rPr lang="cs-CZ" dirty="0"/>
              <a:t> of </a:t>
            </a:r>
            <a:r>
              <a:rPr lang="cs-CZ" dirty="0" err="1"/>
              <a:t>calculating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per unit of output (</a:t>
            </a:r>
            <a:r>
              <a:rPr lang="cs-CZ" dirty="0" err="1"/>
              <a:t>i.e</a:t>
            </a:r>
            <a:r>
              <a:rPr lang="cs-CZ" dirty="0"/>
              <a:t>. per unit of </a:t>
            </a:r>
            <a:r>
              <a:rPr lang="cs-CZ" dirty="0" err="1"/>
              <a:t>product</a:t>
            </a:r>
            <a:r>
              <a:rPr lang="cs-CZ" dirty="0"/>
              <a:t>, </a:t>
            </a:r>
            <a:r>
              <a:rPr lang="cs-CZ" dirty="0" err="1"/>
              <a:t>work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service</a:t>
            </a:r>
            <a:r>
              <a:rPr lang="cs-CZ" dirty="0"/>
              <a:t>).</a:t>
            </a:r>
          </a:p>
          <a:p>
            <a:endParaRPr lang="cs-CZ" sz="900" dirty="0"/>
          </a:p>
          <a:p>
            <a:r>
              <a:rPr lang="cs-CZ" b="1" dirty="0" err="1">
                <a:solidFill>
                  <a:schemeClr val="accent1"/>
                </a:solidFill>
              </a:rPr>
              <a:t>Calculated</a:t>
            </a:r>
            <a:r>
              <a:rPr lang="cs-CZ" b="1" dirty="0">
                <a:solidFill>
                  <a:schemeClr val="accent1"/>
                </a:solidFill>
              </a:rPr>
              <a:t> output</a:t>
            </a:r>
            <a:r>
              <a:rPr lang="cs-CZ" dirty="0">
                <a:solidFill>
                  <a:schemeClr val="accent1"/>
                </a:solidFill>
              </a:rPr>
              <a:t> </a:t>
            </a:r>
            <a:r>
              <a:rPr lang="cs-CZ" dirty="0"/>
              <a:t>– </a:t>
            </a:r>
            <a:r>
              <a:rPr lang="cs-CZ" dirty="0" err="1"/>
              <a:t>means</a:t>
            </a:r>
            <a:r>
              <a:rPr lang="cs-CZ" dirty="0"/>
              <a:t> </a:t>
            </a: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kinds</a:t>
            </a:r>
            <a:r>
              <a:rPr lang="cs-CZ" dirty="0"/>
              <a:t> of </a:t>
            </a:r>
            <a:r>
              <a:rPr lang="cs-CZ" dirty="0" err="1"/>
              <a:t>products</a:t>
            </a:r>
            <a:r>
              <a:rPr lang="cs-CZ" dirty="0"/>
              <a:t>, </a:t>
            </a:r>
            <a:r>
              <a:rPr lang="cs-CZ" dirty="0" err="1"/>
              <a:t>works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services</a:t>
            </a:r>
            <a:r>
              <a:rPr lang="cs-CZ" dirty="0"/>
              <a:t>. </a:t>
            </a:r>
          </a:p>
          <a:p>
            <a:endParaRPr lang="cs-CZ" sz="900" dirty="0"/>
          </a:p>
          <a:p>
            <a:r>
              <a:rPr lang="cs-CZ" b="1" dirty="0" err="1">
                <a:solidFill>
                  <a:schemeClr val="accent1"/>
                </a:solidFill>
              </a:rPr>
              <a:t>Cost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b="1" dirty="0" err="1">
                <a:solidFill>
                  <a:schemeClr val="accent1"/>
                </a:solidFill>
              </a:rPr>
              <a:t>Units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dirty="0"/>
              <a:t>– are </a:t>
            </a:r>
            <a:r>
              <a:rPr lang="cs-CZ" dirty="0" err="1"/>
              <a:t>physical</a:t>
            </a:r>
            <a:r>
              <a:rPr lang="cs-CZ" dirty="0"/>
              <a:t> </a:t>
            </a:r>
            <a:r>
              <a:rPr lang="cs-CZ" dirty="0" err="1"/>
              <a:t>units</a:t>
            </a:r>
            <a:r>
              <a:rPr lang="cs-CZ" dirty="0"/>
              <a:t>, by </a:t>
            </a:r>
            <a:r>
              <a:rPr lang="cs-CZ" dirty="0" err="1"/>
              <a:t>means</a:t>
            </a:r>
            <a:r>
              <a:rPr lang="cs-CZ" dirty="0"/>
              <a:t> of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calculated</a:t>
            </a:r>
            <a:r>
              <a:rPr lang="cs-CZ" dirty="0"/>
              <a:t> </a:t>
            </a:r>
            <a:r>
              <a:rPr lang="cs-CZ" dirty="0" err="1"/>
              <a:t>outputs</a:t>
            </a:r>
            <a:r>
              <a:rPr lang="cs-CZ" dirty="0"/>
              <a:t> (</a:t>
            </a:r>
            <a:r>
              <a:rPr lang="cs-CZ" dirty="0" err="1"/>
              <a:t>products</a:t>
            </a:r>
            <a:r>
              <a:rPr lang="cs-CZ" dirty="0"/>
              <a:t>, </a:t>
            </a:r>
            <a:r>
              <a:rPr lang="cs-CZ" dirty="0" err="1"/>
              <a:t>works</a:t>
            </a:r>
            <a:r>
              <a:rPr lang="cs-CZ" dirty="0"/>
              <a:t>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services</a:t>
            </a:r>
            <a:r>
              <a:rPr lang="cs-CZ" dirty="0"/>
              <a:t>) are </a:t>
            </a:r>
            <a:r>
              <a:rPr lang="cs-CZ" dirty="0" err="1"/>
              <a:t>expressed</a:t>
            </a:r>
            <a:r>
              <a:rPr lang="cs-CZ" dirty="0"/>
              <a:t>, </a:t>
            </a:r>
            <a:r>
              <a:rPr lang="cs-CZ" dirty="0" err="1"/>
              <a:t>i.e</a:t>
            </a:r>
            <a:r>
              <a:rPr lang="cs-CZ" dirty="0"/>
              <a:t>. </a:t>
            </a:r>
            <a:r>
              <a:rPr lang="cs-CZ" dirty="0" err="1"/>
              <a:t>e.g</a:t>
            </a:r>
            <a:r>
              <a:rPr lang="cs-CZ" dirty="0"/>
              <a:t>. kg, l, </a:t>
            </a:r>
            <a:r>
              <a:rPr lang="cs-CZ" dirty="0" err="1"/>
              <a:t>pcs</a:t>
            </a:r>
            <a:r>
              <a:rPr lang="cs-CZ" dirty="0"/>
              <a:t>.</a:t>
            </a:r>
          </a:p>
          <a:p>
            <a:endParaRPr lang="cs-CZ" sz="900" dirty="0"/>
          </a:p>
          <a:p>
            <a:r>
              <a:rPr lang="cs-CZ" b="1" dirty="0" err="1">
                <a:solidFill>
                  <a:schemeClr val="accent1"/>
                </a:solidFill>
              </a:rPr>
              <a:t>Costing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b="1" dirty="0" err="1">
                <a:solidFill>
                  <a:schemeClr val="accent1"/>
                </a:solidFill>
              </a:rPr>
              <a:t>Scheme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dirty="0"/>
              <a:t>– </a:t>
            </a:r>
            <a:r>
              <a:rPr lang="cs-CZ" dirty="0" err="1"/>
              <a:t>costs</a:t>
            </a:r>
            <a:r>
              <a:rPr lang="cs-CZ" dirty="0"/>
              <a:t> are </a:t>
            </a:r>
            <a:r>
              <a:rPr lang="cs-CZ" dirty="0" err="1"/>
              <a:t>calculated</a:t>
            </a:r>
            <a:r>
              <a:rPr lang="cs-CZ" dirty="0"/>
              <a:t> </a:t>
            </a:r>
            <a:r>
              <a:rPr lang="cs-CZ" dirty="0" err="1"/>
              <a:t>according</a:t>
            </a:r>
            <a:r>
              <a:rPr lang="cs-CZ" dirty="0"/>
              <a:t> to a </a:t>
            </a:r>
            <a:r>
              <a:rPr lang="cs-CZ" dirty="0" err="1"/>
              <a:t>certain</a:t>
            </a:r>
            <a:r>
              <a:rPr lang="cs-CZ" dirty="0"/>
              <a:t> model, </a:t>
            </a:r>
            <a:r>
              <a:rPr lang="cs-CZ" dirty="0" err="1"/>
              <a:t>called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</a:t>
            </a:r>
            <a:r>
              <a:rPr lang="cs-CZ" dirty="0" err="1"/>
              <a:t>scheme</a:t>
            </a:r>
            <a:r>
              <a:rPr lang="cs-CZ" dirty="0"/>
              <a:t>. </a:t>
            </a:r>
            <a:endParaRPr lang="cs-CZ" altLang="cs-CZ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1217613" fontAlgn="base">
              <a:spcBef>
                <a:spcPct val="0"/>
              </a:spcBef>
              <a:spcAft>
                <a:spcPct val="0"/>
              </a:spcAft>
              <a:defRPr/>
            </a:pPr>
            <a:fld id="{A28817DA-63A2-459C-9F68-6F38EC58BFA3}" type="slidenum">
              <a:rPr lang="cs-CZ" altLang="cs-CZ" smtClean="0">
                <a:solidFill>
                  <a:srgbClr val="FFFFFF"/>
                </a:solidFill>
              </a:rPr>
              <a:pPr defTabSz="121761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cs-CZ" altLang="cs-CZ">
              <a:solidFill>
                <a:srgbClr val="FFFFFF"/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endParaRPr lang="cs-CZ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09519" y="996919"/>
            <a:ext cx="4625253" cy="5861081"/>
          </a:xfrm>
        </p:spPr>
        <p:txBody>
          <a:bodyPr/>
          <a:lstStyle/>
          <a:p>
            <a:pPr lvl="0"/>
            <a:r>
              <a:rPr lang="cs-CZ" dirty="0"/>
              <a:t>Direct </a:t>
            </a:r>
            <a:r>
              <a:rPr lang="cs-CZ" dirty="0" err="1"/>
              <a:t>material</a:t>
            </a:r>
            <a:endParaRPr lang="cs-CZ" dirty="0"/>
          </a:p>
          <a:p>
            <a:pPr lvl="0"/>
            <a:r>
              <a:rPr lang="cs-CZ" dirty="0"/>
              <a:t>Direct </a:t>
            </a:r>
            <a:r>
              <a:rPr lang="cs-CZ" dirty="0" err="1"/>
              <a:t>wages</a:t>
            </a:r>
            <a:endParaRPr lang="cs-CZ" dirty="0"/>
          </a:p>
          <a:p>
            <a:pPr lvl="0"/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overhead</a:t>
            </a:r>
            <a:endParaRPr lang="cs-CZ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</a:p>
          <a:p>
            <a:pPr>
              <a:defRPr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overhead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dirty="0" err="1"/>
              <a:t>Sale</a:t>
            </a:r>
            <a:r>
              <a:rPr lang="cs-CZ" dirty="0"/>
              <a:t> </a:t>
            </a:r>
            <a:r>
              <a:rPr lang="cs-CZ" dirty="0" err="1"/>
              <a:t>cost</a:t>
            </a:r>
            <a:endParaRPr lang="cs-CZ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Profit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DFF879-21FC-49C0-A8B4-3B7A2D9732A6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4466724" y="2559276"/>
            <a:ext cx="3651250" cy="57626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 err="1"/>
              <a:t>Production</a:t>
            </a:r>
            <a:r>
              <a:rPr lang="cs-CZ" sz="2800" dirty="0"/>
              <a:t> </a:t>
            </a:r>
            <a:r>
              <a:rPr lang="cs-CZ" sz="2800" dirty="0" err="1"/>
              <a:t>costing</a:t>
            </a:r>
            <a:r>
              <a:rPr lang="cs-CZ" sz="2800" dirty="0"/>
              <a:t> 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372646" y="3639327"/>
            <a:ext cx="3744913" cy="576263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 err="1"/>
              <a:t>Costing</a:t>
            </a:r>
            <a:r>
              <a:rPr lang="cs-CZ" sz="2800" dirty="0"/>
              <a:t> of output 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4183058" y="4653476"/>
            <a:ext cx="4432307" cy="576262"/>
          </a:xfrm>
          <a:prstGeom prst="roundRect">
            <a:avLst>
              <a:gd name="adj" fmla="val 896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 err="1"/>
              <a:t>Total</a:t>
            </a:r>
            <a:r>
              <a:rPr lang="cs-CZ" sz="2800" dirty="0"/>
              <a:t> </a:t>
            </a:r>
            <a:r>
              <a:rPr lang="cs-CZ" sz="2800" dirty="0" err="1"/>
              <a:t>Costing</a:t>
            </a:r>
            <a:r>
              <a:rPr lang="cs-CZ" sz="2800" dirty="0"/>
              <a:t> of output 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4167362" y="5755738"/>
            <a:ext cx="4155480" cy="57626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2800" dirty="0" err="1"/>
              <a:t>Production</a:t>
            </a:r>
            <a:r>
              <a:rPr lang="cs-CZ" sz="2800" dirty="0"/>
              <a:t> </a:t>
            </a:r>
            <a:r>
              <a:rPr lang="cs-CZ" sz="2800" dirty="0" err="1"/>
              <a:t>price</a:t>
            </a:r>
            <a:endParaRPr lang="cs-CZ" sz="2800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r>
              <a:rPr lang="cs-CZ" sz="3200" dirty="0"/>
              <a:t> </a:t>
            </a:r>
            <a:r>
              <a:rPr lang="cs-CZ" sz="3200" dirty="0" err="1"/>
              <a:t>Scheme</a:t>
            </a:r>
            <a:r>
              <a:rPr lang="cs-CZ" sz="3200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Zástupný symbol pro obsah 13"/>
          <p:cNvSpPr>
            <a:spLocks noGrp="1"/>
          </p:cNvSpPr>
          <p:nvPr>
            <p:ph idx="1"/>
          </p:nvPr>
        </p:nvSpPr>
        <p:spPr>
          <a:xfrm>
            <a:off x="1219200" y="1125538"/>
            <a:ext cx="10360025" cy="5038725"/>
          </a:xfrm>
        </p:spPr>
        <p:txBody>
          <a:bodyPr/>
          <a:lstStyle/>
          <a:p>
            <a:r>
              <a:rPr lang="cs-CZ" dirty="0" err="1"/>
              <a:t>There</a:t>
            </a:r>
            <a:r>
              <a:rPr lang="cs-CZ" dirty="0"/>
              <a:t> are </a:t>
            </a:r>
            <a:r>
              <a:rPr lang="cs-CZ" dirty="0" err="1"/>
              <a:t>two</a:t>
            </a:r>
            <a:r>
              <a:rPr lang="cs-CZ" dirty="0"/>
              <a:t> basic </a:t>
            </a:r>
            <a:r>
              <a:rPr lang="cs-CZ" dirty="0" err="1"/>
              <a:t>groups</a:t>
            </a:r>
            <a:r>
              <a:rPr lang="cs-CZ" dirty="0"/>
              <a:t> of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err="1"/>
              <a:t>included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costing</a:t>
            </a:r>
            <a:r>
              <a:rPr lang="cs-CZ" dirty="0"/>
              <a:t> </a:t>
            </a:r>
            <a:r>
              <a:rPr lang="cs-CZ" dirty="0" err="1"/>
              <a:t>scheme</a:t>
            </a:r>
            <a:r>
              <a:rPr lang="cs-CZ" dirty="0"/>
              <a:t>, </a:t>
            </a:r>
            <a:r>
              <a:rPr lang="cs-CZ" dirty="0" err="1"/>
              <a:t>namely</a:t>
            </a:r>
            <a:r>
              <a:rPr lang="cs-CZ" dirty="0"/>
              <a:t>:</a:t>
            </a:r>
          </a:p>
          <a:p>
            <a:endParaRPr lang="cs-CZ" dirty="0"/>
          </a:p>
          <a:p>
            <a:pPr lvl="0"/>
            <a:r>
              <a:rPr lang="cs-CZ" b="1" dirty="0">
                <a:solidFill>
                  <a:schemeClr val="accent1"/>
                </a:solidFill>
              </a:rPr>
              <a:t>Direct </a:t>
            </a:r>
            <a:r>
              <a:rPr lang="cs-CZ" b="1" dirty="0" err="1">
                <a:solidFill>
                  <a:schemeClr val="accent1"/>
                </a:solidFill>
              </a:rPr>
              <a:t>Costs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dirty="0"/>
              <a:t>(</a:t>
            </a:r>
            <a:r>
              <a:rPr lang="cs-CZ" dirty="0" err="1"/>
              <a:t>Cost</a:t>
            </a:r>
            <a:r>
              <a:rPr lang="cs-CZ" dirty="0"/>
              <a:t> </a:t>
            </a:r>
            <a:r>
              <a:rPr lang="cs-CZ" dirty="0" err="1"/>
              <a:t>Units</a:t>
            </a:r>
            <a:r>
              <a:rPr lang="cs-CZ" dirty="0"/>
              <a:t>), </a:t>
            </a:r>
            <a:r>
              <a:rPr lang="cs-CZ" dirty="0" err="1"/>
              <a:t>directly</a:t>
            </a:r>
            <a:r>
              <a:rPr lang="cs-CZ" dirty="0"/>
              <a:t> </a:t>
            </a:r>
            <a:r>
              <a:rPr lang="cs-CZ" dirty="0" err="1"/>
              <a:t>assigned</a:t>
            </a:r>
            <a:r>
              <a:rPr lang="cs-CZ" dirty="0"/>
              <a:t> to </a:t>
            </a: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outputs</a:t>
            </a:r>
            <a:r>
              <a:rPr lang="cs-CZ" dirty="0"/>
              <a:t> (</a:t>
            </a:r>
            <a:r>
              <a:rPr lang="cs-CZ" dirty="0" err="1"/>
              <a:t>individual</a:t>
            </a:r>
            <a:r>
              <a:rPr lang="cs-CZ" dirty="0"/>
              <a:t> </a:t>
            </a:r>
            <a:r>
              <a:rPr lang="cs-CZ" dirty="0" err="1"/>
              <a:t>kinds</a:t>
            </a:r>
            <a:r>
              <a:rPr lang="cs-CZ" dirty="0"/>
              <a:t> of </a:t>
            </a:r>
            <a:r>
              <a:rPr lang="cs-CZ" dirty="0" err="1"/>
              <a:t>products</a:t>
            </a:r>
            <a:r>
              <a:rPr lang="cs-CZ" dirty="0"/>
              <a:t> </a:t>
            </a:r>
            <a:r>
              <a:rPr lang="cs-CZ" dirty="0" err="1"/>
              <a:t>etc</a:t>
            </a:r>
            <a:r>
              <a:rPr lang="cs-CZ" dirty="0"/>
              <a:t>.) and</a:t>
            </a:r>
          </a:p>
          <a:p>
            <a:pPr lvl="0"/>
            <a:endParaRPr lang="cs-CZ" dirty="0"/>
          </a:p>
          <a:p>
            <a:pPr lvl="0"/>
            <a:r>
              <a:rPr lang="cs-CZ" b="1" dirty="0" err="1">
                <a:solidFill>
                  <a:schemeClr val="accent1"/>
                </a:solidFill>
              </a:rPr>
              <a:t>Indirect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b="1" dirty="0" err="1">
                <a:solidFill>
                  <a:schemeClr val="accent1"/>
                </a:solidFill>
              </a:rPr>
              <a:t>Costs</a:t>
            </a:r>
            <a:r>
              <a:rPr lang="cs-CZ" b="1" dirty="0">
                <a:solidFill>
                  <a:schemeClr val="accent1"/>
                </a:solidFill>
              </a:rPr>
              <a:t> </a:t>
            </a:r>
            <a:r>
              <a:rPr lang="cs-CZ" dirty="0"/>
              <a:t>(</a:t>
            </a:r>
            <a:r>
              <a:rPr lang="cs-CZ" dirty="0" err="1"/>
              <a:t>Overhead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), </a:t>
            </a:r>
            <a:r>
              <a:rPr lang="cs-CZ" dirty="0" err="1"/>
              <a:t>which</a:t>
            </a:r>
            <a:r>
              <a:rPr lang="cs-CZ" dirty="0"/>
              <a:t> are </a:t>
            </a:r>
            <a:r>
              <a:rPr lang="cs-CZ" dirty="0" err="1"/>
              <a:t>jointly</a:t>
            </a:r>
            <a:r>
              <a:rPr lang="cs-CZ" dirty="0"/>
              <a:t> </a:t>
            </a:r>
            <a:r>
              <a:rPr lang="cs-CZ" dirty="0" err="1"/>
              <a:t>expended</a:t>
            </a:r>
            <a:r>
              <a:rPr lang="cs-CZ" dirty="0"/>
              <a:t> on more </a:t>
            </a:r>
            <a:r>
              <a:rPr lang="cs-CZ" dirty="0" err="1"/>
              <a:t>outputs</a:t>
            </a:r>
            <a:r>
              <a:rPr lang="cs-CZ" dirty="0"/>
              <a:t> (more </a:t>
            </a:r>
            <a:r>
              <a:rPr lang="cs-CZ" dirty="0" err="1"/>
              <a:t>kinds</a:t>
            </a:r>
            <a:r>
              <a:rPr lang="cs-CZ" dirty="0"/>
              <a:t> of </a:t>
            </a:r>
            <a:r>
              <a:rPr lang="cs-CZ" dirty="0" err="1"/>
              <a:t>products</a:t>
            </a:r>
            <a:r>
              <a:rPr lang="cs-CZ" dirty="0"/>
              <a:t> </a:t>
            </a:r>
            <a:r>
              <a:rPr lang="cs-CZ" dirty="0" err="1"/>
              <a:t>etc</a:t>
            </a:r>
            <a:r>
              <a:rPr lang="cs-CZ" dirty="0"/>
              <a:t>.) </a:t>
            </a:r>
            <a:r>
              <a:rPr lang="cs-CZ" dirty="0" err="1"/>
              <a:t>or</a:t>
            </a:r>
            <a:r>
              <a:rPr lang="cs-CZ" dirty="0"/>
              <a:t> to </a:t>
            </a:r>
            <a:r>
              <a:rPr lang="cs-CZ" dirty="0" err="1"/>
              <a:t>ensure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operation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whole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.</a:t>
            </a:r>
          </a:p>
        </p:txBody>
      </p:sp>
      <p:sp>
        <p:nvSpPr>
          <p:cNvPr id="10244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12176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28817DA-63A2-459C-9F68-6F38EC58BFA3}" type="slidenum">
              <a:rPr kumimoji="0" lang="cs-CZ" altLang="cs-CZ" sz="1088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12176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altLang="cs-CZ" sz="1088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48272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09836" y="908050"/>
            <a:ext cx="10669389" cy="5689302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“ŠIK” tailor shop has two business establishments, the shop for sewing of ready-made clothing and a shop for sewing of car seat covers. In the tailor shop for ready-made clothing, the seamstresses also make: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tabLst>
                <a:tab pos="914400" algn="l"/>
              </a:tabLst>
            </a:pPr>
            <a:r>
              <a:rPr lang="en-GB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Trousers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the annual production target is </a:t>
            </a:r>
            <a:r>
              <a:rPr lang="en-GB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316 items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Suit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the annual production target is </a:t>
            </a:r>
            <a:r>
              <a:rPr lang="en-GB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280 items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according to the technical and administrative standards,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direct material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(fabric, </a:t>
            </a:r>
            <a:r>
              <a:rPr lang="en-GB" sz="2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Flizelin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threads, zippers, buttons) and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wages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(piece work pay of the seamstress) per item: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Trousers: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material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 CZK and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wage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250 CZK,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Suit:</a:t>
            </a:r>
            <a:r>
              <a:rPr lang="en-GB" sz="2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material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350 CZK and </a:t>
            </a:r>
            <a:r>
              <a:rPr lang="en-GB" sz="28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direct wage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200 CZK.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D3EC4-5C9A-40A2-BAD7-578BB58463C6}" type="slidenum">
              <a:rPr lang="cs-CZ" smtClean="0"/>
              <a:pPr>
                <a:defRPr/>
              </a:pPr>
              <a:t>6</a:t>
            </a:fld>
            <a:endParaRPr lang="cs-CZ" dirty="0"/>
          </a:p>
        </p:txBody>
      </p:sp>
      <p:pic>
        <p:nvPicPr>
          <p:cNvPr id="13317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01" t="31651" r="57713"/>
          <a:stretch>
            <a:fillRect/>
          </a:stretch>
        </p:blipFill>
        <p:spPr bwMode="auto">
          <a:xfrm>
            <a:off x="10054852" y="5038334"/>
            <a:ext cx="946150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4932" y="2260433"/>
            <a:ext cx="912862" cy="1762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r>
              <a:rPr lang="cs-CZ" sz="3200" dirty="0"/>
              <a:t> - </a:t>
            </a:r>
            <a:r>
              <a:rPr lang="cs-CZ" sz="3200" dirty="0" err="1"/>
              <a:t>Example</a:t>
            </a:r>
            <a:endParaRPr lang="cs-CZ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3812" y="890326"/>
            <a:ext cx="10801200" cy="583088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2800" b="1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 production overheads budget </a:t>
            </a:r>
            <a: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depreciation of sewing machines, scissors, iron, chalk, pins, electric power consumption): 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tabLst>
                <a:tab pos="914400" algn="l"/>
              </a:tabLs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tailor shop for ready-made clothing - 150,000 CZK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tabLst>
                <a:tab pos="914400" algn="l"/>
              </a:tabLs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tailor shop for car seat covers - 280,000 CZK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b="1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Annual administration overheads budget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n-GB" sz="20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salary of the accountant, manager, interest on loans, administrative costs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GB" sz="2800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the whole company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(both workshops) amount to </a:t>
            </a:r>
            <a:r>
              <a:rPr lang="en-GB" sz="2800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700,000 CZK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direct cost annual budget for the rest of the clothes from the tailor shop for ready-made clothes is 449,700 CZK.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direct cost annual budget of the tailor shop for car seat covers is 6,250,500 CZK.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14681" lvl="1" indent="0">
              <a:buNone/>
              <a:defRPr/>
            </a:pPr>
            <a:endParaRPr lang="cs-CZ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endParaRPr lang="cs-CZ" dirty="0"/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dirty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0B8673-429A-46D1-BA12-68CB6D9ACF75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r>
              <a:rPr lang="cs-CZ" sz="3200" dirty="0"/>
              <a:t> - </a:t>
            </a:r>
            <a:r>
              <a:rPr lang="cs-CZ" sz="3200" dirty="0" err="1"/>
              <a:t>Example</a:t>
            </a:r>
            <a:endParaRPr lang="cs-CZ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7AD3EC4-5C9A-40A2-BAD7-578BB58463C6}" type="slidenum">
              <a:rPr kumimoji="0" lang="cs-CZ" sz="1088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088" b="0" i="0" u="none" strike="noStrike" kern="1200" cap="none" spc="0" normalizeH="0" baseline="0" noProof="0" dirty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>
            <a:spLocks noGrp="1"/>
          </p:cNvSpPr>
          <p:nvPr>
            <p:ph idx="1"/>
          </p:nvPr>
        </p:nvSpPr>
        <p:spPr>
          <a:xfrm>
            <a:off x="477788" y="1124745"/>
            <a:ext cx="11406033" cy="5016334"/>
          </a:xfrm>
        </p:spPr>
        <p:txBody>
          <a:bodyPr>
            <a:normAutofit fontScale="40000" lnSpcReduction="20000"/>
          </a:bodyPr>
          <a:lstStyle/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r>
              <a:rPr lang="en-GB" sz="8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Task: Compile the preliminary costing of the two selected products (</a:t>
            </a:r>
            <a:r>
              <a:rPr lang="en-GB" sz="8600" b="1" dirty="0">
                <a:solidFill>
                  <a:srgbClr val="3399FF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trousers</a:t>
            </a:r>
            <a:r>
              <a:rPr lang="en-GB" sz="8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GB" sz="8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suit</a:t>
            </a:r>
            <a:r>
              <a:rPr lang="en-GB" sz="86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GB" sz="86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assuming that </a:t>
            </a:r>
            <a:endParaRPr lang="cs-CZ" sz="8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endParaRPr lang="cs-CZ" sz="86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1600"/>
              </a:spcBef>
              <a:buClr>
                <a:schemeClr val="tx1"/>
              </a:buClr>
              <a:defRPr/>
            </a:pPr>
            <a:endParaRPr lang="cs-CZ" cap="none" spc="0" dirty="0"/>
          </a:p>
          <a:p>
            <a:pPr marL="0" lvl="0" indent="0">
              <a:spcBef>
                <a:spcPts val="1600"/>
              </a:spcBef>
              <a:buClr>
                <a:srgbClr val="009999"/>
              </a:buClr>
              <a:buNone/>
              <a:defRPr/>
            </a:pPr>
            <a:endParaRPr lang="cs-CZ" dirty="0"/>
          </a:p>
          <a:p>
            <a:pPr marL="0" lvl="0" indent="0">
              <a:spcBef>
                <a:spcPts val="1600"/>
              </a:spcBef>
              <a:buClr>
                <a:srgbClr val="009999"/>
              </a:buClr>
              <a:buNone/>
              <a:defRPr/>
            </a:pPr>
            <a:endParaRPr lang="cs-CZ" cap="none" spc="0" dirty="0">
              <a:solidFill>
                <a:prstClr val="white"/>
              </a:solidFill>
            </a:endParaRP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cs-CZ" sz="2500" dirty="0"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[cit. 2018-10-03]. Dostupný na WWW:                                                                                   </a:t>
            </a:r>
            <a:r>
              <a:rPr lang="cs-CZ" sz="2500" dirty="0">
                <a:solidFill>
                  <a:srgbClr val="15151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[cit. 2018-10-03]. Dostupný na WWW:</a:t>
            </a:r>
          </a:p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cs-CZ" sz="2500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                       </a:t>
            </a:r>
            <a:r>
              <a:rPr lang="cs-CZ" sz="25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 https://media.istockphoto.com/photos/mens-trousers-picture-id510615049</a:t>
            </a:r>
            <a:r>
              <a:rPr lang="cs-CZ" sz="2500" dirty="0">
                <a:solidFill>
                  <a:srgbClr val="151515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</a:t>
            </a:r>
            <a:r>
              <a:rPr lang="cs-CZ" sz="2500" u="sng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https://media.istockphoto.com/photos/woman-dress-picture-id184354439</a:t>
            </a:r>
            <a:endParaRPr lang="cs-CZ" sz="25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spcBef>
                <a:spcPts val="1600"/>
              </a:spcBef>
              <a:buClr>
                <a:srgbClr val="151515"/>
              </a:buClr>
              <a:defRPr/>
            </a:pPr>
            <a:r>
              <a:rPr lang="en-GB" sz="5900" dirty="0">
                <a:solidFill>
                  <a:srgbClr val="151515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scheduling base for determination of the production and administrative overheads is </a:t>
            </a:r>
            <a:r>
              <a:rPr lang="en-GB" sz="590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total of direct costs</a:t>
            </a:r>
            <a:r>
              <a:rPr lang="en-GB" sz="5900" dirty="0">
                <a:solidFill>
                  <a:srgbClr val="151515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sz="5900" dirty="0">
              <a:solidFill>
                <a:srgbClr val="151515"/>
              </a:solidFill>
            </a:endParaRPr>
          </a:p>
          <a:p>
            <a:pPr lvl="0">
              <a:spcBef>
                <a:spcPts val="1600"/>
              </a:spcBef>
              <a:buClr>
                <a:srgbClr val="151515"/>
              </a:buClr>
              <a:defRPr/>
            </a:pPr>
            <a:endParaRPr lang="cs-CZ" sz="2500" dirty="0">
              <a:solidFill>
                <a:srgbClr val="151515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4012" y="2132856"/>
            <a:ext cx="1584176" cy="2609231"/>
          </a:xfrm>
          <a:prstGeom prst="rect">
            <a:avLst/>
          </a:prstGeom>
        </p:spPr>
      </p:pic>
      <p:pic>
        <p:nvPicPr>
          <p:cNvPr id="12" name="Obrázek 11" descr="Men's trousers royalty-free stock photo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492" y="2060848"/>
            <a:ext cx="1656184" cy="2602569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3718148" y="146168"/>
            <a:ext cx="7560840" cy="662917"/>
          </a:xfrm>
        </p:spPr>
        <p:txBody>
          <a:bodyPr/>
          <a:lstStyle/>
          <a:p>
            <a:r>
              <a:rPr lang="cs-CZ" sz="3200" dirty="0" err="1"/>
              <a:t>Costing</a:t>
            </a:r>
            <a:r>
              <a:rPr lang="cs-CZ" sz="3200" dirty="0"/>
              <a:t> - </a:t>
            </a:r>
            <a:r>
              <a:rPr lang="cs-CZ" sz="3200" dirty="0" err="1"/>
              <a:t>Example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5206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Zástupný symbol pro obsah 2"/>
          <p:cNvSpPr>
            <a:spLocks noGrp="1"/>
          </p:cNvSpPr>
          <p:nvPr>
            <p:ph sz="half" idx="1"/>
          </p:nvPr>
        </p:nvSpPr>
        <p:spPr>
          <a:xfrm>
            <a:off x="696913" y="1560513"/>
            <a:ext cx="5213350" cy="208438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cs-CZ" altLang="cs-CZ" sz="2800" dirty="0" err="1"/>
              <a:t>We</a:t>
            </a:r>
            <a:r>
              <a:rPr lang="cs-CZ" altLang="cs-CZ" sz="2800" dirty="0"/>
              <a:t> </a:t>
            </a:r>
            <a:r>
              <a:rPr lang="cs-CZ" altLang="cs-CZ" sz="2800" dirty="0" err="1"/>
              <a:t>calculate</a:t>
            </a:r>
            <a:r>
              <a:rPr lang="cs-CZ" altLang="cs-CZ" sz="2800" dirty="0"/>
              <a:t> </a:t>
            </a:r>
            <a:r>
              <a:rPr lang="cs-CZ" altLang="cs-CZ" sz="2800" dirty="0" err="1">
                <a:solidFill>
                  <a:schemeClr val="accent2">
                    <a:lumMod val="75000"/>
                  </a:schemeClr>
                </a:solidFill>
              </a:rPr>
              <a:t>production</a:t>
            </a:r>
            <a:r>
              <a:rPr lang="cs-CZ" altLang="cs-CZ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altLang="cs-CZ" sz="2800" dirty="0" err="1">
                <a:solidFill>
                  <a:schemeClr val="accent2">
                    <a:lumMod val="75000"/>
                  </a:schemeClr>
                </a:solidFill>
              </a:rPr>
              <a:t>overhead</a:t>
            </a:r>
            <a:r>
              <a:rPr lang="cs-CZ" altLang="cs-CZ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altLang="cs-CZ" sz="2800" dirty="0"/>
              <a:t>(</a:t>
            </a:r>
            <a:r>
              <a:rPr lang="cs-CZ" altLang="cs-CZ" sz="2800" dirty="0" err="1"/>
              <a:t>burden</a:t>
            </a:r>
            <a:r>
              <a:rPr lang="cs-CZ" altLang="cs-CZ" sz="2800" dirty="0"/>
              <a:t> </a:t>
            </a:r>
            <a:r>
              <a:rPr lang="cs-CZ" altLang="cs-CZ" sz="2800" dirty="0" err="1"/>
              <a:t>rate</a:t>
            </a:r>
            <a:r>
              <a:rPr lang="cs-CZ" altLang="cs-CZ" sz="2800" dirty="0"/>
              <a:t> in %)</a:t>
            </a:r>
            <a:endParaRPr lang="cs-CZ" altLang="cs-CZ" sz="2800" dirty="0">
              <a:solidFill>
                <a:schemeClr val="accent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F787B5-A7DB-4846-8E37-6F3D681DCF4F}" type="slidenum">
              <a:rPr lang="cs-CZ"/>
              <a:pPr>
                <a:defRPr/>
              </a:pPr>
              <a:t>9</a:t>
            </a:fld>
            <a:endParaRPr lang="cs-CZ" dirty="0"/>
          </a:p>
        </p:txBody>
      </p:sp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-206375" y="-100013"/>
            <a:ext cx="1218882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altLang="cs-CZ"/>
          </a:p>
        </p:txBody>
      </p:sp>
      <p:graphicFrame>
        <p:nvGraphicFramePr>
          <p:cNvPr id="15367" name="Objekt 8"/>
          <p:cNvGraphicFramePr>
            <a:graphicFrameLocks noChangeAspect="1"/>
          </p:cNvGraphicFramePr>
          <p:nvPr/>
        </p:nvGraphicFramePr>
        <p:xfrm>
          <a:off x="6037263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9" name="Rovnice" r:id="rId4" imgW="114120" imgH="215640" progId="Equation.3">
                  <p:embed/>
                </p:oleObj>
              </mc:Choice>
              <mc:Fallback>
                <p:oleObj name="Rovnice" r:id="rId4" imgW="114120" imgH="215640" progId="Equation.3">
                  <p:embed/>
                  <p:pic>
                    <p:nvPicPr>
                      <p:cNvPr id="0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bdélník 1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37828" y="3789041"/>
            <a:ext cx="4866620" cy="595291"/>
          </a:xfrm>
          <a:prstGeom prst="rect">
            <a:avLst/>
          </a:prstGeom>
          <a:blipFill>
            <a:blip r:embed="rId6"/>
            <a:stretch>
              <a:fillRect r="-876"/>
            </a:stretch>
          </a:blipFill>
        </p:spPr>
        <p:txBody>
          <a:bodyPr/>
          <a:lstStyle/>
          <a:p>
            <a:r>
              <a:rPr lang="cs-CZ">
                <a:noFill/>
              </a:rPr>
              <a:t> </a:t>
            </a:r>
          </a:p>
        </p:txBody>
      </p:sp>
      <p:sp>
        <p:nvSpPr>
          <p:cNvPr id="15370" name="TextovéPole 14"/>
          <p:cNvSpPr txBox="1">
            <a:spLocks noChangeArrowheads="1"/>
          </p:cNvSpPr>
          <p:nvPr/>
        </p:nvSpPr>
        <p:spPr bwMode="auto">
          <a:xfrm>
            <a:off x="976721" y="4869160"/>
            <a:ext cx="46593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0, 20 CZK on 1 CZK direct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(20%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dirty="0"/>
          </a:p>
        </p:txBody>
      </p:sp>
      <p:pic>
        <p:nvPicPr>
          <p:cNvPr id="15371" name="Obrázek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2338" y="2420938"/>
            <a:ext cx="2889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2" name="Obrázek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9300" y="1962150"/>
            <a:ext cx="4095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3" name="Tabulk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633805"/>
              </p:ext>
            </p:extLst>
          </p:nvPr>
        </p:nvGraphicFramePr>
        <p:xfrm>
          <a:off x="5910263" y="1435100"/>
          <a:ext cx="5937249" cy="51038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6347">
                  <a:extLst>
                    <a:ext uri="{9D8B030D-6E8A-4147-A177-3AD203B41FA5}">
                      <a16:colId xmlns:a16="http://schemas.microsoft.com/office/drawing/2014/main" val="3358587775"/>
                    </a:ext>
                  </a:extLst>
                </a:gridCol>
                <a:gridCol w="1705451">
                  <a:extLst>
                    <a:ext uri="{9D8B030D-6E8A-4147-A177-3AD203B41FA5}">
                      <a16:colId xmlns:a16="http://schemas.microsoft.com/office/drawing/2014/main" val="2192772392"/>
                    </a:ext>
                  </a:extLst>
                </a:gridCol>
                <a:gridCol w="1705451">
                  <a:extLst>
                    <a:ext uri="{9D8B030D-6E8A-4147-A177-3AD203B41FA5}">
                      <a16:colId xmlns:a16="http://schemas.microsoft.com/office/drawing/2014/main" val="4154343592"/>
                    </a:ext>
                  </a:extLst>
                </a:gridCol>
              </a:tblGrid>
              <a:tr h="6842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Items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of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1800" dirty="0" err="1">
                          <a:effectLst/>
                        </a:rPr>
                        <a:t>costing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 err="1">
                          <a:effectLst/>
                        </a:rPr>
                        <a:t>Product</a:t>
                      </a:r>
                      <a:r>
                        <a:rPr lang="cs-CZ" sz="1800" dirty="0">
                          <a:effectLst/>
                        </a:rPr>
                        <a:t> (in CZK/</a:t>
                      </a:r>
                      <a:r>
                        <a:rPr lang="cs-CZ" sz="1800" dirty="0" err="1">
                          <a:effectLst/>
                        </a:rPr>
                        <a:t>pc</a:t>
                      </a:r>
                      <a:r>
                        <a:rPr lang="cs-CZ" sz="1800" dirty="0">
                          <a:effectLst/>
                        </a:rPr>
                        <a:t>)</a:t>
                      </a: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446582"/>
                  </a:ext>
                </a:extLst>
              </a:tr>
              <a:tr h="68428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800" b="1" kern="1200" baseline="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  </a:t>
                      </a:r>
                      <a:r>
                        <a:rPr lang="cs-CZ" sz="2400" b="1" dirty="0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</a:t>
                      </a:r>
                      <a:r>
                        <a:rPr lang="en-GB" sz="2400" b="1" dirty="0" err="1">
                          <a:solidFill>
                            <a:srgbClr val="3399FF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ousers</a:t>
                      </a:r>
                      <a:endParaRPr lang="cs-CZ" sz="2400" b="1" kern="1200" baseline="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b="1" kern="1200" baseline="0" dirty="0">
                          <a:solidFill>
                            <a:schemeClr val="accent1">
                              <a:lumMod val="60000"/>
                              <a:lumOff val="40000"/>
                            </a:schemeClr>
                          </a:solidFill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Suit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78351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material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350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2979251163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/>
                        <a:t>Direct </a:t>
                      </a:r>
                      <a:r>
                        <a:rPr lang="cs-CZ" sz="1800" dirty="0" err="1"/>
                        <a:t>wages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250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200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276525243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 algn="ctr"/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0,2*450 =</a:t>
                      </a:r>
                      <a:r>
                        <a:rPr lang="cs-CZ" sz="1800" dirty="0">
                          <a:effectLst/>
                        </a:rPr>
                        <a:t> </a:t>
                      </a:r>
                      <a:r>
                        <a:rPr lang="cs-CZ" sz="2400" dirty="0">
                          <a:effectLst/>
                        </a:rPr>
                        <a:t>90 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0,2*550 = </a:t>
                      </a: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</a:t>
                      </a:r>
                      <a:r>
                        <a:rPr lang="cs-CZ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322515832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</a:p>
                  </a:txBody>
                  <a:tcPr marL="68572" marR="68572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540 </a:t>
                      </a:r>
                    </a:p>
                  </a:txBody>
                  <a:tcPr marL="68572" marR="68572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660 </a:t>
                      </a:r>
                    </a:p>
                  </a:txBody>
                  <a:tcPr marL="68572" marR="68572" marT="0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636328"/>
                  </a:ext>
                </a:extLst>
              </a:tr>
              <a:tr h="447207">
                <a:tc>
                  <a:txBody>
                    <a:bodyPr/>
                    <a:lstStyle/>
                    <a:p>
                      <a:pPr lvl="0"/>
                      <a:r>
                        <a:rPr lang="cs-CZ" sz="1800" dirty="0" err="1"/>
                        <a:t>Administrative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overhead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72" marR="68572" marT="0" marB="0" anchor="ctr"/>
                </a:tc>
                <a:extLst>
                  <a:ext uri="{0D108BD9-81ED-4DB2-BD59-A6C34878D82A}">
                    <a16:rowId xmlns:a16="http://schemas.microsoft.com/office/drawing/2014/main" val="1553146771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Costing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of</a:t>
                      </a:r>
                      <a:r>
                        <a:rPr lang="cs-CZ" sz="1800" dirty="0"/>
                        <a:t> output </a:t>
                      </a:r>
                    </a:p>
                  </a:txBody>
                  <a:tcPr marL="68572" marR="68572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436364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Profit</a:t>
                      </a:r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5915159"/>
                  </a:ext>
                </a:extLst>
              </a:tr>
              <a:tr h="473473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cs-CZ" sz="1800" dirty="0" err="1"/>
                        <a:t>Production</a:t>
                      </a:r>
                      <a:r>
                        <a:rPr lang="cs-CZ" sz="1800" dirty="0"/>
                        <a:t> </a:t>
                      </a:r>
                      <a:r>
                        <a:rPr lang="cs-CZ" sz="1800" dirty="0" err="1"/>
                        <a:t>price</a:t>
                      </a:r>
                      <a:endParaRPr lang="cs-CZ" sz="1800" dirty="0"/>
                    </a:p>
                  </a:txBody>
                  <a:tcPr marL="68572" marR="6857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cs-CZ" sz="24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ctr"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3934209"/>
                  </a:ext>
                </a:extLst>
              </a:tr>
            </a:tbl>
          </a:graphicData>
        </a:graphic>
      </p:graphicFrame>
      <p:pic>
        <p:nvPicPr>
          <p:cNvPr id="15420" name="Obrázek 2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4087" y="2143270"/>
            <a:ext cx="2857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421" name="Obrázek 3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125" y="2174875"/>
            <a:ext cx="407988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adpis 1"/>
          <p:cNvSpPr>
            <a:spLocks noGrp="1"/>
          </p:cNvSpPr>
          <p:nvPr>
            <p:ph type="title"/>
          </p:nvPr>
        </p:nvSpPr>
        <p:spPr>
          <a:xfrm>
            <a:off x="3214091" y="146168"/>
            <a:ext cx="8768359" cy="662917"/>
          </a:xfrm>
        </p:spPr>
        <p:txBody>
          <a:bodyPr/>
          <a:lstStyle/>
          <a:p>
            <a:r>
              <a:rPr lang="cs-CZ" sz="2800" dirty="0" err="1">
                <a:latin typeface="Clara Sans" pitchFamily="50" charset="0"/>
              </a:rPr>
              <a:t>Costing</a:t>
            </a:r>
            <a:r>
              <a:rPr lang="cs-CZ" sz="2800" dirty="0">
                <a:latin typeface="Clara Sans" pitchFamily="50" charset="0"/>
              </a:rPr>
              <a:t> – </a:t>
            </a:r>
            <a:r>
              <a:rPr lang="cs-CZ" sz="2800" dirty="0" err="1">
                <a:latin typeface="Clara Sans" pitchFamily="50" charset="0"/>
              </a:rPr>
              <a:t>Example</a:t>
            </a:r>
            <a:r>
              <a:rPr lang="cs-CZ" sz="2800" dirty="0">
                <a:latin typeface="Clara Sans" pitchFamily="50" charset="0"/>
              </a:rPr>
              <a:t> (</a:t>
            </a:r>
            <a:r>
              <a:rPr lang="cs-CZ" sz="2800" dirty="0" err="1">
                <a:latin typeface="Clara Sans" pitchFamily="50" charset="0"/>
              </a:rPr>
              <a:t>production</a:t>
            </a:r>
            <a:r>
              <a:rPr lang="cs-CZ" sz="2800" dirty="0">
                <a:latin typeface="Clara Sans" pitchFamily="50" charset="0"/>
              </a:rPr>
              <a:t> </a:t>
            </a:r>
            <a:r>
              <a:rPr lang="cs-CZ" sz="2800" dirty="0" err="1">
                <a:latin typeface="Clara Sans" pitchFamily="50" charset="0"/>
              </a:rPr>
              <a:t>overheads</a:t>
            </a:r>
            <a:r>
              <a:rPr lang="cs-CZ" sz="2800" dirty="0">
                <a:latin typeface="Clara Sans" pitchFamily="50" charset="0"/>
              </a:rPr>
              <a:t>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1_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3.xml><?xml version="1.0" encoding="utf-8"?>
<a:theme xmlns:a="http://schemas.openxmlformats.org/drawingml/2006/main" name="Motiv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</APDescription>
    <AssetExpire xmlns="4873beb7-5857-4685-be1f-d57550cc96cc">2029-05-12T07:00:00+00:00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 xsi:nil="true"/>
    <LocLastLocAttemptVersionLookup xmlns="4873beb7-5857-4685-be1f-d57550cc96cc">694266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2011-11-26T00:30:00+00:00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 xmlns="4873beb7-5857-4685-be1f-d57550cc96cc">1345093</Value>
    </PublishStatusLookup>
    <APAuthor xmlns="4873beb7-5857-4685-be1f-d57550cc96cc">
      <UserInfo xmlns="4873beb7-5857-4685-be1f-d57550cc96cc">
        <DisplayName xmlns="4873beb7-5857-4685-be1f-d57550cc96cc">REDMOND\kristaa</DisplayName>
        <AccountId xmlns="4873beb7-5857-4685-be1f-d57550cc96cc">136</AccountId>
        <AccountType xmlns="4873beb7-5857-4685-be1f-d57550cc96cc"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false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TP102787989</AssetId>
    <TPClientViewer xmlns="4873beb7-5857-4685-be1f-d57550cc96cc" xsi:nil="true"/>
    <DSATActionTaken xmlns="4873beb7-5857-4685-be1f-d57550cc96cc" xsi:nil="true"/>
    <APEditor xmlns="4873beb7-5857-4685-be1f-d57550cc96cc">
      <UserInfo xmlns="4873beb7-5857-4685-be1f-d57550cc96cc">
        <DisplayName xmlns="4873beb7-5857-4685-be1f-d57550cc96cc"/>
        <AccountId xmlns="4873beb7-5857-4685-be1f-d57550cc96cc" xsi:nil="true"/>
        <AccountType xmlns="4873beb7-5857-4685-be1f-d57550cc96cc"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3F413B5-037E-4E39-84AE-8CF6A32BD20D}">
  <ds:schemaRefs>
    <ds:schemaRef ds:uri="http://purl.org/dc/elements/1.1/"/>
    <ds:schemaRef ds:uri="4873beb7-5857-4685-be1f-d57550cc96cc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 PPT-UPRAVENÉ PÍSMO</Template>
  <TotalTime>10926</TotalTime>
  <Words>890</Words>
  <Application>Microsoft Office PowerPoint</Application>
  <PresentationFormat>Vlastní</PresentationFormat>
  <Paragraphs>190</Paragraphs>
  <Slides>13</Slides>
  <Notes>7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Calibri</vt:lpstr>
      <vt:lpstr>Cambria Math</vt:lpstr>
      <vt:lpstr>Clara Sans</vt:lpstr>
      <vt:lpstr>Times New Roman</vt:lpstr>
      <vt:lpstr>JU_OPVVV</vt:lpstr>
      <vt:lpstr>1_JU_OPVVV</vt:lpstr>
      <vt:lpstr>Rovnice</vt:lpstr>
      <vt:lpstr>Costing</vt:lpstr>
      <vt:lpstr>Costing</vt:lpstr>
      <vt:lpstr>Costing</vt:lpstr>
      <vt:lpstr>Costing Scheme </vt:lpstr>
      <vt:lpstr>Costing</vt:lpstr>
      <vt:lpstr>Costing - Example</vt:lpstr>
      <vt:lpstr>Costing - Example</vt:lpstr>
      <vt:lpstr>Costing - Example</vt:lpstr>
      <vt:lpstr>Costing – Example (production overheads)</vt:lpstr>
      <vt:lpstr>Costing – Example(adminitrative overheads)</vt:lpstr>
      <vt:lpstr>Costing – Example (Profit - ROS)</vt:lpstr>
      <vt:lpstr> Preliminary costing - summary</vt:lpstr>
      <vt:lpstr>Thank you for your attencion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Rozložení nadpisu</dc:title>
  <dc:creator>Uživatel systému Windows</dc:creator>
  <cp:lastModifiedBy>Ondřej Novotný</cp:lastModifiedBy>
  <cp:revision>89</cp:revision>
  <dcterms:created xsi:type="dcterms:W3CDTF">2018-02-16T15:08:07Z</dcterms:created>
  <dcterms:modified xsi:type="dcterms:W3CDTF">2020-03-13T10:22:00Z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LocLastLocAttemptVersionTypeLookup">
    <vt:lpwstr/>
  </property>
  <property fmtid="{D5CDD505-2E9C-101B-9397-08002B2CF9AE}" pid="10" name="LocNewPublishedVersionLookup">
    <vt:lpwstr/>
  </property>
  <property fmtid="{D5CDD505-2E9C-101B-9397-08002B2CF9AE}" pid="11" name="LocOverallPublishStatusLookup">
    <vt:lpwstr/>
  </property>
  <property fmtid="{D5CDD505-2E9C-101B-9397-08002B2CF9AE}" pid="12" name="LocOverallLocStatusLookup">
    <vt:lpwstr/>
  </property>
  <property fmtid="{D5CDD505-2E9C-101B-9397-08002B2CF9AE}" pid="13" name="LocPublishedDependentAssetsLookup">
    <vt:lpwstr/>
  </property>
  <property fmtid="{D5CDD505-2E9C-101B-9397-08002B2CF9AE}" pid="14" name="LocProcessedForHandoffsLookup">
    <vt:lpwstr/>
  </property>
  <property fmtid="{D5CDD505-2E9C-101B-9397-08002B2CF9AE}" pid="15" name="LocOverallPreviewStatusLookup">
    <vt:lpwstr/>
  </property>
  <property fmtid="{D5CDD505-2E9C-101B-9397-08002B2CF9AE}" pid="16" name="LocProcessedForMarketsLookup">
    <vt:lpwstr/>
  </property>
  <property fmtid="{D5CDD505-2E9C-101B-9397-08002B2CF9AE}" pid="17" name="LocOverallHandbackStatusLookup">
    <vt:lpwstr/>
  </property>
</Properties>
</file>