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50" d="100"/>
          <a:sy n="50" d="100"/>
        </p:scale>
        <p:origin x="-1444" y="-2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14.06.2021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14.06.2021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14.06.2021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Old</a:t>
            </a:r>
            <a:r>
              <a:rPr lang="cs-CZ" dirty="0" smtClean="0"/>
              <a:t> Testament </a:t>
            </a:r>
            <a:r>
              <a:rPr lang="cs-CZ" dirty="0" err="1" smtClean="0"/>
              <a:t>Exegesis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995382"/>
          </a:xfrm>
        </p:spPr>
        <p:txBody>
          <a:bodyPr/>
          <a:lstStyle/>
          <a:p>
            <a:r>
              <a:rPr lang="cs-CZ" dirty="0" smtClean="0"/>
              <a:t>Step 3</a:t>
            </a:r>
          </a:p>
          <a:p>
            <a:r>
              <a:rPr lang="cs-CZ" dirty="0" err="1" smtClean="0"/>
              <a:t>Biblical</a:t>
            </a:r>
            <a:r>
              <a:rPr lang="cs-CZ" dirty="0" smtClean="0"/>
              <a:t> text as </a:t>
            </a:r>
            <a:r>
              <a:rPr lang="cs-CZ" dirty="0" err="1" smtClean="0"/>
              <a:t>literature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313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 smtClean="0"/>
          </a:p>
          <a:p>
            <a:r>
              <a:rPr lang="cs-CZ" sz="2400" dirty="0" smtClean="0"/>
              <a:t>A mix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/>
              <a:t>synchronic</a:t>
            </a:r>
            <a:r>
              <a:rPr lang="cs-CZ" sz="2400" dirty="0"/>
              <a:t> </a:t>
            </a:r>
            <a:r>
              <a:rPr lang="cs-CZ" sz="2400" dirty="0" err="1"/>
              <a:t>approaches</a:t>
            </a:r>
            <a:r>
              <a:rPr lang="cs-CZ" sz="2400" dirty="0"/>
              <a:t> </a:t>
            </a:r>
            <a:r>
              <a:rPr lang="cs-CZ" sz="2400" dirty="0" err="1"/>
              <a:t>that</a:t>
            </a:r>
            <a:r>
              <a:rPr lang="cs-CZ" sz="2400" dirty="0"/>
              <a:t> study </a:t>
            </a:r>
            <a:r>
              <a:rPr lang="cs-CZ" sz="2400" dirty="0" err="1"/>
              <a:t>the</a:t>
            </a:r>
            <a:r>
              <a:rPr lang="cs-CZ" sz="2400" dirty="0"/>
              <a:t> text as a </a:t>
            </a:r>
            <a:r>
              <a:rPr lang="cs-CZ" sz="2400" dirty="0" err="1" smtClean="0"/>
              <a:t>piece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/>
              <a:t>literature</a:t>
            </a:r>
            <a:r>
              <a:rPr lang="cs-CZ" sz="2400" dirty="0"/>
              <a:t>: </a:t>
            </a:r>
            <a:endParaRPr lang="cs-CZ" sz="2400" dirty="0" smtClean="0"/>
          </a:p>
          <a:p>
            <a:pPr lvl="1"/>
            <a:r>
              <a:rPr lang="cs-CZ" sz="2400" dirty="0" err="1" smtClean="0"/>
              <a:t>rhetorical</a:t>
            </a:r>
            <a:r>
              <a:rPr lang="cs-CZ" sz="2400" dirty="0" smtClean="0"/>
              <a:t> </a:t>
            </a:r>
            <a:r>
              <a:rPr lang="cs-CZ" sz="2400" dirty="0" err="1" smtClean="0"/>
              <a:t>analysis</a:t>
            </a:r>
            <a:r>
              <a:rPr lang="cs-CZ" sz="2400" dirty="0" smtClean="0"/>
              <a:t> </a:t>
            </a:r>
          </a:p>
          <a:p>
            <a:pPr lvl="1"/>
            <a:r>
              <a:rPr lang="cs-CZ" sz="2400" dirty="0" err="1" smtClean="0"/>
              <a:t>narrative</a:t>
            </a:r>
            <a:r>
              <a:rPr lang="cs-CZ" sz="2400" dirty="0" smtClean="0"/>
              <a:t> </a:t>
            </a:r>
            <a:r>
              <a:rPr lang="cs-CZ" sz="2400" dirty="0" err="1" smtClean="0"/>
              <a:t>analysis</a:t>
            </a:r>
            <a:endParaRPr lang="cs-CZ" sz="2400" dirty="0" smtClean="0"/>
          </a:p>
          <a:p>
            <a:pPr lvl="1"/>
            <a:r>
              <a:rPr lang="cs-CZ" sz="2400" dirty="0" err="1" smtClean="0"/>
              <a:t>poetic</a:t>
            </a:r>
            <a:r>
              <a:rPr lang="cs-CZ" sz="2400" dirty="0" smtClean="0"/>
              <a:t> </a:t>
            </a:r>
            <a:r>
              <a:rPr lang="cs-CZ" sz="2400" dirty="0" err="1" smtClean="0"/>
              <a:t>analysis</a:t>
            </a:r>
            <a:r>
              <a:rPr lang="cs-CZ" sz="2400" dirty="0" smtClean="0"/>
              <a:t> </a:t>
            </a:r>
          </a:p>
          <a:p>
            <a:pPr lvl="1"/>
            <a:r>
              <a:rPr lang="cs-CZ" sz="2400" dirty="0" err="1" smtClean="0"/>
              <a:t>etc</a:t>
            </a:r>
            <a:r>
              <a:rPr lang="cs-CZ" sz="2400" dirty="0"/>
              <a:t>. </a:t>
            </a:r>
          </a:p>
          <a:p>
            <a:endParaRPr lang="cs-CZ" sz="2400" dirty="0"/>
          </a:p>
          <a:p>
            <a:pPr marL="0" indent="0">
              <a:buNone/>
            </a:pPr>
            <a:r>
              <a:rPr lang="cs-CZ" sz="2400" dirty="0" err="1"/>
              <a:t>We</a:t>
            </a:r>
            <a:r>
              <a:rPr lang="cs-CZ" sz="2400" dirty="0"/>
              <a:t> </a:t>
            </a:r>
            <a:r>
              <a:rPr lang="cs-CZ" sz="2400" dirty="0" err="1"/>
              <a:t>will</a:t>
            </a:r>
            <a:r>
              <a:rPr lang="cs-CZ" sz="2400" dirty="0"/>
              <a:t> </a:t>
            </a:r>
            <a:r>
              <a:rPr lang="cs-CZ" sz="2400" dirty="0" err="1"/>
              <a:t>concentrate</a:t>
            </a:r>
            <a:r>
              <a:rPr lang="cs-CZ" sz="2400" dirty="0"/>
              <a:t> </a:t>
            </a:r>
            <a:r>
              <a:rPr lang="cs-CZ" sz="2400" dirty="0" err="1"/>
              <a:t>mainly</a:t>
            </a:r>
            <a:r>
              <a:rPr lang="cs-CZ" sz="2400" dirty="0"/>
              <a:t> on </a:t>
            </a:r>
            <a:r>
              <a:rPr lang="cs-CZ" sz="2400" dirty="0" err="1"/>
              <a:t>narrative</a:t>
            </a:r>
            <a:r>
              <a:rPr lang="cs-CZ" sz="2400" dirty="0"/>
              <a:t> </a:t>
            </a:r>
            <a:r>
              <a:rPr lang="cs-CZ" sz="2400" dirty="0" err="1" smtClean="0"/>
              <a:t>texts</a:t>
            </a:r>
            <a:r>
              <a:rPr lang="cs-CZ" sz="2400" dirty="0" smtClean="0"/>
              <a:t>(and </a:t>
            </a:r>
            <a:r>
              <a:rPr lang="cs-CZ" sz="2400" dirty="0" err="1" smtClean="0"/>
              <a:t>narrative</a:t>
            </a:r>
            <a:r>
              <a:rPr lang="cs-CZ" sz="2400" dirty="0" smtClean="0"/>
              <a:t> </a:t>
            </a:r>
            <a:r>
              <a:rPr lang="cs-CZ" sz="2400" dirty="0" err="1" smtClean="0"/>
              <a:t>analysis</a:t>
            </a:r>
            <a:r>
              <a:rPr lang="cs-CZ" sz="2400" dirty="0" smtClean="0"/>
              <a:t>).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12929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86719" indent="-586719">
              <a:buAutoNum type="arabicParenBoth"/>
            </a:pPr>
            <a:r>
              <a:rPr lang="cs-CZ" sz="2400" dirty="0" smtClean="0"/>
              <a:t> </a:t>
            </a:r>
            <a:r>
              <a:rPr lang="cs-CZ" sz="2400" b="1" dirty="0" err="1" smtClean="0"/>
              <a:t>How</a:t>
            </a:r>
            <a:r>
              <a:rPr lang="cs-CZ" sz="2400" dirty="0" smtClean="0"/>
              <a:t> </a:t>
            </a:r>
            <a:r>
              <a:rPr lang="cs-CZ" sz="2400" dirty="0" err="1" smtClean="0"/>
              <a:t>is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story </a:t>
            </a:r>
            <a:r>
              <a:rPr lang="cs-CZ" sz="2400" dirty="0" err="1" smtClean="0"/>
              <a:t>narrated</a:t>
            </a:r>
            <a:r>
              <a:rPr lang="cs-CZ" sz="2400" dirty="0" smtClean="0"/>
              <a:t>? </a:t>
            </a:r>
            <a:r>
              <a:rPr lang="cs-CZ" sz="2400" dirty="0" smtClean="0">
                <a:sym typeface="Wingdings" panose="05000000000000000000" pitchFamily="2" charset="2"/>
              </a:rPr>
              <a:t> </a:t>
            </a:r>
            <a:r>
              <a:rPr lang="cs-CZ" sz="2400" dirty="0" err="1">
                <a:sym typeface="Wingdings" panose="05000000000000000000" pitchFamily="2" charset="2"/>
              </a:rPr>
              <a:t>d</a:t>
            </a:r>
            <a:r>
              <a:rPr lang="cs-CZ" sz="2400" dirty="0" err="1" smtClean="0">
                <a:sym typeface="Wingdings" panose="05000000000000000000" pitchFamily="2" charset="2"/>
              </a:rPr>
              <a:t>iscourse</a:t>
            </a:r>
            <a:endParaRPr lang="cs-CZ" sz="2400" dirty="0" smtClean="0"/>
          </a:p>
          <a:p>
            <a:pPr marL="586719" indent="-586719">
              <a:buAutoNum type="arabicParenBoth"/>
            </a:pPr>
            <a:endParaRPr lang="cs-CZ" sz="2400" dirty="0"/>
          </a:p>
          <a:p>
            <a:pPr marL="586719" indent="-586719">
              <a:buAutoNum type="arabicParenBoth"/>
            </a:pPr>
            <a:r>
              <a:rPr lang="cs-CZ" sz="2400" dirty="0" smtClean="0"/>
              <a:t> </a:t>
            </a:r>
            <a:r>
              <a:rPr lang="cs-CZ" sz="2400" b="1" dirty="0" err="1" smtClean="0"/>
              <a:t>What</a:t>
            </a:r>
            <a:r>
              <a:rPr lang="cs-CZ" sz="2400" dirty="0" smtClean="0"/>
              <a:t> </a:t>
            </a:r>
            <a:r>
              <a:rPr lang="cs-CZ" sz="2400" dirty="0" err="1" smtClean="0"/>
              <a:t>does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author</a:t>
            </a:r>
            <a:r>
              <a:rPr lang="cs-CZ" sz="2400" dirty="0" smtClean="0"/>
              <a:t> </a:t>
            </a:r>
            <a:r>
              <a:rPr lang="cs-CZ" sz="2400" dirty="0" err="1" smtClean="0"/>
              <a:t>narrate</a:t>
            </a:r>
            <a:r>
              <a:rPr lang="cs-CZ" sz="2400" dirty="0" smtClean="0"/>
              <a:t>? </a:t>
            </a:r>
            <a:r>
              <a:rPr lang="cs-CZ" sz="2400" dirty="0" smtClean="0">
                <a:sym typeface="Wingdings" panose="05000000000000000000" pitchFamily="2" charset="2"/>
              </a:rPr>
              <a:t> story </a:t>
            </a:r>
            <a:endParaRPr lang="cs-CZ" sz="2400" dirty="0" smtClean="0"/>
          </a:p>
          <a:p>
            <a:pPr marL="1043056" lvl="1" indent="-586719"/>
            <a:r>
              <a:rPr lang="cs-CZ" sz="2400" dirty="0" err="1" smtClean="0"/>
              <a:t>Events</a:t>
            </a:r>
            <a:r>
              <a:rPr lang="cs-CZ" sz="2400" dirty="0" smtClean="0"/>
              <a:t> </a:t>
            </a:r>
          </a:p>
          <a:p>
            <a:pPr marL="1043056" lvl="1" indent="-586719"/>
            <a:r>
              <a:rPr lang="cs-CZ" sz="2400" dirty="0" err="1" smtClean="0"/>
              <a:t>Existents</a:t>
            </a:r>
            <a:r>
              <a:rPr lang="cs-CZ" sz="2400" dirty="0" smtClean="0"/>
              <a:t> (</a:t>
            </a:r>
            <a:r>
              <a:rPr lang="cs-CZ" sz="2400" dirty="0" err="1" smtClean="0"/>
              <a:t>characters</a:t>
            </a:r>
            <a:r>
              <a:rPr lang="cs-CZ" sz="2400" dirty="0" smtClean="0"/>
              <a:t>, </a:t>
            </a:r>
            <a:r>
              <a:rPr lang="cs-CZ" sz="2400" dirty="0" err="1" smtClean="0"/>
              <a:t>ambientation</a:t>
            </a:r>
            <a:r>
              <a:rPr lang="cs-CZ" sz="2400" dirty="0" smtClean="0"/>
              <a:t>…) </a:t>
            </a:r>
          </a:p>
          <a:p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0203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86719" indent="-586719">
              <a:buAutoNum type="arabicParenBoth"/>
            </a:pPr>
            <a:r>
              <a:rPr lang="cs-CZ" sz="2400" b="1" dirty="0" err="1" smtClean="0"/>
              <a:t>Discourse</a:t>
            </a:r>
            <a:r>
              <a:rPr lang="cs-CZ" sz="2400" b="1" dirty="0" smtClean="0"/>
              <a:t> 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err="1" smtClean="0"/>
              <a:t>Main</a:t>
            </a:r>
            <a:r>
              <a:rPr lang="cs-CZ" sz="2400" dirty="0" smtClean="0"/>
              <a:t> </a:t>
            </a:r>
            <a:r>
              <a:rPr lang="cs-CZ" sz="2400" dirty="0" err="1" smtClean="0"/>
              <a:t>categories</a:t>
            </a:r>
            <a:r>
              <a:rPr lang="cs-CZ" sz="2400" dirty="0" smtClean="0"/>
              <a:t>: </a:t>
            </a:r>
          </a:p>
          <a:p>
            <a:pPr marL="1043056" lvl="1" indent="-586719"/>
            <a:r>
              <a:rPr lang="cs-CZ" sz="2400" dirty="0" err="1" smtClean="0"/>
              <a:t>Narrator</a:t>
            </a:r>
            <a:r>
              <a:rPr lang="cs-CZ" sz="2400" dirty="0" smtClean="0"/>
              <a:t> </a:t>
            </a:r>
          </a:p>
          <a:p>
            <a:pPr marL="1043056" lvl="1" indent="-586719"/>
            <a:r>
              <a:rPr lang="cs-CZ" sz="2400" dirty="0" err="1" smtClean="0"/>
              <a:t>Perspective</a:t>
            </a:r>
            <a:r>
              <a:rPr lang="cs-CZ" sz="2400" dirty="0" smtClean="0"/>
              <a:t> (</a:t>
            </a:r>
            <a:r>
              <a:rPr lang="cs-CZ" sz="2400" dirty="0" err="1" smtClean="0"/>
              <a:t>focalisation</a:t>
            </a:r>
            <a:r>
              <a:rPr lang="cs-CZ" sz="2400" dirty="0" smtClean="0"/>
              <a:t>, point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view</a:t>
            </a:r>
            <a:r>
              <a:rPr lang="cs-CZ" sz="2400" dirty="0" smtClean="0"/>
              <a:t>) </a:t>
            </a:r>
          </a:p>
          <a:p>
            <a:pPr marL="1043056" lvl="1" indent="-586719"/>
            <a:r>
              <a:rPr lang="cs-CZ" sz="2400" dirty="0" smtClean="0"/>
              <a:t>Implicite comment </a:t>
            </a:r>
          </a:p>
          <a:p>
            <a:pPr marL="1043056" lvl="1" indent="-586719"/>
            <a:r>
              <a:rPr lang="cs-CZ" sz="2400" dirty="0" err="1" smtClean="0"/>
              <a:t>Implied</a:t>
            </a:r>
            <a:r>
              <a:rPr lang="cs-CZ" sz="2400" dirty="0" smtClean="0"/>
              <a:t> </a:t>
            </a:r>
            <a:r>
              <a:rPr lang="cs-CZ" sz="2400" dirty="0" err="1" smtClean="0"/>
              <a:t>reader</a:t>
            </a:r>
            <a:r>
              <a:rPr lang="cs-CZ" sz="2400" dirty="0" smtClean="0"/>
              <a:t> </a:t>
            </a:r>
          </a:p>
          <a:p>
            <a:pPr marL="1043056" lvl="1" indent="-586719"/>
            <a:endParaRPr lang="cs-CZ" sz="2400" dirty="0"/>
          </a:p>
          <a:p>
            <a:pPr marL="1043056" lvl="1" indent="-586719"/>
            <a:endParaRPr lang="cs-CZ" sz="2400" dirty="0" smtClean="0"/>
          </a:p>
          <a:p>
            <a:pPr marL="1043056" lvl="1" indent="-586719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20394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 smtClean="0"/>
              <a:t>(2) Story</a:t>
            </a:r>
          </a:p>
          <a:p>
            <a:pPr marL="1043056" lvl="1" indent="-586719"/>
            <a:r>
              <a:rPr lang="cs-CZ" sz="2400" dirty="0" err="1" smtClean="0"/>
              <a:t>Characters</a:t>
            </a:r>
            <a:r>
              <a:rPr lang="cs-CZ" sz="2400" dirty="0" smtClean="0"/>
              <a:t> (</a:t>
            </a:r>
            <a:r>
              <a:rPr lang="cs-CZ" sz="2400" dirty="0" err="1" smtClean="0"/>
              <a:t>complex</a:t>
            </a:r>
            <a:r>
              <a:rPr lang="cs-CZ" sz="2400" dirty="0" smtClean="0"/>
              <a:t>, </a:t>
            </a:r>
            <a:r>
              <a:rPr lang="cs-CZ" sz="2400" dirty="0" err="1" smtClean="0"/>
              <a:t>typified</a:t>
            </a:r>
            <a:r>
              <a:rPr lang="cs-CZ" sz="2400" dirty="0" smtClean="0"/>
              <a:t>, agent) </a:t>
            </a:r>
          </a:p>
          <a:p>
            <a:pPr marL="1043056" lvl="1" indent="-586719"/>
            <a:r>
              <a:rPr lang="cs-CZ" sz="2400" dirty="0" smtClean="0"/>
              <a:t>(</a:t>
            </a:r>
            <a:r>
              <a:rPr lang="cs-CZ" sz="2400" dirty="0" err="1" smtClean="0"/>
              <a:t>Flow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) </a:t>
            </a:r>
            <a:r>
              <a:rPr lang="cs-CZ" sz="2400" dirty="0" err="1" smtClean="0"/>
              <a:t>time</a:t>
            </a:r>
            <a:r>
              <a:rPr lang="cs-CZ" sz="2400" dirty="0" smtClean="0"/>
              <a:t> (</a:t>
            </a:r>
            <a:r>
              <a:rPr lang="cs-CZ" sz="2400" dirty="0" err="1" smtClean="0"/>
              <a:t>duration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text and </a:t>
            </a:r>
            <a:r>
              <a:rPr lang="cs-CZ" sz="2400" dirty="0" err="1" smtClean="0"/>
              <a:t>of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story, </a:t>
            </a:r>
            <a:r>
              <a:rPr lang="cs-CZ" sz="2400" dirty="0" err="1" smtClean="0"/>
              <a:t>rhytm</a:t>
            </a:r>
            <a:r>
              <a:rPr lang="cs-CZ" sz="2400" dirty="0" smtClean="0"/>
              <a:t>…) </a:t>
            </a:r>
          </a:p>
          <a:p>
            <a:pPr marL="1043056" lvl="1" indent="-586719"/>
            <a:r>
              <a:rPr lang="cs-CZ" sz="2400" dirty="0" err="1" smtClean="0"/>
              <a:t>Events</a:t>
            </a:r>
            <a:r>
              <a:rPr lang="cs-CZ" sz="2400" dirty="0" smtClean="0"/>
              <a:t> (</a:t>
            </a:r>
            <a:r>
              <a:rPr lang="cs-CZ" sz="2400" dirty="0" err="1" smtClean="0"/>
              <a:t>individual</a:t>
            </a:r>
            <a:r>
              <a:rPr lang="cs-CZ" sz="2400" dirty="0" smtClean="0"/>
              <a:t> </a:t>
            </a:r>
            <a:r>
              <a:rPr lang="cs-CZ" sz="2400" dirty="0" err="1" smtClean="0"/>
              <a:t>events</a:t>
            </a:r>
            <a:r>
              <a:rPr lang="cs-CZ" sz="2400" dirty="0" smtClean="0"/>
              <a:t> in </a:t>
            </a:r>
            <a:r>
              <a:rPr lang="cs-CZ" sz="2400" dirty="0" err="1" smtClean="0"/>
              <a:t>the</a:t>
            </a:r>
            <a:r>
              <a:rPr lang="cs-CZ" sz="2400" dirty="0" smtClean="0"/>
              <a:t> story, plot, and </a:t>
            </a:r>
            <a:r>
              <a:rPr lang="cs-CZ" sz="2400" dirty="0" err="1" smtClean="0"/>
              <a:t>outline</a:t>
            </a:r>
            <a:r>
              <a:rPr lang="cs-CZ" sz="2400" dirty="0" smtClean="0"/>
              <a:t>; plot as a </a:t>
            </a:r>
            <a:r>
              <a:rPr lang="cs-CZ" sz="2400" dirty="0" err="1" smtClean="0"/>
              <a:t>conflict</a:t>
            </a:r>
            <a:r>
              <a:rPr lang="cs-CZ" sz="2400" dirty="0" smtClean="0"/>
              <a:t>, more </a:t>
            </a:r>
            <a:r>
              <a:rPr lang="cs-CZ" sz="2400" dirty="0" err="1" smtClean="0"/>
              <a:t>plots</a:t>
            </a:r>
            <a:r>
              <a:rPr lang="cs-CZ" sz="2400" dirty="0" smtClean="0"/>
              <a:t> on </a:t>
            </a:r>
            <a:r>
              <a:rPr lang="cs-CZ" sz="2400" dirty="0" err="1" smtClean="0"/>
              <a:t>different</a:t>
            </a:r>
            <a:r>
              <a:rPr lang="cs-CZ" sz="2400" dirty="0" smtClean="0"/>
              <a:t> </a:t>
            </a:r>
            <a:r>
              <a:rPr lang="cs-CZ" sz="2400" dirty="0" err="1" smtClean="0"/>
              <a:t>level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a story vs. a </a:t>
            </a:r>
            <a:r>
              <a:rPr lang="cs-CZ" sz="2400" dirty="0" err="1" smtClean="0"/>
              <a:t>unified</a:t>
            </a:r>
            <a:r>
              <a:rPr lang="cs-CZ" sz="2400" dirty="0" smtClean="0"/>
              <a:t> plot)</a:t>
            </a:r>
          </a:p>
          <a:p>
            <a:pPr marL="1043056" lvl="1" indent="-586719"/>
            <a:r>
              <a:rPr lang="cs-CZ" sz="2400" dirty="0" err="1" smtClean="0"/>
              <a:t>Two</a:t>
            </a:r>
            <a:r>
              <a:rPr lang="cs-CZ" sz="2400" dirty="0" smtClean="0"/>
              <a:t> </a:t>
            </a:r>
            <a:r>
              <a:rPr lang="cs-CZ" sz="2400" dirty="0" err="1" smtClean="0"/>
              <a:t>types</a:t>
            </a:r>
            <a:r>
              <a:rPr lang="cs-CZ" sz="2400" dirty="0" smtClean="0"/>
              <a:t> </a:t>
            </a:r>
            <a:r>
              <a:rPr lang="cs-CZ" sz="2400" dirty="0" err="1" smtClean="0"/>
              <a:t>of</a:t>
            </a:r>
            <a:r>
              <a:rPr lang="cs-CZ" sz="2400" dirty="0" smtClean="0"/>
              <a:t> plot: </a:t>
            </a:r>
          </a:p>
          <a:p>
            <a:pPr marL="1499393" lvl="2" indent="-586719"/>
            <a:r>
              <a:rPr lang="cs-CZ" dirty="0" err="1" smtClean="0"/>
              <a:t>How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going</a:t>
            </a:r>
            <a:r>
              <a:rPr lang="cs-CZ" dirty="0" smtClean="0"/>
              <a:t> to </a:t>
            </a:r>
            <a:r>
              <a:rPr lang="cs-CZ" dirty="0" err="1" smtClean="0"/>
              <a:t>finish</a:t>
            </a:r>
            <a:r>
              <a:rPr lang="cs-CZ" dirty="0" smtClean="0"/>
              <a:t>?</a:t>
            </a:r>
          </a:p>
          <a:p>
            <a:pPr marL="1499393" lvl="2" indent="-586719"/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going</a:t>
            </a:r>
            <a:r>
              <a:rPr lang="cs-CZ" dirty="0" smtClean="0"/>
              <a:t> to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revealed</a:t>
            </a:r>
            <a:r>
              <a:rPr lang="cs-CZ" dirty="0" smtClean="0"/>
              <a:t>? </a:t>
            </a:r>
          </a:p>
          <a:p>
            <a:pPr marL="1043056" lvl="1" indent="-586719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7181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 err="1" smtClean="0"/>
              <a:t>Phases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of</a:t>
            </a:r>
            <a:r>
              <a:rPr lang="cs-CZ" sz="2400" b="1" dirty="0" smtClean="0"/>
              <a:t> a story:</a:t>
            </a:r>
          </a:p>
          <a:p>
            <a:endParaRPr lang="cs-CZ" sz="2400" b="1" dirty="0" smtClean="0"/>
          </a:p>
          <a:p>
            <a:pPr lvl="1"/>
            <a:r>
              <a:rPr lang="cs-CZ" sz="2400" dirty="0" err="1" smtClean="0"/>
              <a:t>Exposition</a:t>
            </a:r>
            <a:r>
              <a:rPr lang="cs-CZ" sz="2400" dirty="0" smtClean="0"/>
              <a:t> (</a:t>
            </a:r>
            <a:r>
              <a:rPr lang="cs-CZ" sz="2400" dirty="0" err="1" smtClean="0"/>
              <a:t>geographical</a:t>
            </a:r>
            <a:r>
              <a:rPr lang="cs-CZ" sz="2400" dirty="0" smtClean="0"/>
              <a:t>, </a:t>
            </a:r>
            <a:r>
              <a:rPr lang="cs-CZ" sz="2400" dirty="0" err="1" smtClean="0"/>
              <a:t>historical</a:t>
            </a:r>
            <a:r>
              <a:rPr lang="cs-CZ" sz="2400" dirty="0" smtClean="0"/>
              <a:t>, </a:t>
            </a:r>
            <a:r>
              <a:rPr lang="cs-CZ" sz="2400" dirty="0" err="1" smtClean="0"/>
              <a:t>social</a:t>
            </a:r>
            <a:r>
              <a:rPr lang="cs-CZ" sz="2400" dirty="0" smtClean="0"/>
              <a:t>) </a:t>
            </a:r>
          </a:p>
          <a:p>
            <a:pPr lvl="1"/>
            <a:r>
              <a:rPr lang="cs-CZ" sz="2400" dirty="0" err="1" smtClean="0"/>
              <a:t>Problem</a:t>
            </a:r>
            <a:r>
              <a:rPr lang="cs-CZ" sz="2400" dirty="0" smtClean="0"/>
              <a:t> </a:t>
            </a:r>
          </a:p>
          <a:p>
            <a:pPr lvl="1"/>
            <a:r>
              <a:rPr lang="cs-CZ" sz="2400" dirty="0" err="1" smtClean="0"/>
              <a:t>Complication</a:t>
            </a:r>
            <a:r>
              <a:rPr lang="cs-CZ" sz="2400" dirty="0" smtClean="0"/>
              <a:t> </a:t>
            </a:r>
          </a:p>
          <a:p>
            <a:pPr lvl="1"/>
            <a:r>
              <a:rPr lang="cs-CZ" sz="2400" dirty="0" err="1" smtClean="0"/>
              <a:t>Climax</a:t>
            </a:r>
            <a:r>
              <a:rPr lang="cs-CZ" sz="2400" dirty="0" smtClean="0"/>
              <a:t> (</a:t>
            </a:r>
            <a:r>
              <a:rPr lang="cs-CZ" sz="2400" dirty="0" err="1" smtClean="0"/>
              <a:t>peripeteia</a:t>
            </a:r>
            <a:r>
              <a:rPr lang="cs-CZ" sz="2400" dirty="0" smtClean="0"/>
              <a:t>, </a:t>
            </a:r>
            <a:r>
              <a:rPr lang="cs-CZ" sz="2400" dirty="0" err="1" smtClean="0"/>
              <a:t>conclusion</a:t>
            </a:r>
            <a:r>
              <a:rPr lang="cs-CZ" sz="2400" dirty="0" smtClean="0"/>
              <a:t>) </a:t>
            </a:r>
          </a:p>
          <a:p>
            <a:pPr>
              <a:buFontTx/>
              <a:buChar char="-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9191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259</TotalTime>
  <Words>185</Words>
  <Application>Microsoft Office PowerPoint</Application>
  <PresentationFormat>Vlastní</PresentationFormat>
  <Paragraphs>36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JU_OPVVV</vt:lpstr>
      <vt:lpstr>Old Testament Exegesis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mackerle</cp:lastModifiedBy>
  <cp:revision>32</cp:revision>
  <dcterms:created xsi:type="dcterms:W3CDTF">2017-07-17T18:52:59Z</dcterms:created>
  <dcterms:modified xsi:type="dcterms:W3CDTF">2021-06-14T07:14:31Z</dcterms:modified>
</cp:coreProperties>
</file>