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4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82" y="12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27.02.2019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27.02.2019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27.02.2019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27.02.2019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27.02.2019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27.02.2019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27.02.2019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27.02.2019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27.02.2019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27.02.2019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27.02.2019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27.02.2019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27.02.2019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1985" y="1160691"/>
            <a:ext cx="8569431" cy="5716235"/>
          </a:xfrm>
        </p:spPr>
        <p:txBody>
          <a:bodyPr>
            <a:noAutofit/>
          </a:bodyPr>
          <a:lstStyle/>
          <a:p>
            <a:r>
              <a:rPr lang="cs-CZ" sz="1985" dirty="0" err="1" smtClean="0"/>
              <a:t>Presentation</a:t>
            </a:r>
            <a:r>
              <a:rPr lang="cs-CZ" sz="1985" dirty="0" smtClean="0"/>
              <a:t> 1</a:t>
            </a:r>
            <a:br>
              <a:rPr lang="cs-CZ" sz="1985" dirty="0" smtClean="0"/>
            </a:br>
            <a:r>
              <a:rPr lang="cs-CZ" sz="1985" dirty="0" err="1" smtClean="0"/>
              <a:t>Keynes</a:t>
            </a:r>
            <a:r>
              <a:rPr lang="cs-CZ" sz="1985" dirty="0" smtClean="0"/>
              <a:t> model</a:t>
            </a:r>
            <a:r>
              <a:rPr lang="cs-CZ" sz="1985" dirty="0"/>
              <a:t/>
            </a:r>
            <a:br>
              <a:rPr lang="cs-CZ" sz="1985" dirty="0"/>
            </a:br>
            <a:r>
              <a:rPr lang="en-GB" sz="1985" dirty="0"/>
              <a:t> </a:t>
            </a:r>
            <a:r>
              <a:rPr lang="cs-CZ" sz="1985" dirty="0"/>
              <a:t/>
            </a:r>
            <a:br>
              <a:rPr lang="cs-CZ" sz="1985" dirty="0"/>
            </a:br>
            <a:r>
              <a:rPr lang="en-GB" sz="1985" dirty="0"/>
              <a:t> </a:t>
            </a:r>
            <a:r>
              <a:rPr lang="cs-CZ" sz="1985" dirty="0"/>
              <a:t/>
            </a:r>
            <a:br>
              <a:rPr lang="cs-CZ" sz="1985" dirty="0"/>
            </a:br>
            <a:r>
              <a:rPr lang="en-GB" sz="1985" dirty="0"/>
              <a:t> </a:t>
            </a:r>
            <a:r>
              <a:rPr lang="cs-CZ" sz="1985" dirty="0"/>
              <a:t/>
            </a:r>
            <a:br>
              <a:rPr lang="cs-CZ" sz="1985" dirty="0"/>
            </a:br>
            <a:r>
              <a:rPr lang="en-GB" sz="6615" b="1" dirty="0"/>
              <a:t>J. M. Keynes</a:t>
            </a:r>
            <a:r>
              <a:rPr lang="cs-CZ" sz="6615" dirty="0"/>
              <a:t/>
            </a:r>
            <a:br>
              <a:rPr lang="cs-CZ" sz="6615" dirty="0"/>
            </a:br>
            <a:r>
              <a:rPr lang="cs-CZ" sz="1985" dirty="0"/>
              <a:t/>
            </a:r>
            <a:br>
              <a:rPr lang="cs-CZ" sz="1985" dirty="0"/>
            </a:br>
            <a:r>
              <a:rPr lang="cs-CZ" sz="1985" dirty="0"/>
              <a:t/>
            </a:r>
            <a:br>
              <a:rPr lang="cs-CZ" sz="1985" dirty="0"/>
            </a:br>
            <a:endParaRPr lang="cs-CZ" sz="1985" dirty="0"/>
          </a:p>
        </p:txBody>
      </p:sp>
    </p:spTree>
    <p:extLst>
      <p:ext uri="{BB962C8B-B14F-4D97-AF65-F5344CB8AC3E}">
        <p14:creationId xmlns:p14="http://schemas.microsoft.com/office/powerpoint/2010/main" val="21042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2E83C-8BA0-4960-8E8F-CFB32C5B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933" y="108641"/>
            <a:ext cx="7849354" cy="887183"/>
          </a:xfrm>
        </p:spPr>
        <p:txBody>
          <a:bodyPr/>
          <a:lstStyle/>
          <a:p>
            <a:pPr algn="l"/>
            <a:r>
              <a:rPr lang="en-US" dirty="0"/>
              <a:t>Aggregate supply </a:t>
            </a:r>
            <a:r>
              <a:rPr lang="en-US" sz="2205" dirty="0"/>
              <a:t>– </a:t>
            </a:r>
            <a:r>
              <a:rPr lang="cs-CZ" sz="2205" dirty="0"/>
              <a:t>long</a:t>
            </a:r>
            <a:r>
              <a:rPr lang="en-US" sz="2205" dirty="0"/>
              <a:t> run (</a:t>
            </a:r>
            <a:r>
              <a:rPr lang="cs-CZ" sz="2205" dirty="0"/>
              <a:t>L</a:t>
            </a:r>
            <a:r>
              <a:rPr lang="en-US" sz="2205" dirty="0"/>
              <a:t>RAS)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98CE62-3043-4232-B09D-8EC69320B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5" dirty="0"/>
              <a:t>LRAS </a:t>
            </a:r>
            <a:r>
              <a:rPr lang="cs-CZ" sz="2205" dirty="0" err="1"/>
              <a:t>is</a:t>
            </a:r>
            <a:r>
              <a:rPr lang="cs-CZ" sz="2205" dirty="0"/>
              <a:t> </a:t>
            </a:r>
            <a:r>
              <a:rPr lang="cs-CZ" sz="2205" dirty="0" err="1"/>
              <a:t>determined</a:t>
            </a:r>
            <a:r>
              <a:rPr lang="cs-CZ" sz="2205" dirty="0"/>
              <a:t> by </a:t>
            </a:r>
            <a:r>
              <a:rPr lang="cs-CZ" sz="2205" dirty="0" err="1"/>
              <a:t>all</a:t>
            </a:r>
            <a:r>
              <a:rPr lang="cs-CZ" sz="2205" dirty="0"/>
              <a:t> </a:t>
            </a:r>
            <a:r>
              <a:rPr lang="cs-CZ" sz="2205" dirty="0" err="1"/>
              <a:t>factors</a:t>
            </a:r>
            <a:r>
              <a:rPr lang="cs-CZ" sz="2205" dirty="0"/>
              <a:t> </a:t>
            </a:r>
            <a:r>
              <a:rPr lang="cs-CZ" sz="2205" dirty="0" err="1"/>
              <a:t>of</a:t>
            </a:r>
            <a:r>
              <a:rPr lang="cs-CZ" sz="2205" dirty="0"/>
              <a:t> </a:t>
            </a:r>
            <a:r>
              <a:rPr lang="cs-CZ" sz="2205" dirty="0" err="1"/>
              <a:t>production</a:t>
            </a:r>
            <a:r>
              <a:rPr lang="cs-CZ" sz="2205" dirty="0"/>
              <a:t> – </a:t>
            </a:r>
            <a:r>
              <a:rPr lang="cs-CZ" sz="2205" dirty="0" err="1"/>
              <a:t>size</a:t>
            </a:r>
            <a:r>
              <a:rPr lang="cs-CZ" sz="2205" dirty="0"/>
              <a:t> </a:t>
            </a:r>
            <a:r>
              <a:rPr lang="cs-CZ" sz="2205" dirty="0" err="1"/>
              <a:t>of</a:t>
            </a:r>
            <a:r>
              <a:rPr lang="cs-CZ" sz="2205" dirty="0"/>
              <a:t> </a:t>
            </a:r>
            <a:r>
              <a:rPr lang="cs-CZ" sz="2205" dirty="0" err="1"/>
              <a:t>the</a:t>
            </a:r>
            <a:r>
              <a:rPr lang="cs-CZ" sz="2205" dirty="0"/>
              <a:t> </a:t>
            </a:r>
            <a:r>
              <a:rPr lang="cs-CZ" sz="2205" dirty="0" err="1"/>
              <a:t>workforce</a:t>
            </a:r>
            <a:r>
              <a:rPr lang="cs-CZ" sz="2205" dirty="0"/>
              <a:t>, </a:t>
            </a:r>
            <a:r>
              <a:rPr lang="cs-CZ" sz="2205" dirty="0" err="1"/>
              <a:t>size</a:t>
            </a:r>
            <a:r>
              <a:rPr lang="cs-CZ" sz="2205" dirty="0"/>
              <a:t> </a:t>
            </a:r>
            <a:r>
              <a:rPr lang="cs-CZ" sz="2205" dirty="0" err="1"/>
              <a:t>of</a:t>
            </a:r>
            <a:r>
              <a:rPr lang="cs-CZ" sz="2205" dirty="0"/>
              <a:t> </a:t>
            </a:r>
            <a:r>
              <a:rPr lang="cs-CZ" sz="2205" dirty="0" err="1"/>
              <a:t>capital</a:t>
            </a:r>
            <a:r>
              <a:rPr lang="cs-CZ" sz="2205" dirty="0"/>
              <a:t> </a:t>
            </a:r>
            <a:r>
              <a:rPr lang="cs-CZ" sz="2205" dirty="0" err="1"/>
              <a:t>stock</a:t>
            </a:r>
            <a:r>
              <a:rPr lang="cs-CZ" sz="2205" dirty="0"/>
              <a:t>, </a:t>
            </a:r>
            <a:r>
              <a:rPr lang="cs-CZ" sz="2205" dirty="0" err="1"/>
              <a:t>levels</a:t>
            </a:r>
            <a:r>
              <a:rPr lang="cs-CZ" sz="2205" dirty="0"/>
              <a:t> </a:t>
            </a:r>
            <a:r>
              <a:rPr lang="cs-CZ" sz="2205" dirty="0" err="1"/>
              <a:t>of</a:t>
            </a:r>
            <a:r>
              <a:rPr lang="cs-CZ" sz="2205" dirty="0"/>
              <a:t> </a:t>
            </a:r>
            <a:r>
              <a:rPr lang="cs-CZ" sz="2205" dirty="0" err="1"/>
              <a:t>education</a:t>
            </a:r>
            <a:r>
              <a:rPr lang="cs-CZ" sz="2205" dirty="0"/>
              <a:t> and </a:t>
            </a:r>
            <a:r>
              <a:rPr lang="cs-CZ" sz="2205" dirty="0" err="1"/>
              <a:t>labour</a:t>
            </a:r>
            <a:r>
              <a:rPr lang="cs-CZ" sz="2205" dirty="0"/>
              <a:t> </a:t>
            </a:r>
            <a:r>
              <a:rPr lang="cs-CZ" sz="2205" dirty="0" err="1"/>
              <a:t>productivity</a:t>
            </a:r>
            <a:endParaRPr lang="cs-CZ" sz="2205" dirty="0"/>
          </a:p>
          <a:p>
            <a:pPr lvl="1"/>
            <a:r>
              <a:rPr lang="cs-CZ" dirty="0" err="1"/>
              <a:t>determined</a:t>
            </a:r>
            <a:r>
              <a:rPr lang="cs-CZ" dirty="0"/>
              <a:t> by </a:t>
            </a:r>
            <a:r>
              <a:rPr lang="cs-CZ" dirty="0" err="1"/>
              <a:t>factors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, – </a:t>
            </a:r>
            <a:r>
              <a:rPr lang="cs-CZ" dirty="0" err="1"/>
              <a:t>land</a:t>
            </a:r>
            <a:r>
              <a:rPr lang="cs-CZ" dirty="0"/>
              <a:t>, </a:t>
            </a:r>
            <a:r>
              <a:rPr lang="cs-CZ" dirty="0" err="1"/>
              <a:t>labour</a:t>
            </a:r>
            <a:r>
              <a:rPr lang="cs-CZ" dirty="0"/>
              <a:t>, </a:t>
            </a:r>
            <a:r>
              <a:rPr lang="cs-CZ" dirty="0" err="1"/>
              <a:t>capital</a:t>
            </a:r>
            <a:r>
              <a:rPr lang="cs-CZ" dirty="0"/>
              <a:t> and </a:t>
            </a:r>
            <a:r>
              <a:rPr lang="cs-CZ" dirty="0" err="1"/>
              <a:t>labour</a:t>
            </a:r>
            <a:r>
              <a:rPr lang="cs-CZ" dirty="0"/>
              <a:t> </a:t>
            </a:r>
            <a:r>
              <a:rPr lang="cs-CZ" dirty="0" err="1"/>
              <a:t>productivity</a:t>
            </a:r>
            <a:endParaRPr lang="cs-CZ" sz="1764" dirty="0"/>
          </a:p>
          <a:p>
            <a:r>
              <a:rPr lang="cs-CZ" sz="2205" dirty="0" err="1"/>
              <a:t>Increase</a:t>
            </a:r>
            <a:r>
              <a:rPr lang="cs-CZ" sz="2205" dirty="0"/>
              <a:t> in </a:t>
            </a:r>
            <a:r>
              <a:rPr lang="cs-CZ" sz="2205" dirty="0" err="1"/>
              <a:t>investment</a:t>
            </a:r>
            <a:r>
              <a:rPr lang="cs-CZ" sz="2205" dirty="0"/>
              <a:t> </a:t>
            </a:r>
            <a:r>
              <a:rPr lang="cs-CZ" sz="2205" dirty="0" err="1"/>
              <a:t>or</a:t>
            </a:r>
            <a:r>
              <a:rPr lang="cs-CZ" sz="2205" dirty="0"/>
              <a:t> </a:t>
            </a:r>
            <a:r>
              <a:rPr lang="cs-CZ" sz="2205" dirty="0" err="1"/>
              <a:t>growth</a:t>
            </a:r>
            <a:r>
              <a:rPr lang="cs-CZ" sz="2205" dirty="0"/>
              <a:t> in </a:t>
            </a:r>
            <a:r>
              <a:rPr lang="cs-CZ" sz="2205" dirty="0" err="1"/>
              <a:t>the</a:t>
            </a:r>
            <a:r>
              <a:rPr lang="cs-CZ" sz="2205" dirty="0"/>
              <a:t> </a:t>
            </a:r>
            <a:r>
              <a:rPr lang="cs-CZ" sz="2205" dirty="0" err="1"/>
              <a:t>size</a:t>
            </a:r>
            <a:r>
              <a:rPr lang="cs-CZ" sz="2205" dirty="0"/>
              <a:t> </a:t>
            </a:r>
            <a:r>
              <a:rPr lang="cs-CZ" sz="2205" dirty="0" err="1"/>
              <a:t>of</a:t>
            </a:r>
            <a:r>
              <a:rPr lang="cs-CZ" sz="2205" dirty="0"/>
              <a:t> </a:t>
            </a:r>
            <a:r>
              <a:rPr lang="cs-CZ" sz="2205" dirty="0" err="1"/>
              <a:t>the</a:t>
            </a:r>
            <a:r>
              <a:rPr lang="cs-CZ" sz="2205" dirty="0"/>
              <a:t> </a:t>
            </a:r>
            <a:r>
              <a:rPr lang="cs-CZ" sz="2205" dirty="0" err="1"/>
              <a:t>labour</a:t>
            </a:r>
            <a:r>
              <a:rPr lang="cs-CZ" sz="2205" dirty="0"/>
              <a:t> </a:t>
            </a:r>
            <a:r>
              <a:rPr lang="cs-CZ" sz="2205" dirty="0" err="1"/>
              <a:t>force</a:t>
            </a:r>
            <a:r>
              <a:rPr lang="cs-CZ" sz="2205" dirty="0"/>
              <a:t> -&gt; shift </a:t>
            </a:r>
            <a:r>
              <a:rPr lang="cs-CZ" sz="2205" dirty="0" err="1"/>
              <a:t>the</a:t>
            </a:r>
            <a:r>
              <a:rPr lang="cs-CZ" sz="2205" dirty="0"/>
              <a:t> LRAS </a:t>
            </a:r>
            <a:r>
              <a:rPr lang="cs-CZ" sz="2205" dirty="0" err="1"/>
              <a:t>curve</a:t>
            </a:r>
            <a:r>
              <a:rPr lang="cs-CZ" sz="2205" dirty="0"/>
              <a:t> to </a:t>
            </a:r>
            <a:r>
              <a:rPr lang="cs-CZ" sz="2205" dirty="0" err="1"/>
              <a:t>the</a:t>
            </a:r>
            <a:r>
              <a:rPr lang="cs-CZ" sz="2205" dirty="0"/>
              <a:t> </a:t>
            </a:r>
            <a:r>
              <a:rPr lang="cs-CZ" sz="2205" dirty="0" err="1"/>
              <a:t>right</a:t>
            </a:r>
            <a:endParaRPr lang="cs-CZ" sz="2205" dirty="0"/>
          </a:p>
        </p:txBody>
      </p:sp>
      <p:pic>
        <p:nvPicPr>
          <p:cNvPr id="4" name="Obrázek 3" descr="https://www.economicshelp.org/wp-content/uploads/2009/04/long-run-economic-growth-LRAS-AD.jpg">
            <a:extLst>
              <a:ext uri="{FF2B5EF4-FFF2-40B4-BE49-F238E27FC236}">
                <a16:creationId xmlns:a16="http://schemas.microsoft.com/office/drawing/2014/main" id="{0A5EE44B-30D9-45B9-85E9-182BE06A11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28" y="4312857"/>
            <a:ext cx="4224993" cy="29682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302D848-BED5-40FD-ADE4-78C3CCA19A1E}"/>
              </a:ext>
            </a:extLst>
          </p:cNvPr>
          <p:cNvSpPr txBox="1"/>
          <p:nvPr/>
        </p:nvSpPr>
        <p:spPr>
          <a:xfrm flipH="1">
            <a:off x="736385" y="6471017"/>
            <a:ext cx="4224993" cy="56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544" i="1" dirty="0" err="1"/>
              <a:t>Figure</a:t>
            </a:r>
            <a:r>
              <a:rPr lang="cs-CZ" sz="1544" i="1" dirty="0"/>
              <a:t> 5: Shift </a:t>
            </a:r>
            <a:r>
              <a:rPr lang="cs-CZ" sz="1544" i="1" dirty="0" err="1"/>
              <a:t>of</a:t>
            </a:r>
            <a:r>
              <a:rPr lang="cs-CZ" sz="1544" i="1" dirty="0"/>
              <a:t> LRAS</a:t>
            </a:r>
            <a:endParaRPr lang="cs-CZ" sz="1544" dirty="0"/>
          </a:p>
          <a:p>
            <a:pPr algn="r"/>
            <a:r>
              <a:rPr lang="cs-CZ" sz="1544" dirty="0"/>
              <a:t>Source: „Shift </a:t>
            </a:r>
            <a:r>
              <a:rPr lang="cs-CZ" sz="1544" dirty="0" err="1"/>
              <a:t>of</a:t>
            </a:r>
            <a:r>
              <a:rPr lang="cs-CZ" sz="1544" dirty="0"/>
              <a:t> LRAS“ by </a:t>
            </a:r>
            <a:r>
              <a:rPr lang="cs-CZ" sz="1544" dirty="0" err="1"/>
              <a:t>Economics</a:t>
            </a:r>
            <a:r>
              <a:rPr lang="cs-CZ" sz="1544" dirty="0"/>
              <a:t> </a:t>
            </a:r>
            <a:r>
              <a:rPr lang="cs-CZ" sz="1544" dirty="0" err="1"/>
              <a:t>Help</a:t>
            </a:r>
            <a:endParaRPr lang="cs-CZ" sz="1544" dirty="0"/>
          </a:p>
        </p:txBody>
      </p:sp>
    </p:spTree>
    <p:extLst>
      <p:ext uri="{BB962C8B-B14F-4D97-AF65-F5344CB8AC3E}">
        <p14:creationId xmlns:p14="http://schemas.microsoft.com/office/powerpoint/2010/main" val="21015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Interpreting</a:t>
            </a:r>
            <a:r>
              <a:rPr lang="fr-FR" dirty="0"/>
              <a:t> the AD/AS model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5" dirty="0" err="1"/>
              <a:t>Intersection</a:t>
            </a:r>
            <a:r>
              <a:rPr lang="cs-CZ" sz="2205" dirty="0"/>
              <a:t> </a:t>
            </a:r>
            <a:r>
              <a:rPr lang="cs-CZ" sz="2205" dirty="0" err="1"/>
              <a:t>of</a:t>
            </a:r>
            <a:r>
              <a:rPr lang="cs-CZ" sz="2205" dirty="0"/>
              <a:t> AS and AD = </a:t>
            </a:r>
            <a:r>
              <a:rPr lang="cs-CZ" sz="2205" dirty="0" err="1"/>
              <a:t>equilibrium</a:t>
            </a:r>
            <a:r>
              <a:rPr lang="cs-CZ" sz="2205" dirty="0"/>
              <a:t> </a:t>
            </a:r>
            <a:r>
              <a:rPr lang="cs-CZ" sz="2205" dirty="0" err="1"/>
              <a:t>price</a:t>
            </a:r>
            <a:r>
              <a:rPr lang="cs-CZ" sz="2205" dirty="0"/>
              <a:t> level in </a:t>
            </a:r>
            <a:r>
              <a:rPr lang="cs-CZ" sz="2205" dirty="0" err="1"/>
              <a:t>the</a:t>
            </a:r>
            <a:r>
              <a:rPr lang="cs-CZ" sz="2205" dirty="0"/>
              <a:t> </a:t>
            </a:r>
            <a:r>
              <a:rPr lang="cs-CZ" sz="2205" dirty="0" err="1"/>
              <a:t>economy</a:t>
            </a:r>
            <a:endParaRPr lang="cs-CZ" sz="2205" dirty="0"/>
          </a:p>
          <a:p>
            <a:r>
              <a:rPr lang="cs-CZ" sz="2205" dirty="0" err="1"/>
              <a:t>Low</a:t>
            </a:r>
            <a:r>
              <a:rPr lang="cs-CZ" sz="2205" dirty="0"/>
              <a:t> </a:t>
            </a:r>
            <a:r>
              <a:rPr lang="cs-CZ" sz="2205" dirty="0" err="1"/>
              <a:t>price</a:t>
            </a:r>
            <a:r>
              <a:rPr lang="cs-CZ" sz="2205" dirty="0"/>
              <a:t> level -&gt; </a:t>
            </a:r>
            <a:r>
              <a:rPr lang="cs-CZ" sz="2205" dirty="0" err="1"/>
              <a:t>consumers</a:t>
            </a:r>
            <a:r>
              <a:rPr lang="cs-CZ" sz="2205" dirty="0"/>
              <a:t> </a:t>
            </a:r>
            <a:r>
              <a:rPr lang="cs-CZ" sz="2205" dirty="0" err="1"/>
              <a:t>will</a:t>
            </a:r>
            <a:r>
              <a:rPr lang="cs-CZ" sz="2205" dirty="0"/>
              <a:t> </a:t>
            </a:r>
            <a:r>
              <a:rPr lang="cs-CZ" sz="2205" dirty="0" err="1"/>
              <a:t>purchase</a:t>
            </a:r>
            <a:r>
              <a:rPr lang="cs-CZ" sz="2205" dirty="0"/>
              <a:t> a </a:t>
            </a:r>
            <a:r>
              <a:rPr lang="cs-CZ" sz="2205" dirty="0" err="1"/>
              <a:t>high</a:t>
            </a:r>
            <a:r>
              <a:rPr lang="cs-CZ" sz="2205" dirty="0"/>
              <a:t> </a:t>
            </a:r>
            <a:r>
              <a:rPr lang="cs-CZ" sz="2205" dirty="0" err="1"/>
              <a:t>quantity</a:t>
            </a:r>
            <a:endParaRPr lang="cs-CZ" sz="2205" dirty="0"/>
          </a:p>
          <a:p>
            <a:pPr lvl="1"/>
            <a:r>
              <a:rPr lang="cs-CZ" sz="1764" dirty="0"/>
              <a:t>AD </a:t>
            </a:r>
            <a:r>
              <a:rPr lang="cs-CZ" sz="1764" dirty="0" err="1"/>
              <a:t>rises</a:t>
            </a:r>
            <a:r>
              <a:rPr lang="cs-CZ" sz="1764" dirty="0"/>
              <a:t>, AS </a:t>
            </a:r>
            <a:r>
              <a:rPr lang="cs-CZ" sz="1764" dirty="0" err="1"/>
              <a:t>falls</a:t>
            </a:r>
            <a:endParaRPr lang="cs-CZ" sz="1764" dirty="0"/>
          </a:p>
          <a:p>
            <a:r>
              <a:rPr lang="cs-CZ" sz="2205" dirty="0" err="1"/>
              <a:t>High</a:t>
            </a:r>
            <a:r>
              <a:rPr lang="cs-CZ" sz="2205" dirty="0"/>
              <a:t> </a:t>
            </a:r>
            <a:r>
              <a:rPr lang="cs-CZ" sz="2205" dirty="0" err="1"/>
              <a:t>price</a:t>
            </a:r>
            <a:r>
              <a:rPr lang="cs-CZ" sz="2205" dirty="0"/>
              <a:t> level -&gt; </a:t>
            </a:r>
            <a:r>
              <a:rPr lang="cs-CZ" sz="2205" dirty="0" err="1"/>
              <a:t>consumers</a:t>
            </a:r>
            <a:r>
              <a:rPr lang="cs-CZ" sz="2205" dirty="0"/>
              <a:t> </a:t>
            </a:r>
            <a:r>
              <a:rPr lang="cs-CZ" sz="2205" dirty="0" err="1"/>
              <a:t>will</a:t>
            </a:r>
            <a:r>
              <a:rPr lang="cs-CZ" sz="2205" dirty="0"/>
              <a:t> </a:t>
            </a:r>
            <a:r>
              <a:rPr lang="cs-CZ" sz="2205" dirty="0" err="1"/>
              <a:t>purchase</a:t>
            </a:r>
            <a:r>
              <a:rPr lang="cs-CZ" sz="2205" dirty="0"/>
              <a:t> a </a:t>
            </a:r>
            <a:r>
              <a:rPr lang="cs-CZ" sz="2205" dirty="0" err="1"/>
              <a:t>low</a:t>
            </a:r>
            <a:r>
              <a:rPr lang="cs-CZ" sz="2205" dirty="0"/>
              <a:t> </a:t>
            </a:r>
            <a:r>
              <a:rPr lang="cs-CZ" sz="2205" dirty="0" err="1"/>
              <a:t>quantity</a:t>
            </a:r>
            <a:endParaRPr lang="cs-CZ" sz="2205" dirty="0"/>
          </a:p>
          <a:p>
            <a:pPr lvl="1"/>
            <a:r>
              <a:rPr lang="cs-CZ" sz="1764" dirty="0"/>
              <a:t>AD </a:t>
            </a:r>
            <a:r>
              <a:rPr lang="cs-CZ" sz="1764" dirty="0" err="1"/>
              <a:t>falls</a:t>
            </a:r>
            <a:r>
              <a:rPr lang="cs-CZ" sz="1764" dirty="0"/>
              <a:t>, AS </a:t>
            </a:r>
            <a:r>
              <a:rPr lang="cs-CZ" sz="1764" dirty="0" err="1"/>
              <a:t>rises</a:t>
            </a:r>
            <a:endParaRPr lang="cs-CZ" sz="1764" dirty="0"/>
          </a:p>
          <a:p>
            <a:r>
              <a:rPr lang="cs-CZ" sz="2205" dirty="0"/>
              <a:t>M</a:t>
            </a:r>
            <a:r>
              <a:rPr lang="en-US" sz="2205" dirty="0"/>
              <a:t>any factors affecting AS and AD</a:t>
            </a:r>
            <a:endParaRPr lang="cs-CZ" sz="2205" dirty="0"/>
          </a:p>
          <a:p>
            <a:r>
              <a:rPr lang="cs-CZ" sz="2205" dirty="0"/>
              <a:t>A</a:t>
            </a:r>
            <a:r>
              <a:rPr lang="en-US" sz="2205" dirty="0" err="1"/>
              <a:t>lso</a:t>
            </a:r>
            <a:r>
              <a:rPr lang="en-US" sz="2205" dirty="0"/>
              <a:t> depends on the product type</a:t>
            </a:r>
            <a:r>
              <a:rPr lang="cs-CZ" sz="2205" dirty="0"/>
              <a:t>/</a:t>
            </a:r>
            <a:r>
              <a:rPr lang="cs-CZ" sz="2205" dirty="0" err="1"/>
              <a:t>class</a:t>
            </a:r>
            <a:endParaRPr lang="fr-FR" sz="2205" dirty="0"/>
          </a:p>
        </p:txBody>
      </p:sp>
      <p:pic>
        <p:nvPicPr>
          <p:cNvPr id="4" name="Obrázek 3" descr="The graph shows a downward sloping aggregate demand curve that intersects with an upward sloping aggregate supply curve at the point (8,800, 90).">
            <a:extLst>
              <a:ext uri="{FF2B5EF4-FFF2-40B4-BE49-F238E27FC236}">
                <a16:creationId xmlns:a16="http://schemas.microsoft.com/office/drawing/2014/main" id="{34CCA570-654C-41F1-BC82-B83F3A7F94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31" y="4495160"/>
            <a:ext cx="5239882" cy="3066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74A6D4D-A735-4139-9F8E-B799A8DC663F}"/>
              </a:ext>
            </a:extLst>
          </p:cNvPr>
          <p:cNvSpPr txBox="1"/>
          <p:nvPr/>
        </p:nvSpPr>
        <p:spPr>
          <a:xfrm>
            <a:off x="453843" y="6616859"/>
            <a:ext cx="5239882" cy="70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323" i="1" dirty="0" err="1"/>
              <a:t>Figure</a:t>
            </a:r>
            <a:r>
              <a:rPr lang="cs-CZ" sz="1323" i="1" dirty="0"/>
              <a:t> 6: </a:t>
            </a:r>
            <a:r>
              <a:rPr lang="cs-CZ" sz="1323" i="1" dirty="0" err="1"/>
              <a:t>Aggregate</a:t>
            </a:r>
            <a:r>
              <a:rPr lang="cs-CZ" sz="1323" i="1" dirty="0"/>
              <a:t> Supply and </a:t>
            </a:r>
            <a:r>
              <a:rPr lang="cs-CZ" sz="1323" i="1" dirty="0" err="1"/>
              <a:t>Aggregate</a:t>
            </a:r>
            <a:r>
              <a:rPr lang="cs-CZ" sz="1323" i="1" dirty="0"/>
              <a:t> </a:t>
            </a:r>
            <a:r>
              <a:rPr lang="cs-CZ" sz="1323" i="1" dirty="0" err="1"/>
              <a:t>Demand</a:t>
            </a:r>
            <a:endParaRPr lang="cs-CZ" sz="1323" dirty="0"/>
          </a:p>
          <a:p>
            <a:pPr algn="r"/>
            <a:r>
              <a:rPr lang="cs-CZ" sz="1323" dirty="0"/>
              <a:t>Source: „</a:t>
            </a:r>
            <a:r>
              <a:rPr lang="cs-CZ" sz="1323" dirty="0" err="1"/>
              <a:t>Aggregate</a:t>
            </a:r>
            <a:r>
              <a:rPr lang="cs-CZ" sz="1323" dirty="0"/>
              <a:t> </a:t>
            </a:r>
            <a:r>
              <a:rPr lang="cs-CZ" sz="1323" dirty="0" err="1"/>
              <a:t>supply</a:t>
            </a:r>
            <a:r>
              <a:rPr lang="cs-CZ" sz="1323" dirty="0"/>
              <a:t> and </a:t>
            </a:r>
            <a:r>
              <a:rPr lang="cs-CZ" sz="1323" dirty="0" err="1"/>
              <a:t>aggregate</a:t>
            </a:r>
            <a:r>
              <a:rPr lang="cs-CZ" sz="1323" dirty="0"/>
              <a:t> </a:t>
            </a:r>
            <a:r>
              <a:rPr lang="cs-CZ" sz="1323" dirty="0" err="1"/>
              <a:t>demand</a:t>
            </a:r>
            <a:r>
              <a:rPr lang="cs-CZ" sz="1323" dirty="0"/>
              <a:t>“ by </a:t>
            </a:r>
            <a:r>
              <a:rPr lang="cs-CZ" sz="1323" dirty="0" err="1"/>
              <a:t>OpenStaxCollege</a:t>
            </a:r>
            <a:endParaRPr lang="cs-CZ" sz="1323" dirty="0"/>
          </a:p>
        </p:txBody>
      </p:sp>
    </p:spTree>
    <p:extLst>
      <p:ext uri="{BB962C8B-B14F-4D97-AF65-F5344CB8AC3E}">
        <p14:creationId xmlns:p14="http://schemas.microsoft.com/office/powerpoint/2010/main" val="4848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1955" y="1716435"/>
            <a:ext cx="9379679" cy="55889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r-FR" dirty="0"/>
              <a:t>AD/AS model = </a:t>
            </a:r>
            <a:r>
              <a:rPr lang="cs-CZ" dirty="0"/>
              <a:t>overall framework </a:t>
            </a:r>
            <a:r>
              <a:rPr lang="fr-FR" dirty="0"/>
              <a:t>of </a:t>
            </a:r>
            <a:r>
              <a:rPr lang="cs-CZ" dirty="0"/>
              <a:t>economic factors together in one diagram</a:t>
            </a:r>
            <a:r>
              <a:rPr lang="fr-FR" dirty="0"/>
              <a:t>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en-US" dirty="0"/>
              <a:t>The </a:t>
            </a:r>
            <a:r>
              <a:rPr lang="en-US" b="1" dirty="0"/>
              <a:t>upward-sloping</a:t>
            </a:r>
            <a:r>
              <a:rPr lang="en-US" dirty="0"/>
              <a:t> short run aggregate supply (SRAS)</a:t>
            </a:r>
            <a:r>
              <a:rPr lang="fr-FR" dirty="0"/>
              <a:t> </a:t>
            </a:r>
            <a:r>
              <a:rPr lang="en-US" dirty="0"/>
              <a:t>curve </a:t>
            </a:r>
            <a:r>
              <a:rPr lang="cs-CZ" dirty="0"/>
              <a:t>shows the positive relationship between the price level and the level of real GDP in the short run</a:t>
            </a:r>
            <a:r>
              <a:rPr lang="fr-FR" dirty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cs-CZ" dirty="0"/>
              <a:t>Aggregate supply slopes up because when the price level for outputs increases, while the price level of inputs remains fixed</a:t>
            </a:r>
            <a:r>
              <a:rPr lang="fr-FR" dirty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en-US" dirty="0"/>
              <a:t>The </a:t>
            </a:r>
            <a:r>
              <a:rPr lang="en-US" b="1" dirty="0"/>
              <a:t>downward-sloping</a:t>
            </a:r>
            <a:r>
              <a:rPr lang="en-US" dirty="0"/>
              <a:t> aggregate demand (AD) curve shows the relationship between the price level for outputs and the quantity of total spending in the economy.</a:t>
            </a:r>
          </a:p>
          <a:p>
            <a:pPr algn="just"/>
            <a:endParaRPr lang="en-US" dirty="0"/>
          </a:p>
          <a:p>
            <a:pPr algn="just"/>
            <a:r>
              <a:rPr lang="cs-CZ" dirty="0"/>
              <a:t>It slopes down because of</a:t>
            </a:r>
            <a:r>
              <a:rPr lang="fr-FR" dirty="0"/>
              <a:t> </a:t>
            </a:r>
            <a:r>
              <a:rPr lang="cs-CZ" dirty="0"/>
              <a:t>the wealth effect</a:t>
            </a:r>
            <a:r>
              <a:rPr lang="fr-FR" dirty="0"/>
              <a:t> / </a:t>
            </a:r>
            <a:r>
              <a:rPr lang="cs-CZ" dirty="0"/>
              <a:t>the interest rate effect</a:t>
            </a:r>
            <a:r>
              <a:rPr lang="fr-FR" dirty="0"/>
              <a:t> / </a:t>
            </a:r>
            <a:r>
              <a:rPr lang="cs-CZ" dirty="0"/>
              <a:t>the foreign price effect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8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The AD/AS model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75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4063" indent="-504063">
              <a:buAutoNum type="arabicPeriod"/>
            </a:pPr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  <a:p>
            <a:pPr marL="504063" indent="-504063">
              <a:buAutoNum type="arabicPeriod"/>
            </a:pPr>
            <a:r>
              <a:rPr lang="en-US" dirty="0"/>
              <a:t>Aggregate demand</a:t>
            </a:r>
            <a:br>
              <a:rPr lang="en-US" dirty="0"/>
            </a:br>
            <a:endParaRPr lang="en-US" dirty="0"/>
          </a:p>
          <a:p>
            <a:pPr marL="504063" indent="-504063">
              <a:buAutoNum type="arabicPeriod"/>
            </a:pPr>
            <a:r>
              <a:rPr lang="en-US" dirty="0"/>
              <a:t>Aggregate supply</a:t>
            </a:r>
            <a:br>
              <a:rPr lang="en-US" dirty="0"/>
            </a:br>
            <a:endParaRPr lang="en-US" dirty="0"/>
          </a:p>
          <a:p>
            <a:pPr marL="504063" indent="-504063">
              <a:buAutoNum type="arabicPeriod"/>
            </a:pPr>
            <a:r>
              <a:rPr lang="en-US" dirty="0"/>
              <a:t>Interpreting the AD/AS model</a:t>
            </a:r>
            <a:br>
              <a:rPr lang="en-US" dirty="0"/>
            </a:br>
            <a:endParaRPr lang="en-US" dirty="0"/>
          </a:p>
          <a:p>
            <a:pPr marL="504063" indent="-504063">
              <a:buAutoNum type="arabicPeriod"/>
            </a:pPr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17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Reminder: Notions of supply and demand graphs</a:t>
            </a:r>
          </a:p>
          <a:p>
            <a:pPr algn="just">
              <a:buFontTx/>
              <a:buChar char="-"/>
            </a:pPr>
            <a:r>
              <a:rPr lang="en-US" sz="2000" b="1" dirty="0"/>
              <a:t>Demand</a:t>
            </a:r>
            <a:r>
              <a:rPr lang="en-US" sz="2000" dirty="0"/>
              <a:t>: if costs are high, demand will decrease ≠ if costs are low, demand will increase</a:t>
            </a:r>
          </a:p>
          <a:p>
            <a:pPr algn="just">
              <a:buFontTx/>
              <a:buChar char="-"/>
            </a:pPr>
            <a:r>
              <a:rPr lang="en-US" sz="2000" b="1" dirty="0"/>
              <a:t>Supply</a:t>
            </a:r>
            <a:r>
              <a:rPr lang="en-US" sz="2000" dirty="0"/>
              <a:t>: if prices rise, supply will increase ≠ if prices fall, supply will decrease</a:t>
            </a:r>
          </a:p>
          <a:p>
            <a:pPr algn="just">
              <a:buFontTx/>
              <a:buChar char="-"/>
            </a:pPr>
            <a:endParaRPr lang="en-US" sz="2000" dirty="0"/>
          </a:p>
          <a:p>
            <a:pPr algn="just"/>
            <a:r>
              <a:rPr lang="en-US" sz="2000" dirty="0"/>
              <a:t>AD/AS model = Macroeconomics model </a:t>
            </a:r>
          </a:p>
          <a:p>
            <a:pPr algn="just">
              <a:buFontTx/>
              <a:buChar char="-"/>
            </a:pPr>
            <a:r>
              <a:rPr lang="en-US" sz="2000" b="1" dirty="0"/>
              <a:t>Aggregate demand</a:t>
            </a:r>
            <a:r>
              <a:rPr lang="en-US" sz="2000" dirty="0"/>
              <a:t>: total amount of demand that an economy has</a:t>
            </a:r>
          </a:p>
          <a:p>
            <a:pPr algn="just">
              <a:buFontTx/>
              <a:buChar char="-"/>
            </a:pPr>
            <a:r>
              <a:rPr lang="en-US" sz="2000" b="1" dirty="0"/>
              <a:t>Aggregate supply</a:t>
            </a:r>
            <a:r>
              <a:rPr lang="en-US" sz="2000" dirty="0"/>
              <a:t>: total amount of supply an economy is capable of producing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371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</a:t>
            </a:r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4"/>
          <a:stretch/>
        </p:blipFill>
        <p:spPr bwMode="auto">
          <a:xfrm>
            <a:off x="1853445" y="3118923"/>
            <a:ext cx="6430764" cy="3540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0675" y="1768399"/>
            <a:ext cx="9130098" cy="131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646" dirty="0"/>
              <a:t>The aggregate demand (AD) curve shows the total spending on domestic goods and services at each price level.</a:t>
            </a:r>
            <a:endParaRPr lang="fr-FR" sz="2646" dirty="0"/>
          </a:p>
        </p:txBody>
      </p:sp>
      <p:sp>
        <p:nvSpPr>
          <p:cNvPr id="7" name="Rectangle 6"/>
          <p:cNvSpPr/>
          <p:nvPr/>
        </p:nvSpPr>
        <p:spPr>
          <a:xfrm>
            <a:off x="2171014" y="6659021"/>
            <a:ext cx="6569421" cy="8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44" i="1" dirty="0"/>
              <a:t>Figure 1: The aggregate demand curve</a:t>
            </a:r>
            <a:br>
              <a:rPr lang="cs-CZ" sz="1544" i="1" dirty="0"/>
            </a:br>
            <a:r>
              <a:rPr lang="cs-CZ" sz="1544" dirty="0"/>
              <a:t>Source: </a:t>
            </a:r>
            <a:r>
              <a:rPr lang="en-US" sz="1544" dirty="0"/>
              <a:t>"Building a Model of Aggregate Demand and Aggregate Supply" by </a:t>
            </a:r>
            <a:r>
              <a:rPr lang="en-US" sz="1544" dirty="0" err="1"/>
              <a:t>OpenStaxCollege</a:t>
            </a:r>
            <a:endParaRPr lang="fr-FR" sz="1544" dirty="0"/>
          </a:p>
        </p:txBody>
      </p:sp>
    </p:spTree>
    <p:extLst>
      <p:ext uri="{BB962C8B-B14F-4D97-AF65-F5344CB8AC3E}">
        <p14:creationId xmlns:p14="http://schemas.microsoft.com/office/powerpoint/2010/main" val="20359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4 components of demand: </a:t>
            </a:r>
          </a:p>
          <a:p>
            <a:pPr>
              <a:buFontTx/>
              <a:buChar char="-"/>
            </a:pPr>
            <a:r>
              <a:rPr lang="en-US" sz="2800" dirty="0"/>
              <a:t>Consumption (</a:t>
            </a:r>
            <a:r>
              <a:rPr lang="en-US" sz="2800" b="1" dirty="0"/>
              <a:t>C</a:t>
            </a:r>
            <a:r>
              <a:rPr lang="en-US" sz="2800" dirty="0"/>
              <a:t>)</a:t>
            </a:r>
          </a:p>
          <a:p>
            <a:pPr>
              <a:buFontTx/>
              <a:buChar char="-"/>
            </a:pPr>
            <a:r>
              <a:rPr lang="en-US" sz="2800" dirty="0"/>
              <a:t>Investment (</a:t>
            </a:r>
            <a:r>
              <a:rPr lang="en-US" sz="2800" b="1" dirty="0"/>
              <a:t>I</a:t>
            </a:r>
            <a:r>
              <a:rPr lang="en-US" sz="2800" dirty="0"/>
              <a:t>)</a:t>
            </a:r>
          </a:p>
          <a:p>
            <a:pPr>
              <a:buFontTx/>
              <a:buChar char="-"/>
            </a:pPr>
            <a:r>
              <a:rPr lang="en-US" sz="2800" dirty="0"/>
              <a:t>Government spending (</a:t>
            </a:r>
            <a:r>
              <a:rPr lang="en-US" sz="2800" b="1" dirty="0"/>
              <a:t>G</a:t>
            </a:r>
            <a:r>
              <a:rPr lang="en-US" sz="2800" dirty="0"/>
              <a:t>)</a:t>
            </a:r>
          </a:p>
          <a:p>
            <a:pPr>
              <a:buFontTx/>
              <a:buChar char="-"/>
            </a:pPr>
            <a:r>
              <a:rPr lang="en-US" sz="2800" dirty="0"/>
              <a:t>Net exports (exports minus imports: </a:t>
            </a:r>
            <a:r>
              <a:rPr lang="en-US" sz="2800" b="1" dirty="0"/>
              <a:t>X – M</a:t>
            </a:r>
            <a:r>
              <a:rPr lang="en-US" sz="2800" dirty="0"/>
              <a:t>)</a:t>
            </a:r>
          </a:p>
          <a:p>
            <a:endParaRPr lang="fr-FR" sz="2800" dirty="0"/>
          </a:p>
          <a:p>
            <a:r>
              <a:rPr lang="en-US" sz="2800" dirty="0"/>
              <a:t>Aggregate demand = C + I + G + X – M</a:t>
            </a:r>
          </a:p>
          <a:p>
            <a:endParaRPr lang="en-US" sz="2800" dirty="0"/>
          </a:p>
          <a:p>
            <a:r>
              <a:rPr lang="en-US" sz="2800" dirty="0"/>
              <a:t>3 theories why the aggregate demand curve slopes down (the wealth effect / the interest rate effect / the foreign price effect)</a:t>
            </a:r>
          </a:p>
          <a:p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843632" y="4158729"/>
            <a:ext cx="8354689" cy="73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7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in aggregate demand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5418" y="1459914"/>
            <a:ext cx="5013110" cy="506077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Rise in confidence about the future of the economy </a:t>
            </a:r>
          </a:p>
          <a:p>
            <a:pPr marL="0" indent="0" algn="ctr">
              <a:buNone/>
            </a:pPr>
            <a:r>
              <a:rPr lang="en-US" sz="2800" dirty="0"/>
              <a:t>= </a:t>
            </a:r>
          </a:p>
          <a:p>
            <a:pPr marL="0" indent="0" algn="ctr">
              <a:buNone/>
            </a:pPr>
            <a:r>
              <a:rPr lang="en-US" sz="2800" dirty="0"/>
              <a:t>higher consumption and investment demand</a:t>
            </a:r>
          </a:p>
          <a:p>
            <a:pPr marL="0" indent="0" algn="ctr">
              <a:buNone/>
            </a:pPr>
            <a:r>
              <a:rPr lang="en-US" sz="2800" dirty="0"/>
              <a:t>= </a:t>
            </a:r>
          </a:p>
          <a:p>
            <a:pPr marL="0" indent="0" algn="ctr">
              <a:buNone/>
            </a:pPr>
            <a:r>
              <a:rPr lang="en-US" sz="2800" dirty="0"/>
              <a:t>rightward shift in the AD curve</a:t>
            </a:r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9148" b="2208"/>
          <a:stretch/>
        </p:blipFill>
        <p:spPr bwMode="auto">
          <a:xfrm>
            <a:off x="503779" y="1716435"/>
            <a:ext cx="4165450" cy="3999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3779" y="5715470"/>
            <a:ext cx="3890217" cy="8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44" i="1" dirty="0"/>
              <a:t>Figure 2: Shift in aggregate demand</a:t>
            </a:r>
            <a:endParaRPr lang="fr-FR" sz="1544" dirty="0"/>
          </a:p>
          <a:p>
            <a:r>
              <a:rPr lang="cs-CZ" sz="1544" dirty="0"/>
              <a:t>Source: "Shifts in Aggregate Demand" by OpenStaxCollege</a:t>
            </a:r>
            <a:endParaRPr lang="fr-FR" sz="1544" dirty="0"/>
          </a:p>
        </p:txBody>
      </p:sp>
    </p:spTree>
    <p:extLst>
      <p:ext uri="{BB962C8B-B14F-4D97-AF65-F5344CB8AC3E}">
        <p14:creationId xmlns:p14="http://schemas.microsoft.com/office/powerpoint/2010/main" val="36127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Aggregate</a:t>
            </a:r>
            <a:r>
              <a:rPr lang="fr-FR" dirty="0"/>
              <a:t> </a:t>
            </a:r>
            <a:r>
              <a:rPr lang="fr-FR" dirty="0" err="1"/>
              <a:t>supply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5" dirty="0" err="1"/>
              <a:t>Aggregate</a:t>
            </a:r>
            <a:r>
              <a:rPr lang="cs-CZ" sz="2205" dirty="0"/>
              <a:t> </a:t>
            </a:r>
            <a:r>
              <a:rPr lang="cs-CZ" sz="2205" dirty="0" err="1"/>
              <a:t>supply</a:t>
            </a:r>
            <a:r>
              <a:rPr lang="cs-CZ" sz="2205" dirty="0"/>
              <a:t> </a:t>
            </a:r>
            <a:r>
              <a:rPr lang="cs-CZ" sz="2205" dirty="0" err="1"/>
              <a:t>is</a:t>
            </a:r>
            <a:r>
              <a:rPr lang="cs-CZ" sz="2205" dirty="0"/>
              <a:t> </a:t>
            </a:r>
            <a:r>
              <a:rPr lang="cs-CZ" sz="2205" dirty="0" err="1"/>
              <a:t>the</a:t>
            </a:r>
            <a:r>
              <a:rPr lang="cs-CZ" sz="2205" dirty="0"/>
              <a:t> </a:t>
            </a:r>
            <a:r>
              <a:rPr lang="cs-CZ" sz="2205" dirty="0" err="1"/>
              <a:t>total</a:t>
            </a:r>
            <a:r>
              <a:rPr lang="cs-CZ" sz="2205" dirty="0"/>
              <a:t> </a:t>
            </a:r>
            <a:r>
              <a:rPr lang="cs-CZ" sz="2205" dirty="0" err="1"/>
              <a:t>supply</a:t>
            </a:r>
            <a:r>
              <a:rPr lang="cs-CZ" sz="2205" dirty="0"/>
              <a:t> </a:t>
            </a:r>
            <a:r>
              <a:rPr lang="cs-CZ" sz="2205" dirty="0" err="1"/>
              <a:t>of</a:t>
            </a:r>
            <a:r>
              <a:rPr lang="cs-CZ" sz="2205" dirty="0"/>
              <a:t> </a:t>
            </a:r>
            <a:r>
              <a:rPr lang="cs-CZ" sz="2205" dirty="0" err="1"/>
              <a:t>goods</a:t>
            </a:r>
            <a:r>
              <a:rPr lang="cs-CZ" sz="2205" dirty="0"/>
              <a:t> and </a:t>
            </a:r>
            <a:r>
              <a:rPr lang="cs-CZ" sz="2205" dirty="0" err="1"/>
              <a:t>services</a:t>
            </a:r>
            <a:r>
              <a:rPr lang="cs-CZ" sz="2205" dirty="0"/>
              <a:t> </a:t>
            </a:r>
            <a:r>
              <a:rPr lang="cs-CZ" sz="2205" dirty="0" err="1"/>
              <a:t>produced</a:t>
            </a:r>
            <a:r>
              <a:rPr lang="cs-CZ" sz="2205" dirty="0"/>
              <a:t> </a:t>
            </a:r>
            <a:r>
              <a:rPr lang="cs-CZ" sz="2205" dirty="0" err="1"/>
              <a:t>within</a:t>
            </a:r>
            <a:r>
              <a:rPr lang="cs-CZ" sz="2205" dirty="0"/>
              <a:t> </a:t>
            </a:r>
            <a:r>
              <a:rPr lang="cs-CZ" sz="2205" dirty="0" err="1"/>
              <a:t>an</a:t>
            </a:r>
            <a:r>
              <a:rPr lang="cs-CZ" sz="2205" dirty="0"/>
              <a:t> </a:t>
            </a:r>
            <a:r>
              <a:rPr lang="cs-CZ" sz="2205" dirty="0" err="1"/>
              <a:t>economy</a:t>
            </a:r>
            <a:r>
              <a:rPr lang="cs-CZ" sz="2205" dirty="0"/>
              <a:t> </a:t>
            </a:r>
            <a:r>
              <a:rPr lang="cs-CZ" sz="2205" dirty="0" err="1"/>
              <a:t>at</a:t>
            </a:r>
            <a:r>
              <a:rPr lang="cs-CZ" sz="2205" dirty="0"/>
              <a:t> a </a:t>
            </a:r>
            <a:r>
              <a:rPr lang="cs-CZ" sz="2205" dirty="0" err="1"/>
              <a:t>given</a:t>
            </a:r>
            <a:r>
              <a:rPr lang="cs-CZ" sz="2205" dirty="0"/>
              <a:t> </a:t>
            </a:r>
            <a:r>
              <a:rPr lang="cs-CZ" sz="2205" dirty="0" err="1"/>
              <a:t>overall</a:t>
            </a:r>
            <a:r>
              <a:rPr lang="cs-CZ" sz="2205" dirty="0"/>
              <a:t> </a:t>
            </a:r>
            <a:r>
              <a:rPr lang="cs-CZ" sz="2205" dirty="0" err="1"/>
              <a:t>price</a:t>
            </a:r>
            <a:r>
              <a:rPr lang="cs-CZ" sz="2205" dirty="0"/>
              <a:t> level in a </a:t>
            </a:r>
            <a:r>
              <a:rPr lang="cs-CZ" sz="2205" dirty="0" err="1"/>
              <a:t>given</a:t>
            </a:r>
            <a:r>
              <a:rPr lang="cs-CZ" sz="2205" dirty="0"/>
              <a:t> </a:t>
            </a:r>
            <a:r>
              <a:rPr lang="cs-CZ" sz="2205" dirty="0" err="1"/>
              <a:t>time</a:t>
            </a:r>
            <a:r>
              <a:rPr lang="cs-CZ" sz="2205" dirty="0"/>
              <a:t> period.</a:t>
            </a:r>
          </a:p>
          <a:p>
            <a:r>
              <a:rPr lang="cs-CZ" sz="2205" dirty="0"/>
              <a:t>AS </a:t>
            </a:r>
            <a:r>
              <a:rPr lang="cs-CZ" sz="2205" dirty="0" err="1"/>
              <a:t>represented</a:t>
            </a:r>
            <a:r>
              <a:rPr lang="cs-CZ" sz="2205" dirty="0"/>
              <a:t> by </a:t>
            </a:r>
            <a:r>
              <a:rPr lang="cs-CZ" sz="2205" dirty="0" err="1"/>
              <a:t>the</a:t>
            </a:r>
            <a:r>
              <a:rPr lang="cs-CZ" sz="2205" dirty="0"/>
              <a:t> AS </a:t>
            </a:r>
            <a:r>
              <a:rPr lang="cs-CZ" sz="2205" dirty="0" err="1"/>
              <a:t>curve</a:t>
            </a:r>
            <a:endParaRPr lang="cs-CZ" sz="2205" dirty="0"/>
          </a:p>
          <a:p>
            <a:pPr lvl="1"/>
            <a:r>
              <a:rPr lang="cs-CZ" sz="1764" dirty="0" err="1"/>
              <a:t>Describes</a:t>
            </a:r>
            <a:r>
              <a:rPr lang="cs-CZ" sz="1764" dirty="0"/>
              <a:t> </a:t>
            </a:r>
            <a:r>
              <a:rPr lang="cs-CZ" sz="1764" dirty="0" err="1"/>
              <a:t>the</a:t>
            </a:r>
            <a:r>
              <a:rPr lang="cs-CZ" sz="1764" dirty="0"/>
              <a:t> </a:t>
            </a:r>
            <a:r>
              <a:rPr lang="cs-CZ" sz="1764" dirty="0" err="1"/>
              <a:t>relationship</a:t>
            </a:r>
            <a:r>
              <a:rPr lang="cs-CZ" sz="1764" dirty="0"/>
              <a:t> </a:t>
            </a:r>
            <a:r>
              <a:rPr lang="en-US" sz="1764" dirty="0"/>
              <a:t>between price levels and the quantity of output that firms are willing to provide</a:t>
            </a:r>
            <a:endParaRPr lang="fr-FR" sz="1764" dirty="0"/>
          </a:p>
        </p:txBody>
      </p:sp>
      <p:pic>
        <p:nvPicPr>
          <p:cNvPr id="4" name="Obrázek 3" descr="The graph shows an upward sloping aggregate supply curve. The slope is gradual between 6,500 and 9,000 before become steeper, especially between 9,500 and 9,900.">
            <a:extLst>
              <a:ext uri="{FF2B5EF4-FFF2-40B4-BE49-F238E27FC236}">
                <a16:creationId xmlns:a16="http://schemas.microsoft.com/office/drawing/2014/main" id="{B0C8D693-BC7D-4F22-9A58-0E0161F97C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45" y="3621847"/>
            <a:ext cx="5559628" cy="31666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2471D8-E47F-4E64-B386-3513F6CDDA28}"/>
              </a:ext>
            </a:extLst>
          </p:cNvPr>
          <p:cNvSpPr txBox="1"/>
          <p:nvPr/>
        </p:nvSpPr>
        <p:spPr>
          <a:xfrm>
            <a:off x="2252256" y="6788475"/>
            <a:ext cx="4637808" cy="703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323" i="1" dirty="0" err="1"/>
              <a:t>Figure</a:t>
            </a:r>
            <a:r>
              <a:rPr lang="cs-CZ" sz="1323" i="1" dirty="0"/>
              <a:t> 3: </a:t>
            </a:r>
            <a:r>
              <a:rPr lang="cs-CZ" sz="1323" i="1" dirty="0" err="1"/>
              <a:t>The</a:t>
            </a:r>
            <a:r>
              <a:rPr lang="cs-CZ" sz="1323" i="1" dirty="0"/>
              <a:t> </a:t>
            </a:r>
            <a:r>
              <a:rPr lang="cs-CZ" sz="1323" i="1" dirty="0" err="1"/>
              <a:t>Aggregate</a:t>
            </a:r>
            <a:r>
              <a:rPr lang="cs-CZ" sz="1323" i="1" dirty="0"/>
              <a:t> Supply </a:t>
            </a:r>
            <a:r>
              <a:rPr lang="cs-CZ" sz="1323" i="1" dirty="0" err="1"/>
              <a:t>Curve</a:t>
            </a:r>
            <a:endParaRPr lang="cs-CZ" sz="1323" dirty="0"/>
          </a:p>
          <a:p>
            <a:pPr algn="ctr"/>
            <a:r>
              <a:rPr lang="cs-CZ" sz="1323" dirty="0"/>
              <a:t>Source: „</a:t>
            </a:r>
            <a:r>
              <a:rPr lang="cs-CZ" sz="1323" dirty="0" err="1"/>
              <a:t>The</a:t>
            </a:r>
            <a:r>
              <a:rPr lang="cs-CZ" sz="1323" dirty="0"/>
              <a:t> </a:t>
            </a:r>
            <a:r>
              <a:rPr lang="cs-CZ" sz="1323" dirty="0" err="1"/>
              <a:t>aggregate</a:t>
            </a:r>
            <a:r>
              <a:rPr lang="cs-CZ" sz="1323" dirty="0"/>
              <a:t> </a:t>
            </a:r>
            <a:r>
              <a:rPr lang="cs-CZ" sz="1323" dirty="0" err="1"/>
              <a:t>supply</a:t>
            </a:r>
            <a:r>
              <a:rPr lang="cs-CZ" sz="1323" dirty="0"/>
              <a:t> </a:t>
            </a:r>
            <a:r>
              <a:rPr lang="cs-CZ" sz="1323" dirty="0" err="1"/>
              <a:t>curve</a:t>
            </a:r>
            <a:r>
              <a:rPr lang="cs-CZ" sz="1323" dirty="0"/>
              <a:t>“ by </a:t>
            </a:r>
            <a:r>
              <a:rPr lang="cs-CZ" sz="1323" dirty="0" err="1"/>
              <a:t>OpenStaxCollege</a:t>
            </a:r>
            <a:endParaRPr lang="cs-CZ" sz="1323" dirty="0"/>
          </a:p>
          <a:p>
            <a:pPr algn="ctr"/>
            <a:endParaRPr lang="cs-CZ" sz="1323" dirty="0"/>
          </a:p>
        </p:txBody>
      </p:sp>
    </p:spTree>
    <p:extLst>
      <p:ext uri="{BB962C8B-B14F-4D97-AF65-F5344CB8AC3E}">
        <p14:creationId xmlns:p14="http://schemas.microsoft.com/office/powerpoint/2010/main" val="413138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842CF-A8F3-4206-9348-61021BC2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4" y="180231"/>
            <a:ext cx="7962075" cy="662917"/>
          </a:xfrm>
        </p:spPr>
        <p:txBody>
          <a:bodyPr/>
          <a:lstStyle/>
          <a:p>
            <a:pPr algn="l"/>
            <a:r>
              <a:rPr lang="fr-FR" dirty="0"/>
              <a:t>Aggregate supply</a:t>
            </a:r>
            <a:r>
              <a:rPr lang="cs-CZ" dirty="0"/>
              <a:t> </a:t>
            </a:r>
            <a:r>
              <a:rPr lang="cs-CZ" sz="2205" dirty="0"/>
              <a:t>– </a:t>
            </a:r>
            <a:r>
              <a:rPr lang="cs-CZ" sz="2205" dirty="0" err="1"/>
              <a:t>short</a:t>
            </a:r>
            <a:r>
              <a:rPr lang="cs-CZ" sz="2205" dirty="0"/>
              <a:t> run (SRAS)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AE005-A4FE-4A5E-BBFA-B6E66B43B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82" y="1054178"/>
            <a:ext cx="9623425" cy="5567281"/>
          </a:xfrm>
        </p:spPr>
        <p:txBody>
          <a:bodyPr/>
          <a:lstStyle/>
          <a:p>
            <a:r>
              <a:rPr lang="cs-CZ" sz="2205" dirty="0"/>
              <a:t>SRAS </a:t>
            </a:r>
            <a:r>
              <a:rPr lang="cs-CZ" sz="2205" dirty="0" err="1"/>
              <a:t>assumes</a:t>
            </a:r>
            <a:r>
              <a:rPr lang="cs-CZ" sz="2205" dirty="0"/>
              <a:t> </a:t>
            </a:r>
            <a:r>
              <a:rPr lang="cs-CZ" sz="2205" dirty="0" err="1"/>
              <a:t>that</a:t>
            </a:r>
            <a:r>
              <a:rPr lang="cs-CZ" sz="2205" dirty="0"/>
              <a:t> </a:t>
            </a:r>
            <a:r>
              <a:rPr lang="cs-CZ" sz="2205" dirty="0" err="1"/>
              <a:t>the</a:t>
            </a:r>
            <a:r>
              <a:rPr lang="cs-CZ" sz="2205" dirty="0"/>
              <a:t> level </a:t>
            </a:r>
            <a:r>
              <a:rPr lang="cs-CZ" sz="2205" dirty="0" err="1"/>
              <a:t>of</a:t>
            </a:r>
            <a:r>
              <a:rPr lang="cs-CZ" sz="2205" dirty="0"/>
              <a:t> </a:t>
            </a:r>
            <a:r>
              <a:rPr lang="cs-CZ" sz="2205" dirty="0" err="1"/>
              <a:t>capital</a:t>
            </a:r>
            <a:r>
              <a:rPr lang="cs-CZ" sz="2205" dirty="0"/>
              <a:t> </a:t>
            </a:r>
            <a:r>
              <a:rPr lang="cs-CZ" sz="2205" dirty="0" err="1"/>
              <a:t>is</a:t>
            </a:r>
            <a:r>
              <a:rPr lang="cs-CZ" sz="2205" dirty="0"/>
              <a:t> </a:t>
            </a:r>
            <a:r>
              <a:rPr lang="cs-CZ" sz="2205" dirty="0" err="1"/>
              <a:t>fixed</a:t>
            </a:r>
            <a:endParaRPr lang="cs-CZ" sz="2205" dirty="0"/>
          </a:p>
          <a:p>
            <a:pPr lvl="1"/>
            <a:r>
              <a:rPr lang="cs-CZ" dirty="0"/>
              <a:t>ex.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short</a:t>
            </a:r>
            <a:r>
              <a:rPr lang="cs-CZ" dirty="0"/>
              <a:t> run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can’t</a:t>
            </a:r>
            <a:r>
              <a:rPr lang="cs-CZ" dirty="0"/>
              <a:t> build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factory</a:t>
            </a:r>
            <a:r>
              <a:rPr lang="cs-CZ" dirty="0"/>
              <a:t>, BUT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utilisation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,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workers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 </a:t>
            </a:r>
            <a:r>
              <a:rPr lang="cs-CZ" dirty="0" err="1"/>
              <a:t>overtime</a:t>
            </a:r>
            <a:endParaRPr lang="cs-CZ" dirty="0"/>
          </a:p>
          <a:p>
            <a:r>
              <a:rPr lang="cs-CZ" sz="2205" dirty="0"/>
              <a:t>SRAS </a:t>
            </a:r>
            <a:r>
              <a:rPr lang="cs-CZ" sz="2205" dirty="0" err="1"/>
              <a:t>suggests</a:t>
            </a:r>
            <a:r>
              <a:rPr lang="cs-CZ" sz="2205" dirty="0"/>
              <a:t> </a:t>
            </a:r>
            <a:r>
              <a:rPr lang="cs-CZ" sz="2205" dirty="0" err="1"/>
              <a:t>an</a:t>
            </a:r>
            <a:r>
              <a:rPr lang="cs-CZ" sz="2205" dirty="0"/>
              <a:t> </a:t>
            </a:r>
            <a:r>
              <a:rPr lang="cs-CZ" sz="2205" dirty="0" err="1"/>
              <a:t>increase</a:t>
            </a:r>
            <a:r>
              <a:rPr lang="cs-CZ" sz="2205" dirty="0"/>
              <a:t> in </a:t>
            </a:r>
            <a:r>
              <a:rPr lang="cs-CZ" sz="2205" dirty="0" err="1"/>
              <a:t>prices</a:t>
            </a:r>
            <a:r>
              <a:rPr lang="cs-CZ" sz="2205" dirty="0"/>
              <a:t> </a:t>
            </a:r>
            <a:r>
              <a:rPr lang="cs-CZ" sz="2205" dirty="0" err="1"/>
              <a:t>leads</a:t>
            </a:r>
            <a:r>
              <a:rPr lang="cs-CZ" sz="2205" dirty="0"/>
              <a:t> to a </a:t>
            </a:r>
            <a:r>
              <a:rPr lang="cs-CZ" sz="2205" dirty="0" err="1"/>
              <a:t>temporary</a:t>
            </a:r>
            <a:r>
              <a:rPr lang="cs-CZ" sz="2205" dirty="0"/>
              <a:t> </a:t>
            </a:r>
            <a:r>
              <a:rPr lang="cs-CZ" sz="2205" dirty="0" err="1"/>
              <a:t>increase</a:t>
            </a:r>
            <a:r>
              <a:rPr lang="cs-CZ" sz="2205" dirty="0"/>
              <a:t> in output as </a:t>
            </a:r>
            <a:r>
              <a:rPr lang="cs-CZ" sz="2205" dirty="0" err="1"/>
              <a:t>firms</a:t>
            </a:r>
            <a:r>
              <a:rPr lang="cs-CZ" sz="2205" dirty="0"/>
              <a:t> </a:t>
            </a:r>
            <a:r>
              <a:rPr lang="cs-CZ" sz="2205" dirty="0" err="1"/>
              <a:t>employ</a:t>
            </a:r>
            <a:r>
              <a:rPr lang="cs-CZ" sz="2205" dirty="0"/>
              <a:t> more </a:t>
            </a:r>
            <a:r>
              <a:rPr lang="cs-CZ" sz="2205" dirty="0" err="1"/>
              <a:t>workers</a:t>
            </a:r>
            <a:endParaRPr lang="cs-CZ" sz="2205" dirty="0"/>
          </a:p>
          <a:p>
            <a:r>
              <a:rPr lang="cs-CZ" sz="2205" dirty="0" err="1"/>
              <a:t>affected</a:t>
            </a:r>
            <a:r>
              <a:rPr lang="cs-CZ" sz="2205" dirty="0"/>
              <a:t> by </a:t>
            </a:r>
            <a:r>
              <a:rPr lang="cs-CZ" sz="2205" dirty="0" err="1"/>
              <a:t>costs</a:t>
            </a:r>
            <a:r>
              <a:rPr lang="cs-CZ" sz="2205" dirty="0"/>
              <a:t> </a:t>
            </a:r>
            <a:r>
              <a:rPr lang="cs-CZ" sz="2205" dirty="0" err="1"/>
              <a:t>of</a:t>
            </a:r>
            <a:r>
              <a:rPr lang="cs-CZ" sz="2205" dirty="0"/>
              <a:t> </a:t>
            </a:r>
            <a:r>
              <a:rPr lang="cs-CZ" sz="2205" dirty="0" err="1"/>
              <a:t>production</a:t>
            </a:r>
            <a:endParaRPr lang="cs-CZ" sz="2205" dirty="0"/>
          </a:p>
          <a:p>
            <a:endParaRPr lang="cs-CZ" dirty="0"/>
          </a:p>
        </p:txBody>
      </p:sp>
      <p:pic>
        <p:nvPicPr>
          <p:cNvPr id="4" name="Obrázek 3" descr="https://www.economicshelp.org/wp-content/uploads/2012/11/SRAS-shift-left-with-ad.png">
            <a:extLst>
              <a:ext uri="{FF2B5EF4-FFF2-40B4-BE49-F238E27FC236}">
                <a16:creationId xmlns:a16="http://schemas.microsoft.com/office/drawing/2014/main" id="{71ACBBFC-8872-4473-B27E-37F6CB8982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59" y="4099310"/>
            <a:ext cx="4653482" cy="27331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E91D728-A409-45AD-B7E6-ED8E86A753EC}"/>
              </a:ext>
            </a:extLst>
          </p:cNvPr>
          <p:cNvSpPr txBox="1"/>
          <p:nvPr/>
        </p:nvSpPr>
        <p:spPr>
          <a:xfrm>
            <a:off x="824383" y="6218849"/>
            <a:ext cx="4009495" cy="805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544" i="1" dirty="0" err="1"/>
              <a:t>Figure</a:t>
            </a:r>
            <a:r>
              <a:rPr lang="cs-CZ" sz="1544" i="1" dirty="0"/>
              <a:t> 4: Shift </a:t>
            </a:r>
            <a:r>
              <a:rPr lang="cs-CZ" sz="1544" i="1" dirty="0" err="1"/>
              <a:t>of</a:t>
            </a:r>
            <a:r>
              <a:rPr lang="cs-CZ" sz="1544" i="1" dirty="0"/>
              <a:t> SRAS</a:t>
            </a:r>
            <a:endParaRPr lang="cs-CZ" sz="1544" dirty="0"/>
          </a:p>
          <a:p>
            <a:pPr algn="r"/>
            <a:r>
              <a:rPr lang="cs-CZ" sz="1544" dirty="0"/>
              <a:t>Source: „Shift </a:t>
            </a:r>
            <a:r>
              <a:rPr lang="cs-CZ" sz="1544" dirty="0" err="1"/>
              <a:t>of</a:t>
            </a:r>
            <a:r>
              <a:rPr lang="cs-CZ" sz="1544" dirty="0"/>
              <a:t> SRAS“ by </a:t>
            </a:r>
            <a:r>
              <a:rPr lang="cs-CZ" sz="1544" dirty="0" err="1"/>
              <a:t>Economics</a:t>
            </a:r>
            <a:r>
              <a:rPr lang="cs-CZ" sz="1544" dirty="0"/>
              <a:t> </a:t>
            </a:r>
            <a:r>
              <a:rPr lang="cs-CZ" sz="1544" dirty="0" err="1"/>
              <a:t>Help</a:t>
            </a:r>
            <a:endParaRPr lang="cs-CZ" sz="1544" dirty="0"/>
          </a:p>
          <a:p>
            <a:pPr algn="r"/>
            <a:endParaRPr lang="cs-CZ" sz="1544" dirty="0"/>
          </a:p>
        </p:txBody>
      </p:sp>
    </p:spTree>
    <p:extLst>
      <p:ext uri="{BB962C8B-B14F-4D97-AF65-F5344CB8AC3E}">
        <p14:creationId xmlns:p14="http://schemas.microsoft.com/office/powerpoint/2010/main" val="2885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1512</TotalTime>
  <Words>556</Words>
  <Application>Microsoft Office PowerPoint</Application>
  <PresentationFormat>Vlastní</PresentationFormat>
  <Paragraphs>76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Clara Sans</vt:lpstr>
      <vt:lpstr>JU_OPVVV</vt:lpstr>
      <vt:lpstr>Presentation 1 Keynes model       J. M. Keynes   </vt:lpstr>
      <vt:lpstr>The AD/AS model</vt:lpstr>
      <vt:lpstr>Plan</vt:lpstr>
      <vt:lpstr>Introduction</vt:lpstr>
      <vt:lpstr>Aggregate demand</vt:lpstr>
      <vt:lpstr>Aggregate demand</vt:lpstr>
      <vt:lpstr>Shifts in aggregate demand</vt:lpstr>
      <vt:lpstr>Aggregate supply</vt:lpstr>
      <vt:lpstr>Aggregate supply – short run (SRAS)</vt:lpstr>
      <vt:lpstr>Aggregate supply – long run (LRAS)</vt:lpstr>
      <vt:lpstr>Interpreting the AD/AS model</vt:lpstr>
      <vt:lpstr>Summary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Alina Jiří Ing. Ph.D.</cp:lastModifiedBy>
  <cp:revision>6</cp:revision>
  <dcterms:created xsi:type="dcterms:W3CDTF">2017-07-17T18:52:59Z</dcterms:created>
  <dcterms:modified xsi:type="dcterms:W3CDTF">2019-02-27T13:00:56Z</dcterms:modified>
</cp:coreProperties>
</file>