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76" r:id="rId3"/>
    <p:sldId id="377" r:id="rId4"/>
    <p:sldId id="386" r:id="rId5"/>
    <p:sldId id="387" r:id="rId6"/>
    <p:sldId id="378" r:id="rId7"/>
    <p:sldId id="389" r:id="rId8"/>
    <p:sldId id="390" r:id="rId9"/>
    <p:sldId id="422" r:id="rId10"/>
    <p:sldId id="428" r:id="rId11"/>
    <p:sldId id="429" r:id="rId12"/>
    <p:sldId id="424" r:id="rId13"/>
    <p:sldId id="430" r:id="rId14"/>
    <p:sldId id="431" r:id="rId15"/>
    <p:sldId id="427" r:id="rId16"/>
    <p:sldId id="432" r:id="rId17"/>
    <p:sldId id="433" r:id="rId18"/>
    <p:sldId id="434" r:id="rId19"/>
    <p:sldId id="435" r:id="rId20"/>
    <p:sldId id="445" r:id="rId21"/>
    <p:sldId id="441" r:id="rId22"/>
    <p:sldId id="447" r:id="rId2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AF5ED9-600F-4453-A24A-5C3906FDAE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1EB0702-2945-4D02-B783-CFB4927F86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C90F4F6-AF0A-4E87-BBDF-5CAB9A43C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5A7F-F4D1-46A7-8EB4-10224206A95A}" type="datetimeFigureOut">
              <a:rPr lang="de-DE" smtClean="0"/>
              <a:t>03.05.2022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8A6890-2A64-49FC-A93F-8864A0BE0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6BD391-855A-4BC7-AC2A-B2155560A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2B09F-A00B-46C1-9371-EAB02FDE9F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6086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9AEF2D-7B5E-4458-A291-9D31BBBAE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1DF5F74-D6E8-4B43-9DA8-0C49F2B2AE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7D2854F-35BE-45E9-9211-3D5B4C47C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5A7F-F4D1-46A7-8EB4-10224206A95A}" type="datetimeFigureOut">
              <a:rPr lang="de-DE" smtClean="0"/>
              <a:t>03.05.2022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D95EE8D-0EE0-4C76-A44E-0C7677F53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6661B3-9397-497E-A0F1-5B8385C23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2B09F-A00B-46C1-9371-EAB02FDE9F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7636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A13648F-6869-4FF1-8A95-64CE65146F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D80F45D-3116-496B-94DF-39C1328879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2F1B62-13F0-4EC0-BDDB-BE3402506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5A7F-F4D1-46A7-8EB4-10224206A95A}" type="datetimeFigureOut">
              <a:rPr lang="de-DE" smtClean="0"/>
              <a:t>03.05.2022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6C7B12-4AB9-4ED9-89AF-5F010AF61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3F3057-A0FA-4025-9B40-E5D15E161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2B09F-A00B-46C1-9371-EAB02FDE9F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5156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7170C2-18A2-4464-9457-3DD3BBA24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49EA91D-0E8E-44C6-93D9-58A99298A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7D3B22-93FA-4509-8950-C60A5BEA2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5A7F-F4D1-46A7-8EB4-10224206A95A}" type="datetimeFigureOut">
              <a:rPr lang="de-DE" smtClean="0"/>
              <a:t>03.05.2022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5DE9008-07C3-4F5D-BC5D-CD7B6D5E9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ACB1FFD-8ECF-4F20-A700-3486B5D88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2B09F-A00B-46C1-9371-EAB02FDE9F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099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693668-2690-4DAB-B092-1DB0931E1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4C638FE-B6A3-41E4-AB5D-EF89906A9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E78DAD1-59F8-4CBD-AEA6-CDBCDD98E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5A7F-F4D1-46A7-8EB4-10224206A95A}" type="datetimeFigureOut">
              <a:rPr lang="de-DE" smtClean="0"/>
              <a:t>03.05.2022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2BDD46E-E5FD-4BC5-BF8D-26845CD5C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4FD96A1-F965-4859-B569-C372513C4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2B09F-A00B-46C1-9371-EAB02FDE9F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6983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BF7552-8D8A-4185-8976-B3A400C4A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4CA547-23B7-4B3E-AFD7-8A0D44BA81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D3D3E46-31C0-49B9-B7A7-4DA5022847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67E060E-180C-4CA6-9DD9-72CD614FC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5A7F-F4D1-46A7-8EB4-10224206A95A}" type="datetimeFigureOut">
              <a:rPr lang="de-DE" smtClean="0"/>
              <a:t>03.05.2022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AA8B4B9-083D-4CB4-83FE-B9D96C6CF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8C12BB6-C00F-4706-B558-54F37BB65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2B09F-A00B-46C1-9371-EAB02FDE9F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582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2EEF4D-8E1B-4710-A071-FE29E3690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B59527D-BB15-4C9D-9CCC-6A87B77A4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C2A9E56-C44B-4A66-88CB-00A8A28396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0C2EE63-927A-4EFA-9CAB-061115B777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839E0A7-6CC8-4825-853C-21C7AFD762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E247DAD-AE7E-4F76-8D53-EB0F13ABF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5A7F-F4D1-46A7-8EB4-10224206A95A}" type="datetimeFigureOut">
              <a:rPr lang="de-DE" smtClean="0"/>
              <a:t>03.05.2022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E983818-C4AB-45AB-BC30-1A7BBCA96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750A3AA-5894-41CF-BA8B-8E62E35D1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2B09F-A00B-46C1-9371-EAB02FDE9F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3007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C9705B-CB2E-48D1-810A-53E2FF4F4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C3C9CC4-6B71-4225-A833-E0F9BA1D1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5A7F-F4D1-46A7-8EB4-10224206A95A}" type="datetimeFigureOut">
              <a:rPr lang="de-DE" smtClean="0"/>
              <a:t>03.05.2022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B62B816-249B-48D9-8D14-2EA0DF489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1556FDC-9527-4D0A-BFAF-7F74921AB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2B09F-A00B-46C1-9371-EAB02FDE9F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9876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2F5C190-19E1-430A-B520-9FF22C5EB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5A7F-F4D1-46A7-8EB4-10224206A95A}" type="datetimeFigureOut">
              <a:rPr lang="de-DE" smtClean="0"/>
              <a:t>03.05.2022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54E8EDE-7749-4CC8-9E43-662C719BF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26963E4-4E7C-4F93-8F97-B48B1784B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2B09F-A00B-46C1-9371-EAB02FDE9F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691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832FD6-752A-4AA9-94BC-CA9604C96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CD7D549-4B78-4C03-871C-94063999E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A814B68-4F39-4C1A-9955-B994CB386E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9EEE42A-85BE-4C1F-9C1D-22478A8A0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5A7F-F4D1-46A7-8EB4-10224206A95A}" type="datetimeFigureOut">
              <a:rPr lang="de-DE" smtClean="0"/>
              <a:t>03.05.2022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EAB432C-31BB-418E-84EA-2606C55CF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DD2FA68-7CE7-4464-85FB-23C42D84D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2B09F-A00B-46C1-9371-EAB02FDE9F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7636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9E1FD2-4707-4DD3-8032-C4C0A669D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E79D877-DE9D-4546-984E-3EC757B56D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04FBE80-F90B-41D5-A7BD-0C221358BA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5F8FB62-4923-4ACF-94D4-AFA37CF0A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5A7F-F4D1-46A7-8EB4-10224206A95A}" type="datetimeFigureOut">
              <a:rPr lang="de-DE" smtClean="0"/>
              <a:t>03.05.2022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1C4BA44-08AC-44FA-A72F-423B0515F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D4F992B-248E-45C5-8ABF-15FF07707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2B09F-A00B-46C1-9371-EAB02FDE9F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25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B37ABB4-3828-42E9-AAAD-DAF72307D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DE73817-948E-4BC6-8D8D-16F0051D1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11F3978-A41C-4155-B552-8E7BF454B0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15A7F-F4D1-46A7-8EB4-10224206A95A}" type="datetimeFigureOut">
              <a:rPr lang="de-DE" smtClean="0"/>
              <a:t>03.05.2022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7DDFB13-4455-48D5-843D-50F298437E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AB577E-7D51-42F6-9654-5423545164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2B09F-A00B-46C1-9371-EAB02FDE9F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241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wds.de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oerterbuchnetz.de/cgi-bin/WBNetz/wbgui_py?sigle=DWB&amp;mode=Vernetzung&amp;hitlist=&amp;patternlist=&amp;lemid=GK00143#XGK00143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dwds.de/wb/Kaffee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D6A279-D769-4A13-8BA5-624B1F9CAA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9344" y="734917"/>
            <a:ext cx="9144000" cy="1730565"/>
          </a:xfrm>
        </p:spPr>
        <p:txBody>
          <a:bodyPr>
            <a:normAutofit/>
          </a:bodyPr>
          <a:lstStyle/>
          <a:p>
            <a:br>
              <a:rPr lang="de-DE" sz="3600" b="1" dirty="0"/>
            </a:br>
            <a:br>
              <a:rPr lang="de-DE" sz="3600" b="1" dirty="0"/>
            </a:br>
            <a:r>
              <a:rPr lang="de-DE" sz="3600" b="1" dirty="0">
                <a:latin typeface="Aharoni" panose="02010803020104030203" pitchFamily="2" charset="-79"/>
                <a:cs typeface="Aharoni" panose="02010803020104030203" pitchFamily="2" charset="-79"/>
              </a:rPr>
              <a:t>Lexikologie und Wortbildung</a:t>
            </a:r>
            <a:endParaRPr lang="de-DE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338D298-6AAF-4FC9-8FD6-89CDEE67D8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z="2800" b="1" cap="small" dirty="0"/>
              <a:t>Block VI:</a:t>
            </a:r>
          </a:p>
          <a:p>
            <a:r>
              <a:rPr lang="de-DE" sz="2600" b="1" dirty="0"/>
              <a:t>Lexikographie</a:t>
            </a:r>
          </a:p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9847D07-2656-4F27-8438-AACB9A443B47}"/>
              </a:ext>
            </a:extLst>
          </p:cNvPr>
          <p:cNvSpPr txBox="1"/>
          <p:nvPr/>
        </p:nvSpPr>
        <p:spPr>
          <a:xfrm>
            <a:off x="1609344" y="5257800"/>
            <a:ext cx="31048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Dr.  habil. Christine Pretzl</a:t>
            </a:r>
          </a:p>
          <a:p>
            <a:r>
              <a:rPr lang="de-DE" sz="1600" dirty="0"/>
              <a:t>Südböhmische Universität Budweis</a:t>
            </a:r>
          </a:p>
          <a:p>
            <a:r>
              <a:rPr lang="de-DE" sz="1600"/>
              <a:t>Sommersemester </a:t>
            </a:r>
            <a:r>
              <a:rPr lang="de-DE" sz="1600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3344006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94F7FA1C-099C-4EE4-AFCB-ADC23E5D407B}"/>
              </a:ext>
            </a:extLst>
          </p:cNvPr>
          <p:cNvSpPr txBox="1"/>
          <p:nvPr/>
        </p:nvSpPr>
        <p:spPr>
          <a:xfrm>
            <a:off x="978009" y="834887"/>
            <a:ext cx="965288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e-DE" b="1" dirty="0"/>
              <a:t>Wörterbuchgeschichte</a:t>
            </a:r>
          </a:p>
          <a:p>
            <a:endParaRPr lang="de-DE" dirty="0"/>
          </a:p>
          <a:p>
            <a:r>
              <a:rPr lang="de-DE" dirty="0">
                <a:sym typeface="Wingdings" panose="05000000000000000000" pitchFamily="2" charset="2"/>
              </a:rPr>
              <a:t>       </a:t>
            </a:r>
            <a:r>
              <a:rPr lang="de-DE" sz="1600" dirty="0">
                <a:sym typeface="Wingdings" panose="05000000000000000000" pitchFamily="2" charset="2"/>
              </a:rPr>
              <a:t>    =   Weg vom einfachen mittelalterlichen Vokabular über das ‚Nationalwörterbuch‘ der Brüder Grimm</a:t>
            </a:r>
          </a:p>
          <a:p>
            <a:r>
              <a:rPr lang="de-DE" sz="1600" dirty="0">
                <a:sym typeface="Wingdings" panose="05000000000000000000" pitchFamily="2" charset="2"/>
              </a:rPr>
              <a:t>                  bis zur vielfältigen Wörterbuchlandschaft der Gegenwart: </a:t>
            </a:r>
            <a:endParaRPr lang="de-DE" sz="16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ED86177-48D1-41D6-B7C6-1938B759D7E1}"/>
              </a:ext>
            </a:extLst>
          </p:cNvPr>
          <p:cNvSpPr txBox="1"/>
          <p:nvPr/>
        </p:nvSpPr>
        <p:spPr>
          <a:xfrm flipH="1">
            <a:off x="3933906" y="3991555"/>
            <a:ext cx="3031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E2F0151-64F1-4C42-AE06-5C9A93A64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033" y="2245281"/>
            <a:ext cx="8154270" cy="3398489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6839053-605F-4CC5-BE25-7AEE08DEDD5A}"/>
              </a:ext>
            </a:extLst>
          </p:cNvPr>
          <p:cNvSpPr txBox="1"/>
          <p:nvPr/>
        </p:nvSpPr>
        <p:spPr>
          <a:xfrm>
            <a:off x="1920033" y="5869713"/>
            <a:ext cx="20389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[aus: </a:t>
            </a:r>
            <a:r>
              <a:rPr lang="de-DE" sz="1200" dirty="0" err="1"/>
              <a:t>Schlaefer</a:t>
            </a:r>
            <a:r>
              <a:rPr lang="de-DE" sz="1200" dirty="0"/>
              <a:t> (2009), S. 128]</a:t>
            </a:r>
          </a:p>
        </p:txBody>
      </p:sp>
    </p:spTree>
    <p:extLst>
      <p:ext uri="{BB962C8B-B14F-4D97-AF65-F5344CB8AC3E}">
        <p14:creationId xmlns:p14="http://schemas.microsoft.com/office/powerpoint/2010/main" val="1659586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41BEE1F6-1851-4277-9C4E-46A4226E0675}"/>
              </a:ext>
            </a:extLst>
          </p:cNvPr>
          <p:cNvSpPr txBox="1"/>
          <p:nvPr/>
        </p:nvSpPr>
        <p:spPr>
          <a:xfrm>
            <a:off x="1512984" y="1360457"/>
            <a:ext cx="4801314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è"/>
            </a:pPr>
            <a:r>
              <a:rPr lang="de-DE" dirty="0">
                <a:sym typeface="Wingdings" panose="05000000000000000000" pitchFamily="2" charset="2"/>
              </a:rPr>
              <a:t>Grundlegende Unterscheidung: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r>
              <a:rPr lang="de-DE" dirty="0">
                <a:sym typeface="Wingdings" panose="05000000000000000000" pitchFamily="2" charset="2"/>
              </a:rPr>
              <a:t>	</a:t>
            </a:r>
            <a:r>
              <a:rPr lang="de-DE" sz="1600" b="1" dirty="0">
                <a:sym typeface="Wingdings" panose="05000000000000000000" pitchFamily="2" charset="2"/>
              </a:rPr>
              <a:t>Sachwörterbuch    		    	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r>
              <a:rPr lang="de-DE" dirty="0">
                <a:sym typeface="Wingdings" panose="05000000000000000000" pitchFamily="2" charset="2"/>
              </a:rPr>
              <a:t>	    </a:t>
            </a:r>
            <a:r>
              <a:rPr lang="de-DE" sz="1400" dirty="0">
                <a:sym typeface="Wingdings" panose="05000000000000000000" pitchFamily="2" charset="2"/>
              </a:rPr>
              <a:t> Beispiel für Enzyklopädien:   </a:t>
            </a:r>
          </a:p>
          <a:p>
            <a:r>
              <a:rPr lang="de-DE" sz="1400" dirty="0">
                <a:sym typeface="Wingdings" panose="05000000000000000000" pitchFamily="2" charset="2"/>
              </a:rPr>
              <a:t>		Brockhaus</a:t>
            </a:r>
          </a:p>
          <a:p>
            <a:r>
              <a:rPr lang="de-DE" sz="1400" dirty="0">
                <a:sym typeface="Wingdings" panose="05000000000000000000" pitchFamily="2" charset="2"/>
              </a:rPr>
              <a:t>		</a:t>
            </a:r>
            <a:r>
              <a:rPr lang="de-DE" sz="1400" dirty="0" err="1">
                <a:sym typeface="Wingdings" panose="05000000000000000000" pitchFamily="2" charset="2"/>
              </a:rPr>
              <a:t>wikipedia</a:t>
            </a:r>
            <a:endParaRPr lang="de-DE" sz="1400" dirty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B6663A9-C43C-41F6-9D28-E4140898898D}"/>
              </a:ext>
            </a:extLst>
          </p:cNvPr>
          <p:cNvSpPr txBox="1"/>
          <p:nvPr/>
        </p:nvSpPr>
        <p:spPr>
          <a:xfrm flipH="1">
            <a:off x="6733760" y="1939649"/>
            <a:ext cx="3945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Sprachwörterbuch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sz="1400" dirty="0">
                <a:sym typeface="Wingdings" panose="05000000000000000000" pitchFamily="2" charset="2"/>
              </a:rPr>
              <a:t>Beispiele:</a:t>
            </a:r>
          </a:p>
          <a:p>
            <a:r>
              <a:rPr lang="de-DE" sz="1400" dirty="0">
                <a:sym typeface="Wingdings" panose="05000000000000000000" pitchFamily="2" charset="2"/>
              </a:rPr>
              <a:t>            Rechtschreib-Duden</a:t>
            </a:r>
          </a:p>
          <a:p>
            <a:r>
              <a:rPr lang="de-DE" sz="1400" dirty="0">
                <a:sym typeface="Wingdings" panose="05000000000000000000" pitchFamily="2" charset="2"/>
              </a:rPr>
              <a:t>            zweisprachiges </a:t>
            </a:r>
            <a:r>
              <a:rPr lang="de-DE" sz="1400" dirty="0" err="1">
                <a:sym typeface="Wingdings" panose="05000000000000000000" pitchFamily="2" charset="2"/>
              </a:rPr>
              <a:t>Lernerwörterbuch</a:t>
            </a:r>
            <a:endParaRPr lang="de-DE" sz="1400" dirty="0">
              <a:sym typeface="Wingdings" panose="05000000000000000000" pitchFamily="2" charset="2"/>
            </a:endParaRPr>
          </a:p>
          <a:p>
            <a:r>
              <a:rPr lang="de-DE" sz="1400" dirty="0">
                <a:sym typeface="Wingdings" panose="05000000000000000000" pitchFamily="2" charset="2"/>
              </a:rPr>
              <a:t>            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9324E8C-8BDA-4E0C-A953-89CB79E53D72}"/>
              </a:ext>
            </a:extLst>
          </p:cNvPr>
          <p:cNvSpPr txBox="1"/>
          <p:nvPr/>
        </p:nvSpPr>
        <p:spPr>
          <a:xfrm flipH="1">
            <a:off x="1512984" y="3693975"/>
            <a:ext cx="7783831" cy="2644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è"/>
            </a:pPr>
            <a:r>
              <a:rPr lang="de-DE" dirty="0">
                <a:sym typeface="Wingdings" panose="05000000000000000000" pitchFamily="2" charset="2"/>
              </a:rPr>
              <a:t>Verschiedene Einteilungskriterien bei der Typologie von Wörterbüchern: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de-DE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de-DE" dirty="0">
                <a:sym typeface="Wingdings" panose="05000000000000000000" pitchFamily="2" charset="2"/>
              </a:rPr>
              <a:t>	-   </a:t>
            </a:r>
            <a:r>
              <a:rPr lang="de-DE" sz="1400" dirty="0">
                <a:sym typeface="Wingdings" panose="05000000000000000000" pitchFamily="2" charset="2"/>
              </a:rPr>
              <a:t>Benutzungszweck</a:t>
            </a:r>
          </a:p>
          <a:p>
            <a:pPr>
              <a:lnSpc>
                <a:spcPct val="150000"/>
              </a:lnSpc>
            </a:pPr>
            <a:r>
              <a:rPr lang="de-DE" sz="1400" dirty="0">
                <a:sym typeface="Wingdings" panose="05000000000000000000" pitchFamily="2" charset="2"/>
              </a:rPr>
              <a:t>	-    Art der lexikografischen Information</a:t>
            </a:r>
          </a:p>
          <a:p>
            <a:pPr>
              <a:lnSpc>
                <a:spcPct val="150000"/>
              </a:lnSpc>
            </a:pPr>
            <a:r>
              <a:rPr lang="de-DE" sz="1400" dirty="0">
                <a:sym typeface="Wingdings" panose="05000000000000000000" pitchFamily="2" charset="2"/>
              </a:rPr>
              <a:t>	-    sprachlicher Gegenstandsbereich</a:t>
            </a:r>
          </a:p>
          <a:p>
            <a:pPr>
              <a:lnSpc>
                <a:spcPct val="150000"/>
              </a:lnSpc>
            </a:pPr>
            <a:r>
              <a:rPr lang="de-DE" sz="1400" dirty="0">
                <a:sym typeface="Wingdings" panose="05000000000000000000" pitchFamily="2" charset="2"/>
              </a:rPr>
              <a:t>	-   äußere Gesichtspunkte (wie Format, Umfang, Medium)</a:t>
            </a:r>
          </a:p>
          <a:p>
            <a:pPr>
              <a:lnSpc>
                <a:spcPct val="150000"/>
              </a:lnSpc>
            </a:pPr>
            <a:r>
              <a:rPr lang="de-DE" sz="1400" dirty="0">
                <a:sym typeface="Wingdings" panose="05000000000000000000" pitchFamily="2" charset="2"/>
              </a:rPr>
              <a:t>		 z. B.: Handwörterbuch      mehrbändiges Wörterbuch</a:t>
            </a:r>
          </a:p>
          <a:p>
            <a:pPr>
              <a:lnSpc>
                <a:spcPct val="150000"/>
              </a:lnSpc>
            </a:pPr>
            <a:r>
              <a:rPr lang="de-DE" sz="1400" dirty="0">
                <a:sym typeface="Wingdings" panose="05000000000000000000" pitchFamily="2" charset="2"/>
              </a:rPr>
              <a:t>       		               elektronisches            gedrucktes Wörterbuch </a:t>
            </a:r>
            <a:endParaRPr lang="de-DE" sz="14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1F999D7-C8CA-47AD-85C4-AE31431EAE2F}"/>
              </a:ext>
            </a:extLst>
          </p:cNvPr>
          <p:cNvSpPr txBox="1"/>
          <p:nvPr/>
        </p:nvSpPr>
        <p:spPr>
          <a:xfrm flipH="1">
            <a:off x="1365635" y="461176"/>
            <a:ext cx="5027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2. Wörterbuchtypen </a:t>
            </a:r>
          </a:p>
          <a:p>
            <a:r>
              <a:rPr lang="de-DE" sz="1400" b="1" dirty="0"/>
              <a:t>           </a:t>
            </a:r>
            <a:r>
              <a:rPr lang="de-DE" sz="1400" dirty="0"/>
              <a:t>(vgl. Harm 2015, 135 – 147) </a:t>
            </a:r>
          </a:p>
        </p:txBody>
      </p:sp>
    </p:spTree>
    <p:extLst>
      <p:ext uri="{BB962C8B-B14F-4D97-AF65-F5344CB8AC3E}">
        <p14:creationId xmlns:p14="http://schemas.microsoft.com/office/powerpoint/2010/main" val="9113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F1DB057-F0F7-4B4F-8B02-63BFD3AB1BE2}"/>
              </a:ext>
            </a:extLst>
          </p:cNvPr>
          <p:cNvSpPr txBox="1"/>
          <p:nvPr/>
        </p:nvSpPr>
        <p:spPr>
          <a:xfrm flipH="1">
            <a:off x="817992" y="827176"/>
            <a:ext cx="500443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è"/>
            </a:pPr>
            <a:r>
              <a:rPr lang="de-DE" dirty="0">
                <a:sym typeface="Wingdings" panose="05000000000000000000" pitchFamily="2" charset="2"/>
              </a:rPr>
              <a:t>Klassifizierung: 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r>
              <a:rPr lang="de-DE" dirty="0">
                <a:sym typeface="Wingdings" panose="05000000000000000000" pitchFamily="2" charset="2"/>
              </a:rPr>
              <a:t>	</a:t>
            </a:r>
            <a:r>
              <a:rPr lang="de-DE" sz="1600" b="1" dirty="0">
                <a:sym typeface="Wingdings" panose="05000000000000000000" pitchFamily="2" charset="2"/>
              </a:rPr>
              <a:t>„Allgemeinwörterbuch“          </a:t>
            </a:r>
          </a:p>
          <a:p>
            <a:r>
              <a:rPr lang="de-DE" sz="1600" b="1" dirty="0">
                <a:sym typeface="Wingdings" panose="05000000000000000000" pitchFamily="2" charset="2"/>
              </a:rPr>
              <a:t>	</a:t>
            </a:r>
            <a:r>
              <a:rPr lang="de-DE" sz="1600" dirty="0">
                <a:sym typeface="Wingdings" panose="05000000000000000000" pitchFamily="2" charset="2"/>
              </a:rPr>
              <a:t> merkmallos:</a:t>
            </a:r>
          </a:p>
          <a:p>
            <a:endParaRPr lang="de-DE" sz="1600" dirty="0">
              <a:sym typeface="Wingdings" panose="05000000000000000000" pitchFamily="2" charset="2"/>
            </a:endParaRPr>
          </a:p>
          <a:p>
            <a:r>
              <a:rPr lang="de-DE" sz="1600" dirty="0">
                <a:sym typeface="Wingdings" panose="05000000000000000000" pitchFamily="2" charset="2"/>
              </a:rPr>
              <a:t>	      z.B.: Duden</a:t>
            </a:r>
            <a:endParaRPr lang="de-DE" sz="16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AC2A1AD-1295-43B2-80A9-B1E8402CD526}"/>
              </a:ext>
            </a:extLst>
          </p:cNvPr>
          <p:cNvSpPr txBox="1"/>
          <p:nvPr/>
        </p:nvSpPr>
        <p:spPr>
          <a:xfrm flipH="1">
            <a:off x="5036814" y="1409700"/>
            <a:ext cx="681228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„Spezialwörterbuch“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sz="1600" dirty="0">
                <a:sym typeface="Wingdings" panose="05000000000000000000" pitchFamily="2" charset="2"/>
              </a:rPr>
              <a:t>merkmalhaltig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de-DE" sz="1600" dirty="0">
              <a:sym typeface="Wingdings" panose="05000000000000000000" pitchFamily="2" charset="2"/>
            </a:endParaRPr>
          </a:p>
          <a:p>
            <a:r>
              <a:rPr lang="de-DE" sz="1600" dirty="0">
                <a:sym typeface="Wingdings" panose="05000000000000000000" pitchFamily="2" charset="2"/>
              </a:rPr>
              <a:t>      *  Benutzergruppenorientierte Wörterbücher</a:t>
            </a:r>
          </a:p>
          <a:p>
            <a:r>
              <a:rPr lang="de-DE" sz="1600" dirty="0">
                <a:sym typeface="Wingdings" panose="05000000000000000000" pitchFamily="2" charset="2"/>
              </a:rPr>
              <a:t>           	(</a:t>
            </a:r>
            <a:r>
              <a:rPr lang="de-DE" sz="1600" dirty="0" err="1">
                <a:sym typeface="Wingdings" panose="05000000000000000000" pitchFamily="2" charset="2"/>
              </a:rPr>
              <a:t>Lernerwörterbücher</a:t>
            </a:r>
            <a:r>
              <a:rPr lang="de-DE" sz="1600" dirty="0">
                <a:sym typeface="Wingdings" panose="05000000000000000000" pitchFamily="2" charset="2"/>
              </a:rPr>
              <a:t>, Schulwörterbücher,</a:t>
            </a:r>
          </a:p>
          <a:p>
            <a:r>
              <a:rPr lang="de-DE" sz="1600" dirty="0">
                <a:sym typeface="Wingdings" panose="05000000000000000000" pitchFamily="2" charset="2"/>
              </a:rPr>
              <a:t>                     Kinderwörterbücher)</a:t>
            </a:r>
          </a:p>
          <a:p>
            <a:endParaRPr lang="de-DE" sz="1600" dirty="0">
              <a:sym typeface="Wingdings" panose="05000000000000000000" pitchFamily="2" charset="2"/>
            </a:endParaRPr>
          </a:p>
          <a:p>
            <a:r>
              <a:rPr lang="de-DE" sz="1600" dirty="0">
                <a:sym typeface="Wingdings" panose="05000000000000000000" pitchFamily="2" charset="2"/>
              </a:rPr>
              <a:t>      *  Wörterbücher, die auf bestimmte Texte bezogen sind</a:t>
            </a:r>
          </a:p>
          <a:p>
            <a:r>
              <a:rPr lang="de-DE" sz="1600" dirty="0">
                <a:sym typeface="Wingdings" panose="05000000000000000000" pitchFamily="2" charset="2"/>
              </a:rPr>
              <a:t>	(Autorenwörterbücher)</a:t>
            </a:r>
          </a:p>
          <a:p>
            <a:endParaRPr lang="de-DE" sz="1600" dirty="0">
              <a:sym typeface="Wingdings" panose="05000000000000000000" pitchFamily="2" charset="2"/>
            </a:endParaRPr>
          </a:p>
          <a:p>
            <a:r>
              <a:rPr lang="de-DE" sz="1600" dirty="0">
                <a:sym typeface="Wingdings" panose="05000000000000000000" pitchFamily="2" charset="2"/>
              </a:rPr>
              <a:t>      *  Wörterbücher, die auf bestimmte Informationstypen ausgerichtet sind</a:t>
            </a:r>
          </a:p>
          <a:p>
            <a:r>
              <a:rPr lang="de-DE" sz="1600" dirty="0">
                <a:sym typeface="Wingdings" panose="05000000000000000000" pitchFamily="2" charset="2"/>
              </a:rPr>
              <a:t>	(</a:t>
            </a:r>
            <a:r>
              <a:rPr lang="de-DE" sz="1600" dirty="0" err="1">
                <a:sym typeface="Wingdings" panose="05000000000000000000" pitchFamily="2" charset="2"/>
              </a:rPr>
              <a:t>Sprichwortwörterbücher</a:t>
            </a:r>
            <a:r>
              <a:rPr lang="de-DE" sz="1600" dirty="0">
                <a:sym typeface="Wingdings" panose="05000000000000000000" pitchFamily="2" charset="2"/>
              </a:rPr>
              <a:t>, Wortfamilienwörterbücher,</a:t>
            </a:r>
          </a:p>
          <a:p>
            <a:r>
              <a:rPr lang="de-DE" sz="1600" dirty="0">
                <a:sym typeface="Wingdings" panose="05000000000000000000" pitchFamily="2" charset="2"/>
              </a:rPr>
              <a:t>	 Synonym- und </a:t>
            </a:r>
            <a:r>
              <a:rPr lang="de-DE" sz="1600" dirty="0" err="1">
                <a:sym typeface="Wingdings" panose="05000000000000000000" pitchFamily="2" charset="2"/>
              </a:rPr>
              <a:t>Antonymwörterbücher</a:t>
            </a:r>
            <a:r>
              <a:rPr lang="de-DE" sz="1600" dirty="0">
                <a:sym typeface="Wingdings" panose="05000000000000000000" pitchFamily="2" charset="2"/>
              </a:rPr>
              <a:t>)</a:t>
            </a:r>
          </a:p>
          <a:p>
            <a:endParaRPr lang="de-DE" sz="1600" dirty="0">
              <a:sym typeface="Wingdings" panose="05000000000000000000" pitchFamily="2" charset="2"/>
            </a:endParaRPr>
          </a:p>
          <a:p>
            <a:r>
              <a:rPr lang="de-DE" sz="1600" dirty="0">
                <a:sym typeface="Wingdings" panose="05000000000000000000" pitchFamily="2" charset="2"/>
              </a:rPr>
              <a:t>      *  Wörterbücher, die auf einen bestimmten Typ von Wörterbüchern </a:t>
            </a:r>
          </a:p>
          <a:p>
            <a:r>
              <a:rPr lang="de-DE" sz="1600" dirty="0">
                <a:sym typeface="Wingdings" panose="05000000000000000000" pitchFamily="2" charset="2"/>
              </a:rPr>
              <a:t>           ausgerichtet sind</a:t>
            </a:r>
          </a:p>
          <a:p>
            <a:r>
              <a:rPr lang="de-DE" sz="1600" dirty="0">
                <a:sym typeface="Wingdings" panose="05000000000000000000" pitchFamily="2" charset="2"/>
              </a:rPr>
              <a:t>	(</a:t>
            </a:r>
            <a:r>
              <a:rPr lang="de-DE" sz="1600" dirty="0" err="1">
                <a:sym typeface="Wingdings" panose="05000000000000000000" pitchFamily="2" charset="2"/>
              </a:rPr>
              <a:t>Archaismenwörterbücher</a:t>
            </a:r>
            <a:r>
              <a:rPr lang="de-DE" sz="1600" dirty="0">
                <a:sym typeface="Wingdings" panose="05000000000000000000" pitchFamily="2" charset="2"/>
              </a:rPr>
              <a:t>, Schimpfwortwörterbücher)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327382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F914480-D08A-475B-B350-FD87A2C2D3AD}"/>
              </a:ext>
            </a:extLst>
          </p:cNvPr>
          <p:cNvSpPr txBox="1"/>
          <p:nvPr/>
        </p:nvSpPr>
        <p:spPr>
          <a:xfrm>
            <a:off x="1033669" y="469127"/>
            <a:ext cx="8643264" cy="615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è"/>
            </a:pPr>
            <a:r>
              <a:rPr lang="de-DE" dirty="0">
                <a:sym typeface="Wingdings" panose="05000000000000000000" pitchFamily="2" charset="2"/>
              </a:rPr>
              <a:t>Weitere Unterscheidungskriterien:</a:t>
            </a:r>
          </a:p>
          <a:p>
            <a:r>
              <a:rPr lang="de-DE" sz="1400" dirty="0">
                <a:sym typeface="Wingdings" panose="05000000000000000000" pitchFamily="2" charset="2"/>
              </a:rPr>
              <a:t>           (vgl. </a:t>
            </a:r>
            <a:r>
              <a:rPr lang="de-DE" sz="1400" dirty="0" err="1">
                <a:sym typeface="Wingdings" panose="05000000000000000000" pitchFamily="2" charset="2"/>
              </a:rPr>
              <a:t>Schlaefer</a:t>
            </a:r>
            <a:r>
              <a:rPr lang="de-DE" sz="1400" dirty="0">
                <a:sym typeface="Wingdings" panose="05000000000000000000" pitchFamily="2" charset="2"/>
              </a:rPr>
              <a:t> 2009, S. 107 – 122) </a:t>
            </a:r>
          </a:p>
          <a:p>
            <a:endParaRPr lang="de-DE" sz="1400" dirty="0">
              <a:sym typeface="Wingdings" panose="05000000000000000000" pitchFamily="2" charset="2"/>
            </a:endParaRPr>
          </a:p>
          <a:p>
            <a:endParaRPr lang="de-DE" sz="1400" dirty="0">
              <a:sym typeface="Wingdings" panose="05000000000000000000" pitchFamily="2" charset="2"/>
            </a:endParaRPr>
          </a:p>
          <a:p>
            <a:endParaRPr lang="de-DE" sz="1400" dirty="0">
              <a:sym typeface="Wingdings" panose="05000000000000000000" pitchFamily="2" charset="2"/>
            </a:endParaRPr>
          </a:p>
          <a:p>
            <a:r>
              <a:rPr lang="de-DE" sz="1600" b="1" dirty="0">
                <a:sym typeface="Wingdings" panose="05000000000000000000" pitchFamily="2" charset="2"/>
              </a:rPr>
              <a:t>     Gegenwartssprachlich-standardsprachliche Wörterbücher</a:t>
            </a:r>
          </a:p>
          <a:p>
            <a:r>
              <a:rPr lang="de-DE" sz="1600" b="1" dirty="0">
                <a:sym typeface="Wingdings" panose="05000000000000000000" pitchFamily="2" charset="2"/>
              </a:rPr>
              <a:t>     </a:t>
            </a:r>
          </a:p>
          <a:p>
            <a:r>
              <a:rPr lang="de-DE" sz="1600" b="1" dirty="0">
                <a:sym typeface="Wingdings" panose="05000000000000000000" pitchFamily="2" charset="2"/>
              </a:rPr>
              <a:t>      Beispiele:</a:t>
            </a:r>
          </a:p>
          <a:p>
            <a:endParaRPr lang="de-DE" sz="1600" b="1" dirty="0">
              <a:sym typeface="Wingdings" panose="05000000000000000000" pitchFamily="2" charset="2"/>
            </a:endParaRPr>
          </a:p>
          <a:p>
            <a:r>
              <a:rPr lang="de-DE" sz="1600" b="1" dirty="0">
                <a:sym typeface="Wingdings" panose="05000000000000000000" pitchFamily="2" charset="2"/>
              </a:rPr>
              <a:t>        </a:t>
            </a:r>
          </a:p>
          <a:p>
            <a:r>
              <a:rPr lang="de-DE" sz="1600" dirty="0">
                <a:sym typeface="Wingdings" panose="05000000000000000000" pitchFamily="2" charset="2"/>
              </a:rPr>
              <a:t>          -     Allgemeinwörterbücher		(z. B.: </a:t>
            </a:r>
            <a:r>
              <a:rPr lang="de-DE" sz="1600" cap="small" dirty="0">
                <a:sym typeface="Wingdings" panose="05000000000000000000" pitchFamily="2" charset="2"/>
              </a:rPr>
              <a:t>Brockhaus-Wahrig deutsches Wörterbuch</a:t>
            </a:r>
            <a:r>
              <a:rPr lang="de-DE" sz="1600" dirty="0">
                <a:sym typeface="Wingdings" panose="05000000000000000000" pitchFamily="2" charset="2"/>
              </a:rPr>
              <a:t>. 6 Bände)</a:t>
            </a:r>
          </a:p>
          <a:p>
            <a:endParaRPr lang="de-DE" sz="1600" dirty="0">
              <a:sym typeface="Wingdings" panose="05000000000000000000" pitchFamily="2" charset="2"/>
            </a:endParaRPr>
          </a:p>
          <a:p>
            <a:pPr marL="742950" lvl="1" indent="-285750">
              <a:buFontTx/>
              <a:buChar char="-"/>
            </a:pPr>
            <a:r>
              <a:rPr lang="de-DE" sz="1600" dirty="0">
                <a:sym typeface="Wingdings" panose="05000000000000000000" pitchFamily="2" charset="2"/>
              </a:rPr>
              <a:t>Kurzwörterbücher		(z. B.: Wahrig, </a:t>
            </a:r>
            <a:r>
              <a:rPr lang="de-DE" sz="1600" cap="small" dirty="0">
                <a:sym typeface="Wingdings" panose="05000000000000000000" pitchFamily="2" charset="2"/>
              </a:rPr>
              <a:t>Deutsches Wörterbuch</a:t>
            </a:r>
            <a:r>
              <a:rPr lang="de-DE" sz="1600" dirty="0">
                <a:sym typeface="Wingdings" panose="05000000000000000000" pitchFamily="2" charset="2"/>
              </a:rPr>
              <a:t>. 1 Band)</a:t>
            </a:r>
          </a:p>
          <a:p>
            <a:pPr lvl="1"/>
            <a:endParaRPr lang="de-DE" sz="1600" dirty="0">
              <a:sym typeface="Wingdings" panose="05000000000000000000" pitchFamily="2" charset="2"/>
            </a:endParaRPr>
          </a:p>
          <a:p>
            <a:pPr marL="742950" lvl="1" indent="-285750">
              <a:buFontTx/>
              <a:buChar char="-"/>
            </a:pPr>
            <a:r>
              <a:rPr lang="de-DE" sz="1600" dirty="0">
                <a:sym typeface="Wingdings" panose="05000000000000000000" pitchFamily="2" charset="2"/>
              </a:rPr>
              <a:t>Synonymwörterbücher		(z. B.: </a:t>
            </a:r>
            <a:r>
              <a:rPr lang="de-DE" sz="1600" cap="small" dirty="0">
                <a:sym typeface="Wingdings" panose="05000000000000000000" pitchFamily="2" charset="2"/>
              </a:rPr>
              <a:t>Duden. Sinn- und sachverwandte Wörter)</a:t>
            </a:r>
          </a:p>
          <a:p>
            <a:pPr lvl="1"/>
            <a:endParaRPr lang="de-DE" sz="1600" cap="small" dirty="0">
              <a:sym typeface="Wingdings" panose="05000000000000000000" pitchFamily="2" charset="2"/>
            </a:endParaRPr>
          </a:p>
          <a:p>
            <a:pPr marL="742950" lvl="1" indent="-285750">
              <a:buFontTx/>
              <a:buChar char="-"/>
            </a:pPr>
            <a:r>
              <a:rPr lang="de-DE" sz="1600" dirty="0">
                <a:sym typeface="Wingdings" panose="05000000000000000000" pitchFamily="2" charset="2"/>
              </a:rPr>
              <a:t>Phraseologische Wörterbücher	(z. B.: </a:t>
            </a:r>
            <a:r>
              <a:rPr lang="de-DE" sz="1600" cap="small" dirty="0">
                <a:sym typeface="Wingdings" panose="05000000000000000000" pitchFamily="2" charset="2"/>
              </a:rPr>
              <a:t>Duden. Redewendungen</a:t>
            </a:r>
            <a:r>
              <a:rPr lang="de-DE" sz="1600" dirty="0">
                <a:sym typeface="Wingdings" panose="05000000000000000000" pitchFamily="2" charset="2"/>
              </a:rPr>
              <a:t>)</a:t>
            </a:r>
          </a:p>
          <a:p>
            <a:pPr marL="742950" lvl="1" indent="-285750">
              <a:buFontTx/>
              <a:buChar char="-"/>
            </a:pPr>
            <a:endParaRPr lang="de-DE" sz="1600" dirty="0">
              <a:sym typeface="Wingdings" panose="05000000000000000000" pitchFamily="2" charset="2"/>
            </a:endParaRPr>
          </a:p>
          <a:p>
            <a:pPr marL="742950" lvl="1" indent="-285750">
              <a:buFontTx/>
              <a:buChar char="-"/>
            </a:pPr>
            <a:r>
              <a:rPr lang="de-DE" sz="1600" dirty="0">
                <a:sym typeface="Wingdings" panose="05000000000000000000" pitchFamily="2" charset="2"/>
              </a:rPr>
              <a:t>Aussprachewörterbücher	(z. B.: </a:t>
            </a:r>
            <a:r>
              <a:rPr lang="de-DE" sz="1600" cap="small" dirty="0">
                <a:sym typeface="Wingdings" panose="05000000000000000000" pitchFamily="2" charset="2"/>
              </a:rPr>
              <a:t>Siebs Wörterbuch der deutschen Aussprache</a:t>
            </a:r>
            <a:r>
              <a:rPr lang="de-DE" sz="1600" dirty="0">
                <a:sym typeface="Wingdings" panose="05000000000000000000" pitchFamily="2" charset="2"/>
              </a:rPr>
              <a:t>)</a:t>
            </a:r>
          </a:p>
          <a:p>
            <a:pPr marL="742950" lvl="1" indent="-285750">
              <a:buFontTx/>
              <a:buChar char="-"/>
            </a:pPr>
            <a:endParaRPr lang="de-DE" sz="1600" dirty="0">
              <a:sym typeface="Wingdings" panose="05000000000000000000" pitchFamily="2" charset="2"/>
            </a:endParaRPr>
          </a:p>
          <a:p>
            <a:pPr marL="742950" lvl="1" indent="-285750">
              <a:buFontTx/>
              <a:buChar char="-"/>
            </a:pPr>
            <a:r>
              <a:rPr lang="de-DE" sz="1600" dirty="0">
                <a:sym typeface="Wingdings" panose="05000000000000000000" pitchFamily="2" charset="2"/>
              </a:rPr>
              <a:t>Rechtschreibwörterbücher	(z. B.: </a:t>
            </a:r>
            <a:r>
              <a:rPr lang="de-DE" sz="1600" cap="small" dirty="0">
                <a:sym typeface="Wingdings" panose="05000000000000000000" pitchFamily="2" charset="2"/>
              </a:rPr>
              <a:t>Duden. Rechtschreibung</a:t>
            </a:r>
            <a:r>
              <a:rPr lang="de-DE" sz="1600" dirty="0">
                <a:sym typeface="Wingdings" panose="05000000000000000000" pitchFamily="2" charset="2"/>
              </a:rPr>
              <a:t>)</a:t>
            </a:r>
          </a:p>
          <a:p>
            <a:pPr lvl="1"/>
            <a:endParaRPr lang="de-DE" sz="1600" dirty="0">
              <a:sym typeface="Wingdings" panose="05000000000000000000" pitchFamily="2" charset="2"/>
            </a:endParaRPr>
          </a:p>
          <a:p>
            <a:pPr lvl="1"/>
            <a:r>
              <a:rPr lang="de-DE" sz="1600" dirty="0">
                <a:sym typeface="Wingdings" panose="05000000000000000000" pitchFamily="2" charset="2"/>
              </a:rPr>
              <a:t>…</a:t>
            </a:r>
          </a:p>
          <a:p>
            <a:pPr marL="285750" indent="-285750">
              <a:buFontTx/>
              <a:buChar char="-"/>
            </a:pPr>
            <a:endParaRPr lang="de-DE" sz="1600" cap="small" dirty="0">
              <a:sym typeface="Wingdings" panose="05000000000000000000" pitchFamily="2" charset="2"/>
            </a:endParaRPr>
          </a:p>
          <a:p>
            <a:r>
              <a:rPr lang="de-DE" sz="1600" dirty="0">
                <a:sym typeface="Wingdings" panose="05000000000000000000" pitchFamily="2" charset="2"/>
              </a:rPr>
              <a:t>        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18116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3C12FD1B-6AC3-4917-A82C-9D58FA513B70}"/>
              </a:ext>
            </a:extLst>
          </p:cNvPr>
          <p:cNvSpPr/>
          <p:nvPr/>
        </p:nvSpPr>
        <p:spPr>
          <a:xfrm>
            <a:off x="1099930" y="1102106"/>
            <a:ext cx="973769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>
                <a:sym typeface="Wingdings" panose="05000000000000000000" pitchFamily="2" charset="2"/>
              </a:rPr>
              <a:t>Sprachhistorische Wörterbücher</a:t>
            </a:r>
          </a:p>
          <a:p>
            <a:endParaRPr lang="de-DE" b="1" dirty="0">
              <a:sym typeface="Wingdings" panose="05000000000000000000" pitchFamily="2" charset="2"/>
            </a:endParaRPr>
          </a:p>
          <a:p>
            <a:r>
              <a:rPr lang="de-DE" b="1" dirty="0">
                <a:sym typeface="Wingdings" panose="05000000000000000000" pitchFamily="2" charset="2"/>
              </a:rPr>
              <a:t>	</a:t>
            </a:r>
            <a:r>
              <a:rPr lang="de-DE" sz="1600" dirty="0">
                <a:sym typeface="Wingdings" panose="05000000000000000000" pitchFamily="2" charset="2"/>
              </a:rPr>
              <a:t>   für das Althochdeutsche, Mittelhochdeutsche und Frühneuhochdeutsche</a:t>
            </a:r>
          </a:p>
          <a:p>
            <a:endParaRPr lang="de-DE" sz="1600" dirty="0">
              <a:sym typeface="Wingdings" panose="05000000000000000000" pitchFamily="2" charset="2"/>
            </a:endParaRPr>
          </a:p>
          <a:p>
            <a:endParaRPr lang="de-DE" sz="1600" dirty="0">
              <a:sym typeface="Wingdings" panose="05000000000000000000" pitchFamily="2" charset="2"/>
            </a:endParaRPr>
          </a:p>
          <a:p>
            <a:r>
              <a:rPr lang="de-DE" sz="1600" b="1" dirty="0">
                <a:sym typeface="Wingdings" panose="05000000000000000000" pitchFamily="2" charset="2"/>
              </a:rPr>
              <a:t>Regionalsprachliche Wörterbücher</a:t>
            </a:r>
          </a:p>
          <a:p>
            <a:endParaRPr lang="de-DE" sz="1600" dirty="0">
              <a:sym typeface="Wingdings" panose="05000000000000000000" pitchFamily="2" charset="2"/>
            </a:endParaRPr>
          </a:p>
          <a:p>
            <a:r>
              <a:rPr lang="de-DE" sz="1600" dirty="0">
                <a:sym typeface="Wingdings" panose="05000000000000000000" pitchFamily="2" charset="2"/>
              </a:rPr>
              <a:t>	´ Mundartwörterbücher</a:t>
            </a:r>
          </a:p>
          <a:p>
            <a:endParaRPr lang="de-DE" sz="1600" dirty="0">
              <a:sym typeface="Wingdings" panose="05000000000000000000" pitchFamily="2" charset="2"/>
            </a:endParaRPr>
          </a:p>
          <a:p>
            <a:endParaRPr lang="de-DE" sz="1600" dirty="0">
              <a:sym typeface="Wingdings" panose="05000000000000000000" pitchFamily="2" charset="2"/>
            </a:endParaRPr>
          </a:p>
          <a:p>
            <a:r>
              <a:rPr lang="de-DE" sz="1600" b="1" dirty="0">
                <a:sym typeface="Wingdings" panose="05000000000000000000" pitchFamily="2" charset="2"/>
              </a:rPr>
              <a:t>Wörterbücher zu Domänen </a:t>
            </a:r>
            <a:r>
              <a:rPr lang="de-DE" sz="1600" dirty="0">
                <a:sym typeface="Wingdings" panose="05000000000000000000" pitchFamily="2" charset="2"/>
              </a:rPr>
              <a:t>(= bestimmten Fachbereichen)</a:t>
            </a:r>
            <a:endParaRPr lang="de-DE" sz="1600" b="1" dirty="0">
              <a:sym typeface="Wingdings" panose="05000000000000000000" pitchFamily="2" charset="2"/>
            </a:endParaRPr>
          </a:p>
          <a:p>
            <a:endParaRPr lang="de-DE" sz="1600" dirty="0">
              <a:sym typeface="Wingdings" panose="05000000000000000000" pitchFamily="2" charset="2"/>
            </a:endParaRPr>
          </a:p>
          <a:p>
            <a:r>
              <a:rPr lang="de-DE" sz="1600" dirty="0">
                <a:sym typeface="Wingdings" panose="05000000000000000000" pitchFamily="2" charset="2"/>
              </a:rPr>
              <a:t>	 Fachwörterbücher (z.B.: Pschyrembel (Psychologie), Kluge (Etymologie))</a:t>
            </a:r>
          </a:p>
          <a:p>
            <a:endParaRPr lang="de-DE" sz="1600" dirty="0">
              <a:sym typeface="Wingdings" panose="05000000000000000000" pitchFamily="2" charset="2"/>
            </a:endParaRPr>
          </a:p>
          <a:p>
            <a:endParaRPr lang="de-DE" sz="1600" dirty="0">
              <a:sym typeface="Wingdings" panose="05000000000000000000" pitchFamily="2" charset="2"/>
            </a:endParaRPr>
          </a:p>
          <a:p>
            <a:r>
              <a:rPr lang="de-DE" sz="1600" b="1" dirty="0">
                <a:sym typeface="Wingdings" panose="05000000000000000000" pitchFamily="2" charset="2"/>
              </a:rPr>
              <a:t>Wörterbücher zu bestimmten Soziolekten</a:t>
            </a:r>
          </a:p>
          <a:p>
            <a:endParaRPr lang="de-DE" sz="1600" b="1" dirty="0">
              <a:sym typeface="Wingdings" panose="05000000000000000000" pitchFamily="2" charset="2"/>
            </a:endParaRPr>
          </a:p>
          <a:p>
            <a:r>
              <a:rPr lang="de-DE" sz="1600" b="1" dirty="0">
                <a:sym typeface="Wingdings" panose="05000000000000000000" pitchFamily="2" charset="2"/>
              </a:rPr>
              <a:t>	</a:t>
            </a:r>
            <a:r>
              <a:rPr lang="de-DE" sz="1600" dirty="0">
                <a:sym typeface="Wingdings" panose="05000000000000000000" pitchFamily="2" charset="2"/>
              </a:rPr>
              <a:t> z. B.: Schimpf- und Spottwörterbücher</a:t>
            </a:r>
          </a:p>
          <a:p>
            <a:endParaRPr lang="de-DE" sz="1600" dirty="0">
              <a:sym typeface="Wingdings" panose="05000000000000000000" pitchFamily="2" charset="2"/>
            </a:endParaRPr>
          </a:p>
          <a:p>
            <a:r>
              <a:rPr lang="de-DE" sz="1600" dirty="0">
                <a:sym typeface="Wingdings" panose="05000000000000000000" pitchFamily="2" charset="2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62521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F1DB057-F0F7-4B4F-8B02-63BFD3AB1BE2}"/>
              </a:ext>
            </a:extLst>
          </p:cNvPr>
          <p:cNvSpPr txBox="1"/>
          <p:nvPr/>
        </p:nvSpPr>
        <p:spPr>
          <a:xfrm flipH="1">
            <a:off x="807718" y="847725"/>
            <a:ext cx="975161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ym typeface="Wingdings" panose="05000000000000000000" pitchFamily="2" charset="2"/>
              </a:rPr>
              <a:t>3. Funktion von Wörterbüchern: 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de-DE" b="1" dirty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r>
              <a:rPr lang="de-DE" dirty="0">
                <a:sym typeface="Wingdings" panose="05000000000000000000" pitchFamily="2" charset="2"/>
              </a:rPr>
              <a:t>	</a:t>
            </a:r>
            <a:r>
              <a:rPr lang="de-DE" sz="1600" b="1" u="sng" dirty="0">
                <a:sym typeface="Wingdings" panose="05000000000000000000" pitchFamily="2" charset="2"/>
              </a:rPr>
              <a:t>Präskriptive</a:t>
            </a:r>
            <a:r>
              <a:rPr lang="de-DE" sz="1600" b="1" dirty="0">
                <a:sym typeface="Wingdings" panose="05000000000000000000" pitchFamily="2" charset="2"/>
              </a:rPr>
              <a:t> Wörterbücher   		</a:t>
            </a:r>
          </a:p>
          <a:p>
            <a:r>
              <a:rPr lang="de-DE" sz="1600" b="1" dirty="0">
                <a:sym typeface="Wingdings" panose="05000000000000000000" pitchFamily="2" charset="2"/>
              </a:rPr>
              <a:t>      		</a:t>
            </a:r>
          </a:p>
          <a:p>
            <a:r>
              <a:rPr lang="de-DE" sz="1600" b="1" dirty="0">
                <a:sym typeface="Wingdings" panose="05000000000000000000" pitchFamily="2" charset="2"/>
              </a:rPr>
              <a:t>	</a:t>
            </a:r>
            <a:r>
              <a:rPr lang="de-DE" sz="1500">
                <a:sym typeface="Wingdings" panose="05000000000000000000" pitchFamily="2" charset="2"/>
              </a:rPr>
              <a:t> </a:t>
            </a:r>
            <a:r>
              <a:rPr lang="de-DE" sz="1500" b="1">
                <a:sym typeface="Wingdings" panose="05000000000000000000" pitchFamily="2" charset="2"/>
              </a:rPr>
              <a:t>vorschreibend</a:t>
            </a:r>
            <a:endParaRPr lang="de-DE" sz="1500" b="1" dirty="0">
              <a:sym typeface="Wingdings" panose="05000000000000000000" pitchFamily="2" charset="2"/>
            </a:endParaRPr>
          </a:p>
          <a:p>
            <a:r>
              <a:rPr lang="de-DE" sz="1400" b="1" dirty="0">
                <a:sym typeface="Wingdings" panose="05000000000000000000" pitchFamily="2" charset="2"/>
              </a:rPr>
              <a:t>				</a:t>
            </a:r>
          </a:p>
          <a:p>
            <a:r>
              <a:rPr lang="de-DE" sz="1400" dirty="0">
                <a:sym typeface="Wingdings" panose="05000000000000000000" pitchFamily="2" charset="2"/>
              </a:rPr>
              <a:t>	     Bestimmte Normen werden festgelegt,</a:t>
            </a:r>
          </a:p>
          <a:p>
            <a:r>
              <a:rPr lang="de-DE" sz="1400" dirty="0">
                <a:sym typeface="Wingdings" panose="05000000000000000000" pitchFamily="2" charset="2"/>
              </a:rPr>
              <a:t>	     indem Regeln zur Unterscheidung</a:t>
            </a:r>
          </a:p>
          <a:p>
            <a:r>
              <a:rPr lang="de-DE" sz="1400" dirty="0">
                <a:sym typeface="Wingdings" panose="05000000000000000000" pitchFamily="2" charset="2"/>
              </a:rPr>
              <a:t>                            von richtigen und falschen Formen</a:t>
            </a:r>
          </a:p>
          <a:p>
            <a:r>
              <a:rPr lang="de-DE" sz="1400" dirty="0">
                <a:sym typeface="Wingdings" panose="05000000000000000000" pitchFamily="2" charset="2"/>
              </a:rPr>
              <a:t>                            vorgeschrieben werden.</a:t>
            </a:r>
          </a:p>
          <a:p>
            <a:endParaRPr lang="de-DE" sz="1400" dirty="0">
              <a:sym typeface="Wingdings" panose="05000000000000000000" pitchFamily="2" charset="2"/>
            </a:endParaRPr>
          </a:p>
          <a:p>
            <a:r>
              <a:rPr lang="de-DE" sz="1400" dirty="0">
                <a:sym typeface="Wingdings" panose="05000000000000000000" pitchFamily="2" charset="2"/>
              </a:rPr>
              <a:t>	 </a:t>
            </a:r>
            <a:r>
              <a:rPr lang="de-DE" sz="1400" cap="small" dirty="0">
                <a:sym typeface="Wingdings" panose="05000000000000000000" pitchFamily="2" charset="2"/>
              </a:rPr>
              <a:t>Beispiel</a:t>
            </a:r>
            <a:r>
              <a:rPr lang="de-DE" sz="1400" dirty="0">
                <a:sym typeface="Wingdings" panose="05000000000000000000" pitchFamily="2" charset="2"/>
              </a:rPr>
              <a:t>:</a:t>
            </a:r>
          </a:p>
          <a:p>
            <a:r>
              <a:rPr lang="de-DE" sz="1400" dirty="0">
                <a:sym typeface="Wingdings" panose="05000000000000000000" pitchFamily="2" charset="2"/>
              </a:rPr>
              <a:t>	      </a:t>
            </a:r>
            <a:r>
              <a:rPr lang="de-DE" sz="1400" b="1" dirty="0">
                <a:sym typeface="Wingdings" panose="05000000000000000000" pitchFamily="2" charset="2"/>
              </a:rPr>
              <a:t>Rechtschreib-Duden </a:t>
            </a:r>
          </a:p>
          <a:p>
            <a:r>
              <a:rPr lang="de-DE" sz="1400" dirty="0">
                <a:sym typeface="Wingdings" panose="05000000000000000000" pitchFamily="2" charset="2"/>
              </a:rPr>
              <a:t>	      bietet Orientierung </a:t>
            </a:r>
          </a:p>
          <a:p>
            <a:r>
              <a:rPr lang="de-DE" sz="1400" dirty="0">
                <a:sym typeface="Wingdings" panose="05000000000000000000" pitchFamily="2" charset="2"/>
              </a:rPr>
              <a:t>	      bezüglich des korrekten </a:t>
            </a:r>
          </a:p>
          <a:p>
            <a:r>
              <a:rPr lang="de-DE" sz="1400" dirty="0">
                <a:sym typeface="Wingdings" panose="05000000000000000000" pitchFamily="2" charset="2"/>
              </a:rPr>
              <a:t>                             Sprachgebrauchs.</a:t>
            </a:r>
            <a:endParaRPr lang="de-DE" sz="14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AC2A1AD-1295-43B2-80A9-B1E8402CD526}"/>
              </a:ext>
            </a:extLst>
          </p:cNvPr>
          <p:cNvSpPr txBox="1"/>
          <p:nvPr/>
        </p:nvSpPr>
        <p:spPr>
          <a:xfrm flipH="1">
            <a:off x="5164035" y="1703898"/>
            <a:ext cx="6812285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ß"/>
            </a:pPr>
            <a:r>
              <a:rPr lang="de-DE" sz="1600" b="1" dirty="0">
                <a:sym typeface="Wingdings" panose="05000000000000000000" pitchFamily="2" charset="2"/>
              </a:rPr>
              <a:t> </a:t>
            </a:r>
            <a:r>
              <a:rPr lang="de-DE" sz="1600" b="1" dirty="0"/>
              <a:t>		</a:t>
            </a:r>
            <a:r>
              <a:rPr lang="de-DE" sz="1600" b="1" u="sng" dirty="0"/>
              <a:t>Deskriptive</a:t>
            </a:r>
            <a:r>
              <a:rPr lang="de-DE" sz="1600" b="1" dirty="0"/>
              <a:t> Wörterbücher</a:t>
            </a:r>
          </a:p>
          <a:p>
            <a:pPr marL="285750" indent="-285750">
              <a:buFont typeface="Wingdings" panose="05000000000000000000" pitchFamily="2" charset="2"/>
              <a:buChar char="ß"/>
            </a:pPr>
            <a:endParaRPr lang="de-DE" sz="1600" b="1" dirty="0"/>
          </a:p>
          <a:p>
            <a:r>
              <a:rPr lang="de-DE" sz="1600" b="1" dirty="0"/>
              <a:t>		</a:t>
            </a:r>
            <a:r>
              <a:rPr lang="de-DE" sz="1500" b="1" dirty="0">
                <a:sym typeface="Wingdings" panose="05000000000000000000" pitchFamily="2" charset="2"/>
              </a:rPr>
              <a:t> </a:t>
            </a:r>
            <a:r>
              <a:rPr lang="de-DE" sz="1500" b="1" dirty="0"/>
              <a:t>beschreibend</a:t>
            </a:r>
          </a:p>
          <a:p>
            <a:endParaRPr lang="de-DE" sz="1500" b="1" dirty="0"/>
          </a:p>
          <a:p>
            <a:endParaRPr lang="de-DE" sz="1500" b="1" dirty="0"/>
          </a:p>
          <a:p>
            <a:endParaRPr lang="de-DE" sz="1500" b="1" dirty="0"/>
          </a:p>
          <a:p>
            <a:endParaRPr lang="de-DE" sz="1500" b="1" dirty="0"/>
          </a:p>
          <a:p>
            <a:endParaRPr lang="de-DE" sz="1500" b="1" dirty="0"/>
          </a:p>
          <a:p>
            <a:r>
              <a:rPr lang="de-DE" sz="1500" b="1" dirty="0"/>
              <a:t>	</a:t>
            </a:r>
            <a:r>
              <a:rPr lang="de-DE" sz="1500" dirty="0"/>
              <a:t>	</a:t>
            </a:r>
            <a:r>
              <a:rPr lang="de-DE" sz="1400" dirty="0">
                <a:sym typeface="Wingdings" panose="05000000000000000000" pitchFamily="2" charset="2"/>
              </a:rPr>
              <a:t> </a:t>
            </a:r>
            <a:r>
              <a:rPr lang="de-DE" sz="1400" cap="small" dirty="0">
                <a:sym typeface="Wingdings" panose="05000000000000000000" pitchFamily="2" charset="2"/>
              </a:rPr>
              <a:t>Beispiel:</a:t>
            </a:r>
          </a:p>
          <a:p>
            <a:r>
              <a:rPr lang="de-DE" sz="1400" cap="small" dirty="0">
                <a:sym typeface="Wingdings" panose="05000000000000000000" pitchFamily="2" charset="2"/>
              </a:rPr>
              <a:t>		     </a:t>
            </a:r>
            <a:r>
              <a:rPr lang="de-DE" sz="1500" b="1" dirty="0">
                <a:sym typeface="Wingdings" panose="05000000000000000000" pitchFamily="2" charset="2"/>
              </a:rPr>
              <a:t>Deutsches Wörterbuch (DWB):</a:t>
            </a:r>
          </a:p>
          <a:p>
            <a:r>
              <a:rPr lang="de-DE" sz="1500" b="1" dirty="0">
                <a:sym typeface="Wingdings" panose="05000000000000000000" pitchFamily="2" charset="2"/>
              </a:rPr>
              <a:t>		     </a:t>
            </a:r>
            <a:r>
              <a:rPr lang="de-DE" sz="1400" dirty="0">
                <a:sym typeface="Wingdings" panose="05000000000000000000" pitchFamily="2" charset="2"/>
              </a:rPr>
              <a:t>„Wir wollen kein Gesetzbuch machen, </a:t>
            </a:r>
          </a:p>
          <a:p>
            <a:r>
              <a:rPr lang="de-DE" sz="1400" dirty="0">
                <a:sym typeface="Wingdings" panose="05000000000000000000" pitchFamily="2" charset="2"/>
              </a:rPr>
              <a:t>		      sondern die Sprache darstellen, </a:t>
            </a:r>
          </a:p>
          <a:p>
            <a:r>
              <a:rPr lang="de-DE" sz="1400" dirty="0">
                <a:sym typeface="Wingdings" panose="05000000000000000000" pitchFamily="2" charset="2"/>
              </a:rPr>
              <a:t>		      wie sie sich selbst in dem Lauf von</a:t>
            </a:r>
          </a:p>
          <a:p>
            <a:r>
              <a:rPr lang="de-DE" sz="1400" dirty="0">
                <a:sym typeface="Wingdings" panose="05000000000000000000" pitchFamily="2" charset="2"/>
              </a:rPr>
              <a:t>	                             drei Jahrhunderten dargestellt hat.“</a:t>
            </a:r>
          </a:p>
          <a:p>
            <a:r>
              <a:rPr lang="de-DE" sz="1400" dirty="0">
                <a:sym typeface="Wingdings" panose="05000000000000000000" pitchFamily="2" charset="2"/>
              </a:rPr>
              <a:t>			</a:t>
            </a:r>
          </a:p>
          <a:p>
            <a:r>
              <a:rPr lang="de-DE" sz="1500" b="1" dirty="0">
                <a:sym typeface="Wingdings" panose="05000000000000000000" pitchFamily="2" charset="2"/>
              </a:rPr>
              <a:t>	</a:t>
            </a:r>
            <a:endParaRPr lang="de-DE" sz="1500" b="1" dirty="0"/>
          </a:p>
          <a:p>
            <a:endParaRPr lang="de-DE" sz="1500" b="1" dirty="0"/>
          </a:p>
          <a:p>
            <a:endParaRPr lang="de-DE" sz="1500" b="1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CF3071D-A87D-4F30-9E2D-4AD69E98B337}"/>
              </a:ext>
            </a:extLst>
          </p:cNvPr>
          <p:cNvSpPr/>
          <p:nvPr/>
        </p:nvSpPr>
        <p:spPr>
          <a:xfrm>
            <a:off x="5334092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ym typeface="Wingdings" panose="05000000000000000000" pitchFamily="2" charset="2"/>
              </a:rPr>
              <a:t> 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638E895-18F7-4587-BB9A-413E51715879}"/>
              </a:ext>
            </a:extLst>
          </p:cNvPr>
          <p:cNvSpPr txBox="1"/>
          <p:nvPr/>
        </p:nvSpPr>
        <p:spPr>
          <a:xfrm>
            <a:off x="1524992" y="6010275"/>
            <a:ext cx="51348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BEACHTE: Nicht selten vermischen sich in der Lexikographie</a:t>
            </a:r>
          </a:p>
          <a:p>
            <a:r>
              <a:rPr lang="de-DE" sz="1600" dirty="0"/>
              <a:t>                  Normorientierung und Gebrauchsbeschreibung!</a:t>
            </a:r>
          </a:p>
        </p:txBody>
      </p:sp>
    </p:spTree>
    <p:extLst>
      <p:ext uri="{BB962C8B-B14F-4D97-AF65-F5344CB8AC3E}">
        <p14:creationId xmlns:p14="http://schemas.microsoft.com/office/powerpoint/2010/main" val="160312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5B654212-4953-40A8-9D2B-F9BA9F1FBBC3}"/>
              </a:ext>
            </a:extLst>
          </p:cNvPr>
          <p:cNvSpPr txBox="1"/>
          <p:nvPr/>
        </p:nvSpPr>
        <p:spPr>
          <a:xfrm>
            <a:off x="1035160" y="770615"/>
            <a:ext cx="9612568" cy="6463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4. Aufbau von Wörterbüchern</a:t>
            </a:r>
          </a:p>
          <a:p>
            <a:endParaRPr lang="de-DE" b="1" dirty="0"/>
          </a:p>
          <a:p>
            <a:r>
              <a:rPr lang="de-DE" dirty="0"/>
              <a:t>    </a:t>
            </a:r>
            <a:r>
              <a:rPr lang="de-DE" dirty="0">
                <a:sym typeface="Wingdings" panose="05000000000000000000" pitchFamily="2" charset="2"/>
              </a:rPr>
              <a:t> Der komplexe Gegenstand der Lexikographie muss strukturiert werden!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    </a:t>
            </a:r>
            <a:r>
              <a:rPr lang="de-DE" sz="1600" b="1" dirty="0">
                <a:sym typeface="Wingdings" panose="05000000000000000000" pitchFamily="2" charset="2"/>
              </a:rPr>
              <a:t>      Makrostruktur: </a:t>
            </a:r>
            <a:r>
              <a:rPr lang="de-DE" sz="1600" dirty="0">
                <a:sym typeface="Wingdings" panose="05000000000000000000" pitchFamily="2" charset="2"/>
              </a:rPr>
              <a:t>Die alphabetische Anordnung der Stichwörter erlaubt ein einfaches Nachschlagen.</a:t>
            </a:r>
          </a:p>
          <a:p>
            <a:endParaRPr lang="de-DE" sz="1600" dirty="0">
              <a:sym typeface="Wingdings" panose="05000000000000000000" pitchFamily="2" charset="2"/>
            </a:endParaRPr>
          </a:p>
          <a:p>
            <a:endParaRPr lang="de-DE" sz="1600" dirty="0">
              <a:sym typeface="Wingdings" panose="05000000000000000000" pitchFamily="2" charset="2"/>
            </a:endParaRPr>
          </a:p>
          <a:p>
            <a:r>
              <a:rPr lang="de-DE" sz="1600" dirty="0">
                <a:sym typeface="Wingdings" panose="05000000000000000000" pitchFamily="2" charset="2"/>
              </a:rPr>
              <a:t>           </a:t>
            </a:r>
            <a:r>
              <a:rPr lang="de-DE" sz="1600" b="1" dirty="0">
                <a:sym typeface="Wingdings" panose="05000000000000000000" pitchFamily="2" charset="2"/>
              </a:rPr>
              <a:t>Mikrostruktur</a:t>
            </a:r>
            <a:r>
              <a:rPr lang="de-DE" sz="1600" dirty="0">
                <a:sym typeface="Wingdings" panose="05000000000000000000" pitchFamily="2" charset="2"/>
              </a:rPr>
              <a:t>: Ein bestimmter Aufbau der einzelnen Artikel bietet zusätzliche Informationen.</a:t>
            </a:r>
          </a:p>
          <a:p>
            <a:endParaRPr lang="de-DE" sz="1600" dirty="0">
              <a:sym typeface="Wingdings" panose="05000000000000000000" pitchFamily="2" charset="2"/>
            </a:endParaRPr>
          </a:p>
          <a:p>
            <a:r>
              <a:rPr lang="de-DE" sz="1600" dirty="0">
                <a:sym typeface="Wingdings" panose="05000000000000000000" pitchFamily="2" charset="2"/>
              </a:rPr>
              <a:t>            Dabei müssen Angaben zur Bedeutung eines Wortes bestimmten Anforderungen genügen:</a:t>
            </a:r>
          </a:p>
          <a:p>
            <a:endParaRPr lang="de-DE" sz="1600" dirty="0">
              <a:sym typeface="Wingdings" panose="05000000000000000000" pitchFamily="2" charset="2"/>
            </a:endParaRPr>
          </a:p>
          <a:p>
            <a:r>
              <a:rPr lang="de-DE" sz="1400" dirty="0">
                <a:sym typeface="Wingdings" panose="05000000000000000000" pitchFamily="2" charset="2"/>
              </a:rPr>
              <a:t>              -   Alle notwendigen Bedeutungsaspekte müssen enthalten sein.</a:t>
            </a:r>
          </a:p>
          <a:p>
            <a:r>
              <a:rPr lang="de-DE" sz="1400" dirty="0">
                <a:sym typeface="Wingdings" panose="05000000000000000000" pitchFamily="2" charset="2"/>
              </a:rPr>
              <a:t>              -   Die Erklärungen müssen einfacher und verständlicher sein als das, was sie beschreiben.</a:t>
            </a:r>
          </a:p>
          <a:p>
            <a:r>
              <a:rPr lang="de-DE" sz="1400" dirty="0">
                <a:sym typeface="Wingdings" panose="05000000000000000000" pitchFamily="2" charset="2"/>
              </a:rPr>
              <a:t>              -   Die Definitionen dürfen selbst nicht mehrdeutig sein.</a:t>
            </a:r>
          </a:p>
          <a:p>
            <a:r>
              <a:rPr lang="de-DE" sz="1400" dirty="0">
                <a:sym typeface="Wingdings" panose="05000000000000000000" pitchFamily="2" charset="2"/>
              </a:rPr>
              <a:t>              -   Wenn es mehrere Bedeutungsangaben zu einem Stichwort gibt, müssen die Angaben gut voneinander abgrenzbar sein.</a:t>
            </a:r>
          </a:p>
          <a:p>
            <a:r>
              <a:rPr lang="de-DE" sz="1400" dirty="0">
                <a:sym typeface="Wingdings" panose="05000000000000000000" pitchFamily="2" charset="2"/>
              </a:rPr>
              <a:t> </a:t>
            </a:r>
          </a:p>
          <a:p>
            <a:r>
              <a:rPr lang="de-DE" sz="1400" dirty="0">
                <a:sym typeface="Wingdings" panose="05000000000000000000" pitchFamily="2" charset="2"/>
              </a:rPr>
              <a:t>             </a:t>
            </a:r>
            <a:endParaRPr lang="de-DE" sz="1400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437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4F2F2AF-7FC2-4A01-B18E-D272983EE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552" y="2141965"/>
            <a:ext cx="8353425" cy="404812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02769B1-5FA3-442D-8996-750578246B87}"/>
              </a:ext>
            </a:extLst>
          </p:cNvPr>
          <p:cNvSpPr txBox="1"/>
          <p:nvPr/>
        </p:nvSpPr>
        <p:spPr>
          <a:xfrm>
            <a:off x="1256306" y="667910"/>
            <a:ext cx="6976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5. Beispiel: Das Stichwort ‚Expedition‘ in verschiedenen Wörterbüchern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6484AE2-C158-4CEF-9107-4DE528089891}"/>
              </a:ext>
            </a:extLst>
          </p:cNvPr>
          <p:cNvSpPr txBox="1"/>
          <p:nvPr/>
        </p:nvSpPr>
        <p:spPr>
          <a:xfrm>
            <a:off x="1622067" y="1558456"/>
            <a:ext cx="49328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/>
              <a:t>Deutsches Wörterbuch </a:t>
            </a:r>
            <a:r>
              <a:rPr lang="de-DE" sz="1400" dirty="0"/>
              <a:t>(Wörterbuchartikel nicht vollständig!):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6188AF9-B7E7-4539-843E-A465ACBB5F2A}"/>
              </a:ext>
            </a:extLst>
          </p:cNvPr>
          <p:cNvSpPr txBox="1"/>
          <p:nvPr/>
        </p:nvSpPr>
        <p:spPr>
          <a:xfrm>
            <a:off x="1716913" y="6327322"/>
            <a:ext cx="30277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[Grafik entnommen aus: Harm (2015), S. 141]</a:t>
            </a:r>
          </a:p>
        </p:txBody>
      </p:sp>
    </p:spTree>
    <p:extLst>
      <p:ext uri="{BB962C8B-B14F-4D97-AF65-F5344CB8AC3E}">
        <p14:creationId xmlns:p14="http://schemas.microsoft.com/office/powerpoint/2010/main" val="141801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A8F56A78-F773-4ECD-9114-DF9C00308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152" y="1038663"/>
            <a:ext cx="4377376" cy="1097818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F180BF25-1C1D-433E-99EF-7AF01500F4E0}"/>
              </a:ext>
            </a:extLst>
          </p:cNvPr>
          <p:cNvSpPr txBox="1"/>
          <p:nvPr/>
        </p:nvSpPr>
        <p:spPr>
          <a:xfrm>
            <a:off x="1463039" y="515880"/>
            <a:ext cx="3396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Wahrig: Deutsches Wörterbuch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79C0A21-F521-4D8B-8E3B-50D7235BF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9888" y="2556362"/>
            <a:ext cx="3199449" cy="4166091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8A37178-C2E1-4F46-BDDA-CA5809CDBAD8}"/>
              </a:ext>
            </a:extLst>
          </p:cNvPr>
          <p:cNvSpPr txBox="1"/>
          <p:nvPr/>
        </p:nvSpPr>
        <p:spPr>
          <a:xfrm>
            <a:off x="7357413" y="2097007"/>
            <a:ext cx="2818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/>
              <a:t>DUDEN: Das Fremdwörterbuch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F7E2BE9-EF1C-4B49-8736-248AC2B5699E}"/>
              </a:ext>
            </a:extLst>
          </p:cNvPr>
          <p:cNvSpPr txBox="1"/>
          <p:nvPr/>
        </p:nvSpPr>
        <p:spPr>
          <a:xfrm>
            <a:off x="1550504" y="2803737"/>
            <a:ext cx="34796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/>
              <a:t>DUDEN: Die deutsche Rechtschreibung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F15F9DF-1BD5-49B9-A5E7-6AFD3062255F}"/>
              </a:ext>
            </a:extLst>
          </p:cNvPr>
          <p:cNvSpPr txBox="1"/>
          <p:nvPr/>
        </p:nvSpPr>
        <p:spPr>
          <a:xfrm>
            <a:off x="7688911" y="216875"/>
            <a:ext cx="2487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Stichwort mit </a:t>
            </a:r>
            <a:r>
              <a:rPr lang="de-DE" sz="1600" dirty="0" err="1"/>
              <a:t>Genusangabe</a:t>
            </a:r>
            <a:endParaRPr lang="de-DE" sz="16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1716518-BF2D-406A-832D-D26FBE336F5D}"/>
              </a:ext>
            </a:extLst>
          </p:cNvPr>
          <p:cNvSpPr txBox="1"/>
          <p:nvPr/>
        </p:nvSpPr>
        <p:spPr>
          <a:xfrm>
            <a:off x="7749699" y="676230"/>
            <a:ext cx="1305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Bedeutungen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4007126-1C9E-4E9B-87E9-037A257A77E2}"/>
              </a:ext>
            </a:extLst>
          </p:cNvPr>
          <p:cNvSpPr txBox="1"/>
          <p:nvPr/>
        </p:nvSpPr>
        <p:spPr>
          <a:xfrm>
            <a:off x="7749699" y="1213683"/>
            <a:ext cx="2033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Angaben zur Herkunft</a:t>
            </a:r>
          </a:p>
        </p:txBody>
      </p:sp>
      <p:cxnSp>
        <p:nvCxnSpPr>
          <p:cNvPr id="34" name="Verbinder: gewinkelt 33">
            <a:extLst>
              <a:ext uri="{FF2B5EF4-FFF2-40B4-BE49-F238E27FC236}">
                <a16:creationId xmlns:a16="http://schemas.microsoft.com/office/drawing/2014/main" id="{BFB0944D-C440-4FFD-8BCB-B8B9712C08F1}"/>
              </a:ext>
            </a:extLst>
          </p:cNvPr>
          <p:cNvCxnSpPr>
            <a:cxnSpLocks/>
          </p:cNvCxnSpPr>
          <p:nvPr/>
        </p:nvCxnSpPr>
        <p:spPr>
          <a:xfrm rot="10800000" flipV="1">
            <a:off x="3561192" y="393070"/>
            <a:ext cx="4015408" cy="758835"/>
          </a:xfrm>
          <a:prstGeom prst="bentConnector3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Geschweifte Klammer rechts 34">
            <a:extLst>
              <a:ext uri="{FF2B5EF4-FFF2-40B4-BE49-F238E27FC236}">
                <a16:creationId xmlns:a16="http://schemas.microsoft.com/office/drawing/2014/main" id="{F0B18136-F456-4332-84AD-A7F1006665F1}"/>
              </a:ext>
            </a:extLst>
          </p:cNvPr>
          <p:cNvSpPr/>
          <p:nvPr/>
        </p:nvSpPr>
        <p:spPr>
          <a:xfrm>
            <a:off x="6329238" y="1144987"/>
            <a:ext cx="55659" cy="459355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9" name="Verbinder: gewinkelt 38">
            <a:extLst>
              <a:ext uri="{FF2B5EF4-FFF2-40B4-BE49-F238E27FC236}">
                <a16:creationId xmlns:a16="http://schemas.microsoft.com/office/drawing/2014/main" id="{3BA76BC5-F3AE-4553-B1DF-1C650749A72E}"/>
              </a:ext>
            </a:extLst>
          </p:cNvPr>
          <p:cNvCxnSpPr>
            <a:stCxn id="10" idx="1"/>
          </p:cNvCxnSpPr>
          <p:nvPr/>
        </p:nvCxnSpPr>
        <p:spPr>
          <a:xfrm rot="10800000" flipV="1">
            <a:off x="6544639" y="845507"/>
            <a:ext cx="1205061" cy="299480"/>
          </a:xfrm>
          <a:prstGeom prst="bentConnector3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Grafik 39">
            <a:extLst>
              <a:ext uri="{FF2B5EF4-FFF2-40B4-BE49-F238E27FC236}">
                <a16:creationId xmlns:a16="http://schemas.microsoft.com/office/drawing/2014/main" id="{0418CE72-0834-4B0B-8553-D9B37760CD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9191" y="3429000"/>
            <a:ext cx="3309367" cy="2284342"/>
          </a:xfrm>
          <a:prstGeom prst="rect">
            <a:avLst/>
          </a:prstGeom>
        </p:spPr>
      </p:pic>
      <p:cxnSp>
        <p:nvCxnSpPr>
          <p:cNvPr id="45" name="Verbinder: gewinkelt 44">
            <a:extLst>
              <a:ext uri="{FF2B5EF4-FFF2-40B4-BE49-F238E27FC236}">
                <a16:creationId xmlns:a16="http://schemas.microsoft.com/office/drawing/2014/main" id="{594C38B9-2EF0-4FB2-A273-165AA7DD3D43}"/>
              </a:ext>
            </a:extLst>
          </p:cNvPr>
          <p:cNvCxnSpPr>
            <a:stCxn id="11" idx="1"/>
          </p:cNvCxnSpPr>
          <p:nvPr/>
        </p:nvCxnSpPr>
        <p:spPr>
          <a:xfrm rot="10800000" flipV="1">
            <a:off x="4279841" y="1382959"/>
            <a:ext cx="3469859" cy="404743"/>
          </a:xfrm>
          <a:prstGeom prst="bentConnector3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63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2A170BAA-2406-4397-B184-EE431989726C}"/>
              </a:ext>
            </a:extLst>
          </p:cNvPr>
          <p:cNvSpPr txBox="1"/>
          <p:nvPr/>
        </p:nvSpPr>
        <p:spPr>
          <a:xfrm flipH="1">
            <a:off x="1016854" y="847145"/>
            <a:ext cx="8628077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5. Benutzung von Wörterbüchern</a:t>
            </a:r>
          </a:p>
          <a:p>
            <a:endParaRPr lang="de-DE" dirty="0"/>
          </a:p>
          <a:p>
            <a:endParaRPr lang="de-DE" dirty="0"/>
          </a:p>
          <a:p>
            <a:r>
              <a:rPr lang="de-DE" sz="1600" b="1" dirty="0"/>
              <a:t>        </a:t>
            </a:r>
            <a:r>
              <a:rPr lang="de-DE" sz="1600" dirty="0">
                <a:sym typeface="Wingdings" panose="05000000000000000000" pitchFamily="2" charset="2"/>
              </a:rPr>
              <a:t> Großer Vorteil von d</a:t>
            </a:r>
            <a:r>
              <a:rPr lang="de-DE" sz="1600" dirty="0"/>
              <a:t>igitalen Wörterbüchern!</a:t>
            </a:r>
          </a:p>
          <a:p>
            <a:endParaRPr lang="de-DE" sz="1600" dirty="0"/>
          </a:p>
          <a:p>
            <a:r>
              <a:rPr lang="de-DE" sz="1600" dirty="0"/>
              <a:t>       </a:t>
            </a:r>
            <a:r>
              <a:rPr lang="de-DE" sz="1600" dirty="0">
                <a:sym typeface="Wingdings" panose="05000000000000000000" pitchFamily="2" charset="2"/>
              </a:rPr>
              <a:t> Siehe v. a.: DWDS (= Digitales Wörterbuch der deutschen Sprache)</a:t>
            </a:r>
          </a:p>
          <a:p>
            <a:endParaRPr lang="de-DE" sz="1600" dirty="0">
              <a:sym typeface="Wingdings" panose="05000000000000000000" pitchFamily="2" charset="2"/>
            </a:endParaRPr>
          </a:p>
          <a:p>
            <a:endParaRPr lang="de-DE" sz="1600" dirty="0">
              <a:sym typeface="Wingdings" panose="05000000000000000000" pitchFamily="2" charset="2"/>
            </a:endParaRPr>
          </a:p>
          <a:p>
            <a:endParaRPr lang="de-DE" sz="1600" dirty="0">
              <a:sym typeface="Wingdings" panose="05000000000000000000" pitchFamily="2" charset="2"/>
            </a:endParaRPr>
          </a:p>
          <a:p>
            <a:endParaRPr lang="de-DE" sz="1600" dirty="0">
              <a:sym typeface="Wingdings" panose="05000000000000000000" pitchFamily="2" charset="2"/>
            </a:endParaRPr>
          </a:p>
          <a:p>
            <a:endParaRPr lang="de-DE" sz="1600" dirty="0">
              <a:sym typeface="Wingdings" panose="05000000000000000000" pitchFamily="2" charset="2"/>
            </a:endParaRPr>
          </a:p>
          <a:p>
            <a:r>
              <a:rPr lang="de-DE" sz="1600" b="1" dirty="0">
                <a:solidFill>
                  <a:srgbClr val="00B050"/>
                </a:solidFill>
                <a:sym typeface="Wingdings" panose="05000000000000000000" pitchFamily="2" charset="2"/>
              </a:rPr>
              <a:t>Arbeitsauftrag:</a:t>
            </a:r>
          </a:p>
          <a:p>
            <a:endParaRPr lang="de-DE" sz="1600" dirty="0">
              <a:sym typeface="Wingdings" panose="05000000000000000000" pitchFamily="2" charset="2"/>
            </a:endParaRPr>
          </a:p>
          <a:p>
            <a:r>
              <a:rPr lang="de-DE" sz="1600" dirty="0">
                <a:sym typeface="Wingdings" panose="05000000000000000000" pitchFamily="2" charset="2"/>
              </a:rPr>
              <a:t>Beschäftigung mit der digitalen Ausgabe des Deutschen Wörterbuches (</a:t>
            </a:r>
            <a:r>
              <a:rPr lang="de-DE" sz="1600" dirty="0">
                <a:sym typeface="Wingdings" panose="05000000000000000000" pitchFamily="2" charset="2"/>
                <a:hlinkClick r:id="rId2"/>
              </a:rPr>
              <a:t>www.dwds.de</a:t>
            </a:r>
            <a:r>
              <a:rPr lang="de-DE" sz="1600" dirty="0">
                <a:sym typeface="Wingdings" panose="05000000000000000000" pitchFamily="2" charset="2"/>
              </a:rPr>
              <a:t>)</a:t>
            </a:r>
          </a:p>
          <a:p>
            <a:endParaRPr lang="de-DE" sz="16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sz="1600" dirty="0">
                <a:sym typeface="Wingdings" panose="05000000000000000000" pitchFamily="2" charset="2"/>
              </a:rPr>
              <a:t>Modernismen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sz="1600" dirty="0">
                <a:sym typeface="Wingdings" panose="05000000000000000000" pitchFamily="2" charset="2"/>
              </a:rPr>
              <a:t>Archaismen</a:t>
            </a:r>
          </a:p>
          <a:p>
            <a:endParaRPr lang="de-DE" sz="1600" dirty="0">
              <a:sym typeface="Wingdings" panose="05000000000000000000" pitchFamily="2" charset="2"/>
            </a:endParaRPr>
          </a:p>
          <a:p>
            <a:endParaRPr lang="de-DE" sz="1600" dirty="0">
              <a:sym typeface="Wingdings" panose="05000000000000000000" pitchFamily="2" charset="2"/>
            </a:endParaRPr>
          </a:p>
          <a:p>
            <a:endParaRPr lang="de-DE" sz="1600" dirty="0">
              <a:sym typeface="Wingdings" panose="05000000000000000000" pitchFamily="2" charset="2"/>
            </a:endParaRPr>
          </a:p>
          <a:p>
            <a:endParaRPr lang="de-DE" sz="1600" b="1" dirty="0">
              <a:sym typeface="Wingdings" panose="05000000000000000000" pitchFamily="2" charset="2"/>
            </a:endParaRPr>
          </a:p>
          <a:p>
            <a:endParaRPr lang="de-DE" sz="1600" b="1" dirty="0"/>
          </a:p>
        </p:txBody>
      </p:sp>
    </p:spTree>
    <p:extLst>
      <p:ext uri="{BB962C8B-B14F-4D97-AF65-F5344CB8AC3E}">
        <p14:creationId xmlns:p14="http://schemas.microsoft.com/office/powerpoint/2010/main" val="3722995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2813A7C4-B5BA-435D-80A0-5B8B51376566}"/>
              </a:ext>
            </a:extLst>
          </p:cNvPr>
          <p:cNvSpPr/>
          <p:nvPr/>
        </p:nvSpPr>
        <p:spPr>
          <a:xfrm>
            <a:off x="3293815" y="2439662"/>
            <a:ext cx="633404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AutoNum type="arabicPeriod"/>
            </a:pPr>
            <a:r>
              <a:rPr lang="de-DE" sz="2400" dirty="0">
                <a:latin typeface="Bernard MT Condensed" panose="02050806060905020404" pitchFamily="18" charset="0"/>
                <a:ea typeface="Calibri" panose="020F0502020204030204" pitchFamily="34" charset="0"/>
              </a:rPr>
              <a:t>Wiederholung:  </a:t>
            </a:r>
          </a:p>
          <a:p>
            <a:endParaRPr lang="de-DE" sz="2400" dirty="0">
              <a:latin typeface="Bernard MT Condensed" panose="02050806060905020404" pitchFamily="18" charset="0"/>
              <a:ea typeface="Calibri" panose="020F0502020204030204" pitchFamily="34" charset="0"/>
            </a:endParaRPr>
          </a:p>
          <a:p>
            <a:r>
              <a:rPr lang="de-DE" sz="2400" dirty="0">
                <a:latin typeface="Bernard MT Condensed" panose="02050806060905020404" pitchFamily="18" charset="0"/>
                <a:ea typeface="Calibri" panose="020F0502020204030204" pitchFamily="34" charset="0"/>
              </a:rPr>
              <a:t>      Der linguistische Fachbereich der </a:t>
            </a:r>
            <a:r>
              <a:rPr lang="de-DE" sz="2400" u="sng" dirty="0">
                <a:latin typeface="Bernard MT Condensed" panose="02050806060905020404" pitchFamily="18" charset="0"/>
                <a:ea typeface="Calibri" panose="020F0502020204030204" pitchFamily="34" charset="0"/>
              </a:rPr>
              <a:t>Lexikographie</a:t>
            </a:r>
            <a:endParaRPr lang="de-DE" sz="2400" u="sng" dirty="0"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74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115197B-D4C5-4C12-9982-FB298CCDF5EA}"/>
              </a:ext>
            </a:extLst>
          </p:cNvPr>
          <p:cNvSpPr txBox="1"/>
          <p:nvPr/>
        </p:nvSpPr>
        <p:spPr>
          <a:xfrm>
            <a:off x="4336330" y="2601798"/>
            <a:ext cx="3688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latin typeface="Algerian" panose="04020705040A02060702" pitchFamily="82" charset="0"/>
              </a:rPr>
              <a:t>Resümée</a:t>
            </a:r>
            <a:r>
              <a:rPr lang="de-DE" sz="2400" dirty="0">
                <a:latin typeface="Algerian" panose="04020705040A02060702" pitchFamily="82" charset="0"/>
              </a:rPr>
              <a:t> </a:t>
            </a:r>
            <a:r>
              <a:rPr lang="de-DE" sz="2400" b="1" dirty="0">
                <a:latin typeface="Algerian" panose="04020705040A02060702" pitchFamily="82" charset="0"/>
              </a:rPr>
              <a:t>und</a:t>
            </a:r>
            <a:r>
              <a:rPr lang="de-DE" sz="2400" dirty="0">
                <a:latin typeface="Algerian" panose="04020705040A02060702" pitchFamily="82" charset="0"/>
              </a:rPr>
              <a:t> Ausblick</a:t>
            </a:r>
          </a:p>
        </p:txBody>
      </p:sp>
    </p:spTree>
    <p:extLst>
      <p:ext uri="{BB962C8B-B14F-4D97-AF65-F5344CB8AC3E}">
        <p14:creationId xmlns:p14="http://schemas.microsoft.com/office/powerpoint/2010/main" val="130820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37668933-12B8-41FF-B45D-91CB131252CE}"/>
              </a:ext>
            </a:extLst>
          </p:cNvPr>
          <p:cNvSpPr txBox="1"/>
          <p:nvPr/>
        </p:nvSpPr>
        <p:spPr>
          <a:xfrm>
            <a:off x="961534" y="735291"/>
            <a:ext cx="38056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Der Wortschatz einer Sprache</a:t>
            </a:r>
          </a:p>
          <a:p>
            <a:r>
              <a:rPr lang="de-DE" dirty="0"/>
              <a:t> ist einem steten Wandel unterworfen: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1915809-907A-4274-8EAC-C04481CD3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3514" y="407889"/>
            <a:ext cx="6096952" cy="604222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029BAB9-BAF4-4C2D-BDBF-91ABC20B256B}"/>
              </a:ext>
            </a:extLst>
          </p:cNvPr>
          <p:cNvSpPr txBox="1"/>
          <p:nvPr/>
        </p:nvSpPr>
        <p:spPr>
          <a:xfrm>
            <a:off x="847234" y="6311611"/>
            <a:ext cx="36107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[Quelle: Mittelbayerische Zeitung  vom 8.12.2020, S. 7]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63B8998-0023-4365-B00A-9A6E7324BC84}"/>
              </a:ext>
            </a:extLst>
          </p:cNvPr>
          <p:cNvSpPr txBox="1"/>
          <p:nvPr/>
        </p:nvSpPr>
        <p:spPr>
          <a:xfrm>
            <a:off x="1055802" y="1935620"/>
            <a:ext cx="2864759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Beispiele für Wörter,</a:t>
            </a:r>
          </a:p>
          <a:p>
            <a:r>
              <a:rPr lang="de-DE" sz="1600" dirty="0"/>
              <a:t>die kaum mehr benutzt werden:</a:t>
            </a:r>
          </a:p>
          <a:p>
            <a:endParaRPr lang="de-DE" sz="1600" dirty="0"/>
          </a:p>
          <a:p>
            <a:pPr marL="285750" indent="-285750">
              <a:buFontTx/>
              <a:buChar char="-"/>
            </a:pPr>
            <a:r>
              <a:rPr lang="de-DE" sz="1400" i="1" dirty="0"/>
              <a:t>Kassettenrekorder</a:t>
            </a:r>
          </a:p>
          <a:p>
            <a:endParaRPr lang="de-DE" sz="1400" i="1" dirty="0"/>
          </a:p>
          <a:p>
            <a:pPr marL="285750" indent="-285750">
              <a:buFontTx/>
              <a:buChar char="-"/>
            </a:pPr>
            <a:r>
              <a:rPr lang="de-DE" sz="1400" i="1" dirty="0"/>
              <a:t>Videothek</a:t>
            </a:r>
          </a:p>
          <a:p>
            <a:endParaRPr lang="de-DE" sz="1400" i="1" dirty="0"/>
          </a:p>
          <a:p>
            <a:pPr marL="285750" indent="-285750">
              <a:buFontTx/>
              <a:buChar char="-"/>
            </a:pPr>
            <a:r>
              <a:rPr lang="de-DE" sz="1400" i="1" dirty="0"/>
              <a:t>Schallplatte</a:t>
            </a:r>
          </a:p>
        </p:txBody>
      </p:sp>
    </p:spTree>
    <p:extLst>
      <p:ext uri="{BB962C8B-B14F-4D97-AF65-F5344CB8AC3E}">
        <p14:creationId xmlns:p14="http://schemas.microsoft.com/office/powerpoint/2010/main" val="208644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D5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E4AE269-A603-4F03-AC4C-F0F5471C1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144" y="689143"/>
            <a:ext cx="7514041" cy="512833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46B2295-F3FF-4EE1-8150-F897EE3909C3}"/>
              </a:ext>
            </a:extLst>
          </p:cNvPr>
          <p:cNvSpPr txBox="1"/>
          <p:nvPr/>
        </p:nvSpPr>
        <p:spPr>
          <a:xfrm>
            <a:off x="3861074" y="5959208"/>
            <a:ext cx="59619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/>
              <a:t>[Quelle: Mittelbayerische Zeitung vom 26.10.2021, S. </a:t>
            </a:r>
            <a:r>
              <a:rPr lang="de-DE" sz="1200"/>
              <a:t>8]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662918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33D5C120-CA34-4A11-845C-9D391D3C3CB0}"/>
              </a:ext>
            </a:extLst>
          </p:cNvPr>
          <p:cNvSpPr txBox="1"/>
          <p:nvPr/>
        </p:nvSpPr>
        <p:spPr>
          <a:xfrm flipH="1">
            <a:off x="874392" y="133350"/>
            <a:ext cx="10269858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Gegenstand der </a:t>
            </a:r>
            <a:r>
              <a:rPr lang="de-DE" sz="2400" b="1" dirty="0" err="1"/>
              <a:t>Lexiko</a:t>
            </a:r>
            <a:r>
              <a:rPr lang="cs-CZ" sz="2400" b="1" dirty="0" err="1"/>
              <a:t>graphie</a:t>
            </a:r>
            <a:r>
              <a:rPr lang="de-DE" sz="2400" b="1" dirty="0"/>
              <a:t> ist das Abfassen von Sprachwörterbüchern</a:t>
            </a:r>
          </a:p>
          <a:p>
            <a:endParaRPr lang="de-DE" dirty="0"/>
          </a:p>
          <a:p>
            <a:endParaRPr lang="de-DE" sz="1000" dirty="0"/>
          </a:p>
          <a:p>
            <a:r>
              <a:rPr lang="de-DE" b="1" dirty="0"/>
              <a:t>Ziele der Wörterbucharbeit:</a:t>
            </a:r>
          </a:p>
          <a:p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/>
              <a:t>Förderung der individuellen Sprachentwicklung</a:t>
            </a:r>
          </a:p>
          <a:p>
            <a:pPr marL="285750" indent="-285750">
              <a:buFontTx/>
              <a:buChar char="-"/>
            </a:pPr>
            <a:r>
              <a:rPr lang="de-DE" dirty="0"/>
              <a:t>Förderung des exakten Sprachgebrauchs</a:t>
            </a:r>
          </a:p>
          <a:p>
            <a:pPr marL="285750" indent="-285750">
              <a:buFontTx/>
              <a:buChar char="-"/>
            </a:pPr>
            <a:r>
              <a:rPr lang="de-DE" dirty="0"/>
              <a:t>Förderung der Stilsicherheit</a:t>
            </a:r>
          </a:p>
          <a:p>
            <a:pPr marL="285750" indent="-285750">
              <a:buFontTx/>
              <a:buChar char="-"/>
            </a:pPr>
            <a:r>
              <a:rPr lang="de-DE" dirty="0"/>
              <a:t>Förderung der Sprachkenntnisse nicht muttersprachlicher Sprecher</a:t>
            </a:r>
          </a:p>
          <a:p>
            <a:pPr marL="285750" indent="-285750">
              <a:buFontTx/>
              <a:buChar char="-"/>
            </a:pPr>
            <a:r>
              <a:rPr lang="de-DE" dirty="0"/>
              <a:t>Förderung der Sprachkultur</a:t>
            </a:r>
          </a:p>
          <a:p>
            <a:pPr marL="285750" indent="-285750">
              <a:buFontTx/>
              <a:buChar char="-"/>
            </a:pPr>
            <a:r>
              <a:rPr lang="de-DE" dirty="0"/>
              <a:t>Förderung der Verständigung zwischen Experten und Laien</a:t>
            </a:r>
          </a:p>
          <a:p>
            <a:endParaRPr lang="de-DE" sz="1000" dirty="0"/>
          </a:p>
          <a:p>
            <a:r>
              <a:rPr lang="de-DE" sz="1400" dirty="0"/>
              <a:t>(vgl. </a:t>
            </a:r>
            <a:r>
              <a:rPr lang="de-DE" sz="1400" dirty="0" err="1"/>
              <a:t>Schlaefer</a:t>
            </a:r>
            <a:r>
              <a:rPr lang="de-DE" sz="1400" dirty="0"/>
              <a:t> 2009, 71)</a:t>
            </a:r>
          </a:p>
          <a:p>
            <a:endParaRPr lang="de-DE" dirty="0"/>
          </a:p>
          <a:p>
            <a:r>
              <a:rPr lang="de-DE" dirty="0"/>
              <a:t>„Wörterbücher enthalten eine Sammlung von lexikalischen Einheiten, denen bestimmte dokumentarische und erklärende Informationen zugeordnet sind.</a:t>
            </a:r>
          </a:p>
          <a:p>
            <a:endParaRPr lang="de-DE" dirty="0"/>
          </a:p>
          <a:p>
            <a:r>
              <a:rPr lang="de-DE" dirty="0"/>
              <a:t>Ein Lexem </a:t>
            </a:r>
            <a:r>
              <a:rPr lang="de-DE" sz="1600" dirty="0"/>
              <a:t>[= wortartige Grundeinheit des Wortschatzes] </a:t>
            </a:r>
            <a:r>
              <a:rPr lang="de-DE" dirty="0"/>
              <a:t>wird überschriftartig durch ein </a:t>
            </a:r>
            <a:r>
              <a:rPr lang="de-DE" b="1" dirty="0"/>
              <a:t>Stichwort</a:t>
            </a:r>
            <a:r>
              <a:rPr lang="de-DE" dirty="0"/>
              <a:t> oder Lemma </a:t>
            </a:r>
            <a:r>
              <a:rPr lang="de-DE" sz="1600" dirty="0"/>
              <a:t>(griech. ‚Thema‘, ‚Überschrift‘) </a:t>
            </a:r>
            <a:r>
              <a:rPr lang="de-DE" dirty="0"/>
              <a:t>repräsentiert.</a:t>
            </a:r>
          </a:p>
          <a:p>
            <a:endParaRPr lang="de-DE" dirty="0"/>
          </a:p>
          <a:p>
            <a:r>
              <a:rPr lang="de-DE" dirty="0"/>
              <a:t>Das Lemma bildet mit den zugeordneten Informationen einen </a:t>
            </a:r>
            <a:r>
              <a:rPr lang="de-DE" b="1" dirty="0"/>
              <a:t>Artikel</a:t>
            </a:r>
            <a:r>
              <a:rPr lang="de-DE" dirty="0"/>
              <a:t> als die kleinste selbstständige Informationseinheit des Wörterbuchs.“</a:t>
            </a:r>
          </a:p>
          <a:p>
            <a:endParaRPr lang="de-DE" sz="1000" dirty="0"/>
          </a:p>
          <a:p>
            <a:r>
              <a:rPr lang="de-DE" sz="1400" dirty="0"/>
              <a:t>(</a:t>
            </a:r>
            <a:r>
              <a:rPr lang="de-DE" sz="1400" dirty="0" err="1"/>
              <a:t>Schlaefer</a:t>
            </a:r>
            <a:r>
              <a:rPr lang="de-DE" sz="1400" dirty="0"/>
              <a:t> 2009, 72 f.)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53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D4B85A9-DDAD-43EA-A043-8612AC7FA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661" y="0"/>
            <a:ext cx="70786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858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8A77554-BAD5-484D-86EB-B2369E069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857" y="329247"/>
            <a:ext cx="8315325" cy="5305425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82402D87-1DF5-41EC-86F2-16F2F37D4AE8}"/>
              </a:ext>
            </a:extLst>
          </p:cNvPr>
          <p:cNvSpPr txBox="1"/>
          <p:nvPr/>
        </p:nvSpPr>
        <p:spPr>
          <a:xfrm flipH="1">
            <a:off x="741680" y="6081712"/>
            <a:ext cx="1210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3"/>
              </a:rPr>
              <a:t>http://woerterbuchnetz.de/cgi-bin/WBNetz/wbgui_py?sigle=DWB&amp;mode=Vernetzung&amp;hitlist=&amp;patternlist=&amp;lemid=GK00143#XGK00143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9470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41D3638-A47B-4A31-95EE-8DC13F3CB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626" y="273424"/>
            <a:ext cx="2829261" cy="6096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41B2A4F-E288-468B-86E0-E3754AFE7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1558" y="403804"/>
            <a:ext cx="2829260" cy="187642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9180C99-9BEB-4872-9BF4-3CDA9272BC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1558" y="2580881"/>
            <a:ext cx="2829261" cy="210502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C164BF11-F9A7-491F-B1A6-436D914A3A9B}"/>
              </a:ext>
            </a:extLst>
          </p:cNvPr>
          <p:cNvSpPr txBox="1"/>
          <p:nvPr/>
        </p:nvSpPr>
        <p:spPr>
          <a:xfrm>
            <a:off x="6851558" y="5303520"/>
            <a:ext cx="3786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aus: Wahrig. Deutsches Wörterbuch 1991, S. 713.</a:t>
            </a:r>
          </a:p>
        </p:txBody>
      </p:sp>
    </p:spTree>
    <p:extLst>
      <p:ext uri="{BB962C8B-B14F-4D97-AF65-F5344CB8AC3E}">
        <p14:creationId xmlns:p14="http://schemas.microsoft.com/office/powerpoint/2010/main" val="3977935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887CE4C-8A74-49E8-B1AD-D23577D3C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675" y="1118235"/>
            <a:ext cx="4742537" cy="446498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A730BE9-33A9-47FE-8043-D7855CC10F3D}"/>
              </a:ext>
            </a:extLst>
          </p:cNvPr>
          <p:cNvSpPr txBox="1"/>
          <p:nvPr/>
        </p:nvSpPr>
        <p:spPr>
          <a:xfrm>
            <a:off x="8449795" y="2994212"/>
            <a:ext cx="2779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aus: </a:t>
            </a:r>
          </a:p>
          <a:p>
            <a:r>
              <a:rPr lang="de-DE" sz="1400" dirty="0"/>
              <a:t>Kluge. Etymologisches Wörterbuch der deutschen Sprache. </a:t>
            </a:r>
          </a:p>
          <a:p>
            <a:r>
              <a:rPr lang="de-DE" sz="1400" dirty="0"/>
              <a:t>24. Auflage. 2002, S. 459. </a:t>
            </a:r>
          </a:p>
        </p:txBody>
      </p:sp>
    </p:spTree>
    <p:extLst>
      <p:ext uri="{BB962C8B-B14F-4D97-AF65-F5344CB8AC3E}">
        <p14:creationId xmlns:p14="http://schemas.microsoft.com/office/powerpoint/2010/main" val="3677545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02D2040D-6AFA-48CF-92B3-7B0C9D06E9D7}"/>
              </a:ext>
            </a:extLst>
          </p:cNvPr>
          <p:cNvSpPr/>
          <p:nvPr/>
        </p:nvSpPr>
        <p:spPr>
          <a:xfrm>
            <a:off x="1330025" y="6116626"/>
            <a:ext cx="32950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hlinkClick r:id="rId2"/>
              </a:rPr>
              <a:t>https://www.dwds.de/wb/Kaffee</a:t>
            </a:r>
            <a:endParaRPr lang="de-DE" dirty="0"/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7894A23-BEBA-4737-B044-9EA4D5156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964" y="550888"/>
            <a:ext cx="8791575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111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2813A7C4-B5BA-435D-80A0-5B8B51376566}"/>
              </a:ext>
            </a:extLst>
          </p:cNvPr>
          <p:cNvSpPr/>
          <p:nvPr/>
        </p:nvSpPr>
        <p:spPr>
          <a:xfrm>
            <a:off x="2083579" y="2618956"/>
            <a:ext cx="66546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>
                <a:latin typeface="Bernard MT Condensed" panose="02050806060905020404" pitchFamily="18" charset="0"/>
                <a:ea typeface="Calibri" panose="020F0502020204030204" pitchFamily="34" charset="0"/>
              </a:rPr>
              <a:t>2. Typen von Wörterbüchern und ihre Charakteristiken</a:t>
            </a:r>
            <a:endParaRPr lang="de-DE" sz="2400" dirty="0"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87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1017</Words>
  <Application>Microsoft Office PowerPoint</Application>
  <PresentationFormat>Breitbild</PresentationFormat>
  <Paragraphs>234</Paragraphs>
  <Slides>22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30" baseType="lpstr">
      <vt:lpstr>Aharoni</vt:lpstr>
      <vt:lpstr>Algerian</vt:lpstr>
      <vt:lpstr>Arial</vt:lpstr>
      <vt:lpstr>Bernard MT Condensed</vt:lpstr>
      <vt:lpstr>Calibri</vt:lpstr>
      <vt:lpstr>Calibri Light</vt:lpstr>
      <vt:lpstr>Wingdings</vt:lpstr>
      <vt:lpstr>Office</vt:lpstr>
      <vt:lpstr>  Lexikologie und Wortbildung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Vorlesung:  Lexikologie und Wortbildung</dc:title>
  <dc:creator>Christine Pretzl</dc:creator>
  <cp:lastModifiedBy>Pretzl Christine Dr. habil.</cp:lastModifiedBy>
  <cp:revision>37</cp:revision>
  <dcterms:created xsi:type="dcterms:W3CDTF">2020-10-16T13:22:58Z</dcterms:created>
  <dcterms:modified xsi:type="dcterms:W3CDTF">2022-05-03T15:21:23Z</dcterms:modified>
</cp:coreProperties>
</file>