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6"/>
  </p:notesMasterIdLst>
  <p:sldIdLst>
    <p:sldId id="256" r:id="rId2"/>
    <p:sldId id="264" r:id="rId3"/>
    <p:sldId id="272" r:id="rId4"/>
    <p:sldId id="271" r:id="rId5"/>
    <p:sldId id="270" r:id="rId6"/>
    <p:sldId id="269" r:id="rId7"/>
    <p:sldId id="268" r:id="rId8"/>
    <p:sldId id="267" r:id="rId9"/>
    <p:sldId id="266" r:id="rId10"/>
    <p:sldId id="263" r:id="rId11"/>
    <p:sldId id="265" r:id="rId12"/>
    <p:sldId id="262" r:id="rId13"/>
    <p:sldId id="261" r:id="rId14"/>
    <p:sldId id="259" r:id="rId15"/>
  </p:sldIdLst>
  <p:sldSz cx="10693400" cy="756126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6" y="10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1D14C-5566-445D-BD74-763B41037513}" type="datetimeFigureOut">
              <a:rPr lang="cs-CZ" smtClean="0"/>
              <a:t>24.01.2019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D68CE-66E3-4B61-B1C6-4A829A625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62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851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764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989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007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4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078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752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43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270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47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237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711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92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0" y="1887568"/>
            <a:ext cx="10693400" cy="1890000"/>
          </a:xfrm>
          <a:prstGeom prst="rect">
            <a:avLst/>
          </a:pr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165225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Clara Sans" pitchFamily="50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2284" y="2024330"/>
            <a:ext cx="8289110" cy="1503745"/>
          </a:xfrm>
        </p:spPr>
        <p:txBody>
          <a:bodyPr/>
          <a:lstStyle>
            <a:lvl1pPr marL="0" indent="0" algn="l">
              <a:defRPr sz="4400">
                <a:solidFill>
                  <a:schemeClr val="bg1"/>
                </a:solidFill>
                <a:latin typeface="Clara Sans" pitchFamily="50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2284" y="3957618"/>
            <a:ext cx="8640960" cy="7200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861E5E6D-9964-443D-8A1A-2F174139E214}" type="datetime1">
              <a:rPr lang="cs-CZ" smtClean="0"/>
              <a:t>24.01.2019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9251B02E-AEA4-4A25-B995-7FBC9F8D11D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3030538" cy="1260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212887"/>
            <a:ext cx="3973746" cy="101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913" y="6228903"/>
            <a:ext cx="4610100" cy="63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4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390B-2DF6-4A98-8CD3-57C620926EC6}" type="datetime1">
              <a:rPr lang="cs-CZ" smtClean="0"/>
              <a:t>24.01.2019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0E49-5BFC-4E79-BF4D-A767D26BC0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3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2716" y="1044327"/>
            <a:ext cx="2406015" cy="57100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1044327"/>
            <a:ext cx="7039822" cy="57100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73E3-272C-49D3-A172-02F9E4E9562B}" type="datetime1">
              <a:rPr lang="cs-CZ" smtClean="0"/>
              <a:t>24.01.2019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4864-5606-4A31-B3E2-746352118BF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7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1325" y="180231"/>
            <a:ext cx="7427088" cy="662917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187532"/>
            <a:ext cx="9623425" cy="55672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D660-356F-4B7B-9477-B5CEBBE7ED6F}" type="datetime1">
              <a:rPr lang="cs-CZ" smtClean="0"/>
              <a:t>24.01.2019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90E3-EF82-41EA-9CBB-69D0C1CE9A68}" type="datetime1">
              <a:rPr lang="cs-CZ" smtClean="0"/>
              <a:t>24.01.2019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0EE9-DB36-4AC0-93AC-EAF55A4D2F9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9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F439-A903-4BAB-BE0E-D1DEB9C70BCB}" type="datetime1">
              <a:rPr lang="cs-CZ" smtClean="0"/>
              <a:t>24.01.2019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203F-6002-47B2-BA6E-0944EEA5321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8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22164" y="1188343"/>
            <a:ext cx="4724775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1" y="1980431"/>
            <a:ext cx="4724775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44605" y="1188343"/>
            <a:ext cx="4726631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100" y="1980431"/>
            <a:ext cx="4726631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1EA3-E2BC-48E8-A352-50577628A881}" type="datetime1">
              <a:rPr lang="cs-CZ" smtClean="0"/>
              <a:t>24.01.2019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4537-99EA-4D2E-83BE-317CA3E7C59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6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245D-D6AC-44C9-87B3-4C6EEA36FB51}" type="datetime1">
              <a:rPr lang="cs-CZ" smtClean="0"/>
              <a:t>24.01.2019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53024-765D-4A8F-A60F-9D142B3F15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9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1568-6828-4203-9B7C-12AC327FE14E}" type="datetime1">
              <a:rPr lang="cs-CZ" smtClean="0"/>
              <a:t>24.01.2019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965D-B6FC-48F4-BDEB-A25D835DCF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6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2" y="972318"/>
            <a:ext cx="3518055" cy="609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2" y="301052"/>
            <a:ext cx="5977908" cy="6453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2" y="1582266"/>
            <a:ext cx="3518055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B92B-E7FC-4C9D-A25B-8D733F1B7F04}" type="datetime1">
              <a:rPr lang="cs-CZ" smtClean="0"/>
              <a:t>24.01.2019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5B1B-A23A-4D82-B975-BDB1401989B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36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972319"/>
            <a:ext cx="6416040" cy="42400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06EB7-D81F-404B-ACAE-5954E4C5B005}" type="datetime1">
              <a:rPr lang="cs-CZ" smtClean="0"/>
              <a:t>24.01.2019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E438-300D-426D-956D-FF05AA67C7E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5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996333"/>
            <a:ext cx="10693400" cy="65649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030538" y="145125"/>
            <a:ext cx="74883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34988" y="1260475"/>
            <a:ext cx="9623425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B5044EDA-262F-488C-9A1C-4884F878AF7B}" type="datetime1">
              <a:rPr lang="cs-CZ" smtClean="0"/>
              <a:t>24.01.2019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C0EA4A2D-1AC4-4A39-9436-83225DB5FE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216823"/>
            <a:ext cx="2376264" cy="6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23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Clara Sans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Tools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management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doc. Ing. Petr Řehoř,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21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Implementing</a:t>
            </a:r>
            <a:r>
              <a:rPr lang="cs-CZ" dirty="0"/>
              <a:t> </a:t>
            </a:r>
            <a:r>
              <a:rPr lang="cs-CZ" dirty="0" err="1"/>
              <a:t>tools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strategig</a:t>
            </a:r>
            <a:r>
              <a:rPr lang="cs-CZ" dirty="0"/>
              <a:t> </a:t>
            </a:r>
            <a:r>
              <a:rPr lang="cs-CZ" dirty="0" err="1"/>
              <a:t>change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Stakeholder</a:t>
            </a:r>
            <a:r>
              <a:rPr lang="cs-CZ" dirty="0" smtClean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29" y="1780579"/>
            <a:ext cx="9237852" cy="578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Implementing</a:t>
            </a:r>
            <a:r>
              <a:rPr lang="cs-CZ" dirty="0"/>
              <a:t> </a:t>
            </a:r>
            <a:r>
              <a:rPr lang="cs-CZ" dirty="0" err="1"/>
              <a:t>tools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strategig</a:t>
            </a:r>
            <a:r>
              <a:rPr lang="cs-CZ" dirty="0"/>
              <a:t> </a:t>
            </a:r>
            <a:r>
              <a:rPr lang="cs-CZ" dirty="0" err="1"/>
              <a:t>change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Balanced</a:t>
            </a:r>
            <a:r>
              <a:rPr lang="cs-CZ" dirty="0" smtClean="0"/>
              <a:t> </a:t>
            </a:r>
            <a:r>
              <a:rPr lang="cs-CZ" dirty="0" err="1" smtClean="0"/>
              <a:t>scorecard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pic>
        <p:nvPicPr>
          <p:cNvPr id="6" name="Obráze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2" y="1746504"/>
            <a:ext cx="8823960" cy="5504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37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tools</a:t>
            </a:r>
            <a:r>
              <a:rPr lang="cs-CZ" dirty="0" smtClean="0"/>
              <a:t> and </a:t>
            </a:r>
            <a:r>
              <a:rPr lang="cs-CZ" dirty="0" err="1" smtClean="0"/>
              <a:t>improvement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PDCA - </a:t>
            </a:r>
            <a:r>
              <a:rPr lang="cs-CZ" dirty="0" err="1" smtClean="0"/>
              <a:t>plan</a:t>
            </a:r>
            <a:r>
              <a:rPr lang="cs-CZ" dirty="0"/>
              <a:t>, do, </a:t>
            </a:r>
            <a:r>
              <a:rPr lang="cs-CZ" dirty="0" err="1"/>
              <a:t>check</a:t>
            </a:r>
            <a:r>
              <a:rPr lang="cs-CZ" dirty="0"/>
              <a:t>, and </a:t>
            </a:r>
            <a:r>
              <a:rPr lang="cs-CZ" dirty="0" err="1"/>
              <a:t>act</a:t>
            </a:r>
            <a:r>
              <a:rPr lang="cs-CZ" dirty="0"/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pic>
        <p:nvPicPr>
          <p:cNvPr id="6" name="Obráze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20" y="2469579"/>
            <a:ext cx="7452360" cy="4539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87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E00034"/>
                </a:solidFill>
              </a:rPr>
              <a:t>Quality</a:t>
            </a:r>
            <a:r>
              <a:rPr lang="cs-CZ" dirty="0">
                <a:solidFill>
                  <a:srgbClr val="E00034"/>
                </a:solidFill>
              </a:rPr>
              <a:t> </a:t>
            </a:r>
            <a:r>
              <a:rPr lang="cs-CZ" dirty="0" err="1">
                <a:solidFill>
                  <a:srgbClr val="E00034"/>
                </a:solidFill>
              </a:rPr>
              <a:t>tools</a:t>
            </a:r>
            <a:r>
              <a:rPr lang="cs-CZ" dirty="0">
                <a:solidFill>
                  <a:srgbClr val="E00034"/>
                </a:solidFill>
              </a:rPr>
              <a:t> and </a:t>
            </a:r>
            <a:r>
              <a:rPr lang="cs-CZ" dirty="0" err="1">
                <a:solidFill>
                  <a:srgbClr val="E00034"/>
                </a:solidFill>
              </a:rPr>
              <a:t>improvement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Benchmarking</a:t>
            </a:r>
            <a:r>
              <a:rPr lang="cs-CZ" dirty="0"/>
              <a:t> </a:t>
            </a:r>
            <a:r>
              <a:rPr lang="cs-CZ" dirty="0" smtClean="0"/>
              <a:t>- performance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firms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compared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in </a:t>
            </a:r>
            <a:r>
              <a:rPr lang="cs-CZ" dirty="0" err="1" smtClean="0"/>
              <a:t>class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pic>
        <p:nvPicPr>
          <p:cNvPr id="7" name="Obráze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04" y="2898648"/>
            <a:ext cx="6035040" cy="4511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1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4400" dirty="0" err="1" smtClean="0"/>
              <a:t>Thank</a:t>
            </a:r>
            <a:r>
              <a:rPr lang="cs-CZ" sz="4400" dirty="0" smtClean="0"/>
              <a:t> </a:t>
            </a:r>
            <a:r>
              <a:rPr lang="cs-CZ" sz="4400" dirty="0" err="1"/>
              <a:t>you</a:t>
            </a:r>
            <a:r>
              <a:rPr lang="cs-CZ" sz="4400" dirty="0"/>
              <a:t> </a:t>
            </a:r>
            <a:r>
              <a:rPr lang="cs-CZ" sz="4400" dirty="0" err="1"/>
              <a:t>for</a:t>
            </a:r>
            <a:r>
              <a:rPr lang="cs-CZ" sz="4400" dirty="0"/>
              <a:t> </a:t>
            </a:r>
          </a:p>
          <a:p>
            <a:pPr marL="0" indent="0" algn="ctr">
              <a:buNone/>
            </a:pPr>
            <a:r>
              <a:rPr lang="cs-CZ" sz="4400" dirty="0" err="1"/>
              <a:t>the</a:t>
            </a:r>
            <a:r>
              <a:rPr lang="cs-CZ" sz="4400" dirty="0"/>
              <a:t> </a:t>
            </a:r>
            <a:r>
              <a:rPr lang="cs-CZ" sz="4400" dirty="0" err="1"/>
              <a:t>attenttion</a:t>
            </a:r>
            <a:r>
              <a:rPr lang="cs-CZ" sz="4400" dirty="0"/>
              <a:t>!!!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88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smtClean="0"/>
              <a:t>outcomes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learn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tools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 smtClean="0"/>
              <a:t>,</a:t>
            </a:r>
          </a:p>
          <a:p>
            <a:pPr lvl="0"/>
            <a:endParaRPr lang="cs-CZ" dirty="0"/>
          </a:p>
          <a:p>
            <a:pPr lvl="0"/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, </a:t>
            </a:r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characterize</a:t>
            </a:r>
            <a:r>
              <a:rPr lang="cs-CZ" dirty="0"/>
              <a:t> </a:t>
            </a:r>
            <a:r>
              <a:rPr lang="cs-CZ" dirty="0" err="1"/>
              <a:t>usage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tools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 smtClean="0"/>
              <a:t>,</a:t>
            </a:r>
          </a:p>
          <a:p>
            <a:pPr lvl="0"/>
            <a:endParaRPr lang="cs-CZ" dirty="0"/>
          </a:p>
          <a:p>
            <a:pPr lvl="0"/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learn</a:t>
            </a:r>
            <a:r>
              <a:rPr lang="cs-CZ" dirty="0"/>
              <a:t> to use these </a:t>
            </a:r>
            <a:r>
              <a:rPr lang="cs-CZ" dirty="0" err="1"/>
              <a:t>tolls</a:t>
            </a:r>
            <a:r>
              <a:rPr lang="cs-CZ" dirty="0"/>
              <a:t> in </a:t>
            </a:r>
            <a:r>
              <a:rPr lang="cs-CZ" dirty="0" err="1"/>
              <a:t>practise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83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Quantitative</a:t>
            </a:r>
            <a:r>
              <a:rPr lang="cs-CZ" dirty="0" smtClean="0"/>
              <a:t> </a:t>
            </a:r>
            <a:r>
              <a:rPr lang="cs-CZ" dirty="0" err="1"/>
              <a:t>methods</a:t>
            </a:r>
            <a:r>
              <a:rPr lang="cs-CZ" dirty="0"/>
              <a:t>,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 to monitoring and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 smtClean="0"/>
              <a:t>copying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err="1" smtClean="0"/>
              <a:t>Better</a:t>
            </a:r>
            <a:r>
              <a:rPr lang="cs-CZ" dirty="0" smtClean="0"/>
              <a:t> </a:t>
            </a:r>
            <a:r>
              <a:rPr lang="cs-CZ" dirty="0" err="1"/>
              <a:t>identification</a:t>
            </a:r>
            <a:r>
              <a:rPr lang="cs-CZ" dirty="0"/>
              <a:t>, </a:t>
            </a:r>
            <a:r>
              <a:rPr lang="cs-CZ" dirty="0" err="1"/>
              <a:t>diagnostics</a:t>
            </a:r>
            <a:r>
              <a:rPr lang="cs-CZ" dirty="0"/>
              <a:t> and </a:t>
            </a:r>
            <a:r>
              <a:rPr lang="cs-CZ" dirty="0" err="1"/>
              <a:t>solution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 and more </a:t>
            </a:r>
            <a:r>
              <a:rPr lang="cs-CZ" dirty="0" err="1"/>
              <a:t>objective</a:t>
            </a:r>
            <a:r>
              <a:rPr lang="cs-CZ" dirty="0"/>
              <a:t> </a:t>
            </a:r>
            <a:r>
              <a:rPr lang="cs-CZ" dirty="0" err="1"/>
              <a:t>decision</a:t>
            </a:r>
            <a:r>
              <a:rPr lang="cs-CZ" dirty="0"/>
              <a:t> and </a:t>
            </a:r>
            <a:r>
              <a:rPr lang="cs-CZ" dirty="0" err="1"/>
              <a:t>achievement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success</a:t>
            </a:r>
            <a:r>
              <a:rPr lang="cs-CZ" dirty="0"/>
              <a:t> and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 smtClean="0"/>
              <a:t>competitiveness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57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Tools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formulating</a:t>
            </a:r>
            <a:r>
              <a:rPr lang="cs-CZ" dirty="0" smtClean="0"/>
              <a:t> </a:t>
            </a:r>
            <a:r>
              <a:rPr lang="cs-CZ" dirty="0" err="1" smtClean="0"/>
              <a:t>strategic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onion</a:t>
            </a:r>
            <a:r>
              <a:rPr lang="cs-CZ" dirty="0"/>
              <a:t> model </a:t>
            </a:r>
            <a:r>
              <a:rPr lang="cs-CZ" dirty="0" smtClean="0"/>
              <a:t>- very </a:t>
            </a:r>
            <a:r>
              <a:rPr lang="cs-CZ" dirty="0"/>
              <a:t>hard </a:t>
            </a:r>
            <a:r>
              <a:rPr lang="cs-CZ" dirty="0" err="1"/>
              <a:t>imitated</a:t>
            </a:r>
            <a:r>
              <a:rPr lang="cs-CZ" dirty="0"/>
              <a:t> </a:t>
            </a:r>
            <a:r>
              <a:rPr lang="cs-CZ" dirty="0" err="1"/>
              <a:t>parts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competitive</a:t>
            </a:r>
            <a:r>
              <a:rPr lang="cs-CZ" dirty="0"/>
              <a:t> </a:t>
            </a:r>
            <a:r>
              <a:rPr lang="cs-CZ" dirty="0" err="1"/>
              <a:t>advantage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centre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onion´s</a:t>
            </a:r>
            <a:r>
              <a:rPr lang="cs-CZ" dirty="0"/>
              <a:t> </a:t>
            </a:r>
            <a:r>
              <a:rPr lang="cs-CZ" dirty="0" err="1"/>
              <a:t>head</a:t>
            </a:r>
            <a:r>
              <a:rPr lang="cs-CZ" dirty="0"/>
              <a:t>.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direction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centre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draw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parts</a:t>
            </a:r>
            <a:r>
              <a:rPr lang="cs-CZ" dirty="0"/>
              <a:t>,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to </a:t>
            </a:r>
            <a:r>
              <a:rPr lang="cs-CZ" dirty="0" err="1"/>
              <a:t>imitate</a:t>
            </a:r>
            <a:r>
              <a:rPr lang="cs-CZ" dirty="0"/>
              <a:t> more </a:t>
            </a:r>
            <a:r>
              <a:rPr lang="cs-CZ" dirty="0" err="1"/>
              <a:t>easily</a:t>
            </a:r>
            <a:r>
              <a:rPr lang="cs-CZ" dirty="0"/>
              <a:t> as </a:t>
            </a:r>
            <a:r>
              <a:rPr lang="cs-CZ" dirty="0" err="1"/>
              <a:t>leaves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onion</a:t>
            </a:r>
            <a:r>
              <a:rPr lang="cs-CZ" dirty="0" smtClean="0"/>
              <a:t>.  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32" y="4477099"/>
            <a:ext cx="2834831" cy="283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9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Tools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formulating</a:t>
            </a:r>
            <a:r>
              <a:rPr lang="cs-CZ" dirty="0"/>
              <a:t> </a:t>
            </a:r>
            <a:r>
              <a:rPr lang="cs-CZ" dirty="0" err="1"/>
              <a:t>strategic</a:t>
            </a:r>
            <a:r>
              <a:rPr lang="cs-CZ" dirty="0"/>
              <a:t> </a:t>
            </a:r>
            <a:r>
              <a:rPr lang="cs-CZ" dirty="0" err="1"/>
              <a:t>change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S – (simple) for expressing a simple and coherent strategy,</a:t>
            </a:r>
            <a:endParaRPr lang="cs-CZ" dirty="0"/>
          </a:p>
          <a:p>
            <a:pPr lvl="0"/>
            <a:r>
              <a:rPr lang="en-GB" dirty="0"/>
              <a:t>T – (timing) to time the strategy correctly,</a:t>
            </a:r>
            <a:endParaRPr lang="cs-CZ" dirty="0"/>
          </a:p>
          <a:p>
            <a:pPr lvl="0"/>
            <a:r>
              <a:rPr lang="en-GB" dirty="0"/>
              <a:t>A – (advantage) for gaining a competitive advantage,</a:t>
            </a:r>
            <a:endParaRPr lang="cs-CZ" dirty="0"/>
          </a:p>
          <a:p>
            <a:pPr lvl="0"/>
            <a:r>
              <a:rPr lang="en-GB" dirty="0"/>
              <a:t>I – (implementation) for expressing the extent of its possible implementation,</a:t>
            </a:r>
            <a:endParaRPr lang="cs-CZ" dirty="0"/>
          </a:p>
          <a:p>
            <a:r>
              <a:rPr lang="en-GB" dirty="0"/>
              <a:t>R – (resources) for expressing the extent of the suitability and plenitude of </a:t>
            </a:r>
            <a:r>
              <a:rPr lang="en-GB" dirty="0" smtClean="0"/>
              <a:t>resources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26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Tools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formulating</a:t>
            </a:r>
            <a:r>
              <a:rPr lang="cs-CZ" dirty="0"/>
              <a:t> </a:t>
            </a:r>
            <a:r>
              <a:rPr lang="cs-CZ" dirty="0" err="1"/>
              <a:t>strategic</a:t>
            </a:r>
            <a:r>
              <a:rPr lang="cs-CZ" dirty="0"/>
              <a:t> </a:t>
            </a:r>
            <a:r>
              <a:rPr lang="cs-CZ" dirty="0" err="1"/>
              <a:t>change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 – </a:t>
            </a:r>
            <a:r>
              <a:rPr lang="cs-CZ" dirty="0" err="1" smtClean="0"/>
              <a:t>political</a:t>
            </a:r>
            <a:endParaRPr lang="cs-CZ" dirty="0" smtClean="0"/>
          </a:p>
          <a:p>
            <a:r>
              <a:rPr lang="cs-CZ" dirty="0" smtClean="0"/>
              <a:t>E – </a:t>
            </a:r>
            <a:r>
              <a:rPr lang="cs-CZ" dirty="0" err="1" smtClean="0"/>
              <a:t>economic</a:t>
            </a:r>
            <a:endParaRPr lang="cs-CZ" dirty="0" smtClean="0"/>
          </a:p>
          <a:p>
            <a:r>
              <a:rPr lang="cs-CZ" dirty="0" smtClean="0"/>
              <a:t>S – </a:t>
            </a:r>
            <a:r>
              <a:rPr lang="cs-CZ" dirty="0" err="1" smtClean="0"/>
              <a:t>socio-cultural</a:t>
            </a:r>
            <a:endParaRPr lang="cs-CZ" dirty="0" smtClean="0"/>
          </a:p>
          <a:p>
            <a:r>
              <a:rPr lang="cs-CZ" dirty="0" smtClean="0"/>
              <a:t>T – </a:t>
            </a:r>
            <a:r>
              <a:rPr lang="cs-CZ" dirty="0" err="1" smtClean="0"/>
              <a:t>technological</a:t>
            </a:r>
            <a:endParaRPr lang="cs-CZ" dirty="0" smtClean="0"/>
          </a:p>
          <a:p>
            <a:r>
              <a:rPr lang="cs-CZ" dirty="0" smtClean="0"/>
              <a:t>L – </a:t>
            </a:r>
            <a:r>
              <a:rPr lang="cs-CZ" dirty="0" err="1" smtClean="0"/>
              <a:t>legal</a:t>
            </a:r>
            <a:endParaRPr lang="cs-CZ" dirty="0" smtClean="0"/>
          </a:p>
          <a:p>
            <a:r>
              <a:rPr lang="cs-CZ" dirty="0" smtClean="0"/>
              <a:t>E - </a:t>
            </a:r>
            <a:r>
              <a:rPr lang="cs-CZ" dirty="0" err="1" smtClean="0"/>
              <a:t>environment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63" y="5541264"/>
            <a:ext cx="10695517" cy="20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6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Tools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formulating</a:t>
            </a:r>
            <a:r>
              <a:rPr lang="cs-CZ" dirty="0"/>
              <a:t> </a:t>
            </a:r>
            <a:r>
              <a:rPr lang="cs-CZ" dirty="0" err="1"/>
              <a:t>strategic</a:t>
            </a:r>
            <a:r>
              <a:rPr lang="cs-CZ" dirty="0"/>
              <a:t> </a:t>
            </a:r>
            <a:r>
              <a:rPr lang="cs-CZ" dirty="0" err="1"/>
              <a:t>change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Fishbone</a:t>
            </a:r>
            <a:r>
              <a:rPr lang="cs-CZ" dirty="0"/>
              <a:t> diagram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pic>
        <p:nvPicPr>
          <p:cNvPr id="6" name="Obráze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828800"/>
            <a:ext cx="9239948" cy="558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05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Tools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formulating</a:t>
            </a:r>
            <a:r>
              <a:rPr lang="cs-CZ" dirty="0"/>
              <a:t> </a:t>
            </a:r>
            <a:r>
              <a:rPr lang="cs-CZ" dirty="0" err="1"/>
              <a:t>strategic</a:t>
            </a:r>
            <a:r>
              <a:rPr lang="cs-CZ" dirty="0"/>
              <a:t> </a:t>
            </a:r>
            <a:r>
              <a:rPr lang="cs-CZ" dirty="0" err="1"/>
              <a:t>change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Why</a:t>
            </a:r>
            <a:r>
              <a:rPr lang="cs-CZ" dirty="0" smtClean="0"/>
              <a:t> </a:t>
            </a:r>
            <a:r>
              <a:rPr lang="cs-CZ" dirty="0" err="1"/>
              <a:t>denotes</a:t>
            </a:r>
            <a:r>
              <a:rPr lang="cs-CZ" dirty="0"/>
              <a:t> </a:t>
            </a:r>
            <a:r>
              <a:rPr lang="cs-CZ" dirty="0" err="1" smtClean="0"/>
              <a:t>objective</a:t>
            </a:r>
            <a:r>
              <a:rPr lang="cs-CZ" dirty="0" smtClean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 smtClean="0"/>
              <a:t>reasoning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denotes</a:t>
            </a:r>
            <a:r>
              <a:rPr lang="cs-CZ" dirty="0" smtClean="0"/>
              <a:t>,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 smtClean="0"/>
              <a:t>involved</a:t>
            </a:r>
            <a:r>
              <a:rPr lang="cs-CZ" dirty="0" smtClean="0"/>
              <a:t>. </a:t>
            </a:r>
          </a:p>
          <a:p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/>
              <a:t>denotes</a:t>
            </a:r>
            <a:r>
              <a:rPr lang="cs-CZ" dirty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. </a:t>
            </a:r>
          </a:p>
          <a:p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/>
              <a:t>denotes</a:t>
            </a:r>
            <a:r>
              <a:rPr lang="cs-CZ" dirty="0"/>
              <a:t> </a:t>
            </a:r>
            <a:r>
              <a:rPr lang="cs-CZ" dirty="0" err="1" smtClean="0"/>
              <a:t>direction</a:t>
            </a:r>
            <a:r>
              <a:rPr lang="cs-CZ" dirty="0" smtClean="0"/>
              <a:t> </a:t>
            </a:r>
            <a:r>
              <a:rPr lang="cs-CZ" dirty="0" err="1"/>
              <a:t>or</a:t>
            </a:r>
            <a:r>
              <a:rPr lang="cs-CZ" dirty="0"/>
              <a:t> a point/step in a </a:t>
            </a:r>
            <a:r>
              <a:rPr lang="cs-CZ" dirty="0" err="1"/>
              <a:t>process</a:t>
            </a:r>
            <a:r>
              <a:rPr lang="cs-CZ" dirty="0"/>
              <a:t>/</a:t>
            </a:r>
            <a:r>
              <a:rPr lang="cs-CZ" dirty="0" err="1"/>
              <a:t>development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/>
              <a:t>indicates</a:t>
            </a:r>
            <a:r>
              <a:rPr lang="cs-CZ" dirty="0"/>
              <a:t> </a:t>
            </a:r>
            <a:r>
              <a:rPr lang="cs-CZ" dirty="0" err="1" smtClean="0"/>
              <a:t>situation</a:t>
            </a:r>
            <a:r>
              <a:rPr lang="cs-CZ" dirty="0" smtClean="0"/>
              <a:t>, </a:t>
            </a:r>
            <a:r>
              <a:rPr lang="cs-CZ" dirty="0" err="1" smtClean="0"/>
              <a:t>date</a:t>
            </a:r>
            <a:r>
              <a:rPr lang="cs-CZ" dirty="0" smtClean="0"/>
              <a:t> </a:t>
            </a:r>
            <a:r>
              <a:rPr lang="cs-CZ" dirty="0"/>
              <a:t>and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 smtClean="0"/>
              <a:t>deadlines</a:t>
            </a:r>
            <a:r>
              <a:rPr lang="cs-CZ" dirty="0" smtClean="0"/>
              <a:t>. </a:t>
            </a:r>
          </a:p>
          <a:p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create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strategy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implement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.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15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Implementing</a:t>
            </a:r>
            <a:r>
              <a:rPr lang="cs-CZ" dirty="0" smtClean="0"/>
              <a:t> </a:t>
            </a:r>
            <a:r>
              <a:rPr lang="cs-CZ" dirty="0" err="1" smtClean="0"/>
              <a:t>tools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strategig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cs-CZ" sz="3200" dirty="0" err="1"/>
              <a:t>Force-field</a:t>
            </a:r>
            <a:r>
              <a:rPr lang="cs-CZ" sz="3200" dirty="0"/>
              <a:t> </a:t>
            </a:r>
            <a:r>
              <a:rPr lang="cs-CZ" sz="3200" dirty="0" err="1"/>
              <a:t>analysis</a:t>
            </a:r>
            <a:r>
              <a:rPr lang="cs-CZ" sz="3200" dirty="0"/>
              <a:t> </a:t>
            </a:r>
            <a:endParaRPr lang="cs-CZ" sz="3200" b="1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pic>
        <p:nvPicPr>
          <p:cNvPr id="6" name="Obráze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" y="2066543"/>
            <a:ext cx="9180576" cy="4942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922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_OPVVV">
  <a:themeElements>
    <a:clrScheme name="JU">
      <a:dk1>
        <a:srgbClr val="151515"/>
      </a:dk1>
      <a:lt1>
        <a:sysClr val="window" lastClr="FFFFFF"/>
      </a:lt1>
      <a:dk2>
        <a:srgbClr val="E00034"/>
      </a:dk2>
      <a:lt2>
        <a:srgbClr val="D8D8D8"/>
      </a:lt2>
      <a:accent1>
        <a:srgbClr val="E00034"/>
      </a:accent1>
      <a:accent2>
        <a:srgbClr val="E98300"/>
      </a:accent2>
      <a:accent3>
        <a:srgbClr val="007D57"/>
      </a:accent3>
      <a:accent4>
        <a:srgbClr val="9C5FB5"/>
      </a:accent4>
      <a:accent5>
        <a:srgbClr val="5BBBB7"/>
      </a:accent5>
      <a:accent6>
        <a:srgbClr val="D10074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_OPVVV" id="{308B95AC-FC2F-4F17-80AD-0B8665254CCB}" vid="{353A2476-A1C0-4E71-97AE-34FA5EB80CF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24</TotalTime>
  <Words>373</Words>
  <Application>Microsoft Office PowerPoint</Application>
  <PresentationFormat>Vlastní</PresentationFormat>
  <Paragraphs>77</Paragraphs>
  <Slides>14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Clara Sans</vt:lpstr>
      <vt:lpstr>JU_OPVVV</vt:lpstr>
      <vt:lpstr>Tools of change management</vt:lpstr>
      <vt:lpstr>Learning outcomes</vt:lpstr>
      <vt:lpstr>Introduction</vt:lpstr>
      <vt:lpstr>Tools for formulating strategic change</vt:lpstr>
      <vt:lpstr>Tools for formulating strategic change</vt:lpstr>
      <vt:lpstr>Tools for formulating strategic change</vt:lpstr>
      <vt:lpstr>Tools for formulating strategic change</vt:lpstr>
      <vt:lpstr>Tools for formulating strategic change</vt:lpstr>
      <vt:lpstr>Implementing tools of strategig change</vt:lpstr>
      <vt:lpstr>Implementing tools of strategig change</vt:lpstr>
      <vt:lpstr>Implementing tools of strategig change</vt:lpstr>
      <vt:lpstr>Quality tools and improvement</vt:lpstr>
      <vt:lpstr>Quality tools and improvement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Tomáš Lysenko-Chvíla</dc:creator>
  <cp:lastModifiedBy>Řehoř Petr doc. Ing. Ph.D.</cp:lastModifiedBy>
  <cp:revision>8</cp:revision>
  <dcterms:created xsi:type="dcterms:W3CDTF">2017-07-17T18:52:59Z</dcterms:created>
  <dcterms:modified xsi:type="dcterms:W3CDTF">2019-01-24T11:06:35Z</dcterms:modified>
</cp:coreProperties>
</file>