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7" r:id="rId1"/>
  </p:sldMasterIdLst>
  <p:notesMasterIdLst>
    <p:notesMasterId r:id="rId9"/>
  </p:notesMasterIdLst>
  <p:sldIdLst>
    <p:sldId id="256" r:id="rId2"/>
    <p:sldId id="258" r:id="rId3"/>
    <p:sldId id="259" r:id="rId4"/>
    <p:sldId id="261" r:id="rId5"/>
    <p:sldId id="260" r:id="rId6"/>
    <p:sldId id="262" r:id="rId7"/>
    <p:sldId id="257" r:id="rId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9"/>
  </p:normalViewPr>
  <p:slideViewPr>
    <p:cSldViewPr snapToGrid="0" snapToObjects="1">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DA076-2D00-7446-816F-DF003CC06096}" type="datetimeFigureOut">
              <a:rPr lang="cs-CZ" smtClean="0"/>
              <a:t>24.11.2021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04D46-0A26-6F4F-8326-54DEDF035841}" type="slidenum">
              <a:rPr lang="cs-CZ" smtClean="0"/>
              <a:t>‹#›</a:t>
            </a:fld>
            <a:endParaRPr lang="cs-CZ"/>
          </a:p>
        </p:txBody>
      </p:sp>
    </p:spTree>
    <p:extLst>
      <p:ext uri="{BB962C8B-B14F-4D97-AF65-F5344CB8AC3E}">
        <p14:creationId xmlns:p14="http://schemas.microsoft.com/office/powerpoint/2010/main" val="258315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C904D46-0A26-6F4F-8326-54DEDF035841}" type="slidenum">
              <a:rPr lang="cs-CZ" smtClean="0"/>
              <a:t>2</a:t>
            </a:fld>
            <a:endParaRPr lang="cs-CZ"/>
          </a:p>
        </p:txBody>
      </p:sp>
    </p:spTree>
    <p:extLst>
      <p:ext uri="{BB962C8B-B14F-4D97-AF65-F5344CB8AC3E}">
        <p14:creationId xmlns:p14="http://schemas.microsoft.com/office/powerpoint/2010/main" val="196017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11/24/2021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20533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11/24/2021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191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11/24/2021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248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11/24/2021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155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11/24/2021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95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11/24/2021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158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11/24/2021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141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11/24/2021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331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11/24/2021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15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11/24/2021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9627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11/24/2021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696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11/24/2021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63843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6" r:id="rId6"/>
    <p:sldLayoutId id="2147483871" r:id="rId7"/>
    <p:sldLayoutId id="2147483872" r:id="rId8"/>
    <p:sldLayoutId id="2147483873" r:id="rId9"/>
    <p:sldLayoutId id="2147483875" r:id="rId10"/>
    <p:sldLayoutId id="2147483874" r:id="rId11"/>
  </p:sldLayoutIdLst>
  <p:hf sldNum="0" hdr="0" ftr="0" dt="0"/>
  <p:txStyles>
    <p:titleStyle>
      <a:lvl1pPr algn="l" defTabSz="914400" rtl="0" eaLnBrk="1" latinLnBrk="0" hangingPunct="1">
        <a:lnSpc>
          <a:spcPct val="80000"/>
        </a:lnSpc>
        <a:spcBef>
          <a:spcPct val="0"/>
        </a:spcBef>
        <a:buNone/>
        <a:defRPr sz="5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9935BB7-2DD1-0746-8E4C-FF211D39DB5E}"/>
              </a:ext>
            </a:extLst>
          </p:cNvPr>
          <p:cNvSpPr>
            <a:spLocks noGrp="1"/>
          </p:cNvSpPr>
          <p:nvPr>
            <p:ph type="ctrTitle"/>
          </p:nvPr>
        </p:nvSpPr>
        <p:spPr>
          <a:xfrm>
            <a:off x="5289754" y="639097"/>
            <a:ext cx="6253317" cy="3686015"/>
          </a:xfrm>
        </p:spPr>
        <p:txBody>
          <a:bodyPr>
            <a:normAutofit/>
          </a:bodyPr>
          <a:lstStyle/>
          <a:p>
            <a:r>
              <a:rPr lang="fr-FR" sz="5600" dirty="0"/>
              <a:t>Voyage dans la Lune</a:t>
            </a:r>
            <a:br>
              <a:rPr lang="fr-FR" sz="5600" dirty="0"/>
            </a:br>
            <a:br>
              <a:rPr lang="fr-FR" sz="5600" dirty="0"/>
            </a:br>
            <a:r>
              <a:rPr lang="fr-FR" sz="5600" dirty="0"/>
              <a:t>Cyrano de Bergerac</a:t>
            </a:r>
          </a:p>
        </p:txBody>
      </p:sp>
      <p:pic>
        <p:nvPicPr>
          <p:cNvPr id="4" name="Picture 3">
            <a:extLst>
              <a:ext uri="{FF2B5EF4-FFF2-40B4-BE49-F238E27FC236}">
                <a16:creationId xmlns:a16="http://schemas.microsoft.com/office/drawing/2014/main" id="{65B1D584-665C-4D25-9007-49D1DE1CB581}"/>
              </a:ext>
            </a:extLst>
          </p:cNvPr>
          <p:cNvPicPr>
            <a:picLocks noChangeAspect="1"/>
          </p:cNvPicPr>
          <p:nvPr/>
        </p:nvPicPr>
        <p:blipFill rotWithShape="1">
          <a:blip r:embed="rId2"/>
          <a:srcRect l="22785" r="32605" b="-1"/>
          <a:stretch/>
        </p:blipFill>
        <p:spPr>
          <a:xfrm>
            <a:off x="-1" y="1"/>
            <a:ext cx="4635315" cy="6857999"/>
          </a:xfrm>
          <a:prstGeom prst="rect">
            <a:avLst/>
          </a:prstGeom>
        </p:spPr>
      </p:pic>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17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599A0C9-CFAB-244B-89B3-A3A3FF9DC01C}"/>
              </a:ext>
            </a:extLst>
          </p:cNvPr>
          <p:cNvSpPr>
            <a:spLocks noGrp="1"/>
          </p:cNvSpPr>
          <p:nvPr>
            <p:ph type="title"/>
          </p:nvPr>
        </p:nvSpPr>
        <p:spPr>
          <a:xfrm>
            <a:off x="5172074" y="286603"/>
            <a:ext cx="5983605" cy="1450757"/>
          </a:xfrm>
        </p:spPr>
        <p:txBody>
          <a:bodyPr>
            <a:normAutofit/>
          </a:bodyPr>
          <a:lstStyle/>
          <a:p>
            <a:r>
              <a:rPr lang="cs-CZ" dirty="0"/>
              <a:t>Cyrano de </a:t>
            </a:r>
            <a:r>
              <a:rPr lang="cs-CZ" dirty="0" err="1"/>
              <a:t>Bergerac</a:t>
            </a:r>
            <a:endParaRPr lang="cs-CZ" dirty="0"/>
          </a:p>
        </p:txBody>
      </p:sp>
      <p:pic>
        <p:nvPicPr>
          <p:cNvPr id="1026" name="Picture 2" descr="Savinien Cyrano de Bergerac | French author | Britannica">
            <a:extLst>
              <a:ext uri="{FF2B5EF4-FFF2-40B4-BE49-F238E27FC236}">
                <a16:creationId xmlns:a16="http://schemas.microsoft.com/office/drawing/2014/main" id="{DA451D89-81EF-384F-AD50-87E82CBA7D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263"/>
          <a:stretch/>
        </p:blipFill>
        <p:spPr bwMode="auto">
          <a:xfrm>
            <a:off x="20" y="10"/>
            <a:ext cx="4580077" cy="6400784"/>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747A040F-5A02-5F41-8F12-269F79179760}"/>
              </a:ext>
            </a:extLst>
          </p:cNvPr>
          <p:cNvSpPr>
            <a:spLocks noGrp="1"/>
          </p:cNvSpPr>
          <p:nvPr>
            <p:ph idx="1"/>
          </p:nvPr>
        </p:nvSpPr>
        <p:spPr>
          <a:xfrm>
            <a:off x="5172074" y="2108201"/>
            <a:ext cx="5983606" cy="3760891"/>
          </a:xfrm>
        </p:spPr>
        <p:txBody>
          <a:bodyPr>
            <a:normAutofit lnSpcReduction="10000"/>
          </a:bodyPr>
          <a:lstStyle/>
          <a:p>
            <a:pPr>
              <a:buFont typeface="Arial" panose="020B0604020202020204" pitchFamily="34" charset="0"/>
              <a:buChar char="•"/>
            </a:pPr>
            <a:r>
              <a:rPr lang="fr-FR" dirty="0"/>
              <a:t>Philosophe matérialiste</a:t>
            </a:r>
          </a:p>
          <a:p>
            <a:pPr>
              <a:buFont typeface="Arial" panose="020B0604020202020204" pitchFamily="34" charset="0"/>
              <a:buChar char="•"/>
            </a:pPr>
            <a:r>
              <a:rPr lang="fr-FR" dirty="0"/>
              <a:t>Courant libertin de la première moitié du XVII</a:t>
            </a:r>
            <a:r>
              <a:rPr lang="fr-FR" baseline="30000" dirty="0"/>
              <a:t>e</a:t>
            </a:r>
            <a:r>
              <a:rPr lang="fr-FR" dirty="0"/>
              <a:t> siècle</a:t>
            </a:r>
          </a:p>
          <a:p>
            <a:pPr>
              <a:buFont typeface="Arial" panose="020B0604020202020204" pitchFamily="34" charset="0"/>
              <a:buChar char="•"/>
            </a:pPr>
            <a:r>
              <a:rPr lang="fr-FR" dirty="0"/>
              <a:t>Moqueur</a:t>
            </a:r>
          </a:p>
          <a:p>
            <a:pPr>
              <a:buFont typeface="Arial" panose="020B0604020202020204" pitchFamily="34" charset="0"/>
              <a:buChar char="•"/>
            </a:pPr>
            <a:r>
              <a:rPr lang="fr-FR" b="1" dirty="0"/>
              <a:t>Œuvre : </a:t>
            </a:r>
          </a:p>
          <a:p>
            <a:pPr lvl="1">
              <a:buFont typeface="Arial" panose="020B0604020202020204" pitchFamily="34" charset="0"/>
              <a:buChar char="•"/>
            </a:pPr>
            <a:r>
              <a:rPr lang="fr-FR" dirty="0"/>
              <a:t>Histoire comique des États et Empire de la Lune et du Soleil (1650-1655) = diptyque romanesque</a:t>
            </a:r>
          </a:p>
          <a:p>
            <a:pPr lvl="1">
              <a:buFont typeface="Arial" panose="020B0604020202020204" pitchFamily="34" charset="0"/>
              <a:buChar char="•"/>
            </a:pPr>
            <a:r>
              <a:rPr lang="fr-FR" dirty="0"/>
              <a:t>La mort d’Agrippine </a:t>
            </a:r>
          </a:p>
          <a:p>
            <a:endParaRPr lang="fr-FR" dirty="0"/>
          </a:p>
        </p:txBody>
      </p:sp>
      <p:sp>
        <p:nvSpPr>
          <p:cNvPr id="75" name="Rectangle 74">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680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F969CE1-C562-4D4C-A3CE-A1394D3ACCEE}"/>
              </a:ext>
            </a:extLst>
          </p:cNvPr>
          <p:cNvSpPr>
            <a:spLocks noGrp="1"/>
          </p:cNvSpPr>
          <p:nvPr>
            <p:ph type="title"/>
          </p:nvPr>
        </p:nvSpPr>
        <p:spPr>
          <a:xfrm>
            <a:off x="1036320" y="286603"/>
            <a:ext cx="10058400" cy="1450757"/>
          </a:xfrm>
        </p:spPr>
        <p:txBody>
          <a:bodyPr>
            <a:normAutofit/>
          </a:bodyPr>
          <a:lstStyle/>
          <a:p>
            <a:r>
              <a:rPr lang="fr-FR" dirty="0"/>
              <a:t>Voyage dans la Lune (1655)</a:t>
            </a:r>
          </a:p>
        </p:txBody>
      </p:sp>
      <p:cxnSp>
        <p:nvCxnSpPr>
          <p:cNvPr id="205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AC0BD369-9C4C-7F40-BDD6-DA317615CE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8331" y="2108200"/>
            <a:ext cx="2077840" cy="37608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AF605446-6C32-224A-897C-CFC4D8F58CAF}"/>
              </a:ext>
            </a:extLst>
          </p:cNvPr>
          <p:cNvSpPr>
            <a:spLocks noGrp="1"/>
          </p:cNvSpPr>
          <p:nvPr>
            <p:ph idx="1"/>
          </p:nvPr>
        </p:nvSpPr>
        <p:spPr>
          <a:xfrm>
            <a:off x="4706460" y="2108201"/>
            <a:ext cx="6388260" cy="3760891"/>
          </a:xfrm>
        </p:spPr>
        <p:txBody>
          <a:bodyPr>
            <a:normAutofit fontScale="92500"/>
          </a:bodyPr>
          <a:lstStyle/>
          <a:p>
            <a:r>
              <a:rPr lang="cs-CZ" dirty="0"/>
              <a:t>- </a:t>
            </a:r>
            <a:r>
              <a:rPr lang="fr-FR" dirty="0"/>
              <a:t>considéré comme la première œuvre du genre littéraire de la </a:t>
            </a:r>
            <a:r>
              <a:rPr lang="fr-FR" b="1" dirty="0"/>
              <a:t>science-fiction</a:t>
            </a:r>
            <a:endParaRPr lang="fr-FR" dirty="0"/>
          </a:p>
          <a:p>
            <a:r>
              <a:rPr lang="fr-FR" dirty="0"/>
              <a:t>- roman burlesque, fantaisiste, utopique </a:t>
            </a:r>
          </a:p>
          <a:p>
            <a:r>
              <a:rPr lang="fr-FR" dirty="0"/>
              <a:t>- le narrateur-héros voyage sur la Lune et a des conversation</a:t>
            </a:r>
            <a:r>
              <a:rPr lang="cs-CZ" dirty="0"/>
              <a:t>s</a:t>
            </a:r>
            <a:r>
              <a:rPr lang="fr-FR" dirty="0"/>
              <a:t> philosophiques avec les habitants (Séléniens) </a:t>
            </a:r>
          </a:p>
          <a:p>
            <a:r>
              <a:rPr lang="fr-FR" dirty="0"/>
              <a:t>- la notion de: </a:t>
            </a:r>
          </a:p>
          <a:p>
            <a:pPr lvl="1"/>
            <a:r>
              <a:rPr lang="fr-FR" dirty="0"/>
              <a:t>l’héliocentrisme, des mouvements de la Terre, de la pluralité des mondes et de l’univers infini, de la vie extraterrestre.</a:t>
            </a:r>
          </a:p>
          <a:p>
            <a:endParaRPr lang="fr-FR" dirty="0"/>
          </a:p>
          <a:p>
            <a:endParaRPr lang="fr-FR" dirty="0"/>
          </a:p>
        </p:txBody>
      </p:sp>
      <p:sp>
        <p:nvSpPr>
          <p:cNvPr id="2054" name="Rectangle 74">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0984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FAA487-EFD5-2B44-B57C-AF28A284A4E4}"/>
              </a:ext>
            </a:extLst>
          </p:cNvPr>
          <p:cNvSpPr>
            <a:spLocks noGrp="1"/>
          </p:cNvSpPr>
          <p:nvPr>
            <p:ph type="title"/>
          </p:nvPr>
        </p:nvSpPr>
        <p:spPr/>
        <p:txBody>
          <a:bodyPr>
            <a:normAutofit/>
          </a:bodyPr>
          <a:lstStyle/>
          <a:p>
            <a:r>
              <a:rPr lang="fr-FR" sz="4800" dirty="0"/>
              <a:t>Récit satirique et fantaisiste </a:t>
            </a:r>
            <a:r>
              <a:rPr lang="fr-FR" sz="2800" dirty="0"/>
              <a:t>– </a:t>
            </a:r>
            <a:r>
              <a:rPr lang="fr-FR" sz="2400" dirty="0"/>
              <a:t>critique de la société ? </a:t>
            </a:r>
            <a:endParaRPr lang="fr-FR" sz="4800" dirty="0"/>
          </a:p>
        </p:txBody>
      </p:sp>
      <p:sp>
        <p:nvSpPr>
          <p:cNvPr id="3" name="Zástupný obsah 2">
            <a:extLst>
              <a:ext uri="{FF2B5EF4-FFF2-40B4-BE49-F238E27FC236}">
                <a16:creationId xmlns:a16="http://schemas.microsoft.com/office/drawing/2014/main" id="{60677A7B-1D02-5C44-95C8-2DBBC74E9ED3}"/>
              </a:ext>
            </a:extLst>
          </p:cNvPr>
          <p:cNvSpPr>
            <a:spLocks noGrp="1"/>
          </p:cNvSpPr>
          <p:nvPr>
            <p:ph idx="1"/>
          </p:nvPr>
        </p:nvSpPr>
        <p:spPr>
          <a:xfrm>
            <a:off x="1097280" y="2108201"/>
            <a:ext cx="10058400" cy="4115618"/>
          </a:xfrm>
        </p:spPr>
        <p:txBody>
          <a:bodyPr>
            <a:normAutofit fontScale="85000" lnSpcReduction="20000"/>
          </a:bodyPr>
          <a:lstStyle/>
          <a:p>
            <a:pPr>
              <a:buFont typeface="Arial" panose="020B0604020202020204" pitchFamily="34" charset="0"/>
              <a:buChar char="•"/>
            </a:pPr>
            <a:r>
              <a:rPr lang="fr-FR" dirty="0"/>
              <a:t> Tout est inverse sur la Lune : les vieux obéissent aux jeunes, la virginité est un scandale, les Séléniens marchent à quatre pattes, la monnaie d'échange de la Lune est le poème, la nourriture des Séléniens est la fumée.…</a:t>
            </a:r>
          </a:p>
          <a:p>
            <a:pPr>
              <a:buFont typeface="Arial" panose="020B0604020202020204" pitchFamily="34" charset="0"/>
              <a:buChar char="•"/>
            </a:pPr>
            <a:r>
              <a:rPr lang="fr-FR" i="1" dirty="0"/>
              <a:t>« À l’ouverture de la boîte, je trouvai dedans un je ne sais quoi de métal quasi tout semblable à nos horloges, plein d’un nombre infini de petits ressorts et de machines imperceptibles. C’est un livre à la vérité, mais c’est un livre miraculeux qui n’a ni feuillets ni caractères ; enfin c’est un livre où, pour apprendre, les yeux sont inutiles ; on n’a besoin que d’oreilles. Quand quelqu’un donc souhaite lire, il bande, avec une grande quantité de toutes sortes de clefs, cette machine, puis il tourne l’aiguille sur le chapitre qu’il désire écouter, et au même temps il sort de cette noix comme de la bouche d’un homme, ou d’un instrument de musique, tous les sons distincts et différents qui servent, entre les grands lunaires, à l’expression du langage. » </a:t>
            </a:r>
            <a:r>
              <a:rPr lang="fr-FR" dirty="0"/>
              <a:t> </a:t>
            </a:r>
          </a:p>
          <a:p>
            <a:pPr>
              <a:buFont typeface="Arial" panose="020B0604020202020204" pitchFamily="34" charset="0"/>
              <a:buChar char="•"/>
            </a:pPr>
            <a:r>
              <a:rPr lang="fr-FR" dirty="0"/>
              <a:t> La relativisation des mœurs </a:t>
            </a:r>
          </a:p>
          <a:p>
            <a:pPr>
              <a:buFont typeface="Arial" panose="020B0604020202020204" pitchFamily="34" charset="0"/>
              <a:buChar char="•"/>
            </a:pPr>
            <a:endParaRPr lang="cs-CZ" dirty="0"/>
          </a:p>
        </p:txBody>
      </p:sp>
    </p:spTree>
    <p:extLst>
      <p:ext uri="{BB962C8B-B14F-4D97-AF65-F5344CB8AC3E}">
        <p14:creationId xmlns:p14="http://schemas.microsoft.com/office/powerpoint/2010/main" val="345387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29147B-52A1-B34B-9B7B-4D4EC3E451AB}"/>
              </a:ext>
            </a:extLst>
          </p:cNvPr>
          <p:cNvSpPr>
            <a:spLocks noGrp="1"/>
          </p:cNvSpPr>
          <p:nvPr>
            <p:ph type="title"/>
          </p:nvPr>
        </p:nvSpPr>
        <p:spPr/>
        <p:txBody>
          <a:bodyPr/>
          <a:lstStyle/>
          <a:p>
            <a:r>
              <a:rPr lang="fr-FR" sz="4400" b="1" dirty="0"/>
              <a:t>Thèmes qui repensent l'anthropocentrisme</a:t>
            </a:r>
          </a:p>
        </p:txBody>
      </p:sp>
      <p:sp>
        <p:nvSpPr>
          <p:cNvPr id="3" name="Zástupný obsah 2">
            <a:extLst>
              <a:ext uri="{FF2B5EF4-FFF2-40B4-BE49-F238E27FC236}">
                <a16:creationId xmlns:a16="http://schemas.microsoft.com/office/drawing/2014/main" id="{27249EE6-B168-224B-8EAA-0F623549B511}"/>
              </a:ext>
            </a:extLst>
          </p:cNvPr>
          <p:cNvSpPr>
            <a:spLocks noGrp="1"/>
          </p:cNvSpPr>
          <p:nvPr>
            <p:ph idx="1"/>
          </p:nvPr>
        </p:nvSpPr>
        <p:spPr/>
        <p:txBody>
          <a:bodyPr>
            <a:normAutofit/>
          </a:bodyPr>
          <a:lstStyle/>
          <a:p>
            <a:pPr>
              <a:buFont typeface="Arial" panose="020B0604020202020204" pitchFamily="34" charset="0"/>
              <a:buChar char="•"/>
            </a:pPr>
            <a:r>
              <a:rPr lang="cs-CZ" dirty="0"/>
              <a:t> </a:t>
            </a:r>
            <a:r>
              <a:rPr lang="fr-FR" b="1" dirty="0"/>
              <a:t>Héliocentrisme</a:t>
            </a:r>
          </a:p>
          <a:p>
            <a:pPr lvl="2">
              <a:buFont typeface="Arial" panose="020B0604020202020204" pitchFamily="34" charset="0"/>
              <a:buChar char="•"/>
            </a:pPr>
            <a:r>
              <a:rPr lang="fr-FR" dirty="0"/>
              <a:t>« […] il est du sens commun de croire que le soleil a pris place au centre de l‘univers, puisque tous les corps qui sont dans la nature ont besoin de ce feu radical. […] Je dis que la terre ayant besoin de la lumière, de la chaleur, et de l‘influence de ce grand feu, elle se tourne autour de lui. »</a:t>
            </a:r>
          </a:p>
          <a:p>
            <a:pPr>
              <a:buFont typeface="Arial" panose="020B0604020202020204" pitchFamily="34" charset="0"/>
              <a:buChar char="•"/>
            </a:pPr>
            <a:r>
              <a:rPr lang="fr-FR" b="1" dirty="0"/>
              <a:t> Pluralité des mondes</a:t>
            </a:r>
          </a:p>
          <a:p>
            <a:pPr lvl="2">
              <a:buFont typeface="Arial" panose="020B0604020202020204" pitchFamily="34" charset="0"/>
              <a:buChar char="•"/>
            </a:pPr>
            <a:r>
              <a:rPr lang="fr-FR" dirty="0"/>
              <a:t>« Il me reste à prouver qu’il y a des mondes infinis dans un monde infini. […] Nous, à notre tour, sommes aussi des mondes à l’égard de certains animaux encore plus petits sans comparaison que nous, comme sont certains vers, des poux, des cirons. »</a:t>
            </a:r>
          </a:p>
          <a:p>
            <a:pPr>
              <a:buFont typeface="Arial" panose="020B0604020202020204" pitchFamily="34" charset="0"/>
              <a:buChar char="•"/>
            </a:pPr>
            <a:r>
              <a:rPr lang="fr-FR" b="1" dirty="0"/>
              <a:t> Critique de la croyance aux miracles – atomisme</a:t>
            </a:r>
            <a:endParaRPr lang="cs-CZ" b="1" dirty="0"/>
          </a:p>
        </p:txBody>
      </p:sp>
    </p:spTree>
    <p:extLst>
      <p:ext uri="{BB962C8B-B14F-4D97-AF65-F5344CB8AC3E}">
        <p14:creationId xmlns:p14="http://schemas.microsoft.com/office/powerpoint/2010/main" val="202019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7929E61-57BA-664A-874E-5B887F67593B}"/>
              </a:ext>
            </a:extLst>
          </p:cNvPr>
          <p:cNvSpPr>
            <a:spLocks noGrp="1"/>
          </p:cNvSpPr>
          <p:nvPr>
            <p:ph type="title"/>
          </p:nvPr>
        </p:nvSpPr>
        <p:spPr>
          <a:xfrm>
            <a:off x="5172074" y="286603"/>
            <a:ext cx="5983605" cy="1450757"/>
          </a:xfrm>
        </p:spPr>
        <p:txBody>
          <a:bodyPr>
            <a:normAutofit/>
          </a:bodyPr>
          <a:lstStyle/>
          <a:p>
            <a:r>
              <a:rPr lang="fr-FR" dirty="0"/>
              <a:t>Conclusion</a:t>
            </a:r>
          </a:p>
        </p:txBody>
      </p:sp>
      <p:pic>
        <p:nvPicPr>
          <p:cNvPr id="3074" name="Picture 2">
            <a:extLst>
              <a:ext uri="{FF2B5EF4-FFF2-40B4-BE49-F238E27FC236}">
                <a16:creationId xmlns:a16="http://schemas.microsoft.com/office/drawing/2014/main" id="{163D5157-10A1-8249-A339-67062415F2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36" r="29365" b="2"/>
          <a:stretch/>
        </p:blipFill>
        <p:spPr bwMode="auto">
          <a:xfrm>
            <a:off x="20" y="10"/>
            <a:ext cx="4580077" cy="6400784"/>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C54E0DAC-A535-3640-B493-2818A72815C8}"/>
              </a:ext>
            </a:extLst>
          </p:cNvPr>
          <p:cNvSpPr>
            <a:spLocks noGrp="1"/>
          </p:cNvSpPr>
          <p:nvPr>
            <p:ph idx="1"/>
          </p:nvPr>
        </p:nvSpPr>
        <p:spPr>
          <a:xfrm>
            <a:off x="5172074" y="2108201"/>
            <a:ext cx="5983606" cy="3760891"/>
          </a:xfrm>
        </p:spPr>
        <p:txBody>
          <a:bodyPr>
            <a:normAutofit/>
          </a:bodyPr>
          <a:lstStyle/>
          <a:p>
            <a:r>
              <a:rPr lang="fr-FR" dirty="0"/>
              <a:t>- Prédiction de l'avenir (le livre audio, phonographe)</a:t>
            </a:r>
          </a:p>
          <a:p>
            <a:r>
              <a:rPr lang="fr-FR" dirty="0"/>
              <a:t>- Popularisation de la physique, de la philosophie et des questions sur l'univers</a:t>
            </a:r>
          </a:p>
          <a:p>
            <a:r>
              <a:rPr lang="fr-FR" dirty="0"/>
              <a:t>- Son talent : dire la vérité par le rire</a:t>
            </a:r>
          </a:p>
          <a:p>
            <a:r>
              <a:rPr lang="fr-FR" dirty="0"/>
              <a:t>- Refus de l'immortalité de l'âme, du miracle, de l'imagination, de la spiritualité, de la résurrection et de l'existence de Dieu.</a:t>
            </a:r>
          </a:p>
          <a:p>
            <a:pPr marL="0" indent="0">
              <a:buNone/>
            </a:pPr>
            <a:endParaRPr lang="fr-FR" dirty="0"/>
          </a:p>
        </p:txBody>
      </p:sp>
      <p:sp>
        <p:nvSpPr>
          <p:cNvPr id="75" name="Rectangle 74">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6938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C17160-AE66-B04E-B6F3-AD8B9D66A0F0}"/>
              </a:ext>
            </a:extLst>
          </p:cNvPr>
          <p:cNvSpPr>
            <a:spLocks noGrp="1"/>
          </p:cNvSpPr>
          <p:nvPr>
            <p:ph type="title"/>
          </p:nvPr>
        </p:nvSpPr>
        <p:spPr/>
        <p:txBody>
          <a:bodyPr/>
          <a:lstStyle/>
          <a:p>
            <a:r>
              <a:rPr lang="fr-FR" dirty="0"/>
              <a:t>Sources</a:t>
            </a:r>
          </a:p>
        </p:txBody>
      </p:sp>
      <p:sp>
        <p:nvSpPr>
          <p:cNvPr id="3" name="Zástupný obsah 2">
            <a:extLst>
              <a:ext uri="{FF2B5EF4-FFF2-40B4-BE49-F238E27FC236}">
                <a16:creationId xmlns:a16="http://schemas.microsoft.com/office/drawing/2014/main" id="{5120BFC2-8BE5-634E-9ADE-EBCB990158EC}"/>
              </a:ext>
            </a:extLst>
          </p:cNvPr>
          <p:cNvSpPr>
            <a:spLocks noGrp="1"/>
          </p:cNvSpPr>
          <p:nvPr>
            <p:ph idx="1"/>
          </p:nvPr>
        </p:nvSpPr>
        <p:spPr/>
        <p:txBody>
          <a:bodyPr>
            <a:normAutofit fontScale="85000" lnSpcReduction="10000"/>
          </a:bodyPr>
          <a:lstStyle/>
          <a:p>
            <a:r>
              <a:rPr lang="cs-CZ" dirty="0"/>
              <a:t>1) NOVÁK, Otakar. </a:t>
            </a:r>
            <a:r>
              <a:rPr lang="cs-CZ" i="1" dirty="0"/>
              <a:t>Cyrano z </a:t>
            </a:r>
            <a:r>
              <a:rPr lang="cs-CZ" i="1" dirty="0" err="1"/>
              <a:t>Bergeracu</a:t>
            </a:r>
            <a:r>
              <a:rPr lang="cs-CZ" i="1" dirty="0"/>
              <a:t>, svobodomyslný filosof. </a:t>
            </a:r>
            <a:r>
              <a:rPr lang="cs-CZ" dirty="0"/>
              <a:t>CYRANO DE BERGERAC, </a:t>
            </a:r>
            <a:r>
              <a:rPr lang="cs-CZ" dirty="0" err="1"/>
              <a:t>Savien</a:t>
            </a:r>
            <a:r>
              <a:rPr lang="cs-CZ" dirty="0"/>
              <a:t> de. </a:t>
            </a:r>
            <a:r>
              <a:rPr lang="cs-CZ" i="1" dirty="0"/>
              <a:t>Cesta na Měsíc; Cesta do Sluneční říše. </a:t>
            </a:r>
            <a:r>
              <a:rPr lang="cs-CZ" dirty="0"/>
              <a:t>Praha: Státní nakladatelství krásné literatury, hudby a umění, 1959.</a:t>
            </a:r>
          </a:p>
          <a:p>
            <a:r>
              <a:rPr lang="cs-CZ" dirty="0"/>
              <a:t>2) MIKOVÁ, Petra. </a:t>
            </a:r>
            <a:r>
              <a:rPr lang="cs-CZ" i="1" dirty="0"/>
              <a:t>Idea mimozemského života v novověké filosofii. </a:t>
            </a:r>
            <a:r>
              <a:rPr lang="cs-CZ" dirty="0"/>
              <a:t>Diplomová práce. Západočeská univerzita v Plzni, Fakulta filozofická, Katedra filozofie. Plzeň, 2015. [en </a:t>
            </a:r>
            <a:r>
              <a:rPr lang="cs-CZ" dirty="0" err="1"/>
              <a:t>ligne</a:t>
            </a:r>
            <a:r>
              <a:rPr lang="cs-CZ" dirty="0"/>
              <a:t>]. https://otik.zcu.cz/bitstream/11025/19314/1/DP_Mikova_2015.pdf</a:t>
            </a:r>
          </a:p>
          <a:p>
            <a:r>
              <a:rPr lang="cs-CZ" dirty="0"/>
              <a:t>3) GENIN, Christine. </a:t>
            </a:r>
            <a:r>
              <a:rPr lang="cs-CZ" i="1" dirty="0"/>
              <a:t>Qui </a:t>
            </a:r>
            <a:r>
              <a:rPr lang="cs-CZ" i="1" dirty="0" err="1"/>
              <a:t>était</a:t>
            </a:r>
            <a:r>
              <a:rPr lang="cs-CZ" i="1" dirty="0"/>
              <a:t> </a:t>
            </a:r>
            <a:r>
              <a:rPr lang="cs-CZ" i="1" dirty="0" err="1"/>
              <a:t>le</a:t>
            </a:r>
            <a:r>
              <a:rPr lang="cs-CZ" i="1" dirty="0"/>
              <a:t> </a:t>
            </a:r>
            <a:r>
              <a:rPr lang="cs-CZ" i="1" dirty="0" err="1"/>
              <a:t>véritable</a:t>
            </a:r>
            <a:r>
              <a:rPr lang="cs-CZ" i="1" dirty="0"/>
              <a:t> Cyrano de </a:t>
            </a:r>
            <a:r>
              <a:rPr lang="cs-CZ" i="1" dirty="0" err="1"/>
              <a:t>Bergerac</a:t>
            </a:r>
            <a:r>
              <a:rPr lang="cs-CZ" i="1" dirty="0"/>
              <a:t> ? </a:t>
            </a:r>
            <a:r>
              <a:rPr lang="cs-CZ" dirty="0" err="1"/>
              <a:t>Le</a:t>
            </a:r>
            <a:r>
              <a:rPr lang="cs-CZ" dirty="0"/>
              <a:t> Blog </a:t>
            </a:r>
            <a:r>
              <a:rPr lang="cs-CZ" dirty="0" err="1"/>
              <a:t>Gallica</a:t>
            </a:r>
            <a:r>
              <a:rPr lang="cs-CZ" dirty="0"/>
              <a:t>. [en </a:t>
            </a:r>
            <a:r>
              <a:rPr lang="cs-CZ" dirty="0" err="1"/>
              <a:t>ligne</a:t>
            </a:r>
            <a:r>
              <a:rPr lang="cs-CZ" dirty="0"/>
              <a:t>]. https://gallica.bnf.fr/blog/20122019/qui-etait-le-veritable-cyrano-de-bergerac?mode=desktop</a:t>
            </a:r>
          </a:p>
          <a:p>
            <a:r>
              <a:rPr lang="cs-CZ" dirty="0"/>
              <a:t>4) </a:t>
            </a:r>
            <a:r>
              <a:rPr lang="cs-CZ" i="1" dirty="0" err="1"/>
              <a:t>Savinien</a:t>
            </a:r>
            <a:r>
              <a:rPr lang="cs-CZ" i="1" dirty="0"/>
              <a:t> de Cyrano de </a:t>
            </a:r>
            <a:r>
              <a:rPr lang="cs-CZ" i="1" dirty="0" err="1"/>
              <a:t>Bergerac</a:t>
            </a:r>
            <a:r>
              <a:rPr lang="cs-CZ" i="1" dirty="0"/>
              <a:t>. </a:t>
            </a:r>
            <a:r>
              <a:rPr lang="cs-CZ" dirty="0" err="1"/>
              <a:t>Wikipédia</a:t>
            </a:r>
            <a:r>
              <a:rPr lang="cs-CZ" dirty="0"/>
              <a:t>. [en </a:t>
            </a:r>
            <a:r>
              <a:rPr lang="cs-CZ" dirty="0" err="1"/>
              <a:t>ligne</a:t>
            </a:r>
            <a:r>
              <a:rPr lang="cs-CZ" dirty="0"/>
              <a:t>]. https://</a:t>
            </a:r>
            <a:r>
              <a:rPr lang="cs-CZ" dirty="0" err="1"/>
              <a:t>fr.wikipedia.org</a:t>
            </a:r>
            <a:r>
              <a:rPr lang="cs-CZ" dirty="0"/>
              <a:t>/wiki/</a:t>
            </a:r>
            <a:r>
              <a:rPr lang="cs-CZ" dirty="0" err="1"/>
              <a:t>Savinien_de_Cyrano_de_Bergerac</a:t>
            </a:r>
            <a:endParaRPr lang="cs-CZ" dirty="0"/>
          </a:p>
          <a:p>
            <a:endParaRPr lang="cs-CZ" dirty="0"/>
          </a:p>
          <a:p>
            <a:endParaRPr lang="cs-CZ" dirty="0"/>
          </a:p>
          <a:p>
            <a:endParaRPr lang="cs-CZ" dirty="0"/>
          </a:p>
        </p:txBody>
      </p:sp>
    </p:spTree>
    <p:extLst>
      <p:ext uri="{BB962C8B-B14F-4D97-AF65-F5344CB8AC3E}">
        <p14:creationId xmlns:p14="http://schemas.microsoft.com/office/powerpoint/2010/main" val="2741359635"/>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706</Words>
  <Application>Microsoft Office PowerPoint</Application>
  <PresentationFormat>Širokoúhlá obrazovka</PresentationFormat>
  <Paragraphs>36</Paragraphs>
  <Slides>7</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7</vt:i4>
      </vt:variant>
    </vt:vector>
  </HeadingPairs>
  <TitlesOfParts>
    <vt:vector size="11" baseType="lpstr">
      <vt:lpstr>Arial</vt:lpstr>
      <vt:lpstr>Calibri</vt:lpstr>
      <vt:lpstr>Tw Cen MT</vt:lpstr>
      <vt:lpstr>RetrospectVTI</vt:lpstr>
      <vt:lpstr>Voyage dans la Lune  Cyrano de Bergerac</vt:lpstr>
      <vt:lpstr>Cyrano de Bergerac</vt:lpstr>
      <vt:lpstr>Voyage dans la Lune (1655)</vt:lpstr>
      <vt:lpstr>Récit satirique et fantaisiste – critique de la société ? </vt:lpstr>
      <vt:lpstr>Thèmes qui repensent l'anthropocentrisme</vt:lpstr>
      <vt:lpstr>Conclusion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 dans la lune  Cyrano de Bergerac</dc:title>
  <dc:creator>Jaszová Natálie Bc.</dc:creator>
  <cp:lastModifiedBy>Radimská Jitka prof. PhDr. Dr.</cp:lastModifiedBy>
  <cp:revision>7</cp:revision>
  <dcterms:created xsi:type="dcterms:W3CDTF">2021-11-08T17:28:43Z</dcterms:created>
  <dcterms:modified xsi:type="dcterms:W3CDTF">2021-11-24T08:32:33Z</dcterms:modified>
</cp:coreProperties>
</file>