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8" r:id="rId2"/>
    <p:sldId id="266" r:id="rId3"/>
    <p:sldId id="267" r:id="rId4"/>
    <p:sldId id="329" r:id="rId5"/>
    <p:sldId id="330" r:id="rId6"/>
    <p:sldId id="331" r:id="rId7"/>
    <p:sldId id="269" r:id="rId8"/>
    <p:sldId id="332" r:id="rId9"/>
    <p:sldId id="333" r:id="rId10"/>
    <p:sldId id="272" r:id="rId11"/>
    <p:sldId id="325" r:id="rId1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914400" y="2130426"/>
            <a:ext cx="10363200" cy="1470025"/>
          </a:xfrm>
        </p:spPr>
        <p:txBody>
          <a:bodyPr/>
          <a:lstStyle/>
          <a:p>
            <a:r>
              <a:rPr lang="cs-CZ"/>
              <a:t>Klepnutím lze upravit styl předlohy nadpisů.</a:t>
            </a:r>
          </a:p>
        </p:txBody>
      </p:sp>
      <p:sp>
        <p:nvSpPr>
          <p:cNvPr id="3" name="Podnadpis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3D594610-FCA5-46D0-87FB-5C77B8F87EC5}" type="datetimeFigureOut">
              <a:rPr lang="cs-CZ" smtClean="0"/>
              <a:pPr/>
              <a:t>19.11.2021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491F28D-8A82-40B2-989C-8101DF0534C9}" type="slidenum">
              <a:rPr lang="cs-CZ" smtClean="0"/>
              <a:pPr/>
              <a:t>‹#›</a:t>
            </a:fld>
            <a:endParaRPr lang="cs-CZ"/>
          </a:p>
        </p:txBody>
      </p:sp>
    </p:spTree>
    <p:extLst>
      <p:ext uri="{BB962C8B-B14F-4D97-AF65-F5344CB8AC3E}">
        <p14:creationId xmlns:p14="http://schemas.microsoft.com/office/powerpoint/2010/main" val="2091504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D594610-FCA5-46D0-87FB-5C77B8F87EC5}" type="datetimeFigureOut">
              <a:rPr lang="cs-CZ" smtClean="0"/>
              <a:pPr/>
              <a:t>19.11.2021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491F28D-8A82-40B2-989C-8101DF0534C9}" type="slidenum">
              <a:rPr lang="cs-CZ" smtClean="0"/>
              <a:pPr/>
              <a:t>‹#›</a:t>
            </a:fld>
            <a:endParaRPr lang="cs-CZ"/>
          </a:p>
        </p:txBody>
      </p:sp>
    </p:spTree>
    <p:extLst>
      <p:ext uri="{BB962C8B-B14F-4D97-AF65-F5344CB8AC3E}">
        <p14:creationId xmlns:p14="http://schemas.microsoft.com/office/powerpoint/2010/main" val="3682443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839200" y="274639"/>
            <a:ext cx="27432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609600" y="274639"/>
            <a:ext cx="80264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D594610-FCA5-46D0-87FB-5C77B8F87EC5}" type="datetimeFigureOut">
              <a:rPr lang="cs-CZ" smtClean="0"/>
              <a:pPr/>
              <a:t>19.11.2021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491F28D-8A82-40B2-989C-8101DF0534C9}" type="slidenum">
              <a:rPr lang="cs-CZ" smtClean="0"/>
              <a:pPr/>
              <a:t>‹#›</a:t>
            </a:fld>
            <a:endParaRPr lang="cs-CZ"/>
          </a:p>
        </p:txBody>
      </p:sp>
    </p:spTree>
    <p:extLst>
      <p:ext uri="{BB962C8B-B14F-4D97-AF65-F5344CB8AC3E}">
        <p14:creationId xmlns:p14="http://schemas.microsoft.com/office/powerpoint/2010/main" val="1634254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D594610-FCA5-46D0-87FB-5C77B8F87EC5}" type="datetimeFigureOut">
              <a:rPr lang="cs-CZ" smtClean="0"/>
              <a:pPr/>
              <a:t>19.11.2021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491F28D-8A82-40B2-989C-8101DF0534C9}" type="slidenum">
              <a:rPr lang="cs-CZ" smtClean="0"/>
              <a:pPr/>
              <a:t>‹#›</a:t>
            </a:fld>
            <a:endParaRPr lang="cs-CZ"/>
          </a:p>
        </p:txBody>
      </p:sp>
    </p:spTree>
    <p:extLst>
      <p:ext uri="{BB962C8B-B14F-4D97-AF65-F5344CB8AC3E}">
        <p14:creationId xmlns:p14="http://schemas.microsoft.com/office/powerpoint/2010/main" val="2913215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963084" y="4406901"/>
            <a:ext cx="103632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3D594610-FCA5-46D0-87FB-5C77B8F87EC5}" type="datetimeFigureOut">
              <a:rPr lang="cs-CZ" smtClean="0"/>
              <a:pPr/>
              <a:t>19.11.2021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491F28D-8A82-40B2-989C-8101DF0534C9}" type="slidenum">
              <a:rPr lang="cs-CZ" smtClean="0"/>
              <a:pPr/>
              <a:t>‹#›</a:t>
            </a:fld>
            <a:endParaRPr lang="cs-CZ"/>
          </a:p>
        </p:txBody>
      </p:sp>
    </p:spTree>
    <p:extLst>
      <p:ext uri="{BB962C8B-B14F-4D97-AF65-F5344CB8AC3E}">
        <p14:creationId xmlns:p14="http://schemas.microsoft.com/office/powerpoint/2010/main" val="301229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D594610-FCA5-46D0-87FB-5C77B8F87EC5}" type="datetimeFigureOut">
              <a:rPr lang="cs-CZ" smtClean="0"/>
              <a:pPr/>
              <a:t>19.11.2021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491F28D-8A82-40B2-989C-8101DF0534C9}" type="slidenum">
              <a:rPr lang="cs-CZ" smtClean="0"/>
              <a:pPr/>
              <a:t>‹#›</a:t>
            </a:fld>
            <a:endParaRPr lang="cs-CZ"/>
          </a:p>
        </p:txBody>
      </p:sp>
    </p:spTree>
    <p:extLst>
      <p:ext uri="{BB962C8B-B14F-4D97-AF65-F5344CB8AC3E}">
        <p14:creationId xmlns:p14="http://schemas.microsoft.com/office/powerpoint/2010/main" val="226882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D594610-FCA5-46D0-87FB-5C77B8F87EC5}" type="datetimeFigureOut">
              <a:rPr lang="cs-CZ" smtClean="0"/>
              <a:pPr/>
              <a:t>19.11.2021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D491F28D-8A82-40B2-989C-8101DF0534C9}" type="slidenum">
              <a:rPr lang="cs-CZ" smtClean="0"/>
              <a:pPr/>
              <a:t>‹#›</a:t>
            </a:fld>
            <a:endParaRPr lang="cs-CZ"/>
          </a:p>
        </p:txBody>
      </p:sp>
    </p:spTree>
    <p:extLst>
      <p:ext uri="{BB962C8B-B14F-4D97-AF65-F5344CB8AC3E}">
        <p14:creationId xmlns:p14="http://schemas.microsoft.com/office/powerpoint/2010/main" val="3704676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3D594610-FCA5-46D0-87FB-5C77B8F87EC5}" type="datetimeFigureOut">
              <a:rPr lang="cs-CZ" smtClean="0"/>
              <a:pPr/>
              <a:t>19.11.2021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D491F28D-8A82-40B2-989C-8101DF0534C9}" type="slidenum">
              <a:rPr lang="cs-CZ" smtClean="0"/>
              <a:pPr/>
              <a:t>‹#›</a:t>
            </a:fld>
            <a:endParaRPr lang="cs-CZ"/>
          </a:p>
        </p:txBody>
      </p:sp>
    </p:spTree>
    <p:extLst>
      <p:ext uri="{BB962C8B-B14F-4D97-AF65-F5344CB8AC3E}">
        <p14:creationId xmlns:p14="http://schemas.microsoft.com/office/powerpoint/2010/main" val="2656634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D594610-FCA5-46D0-87FB-5C77B8F87EC5}" type="datetimeFigureOut">
              <a:rPr lang="cs-CZ" smtClean="0"/>
              <a:pPr/>
              <a:t>19.11.2021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D491F28D-8A82-40B2-989C-8101DF0534C9}" type="slidenum">
              <a:rPr lang="cs-CZ" smtClean="0"/>
              <a:pPr/>
              <a:t>‹#›</a:t>
            </a:fld>
            <a:endParaRPr lang="cs-CZ"/>
          </a:p>
        </p:txBody>
      </p:sp>
    </p:spTree>
    <p:extLst>
      <p:ext uri="{BB962C8B-B14F-4D97-AF65-F5344CB8AC3E}">
        <p14:creationId xmlns:p14="http://schemas.microsoft.com/office/powerpoint/2010/main" val="54819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09601" y="273050"/>
            <a:ext cx="4011084"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3D594610-FCA5-46D0-87FB-5C77B8F87EC5}" type="datetimeFigureOut">
              <a:rPr lang="cs-CZ" smtClean="0"/>
              <a:pPr/>
              <a:t>19.11.2021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491F28D-8A82-40B2-989C-8101DF0534C9}" type="slidenum">
              <a:rPr lang="cs-CZ" smtClean="0"/>
              <a:pPr/>
              <a:t>‹#›</a:t>
            </a:fld>
            <a:endParaRPr lang="cs-CZ"/>
          </a:p>
        </p:txBody>
      </p:sp>
    </p:spTree>
    <p:extLst>
      <p:ext uri="{BB962C8B-B14F-4D97-AF65-F5344CB8AC3E}">
        <p14:creationId xmlns:p14="http://schemas.microsoft.com/office/powerpoint/2010/main" val="3446528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389717" y="4800600"/>
            <a:ext cx="73152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3D594610-FCA5-46D0-87FB-5C77B8F87EC5}" type="datetimeFigureOut">
              <a:rPr lang="cs-CZ" smtClean="0"/>
              <a:pPr/>
              <a:t>19.11.2021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491F28D-8A82-40B2-989C-8101DF0534C9}" type="slidenum">
              <a:rPr lang="cs-CZ" smtClean="0"/>
              <a:pPr/>
              <a:t>‹#›</a:t>
            </a:fld>
            <a:endParaRPr lang="cs-CZ"/>
          </a:p>
        </p:txBody>
      </p:sp>
    </p:spTree>
    <p:extLst>
      <p:ext uri="{BB962C8B-B14F-4D97-AF65-F5344CB8AC3E}">
        <p14:creationId xmlns:p14="http://schemas.microsoft.com/office/powerpoint/2010/main" val="2552082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alpha val="59000"/>
          </a:schemeClr>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94610-FCA5-46D0-87FB-5C77B8F87EC5}" type="datetimeFigureOut">
              <a:rPr lang="cs-CZ" smtClean="0"/>
              <a:pPr/>
              <a:t>19.11.2021</a:t>
            </a:fld>
            <a:endParaRPr lang="cs-CZ"/>
          </a:p>
        </p:txBody>
      </p:sp>
      <p:sp>
        <p:nvSpPr>
          <p:cNvPr id="5" name="Zástupný symbol pro zápatí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91F28D-8A82-40B2-989C-8101DF0534C9}" type="slidenum">
              <a:rPr lang="cs-CZ" smtClean="0"/>
              <a:pPr/>
              <a:t>‹#›</a:t>
            </a:fld>
            <a:endParaRPr lang="cs-CZ"/>
          </a:p>
        </p:txBody>
      </p:sp>
    </p:spTree>
    <p:extLst>
      <p:ext uri="{BB962C8B-B14F-4D97-AF65-F5344CB8AC3E}">
        <p14:creationId xmlns:p14="http://schemas.microsoft.com/office/powerpoint/2010/main" val="9282169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Lidská práva: Přístupy a výklady</a:t>
            </a:r>
            <a:br>
              <a:rPr lang="cs-CZ" dirty="0"/>
            </a:br>
            <a:r>
              <a:rPr lang="cs-CZ" dirty="0"/>
              <a:t>4</a:t>
            </a:r>
          </a:p>
        </p:txBody>
      </p:sp>
      <p:sp>
        <p:nvSpPr>
          <p:cNvPr id="3" name="Podnadpis 2"/>
          <p:cNvSpPr>
            <a:spLocks noGrp="1"/>
          </p:cNvSpPr>
          <p:nvPr>
            <p:ph type="subTitle" idx="1"/>
          </p:nvPr>
        </p:nvSpPr>
        <p:spPr/>
        <p:txBody>
          <a:bodyPr/>
          <a:lstStyle/>
          <a:p>
            <a:pPr algn="r"/>
            <a:r>
              <a:rPr lang="cs-CZ" dirty="0"/>
              <a:t>Zuzana Svobodová</a:t>
            </a:r>
          </a:p>
        </p:txBody>
      </p:sp>
    </p:spTree>
    <p:extLst>
      <p:ext uri="{BB962C8B-B14F-4D97-AF65-F5344CB8AC3E}">
        <p14:creationId xmlns:p14="http://schemas.microsoft.com/office/powerpoint/2010/main" val="4281777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role Sk 5,29 (4,19) v dějinách</a:t>
            </a:r>
          </a:p>
        </p:txBody>
      </p:sp>
      <p:sp>
        <p:nvSpPr>
          <p:cNvPr id="3" name="Zástupný symbol pro obsah 2"/>
          <p:cNvSpPr>
            <a:spLocks noGrp="1"/>
          </p:cNvSpPr>
          <p:nvPr>
            <p:ph idx="1"/>
          </p:nvPr>
        </p:nvSpPr>
        <p:spPr>
          <a:xfrm>
            <a:off x="609600" y="1484784"/>
            <a:ext cx="10972800" cy="5098577"/>
          </a:xfrm>
        </p:spPr>
        <p:txBody>
          <a:bodyPr/>
          <a:lstStyle/>
          <a:p>
            <a:pPr marL="0" indent="0" algn="ctr">
              <a:buNone/>
            </a:pPr>
            <a:r>
              <a:rPr lang="cs-CZ" b="1" dirty="0"/>
              <a:t>„více sluší poslouchat Boha než lidí“</a:t>
            </a:r>
          </a:p>
          <a:p>
            <a:pPr marL="0" indent="0" algn="ctr">
              <a:buNone/>
            </a:pPr>
            <a:endParaRPr lang="cs-CZ" dirty="0"/>
          </a:p>
          <a:p>
            <a:r>
              <a:rPr lang="cs-CZ" dirty="0"/>
              <a:t>Valdenští, František, Hus, Jednota bratrská …</a:t>
            </a:r>
          </a:p>
          <a:p>
            <a:r>
              <a:rPr lang="cs-CZ" dirty="0"/>
              <a:t>Petr </a:t>
            </a:r>
            <a:r>
              <a:rPr lang="cs-CZ" dirty="0" err="1"/>
              <a:t>Valdes</a:t>
            </a:r>
            <a:r>
              <a:rPr lang="cs-CZ" dirty="0"/>
              <a:t>, Hus, první pražský artikul: požadavek svobodného kázání – srov. „svoboda slova“ – přivádí ke sporu s církví</a:t>
            </a:r>
          </a:p>
          <a:p>
            <a:r>
              <a:rPr lang="cs-CZ" dirty="0"/>
              <a:t>zápas o svobodu slova – problém autority</a:t>
            </a:r>
          </a:p>
          <a:p>
            <a:r>
              <a:rPr lang="cs-CZ" dirty="0"/>
              <a:t>představa rovnosti před Bohem – rovnosti před zákonem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Nový zákon</a:t>
            </a:r>
          </a:p>
        </p:txBody>
      </p:sp>
      <p:sp>
        <p:nvSpPr>
          <p:cNvPr id="3" name="Zástupný symbol pro obsah 2"/>
          <p:cNvSpPr>
            <a:spLocks noGrp="1"/>
          </p:cNvSpPr>
          <p:nvPr>
            <p:ph idx="1"/>
          </p:nvPr>
        </p:nvSpPr>
        <p:spPr/>
        <p:txBody>
          <a:bodyPr>
            <a:normAutofit/>
          </a:bodyPr>
          <a:lstStyle/>
          <a:p>
            <a:pPr>
              <a:buNone/>
            </a:pPr>
            <a:r>
              <a:rPr lang="cs-CZ" b="1" dirty="0"/>
              <a:t>Principy:</a:t>
            </a:r>
          </a:p>
          <a:p>
            <a:pPr>
              <a:buNone/>
            </a:pPr>
            <a:r>
              <a:rPr lang="cs-CZ" b="1" dirty="0"/>
              <a:t>Láska, svoboda, spravedlnost, důstojnost, (… ?)</a:t>
            </a:r>
          </a:p>
          <a:p>
            <a:pPr>
              <a:buNone/>
            </a:pPr>
            <a:endParaRPr lang="cs-CZ" dirty="0"/>
          </a:p>
        </p:txBody>
      </p:sp>
    </p:spTree>
    <p:extLst>
      <p:ext uri="{BB962C8B-B14F-4D97-AF65-F5344CB8AC3E}">
        <p14:creationId xmlns:p14="http://schemas.microsoft.com/office/powerpoint/2010/main" val="23514750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a:t>Imago </a:t>
            </a:r>
            <a:r>
              <a:rPr lang="cs-CZ" i="1" dirty="0" err="1"/>
              <a:t>Dei</a:t>
            </a:r>
            <a:endParaRPr lang="cs-CZ" i="1" dirty="0"/>
          </a:p>
        </p:txBody>
      </p:sp>
      <p:sp>
        <p:nvSpPr>
          <p:cNvPr id="3" name="Zástupný symbol pro obsah 2"/>
          <p:cNvSpPr>
            <a:spLocks noGrp="1"/>
          </p:cNvSpPr>
          <p:nvPr>
            <p:ph idx="1"/>
          </p:nvPr>
        </p:nvSpPr>
        <p:spPr/>
        <p:txBody>
          <a:bodyPr/>
          <a:lstStyle/>
          <a:p>
            <a:r>
              <a:rPr lang="cs-CZ" dirty="0"/>
              <a:t>Křesťané přijímají to, co ve Starém zákoně, tedy také obraz člověka jako obraz Boží (</a:t>
            </a:r>
            <a:r>
              <a:rPr lang="cs-CZ" i="1" dirty="0"/>
              <a:t>imago </a:t>
            </a:r>
            <a:r>
              <a:rPr lang="cs-CZ" i="1" dirty="0" err="1"/>
              <a:t>Dei</a:t>
            </a:r>
            <a:r>
              <a:rPr lang="cs-CZ" dirty="0"/>
              <a:t>)</a:t>
            </a:r>
          </a:p>
          <a:p>
            <a:r>
              <a:rPr lang="en-US" dirty="0" err="1"/>
              <a:t>Člověk</a:t>
            </a:r>
            <a:r>
              <a:rPr lang="en-US" dirty="0"/>
              <a:t> je </a:t>
            </a:r>
            <a:r>
              <a:rPr lang="en-US" dirty="0" err="1"/>
              <a:t>bytost</a:t>
            </a:r>
            <a:r>
              <a:rPr lang="en-US" dirty="0"/>
              <a:t> </a:t>
            </a:r>
            <a:r>
              <a:rPr lang="en-US" dirty="0" err="1"/>
              <a:t>podobná</a:t>
            </a:r>
            <a:r>
              <a:rPr lang="en-US" dirty="0"/>
              <a:t> </a:t>
            </a:r>
            <a:r>
              <a:rPr lang="en-US" dirty="0" err="1"/>
              <a:t>Bohu</a:t>
            </a:r>
            <a:r>
              <a:rPr lang="en-US" dirty="0"/>
              <a:t>, </a:t>
            </a:r>
            <a:r>
              <a:rPr lang="en-US" dirty="0" err="1"/>
              <a:t>zvládne-li</a:t>
            </a:r>
            <a:r>
              <a:rPr lang="en-US" dirty="0"/>
              <a:t> </a:t>
            </a:r>
            <a:r>
              <a:rPr lang="en-US" dirty="0" err="1"/>
              <a:t>svou</a:t>
            </a:r>
            <a:r>
              <a:rPr lang="en-US" dirty="0"/>
              <a:t> </a:t>
            </a:r>
            <a:r>
              <a:rPr lang="en-US" dirty="0" err="1"/>
              <a:t>hříšnost</a:t>
            </a:r>
            <a:r>
              <a:rPr lang="en-US" dirty="0"/>
              <a:t>, k </a:t>
            </a:r>
            <a:r>
              <a:rPr lang="en-US" dirty="0" err="1"/>
              <a:t>Bohu</a:t>
            </a:r>
            <a:r>
              <a:rPr lang="en-US" dirty="0"/>
              <a:t> se </a:t>
            </a:r>
            <a:r>
              <a:rPr lang="en-US" dirty="0" err="1"/>
              <a:t>opět</a:t>
            </a:r>
            <a:r>
              <a:rPr lang="en-US" dirty="0"/>
              <a:t> </a:t>
            </a:r>
            <a:r>
              <a:rPr lang="en-US" dirty="0" err="1"/>
              <a:t>navrátí</a:t>
            </a:r>
            <a:r>
              <a:rPr lang="en-US" dirty="0"/>
              <a:t>.</a:t>
            </a:r>
            <a:endParaRPr lang="cs-CZ" dirty="0"/>
          </a:p>
          <a:p>
            <a:r>
              <a:rPr lang="en-US" dirty="0" err="1"/>
              <a:t>Život</a:t>
            </a:r>
            <a:r>
              <a:rPr lang="en-US" dirty="0"/>
              <a:t> je </a:t>
            </a:r>
            <a:r>
              <a:rPr lang="en-US" dirty="0" err="1"/>
              <a:t>poutí</a:t>
            </a:r>
            <a:r>
              <a:rPr lang="en-US" dirty="0"/>
              <a:t> </a:t>
            </a:r>
            <a:r>
              <a:rPr lang="en-US" dirty="0" err="1"/>
              <a:t>směřující</a:t>
            </a:r>
            <a:r>
              <a:rPr lang="en-US" dirty="0"/>
              <a:t> </a:t>
            </a:r>
            <a:r>
              <a:rPr lang="en-US" dirty="0" err="1"/>
              <a:t>od</a:t>
            </a:r>
            <a:r>
              <a:rPr lang="en-US" dirty="0"/>
              <a:t> </a:t>
            </a:r>
            <a:r>
              <a:rPr lang="en-US" dirty="0" err="1"/>
              <a:t>Boha</a:t>
            </a:r>
            <a:r>
              <a:rPr lang="en-US" dirty="0"/>
              <a:t> k </a:t>
            </a:r>
            <a:r>
              <a:rPr lang="en-US" dirty="0" err="1"/>
              <a:t>Bohu</a:t>
            </a:r>
            <a:r>
              <a:rPr lang="en-US" dirty="0"/>
              <a:t>. </a:t>
            </a:r>
            <a:r>
              <a:rPr lang="en-US" dirty="0" err="1"/>
              <a:t>Jde</a:t>
            </a:r>
            <a:r>
              <a:rPr lang="en-US" dirty="0"/>
              <a:t> o to </a:t>
            </a:r>
            <a:r>
              <a:rPr lang="en-US" dirty="0" err="1"/>
              <a:t>nezabloudit</a:t>
            </a:r>
            <a:r>
              <a:rPr lang="cs-CZ" dirty="0"/>
              <a:t>, </a:t>
            </a:r>
            <a:r>
              <a:rPr lang="en-US" dirty="0" err="1"/>
              <a:t>nesejít</a:t>
            </a:r>
            <a:r>
              <a:rPr lang="en-US" dirty="0"/>
              <a:t> z </a:t>
            </a:r>
            <a:r>
              <a:rPr lang="en-US" dirty="0" err="1"/>
              <a:t>cesty</a:t>
            </a:r>
            <a:r>
              <a:rPr lang="cs-CZ" dirty="0"/>
              <a:t> </a:t>
            </a:r>
            <a:r>
              <a:rPr lang="en-US" dirty="0" err="1"/>
              <a:t>spásy</a:t>
            </a:r>
            <a:r>
              <a:rPr lang="en-US" dirty="0"/>
              <a:t>.</a:t>
            </a:r>
            <a:endParaRPr lang="cs-CZ" dirty="0"/>
          </a:p>
        </p:txBody>
      </p:sp>
    </p:spTree>
    <p:extLst>
      <p:ext uri="{BB962C8B-B14F-4D97-AF65-F5344CB8AC3E}">
        <p14:creationId xmlns:p14="http://schemas.microsoft.com/office/powerpoint/2010/main" val="3464678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Prameny ideje lidských práv v NZ</a:t>
            </a:r>
          </a:p>
        </p:txBody>
      </p:sp>
      <p:sp>
        <p:nvSpPr>
          <p:cNvPr id="3" name="Zástupný symbol pro obsah 2"/>
          <p:cNvSpPr>
            <a:spLocks noGrp="1"/>
          </p:cNvSpPr>
          <p:nvPr>
            <p:ph idx="1"/>
          </p:nvPr>
        </p:nvSpPr>
        <p:spPr/>
        <p:txBody>
          <a:bodyPr/>
          <a:lstStyle/>
          <a:p>
            <a:r>
              <a:rPr lang="cs-CZ" dirty="0" err="1"/>
              <a:t>Mt</a:t>
            </a:r>
            <a:r>
              <a:rPr lang="cs-CZ" dirty="0"/>
              <a:t> 5-7</a:t>
            </a:r>
          </a:p>
          <a:p>
            <a:r>
              <a:rPr lang="cs-CZ" dirty="0"/>
              <a:t>L 6,20-42</a:t>
            </a:r>
          </a:p>
          <a:p>
            <a:r>
              <a:rPr lang="cs-CZ" dirty="0"/>
              <a:t>J 17,15</a:t>
            </a:r>
          </a:p>
          <a:p>
            <a:r>
              <a:rPr lang="cs-CZ" dirty="0"/>
              <a:t>1K 10,23n</a:t>
            </a:r>
          </a:p>
          <a:p>
            <a:r>
              <a:rPr lang="cs-CZ" dirty="0" err="1"/>
              <a:t>Ga</a:t>
            </a:r>
            <a:r>
              <a:rPr lang="cs-CZ" dirty="0"/>
              <a:t> 5,1.13n</a:t>
            </a:r>
          </a:p>
          <a:p>
            <a:r>
              <a:rPr lang="cs-CZ" dirty="0" err="1"/>
              <a:t>Ko</a:t>
            </a:r>
            <a:r>
              <a:rPr lang="cs-CZ" dirty="0"/>
              <a:t> 3,11.22</a:t>
            </a:r>
          </a:p>
          <a:p>
            <a:r>
              <a:rPr lang="cs-CZ" dirty="0"/>
              <a:t>Ř 13,1-7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Prameny ideje lidských práv v NZ</a:t>
            </a:r>
          </a:p>
        </p:txBody>
      </p:sp>
      <p:sp>
        <p:nvSpPr>
          <p:cNvPr id="3" name="Zástupný symbol pro obsah 2"/>
          <p:cNvSpPr>
            <a:spLocks noGrp="1"/>
          </p:cNvSpPr>
          <p:nvPr>
            <p:ph idx="1"/>
          </p:nvPr>
        </p:nvSpPr>
        <p:spPr>
          <a:xfrm>
            <a:off x="407368" y="1340769"/>
            <a:ext cx="11377264" cy="5242594"/>
          </a:xfrm>
        </p:spPr>
        <p:txBody>
          <a:bodyPr>
            <a:normAutofit fontScale="70000" lnSpcReduction="20000"/>
          </a:bodyPr>
          <a:lstStyle/>
          <a:p>
            <a:pPr marL="0" indent="0">
              <a:buNone/>
            </a:pPr>
            <a:r>
              <a:rPr lang="cs-CZ" dirty="0"/>
              <a:t>L 6,36-38: „Buďte milosrdní, jako je milosrdný váš Otec. Nesuďte, a zajisté nebudete souzeni. Neodsuzujte, a zajisté nebudete odsouzeni. Promíjejte, a bude vám prominuto. Dávejte, a bude vám dáno; dobrou míru, natlačenou, natřesenou, překypující vám dají do klína. Neboť jakou měrou měříte, takovou vám bude naměřeno.“</a:t>
            </a:r>
          </a:p>
          <a:p>
            <a:pPr marL="0" indent="0">
              <a:buNone/>
            </a:pPr>
            <a:endParaRPr lang="cs-CZ" dirty="0"/>
          </a:p>
          <a:p>
            <a:pPr marL="0" indent="0">
              <a:buNone/>
            </a:pPr>
            <a:r>
              <a:rPr lang="cs-CZ" dirty="0"/>
              <a:t>J 17,15-26: Neprosím, abys je vzal ze světa, ale abys je zachoval od zlého. Nejsou ze světa, tak jako já nejsem ze světa. Posvěť je v pravdě; tvé slovo je pravda. Jako jsi mne poslal na svět, i já jsem je poslal na svět. A sám sebe za ně posvěcuji, aby i oni byli v pravdě posvěceni. Neprosím jenom za ně, ale i za ty, kteří budou skrze jejich slovo věřit ve mne; aby všichni byli jedno jako ty, Otče, ve mně a já v tobě, aby i oni v nás byli jedno, aby svět věřil, že jsi mne poslal ty. Slávu, kterou jsi mi dal, jsem dal jim, aby byli jedno, jako my jsme jedno —já v nich a ty ve mně, aby byli přivedeni k dokonalé jednotě a aby svět poznával, že jsi mne poslal ty a že je miluješ tak, jako miluješ mne. Otče, chci, aby i ti, které jsi mi dal, byli se mnou tam, kde jsem já, aby viděli mou slávu, kterou jsi mi dal, neboť jsi mne miloval před založením světa. Spravedlivý Otče, svět tě nepoznal, ale já jsem tě poznal. I tito poznali, že ty jsi mne poslal. Dal jsem jim poznat tvé jméno a dám poznat, aby láska, kterou jsi mne miloval, byla v nich, i já abych byl v nich.“</a:t>
            </a:r>
          </a:p>
        </p:txBody>
      </p:sp>
    </p:spTree>
    <p:extLst>
      <p:ext uri="{BB962C8B-B14F-4D97-AF65-F5344CB8AC3E}">
        <p14:creationId xmlns:p14="http://schemas.microsoft.com/office/powerpoint/2010/main" val="2852489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Prameny ideje lidských práv v NZ</a:t>
            </a:r>
          </a:p>
        </p:txBody>
      </p:sp>
      <p:sp>
        <p:nvSpPr>
          <p:cNvPr id="3" name="Zástupný symbol pro obsah 2"/>
          <p:cNvSpPr>
            <a:spLocks noGrp="1"/>
          </p:cNvSpPr>
          <p:nvPr>
            <p:ph idx="1"/>
          </p:nvPr>
        </p:nvSpPr>
        <p:spPr/>
        <p:txBody>
          <a:bodyPr>
            <a:normAutofit fontScale="85000" lnSpcReduction="20000"/>
          </a:bodyPr>
          <a:lstStyle/>
          <a:p>
            <a:pPr marL="0" indent="0">
              <a:buNone/>
            </a:pPr>
            <a:r>
              <a:rPr lang="cs-CZ" dirty="0"/>
              <a:t>1K 10,23-33: ‚Všechno je dovoleno‘, ale ne všechno prospívá. ‚Všechno je dovoleno‘, ale ne všechno buduje. Ať nikdo nehledá vlastní zájmy, nýbrž zájmy toho druhého. Jezte všechno, co se prodává na masném trhu, a kvůli svědomí se na nic nevyptávejte. Vždyť ‚Pánova je země a její plnost. ‘ Zve-li vás někdo z nevěřících a chcete tam jít, jezte všechno, co vám předloží, a kvůli svědomí se na nic nevyptávejte. Ale když by vám někdo řekl: ‚Toto je obětováno božstvům, ‘ nejezte kvůli tomu, kdo vám to oznámil, a kvůli svědomí. Svědomí pak míním ne vlastní, ale toho druhého. Neboť proč má být moje svoboda souzena svědomím druhého? Jestliže já s vděčností jím, proč mám být pomlouván za něco, za co vzdávám díky? </a:t>
            </a:r>
            <a:r>
              <a:rPr lang="cs-CZ" b="1" dirty="0"/>
              <a:t>Ať tedy jíte nebo pijete nebo cokoliv činíte, všechno čiňte k Boží slávě</a:t>
            </a:r>
            <a:r>
              <a:rPr lang="cs-CZ" dirty="0"/>
              <a:t>. </a:t>
            </a:r>
            <a:r>
              <a:rPr lang="cs-CZ" b="1" dirty="0"/>
              <a:t>Nebuďte kamenem úrazu </a:t>
            </a:r>
            <a:r>
              <a:rPr lang="cs-CZ" dirty="0"/>
              <a:t>Židům ani Řekům ani církvi Boží, stejně jako i já se chci všem ve všem líbit a </a:t>
            </a:r>
            <a:r>
              <a:rPr lang="cs-CZ" b="1" dirty="0"/>
              <a:t>nehledám svůj prospěch, nýbrž prospěch mnohých</a:t>
            </a:r>
            <a:r>
              <a:rPr lang="cs-CZ" dirty="0"/>
              <a:t>, aby byli zachráněni.</a:t>
            </a:r>
          </a:p>
          <a:p>
            <a:endParaRPr lang="cs-CZ" dirty="0"/>
          </a:p>
        </p:txBody>
      </p:sp>
    </p:spTree>
    <p:extLst>
      <p:ext uri="{BB962C8B-B14F-4D97-AF65-F5344CB8AC3E}">
        <p14:creationId xmlns:p14="http://schemas.microsoft.com/office/powerpoint/2010/main" val="273652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Prameny ideje lidských práv v NZ</a:t>
            </a:r>
          </a:p>
        </p:txBody>
      </p:sp>
      <p:sp>
        <p:nvSpPr>
          <p:cNvPr id="3" name="Zástupný symbol pro obsah 2"/>
          <p:cNvSpPr>
            <a:spLocks noGrp="1"/>
          </p:cNvSpPr>
          <p:nvPr>
            <p:ph idx="1"/>
          </p:nvPr>
        </p:nvSpPr>
        <p:spPr/>
        <p:txBody>
          <a:bodyPr>
            <a:normAutofit/>
          </a:bodyPr>
          <a:lstStyle/>
          <a:p>
            <a:pPr marL="0" indent="0">
              <a:buNone/>
            </a:pPr>
            <a:r>
              <a:rPr lang="cs-CZ" dirty="0" err="1"/>
              <a:t>Ga</a:t>
            </a:r>
            <a:r>
              <a:rPr lang="cs-CZ" dirty="0"/>
              <a:t> 5,1: K té svobodě nás Kristus osvobodil. Stůjte tedy pevně a nenechte se opět podrobit pod jho otroctví. </a:t>
            </a:r>
          </a:p>
          <a:p>
            <a:pPr marL="0" indent="0">
              <a:buNone/>
            </a:pPr>
            <a:endParaRPr lang="cs-CZ" dirty="0"/>
          </a:p>
          <a:p>
            <a:pPr marL="0" indent="0">
              <a:buNone/>
            </a:pPr>
            <a:r>
              <a:rPr lang="cs-CZ" dirty="0" err="1"/>
              <a:t>Ga</a:t>
            </a:r>
            <a:r>
              <a:rPr lang="cs-CZ" dirty="0"/>
              <a:t> 5,13n: Byli jste přece povoláni do svobody, bratři. Jen aby se vám ta svoboda nestala záminkou pro tělo. Vy však skrze lásku služte jedni druhým. Neboť celý Zákon je naplněn v jednom slovu: ‚Budeš milovat svého bližního jako sebe samého.‘ </a:t>
            </a:r>
          </a:p>
        </p:txBody>
      </p:sp>
    </p:spTree>
    <p:extLst>
      <p:ext uri="{BB962C8B-B14F-4D97-AF65-F5344CB8AC3E}">
        <p14:creationId xmlns:p14="http://schemas.microsoft.com/office/powerpoint/2010/main" val="2622354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Interpretace - výběr</a:t>
            </a:r>
          </a:p>
        </p:txBody>
      </p:sp>
      <p:sp>
        <p:nvSpPr>
          <p:cNvPr id="3" name="Zástupný symbol pro obsah 2"/>
          <p:cNvSpPr>
            <a:spLocks noGrp="1"/>
          </p:cNvSpPr>
          <p:nvPr>
            <p:ph idx="1"/>
          </p:nvPr>
        </p:nvSpPr>
        <p:spPr/>
        <p:txBody>
          <a:bodyPr/>
          <a:lstStyle/>
          <a:p>
            <a:r>
              <a:rPr lang="cs-CZ" dirty="0"/>
              <a:t>ad 1K 10,23n; </a:t>
            </a:r>
            <a:r>
              <a:rPr lang="cs-CZ" dirty="0" err="1"/>
              <a:t>Ga</a:t>
            </a:r>
            <a:r>
              <a:rPr lang="cs-CZ" dirty="0"/>
              <a:t> 5,1.13n</a:t>
            </a:r>
          </a:p>
          <a:p>
            <a:pPr>
              <a:buNone/>
            </a:pPr>
            <a:r>
              <a:rPr lang="cs-CZ" dirty="0"/>
              <a:t>Svoboda se rozšiřuje díky Kristu, víře Bohu – vše ke společnému růstu (řecky </a:t>
            </a:r>
            <a:r>
              <a:rPr lang="cs-CZ" cap="small" dirty="0" err="1"/>
              <a:t>oikodomeó</a:t>
            </a:r>
            <a:r>
              <a:rPr lang="cs-CZ" dirty="0"/>
              <a:t>) – </a:t>
            </a:r>
            <a:r>
              <a:rPr lang="cs-CZ" dirty="0" err="1"/>
              <a:t>integrativní</a:t>
            </a:r>
            <a:r>
              <a:rPr lang="cs-CZ" dirty="0"/>
              <a:t> etika, poslání sloužit v lásce druhým, nikoli  jednání sebestředné (biblicky „své-volné“, dle Komenského „samosvojné“), ale otevřené – nikoli otrok (uzavřené možnosti), ale svobodný (otevřenost)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Prameny ideje lidských práv v NZ</a:t>
            </a:r>
          </a:p>
        </p:txBody>
      </p:sp>
      <p:sp>
        <p:nvSpPr>
          <p:cNvPr id="3" name="Zástupný symbol pro obsah 2"/>
          <p:cNvSpPr>
            <a:spLocks noGrp="1"/>
          </p:cNvSpPr>
          <p:nvPr>
            <p:ph idx="1"/>
          </p:nvPr>
        </p:nvSpPr>
        <p:spPr/>
        <p:txBody>
          <a:bodyPr>
            <a:normAutofit/>
          </a:bodyPr>
          <a:lstStyle/>
          <a:p>
            <a:pPr marL="0" indent="0">
              <a:buNone/>
            </a:pPr>
            <a:r>
              <a:rPr lang="cs-CZ" dirty="0" err="1"/>
              <a:t>Ko</a:t>
            </a:r>
            <a:r>
              <a:rPr lang="cs-CZ" dirty="0"/>
              <a:t> 3,11: Potom tu už není Řek a Žid, obřízka a </a:t>
            </a:r>
            <a:r>
              <a:rPr lang="cs-CZ" dirty="0" err="1"/>
              <a:t>neobřízka</a:t>
            </a:r>
            <a:r>
              <a:rPr lang="cs-CZ" dirty="0"/>
              <a:t>, barbar, Skytha, otrok a svobodný, ale všechno a ve všem Kristus. </a:t>
            </a:r>
          </a:p>
          <a:p>
            <a:pPr marL="0" indent="0">
              <a:buNone/>
            </a:pPr>
            <a:endParaRPr lang="cs-CZ" dirty="0"/>
          </a:p>
          <a:p>
            <a:pPr marL="0" indent="0">
              <a:buNone/>
            </a:pPr>
            <a:r>
              <a:rPr lang="cs-CZ" dirty="0" err="1"/>
              <a:t>Ko</a:t>
            </a:r>
            <a:r>
              <a:rPr lang="cs-CZ" dirty="0"/>
              <a:t> 3,22: Otroci, poslouchejte ve všem pozemské pány, ne jen naoko, jako ti, kdo se chtějí zalíbit lidem, ale v upřímnosti srdce, bojíce se Pána. </a:t>
            </a:r>
          </a:p>
        </p:txBody>
      </p:sp>
    </p:spTree>
    <p:extLst>
      <p:ext uri="{BB962C8B-B14F-4D97-AF65-F5344CB8AC3E}">
        <p14:creationId xmlns:p14="http://schemas.microsoft.com/office/powerpoint/2010/main" val="2067052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Prameny ideje lidských práv v NZ</a:t>
            </a:r>
          </a:p>
        </p:txBody>
      </p:sp>
      <p:sp>
        <p:nvSpPr>
          <p:cNvPr id="3" name="Zástupný symbol pro obsah 2"/>
          <p:cNvSpPr>
            <a:spLocks noGrp="1"/>
          </p:cNvSpPr>
          <p:nvPr>
            <p:ph idx="1"/>
          </p:nvPr>
        </p:nvSpPr>
        <p:spPr/>
        <p:txBody>
          <a:bodyPr>
            <a:normAutofit fontScale="85000" lnSpcReduction="20000"/>
          </a:bodyPr>
          <a:lstStyle/>
          <a:p>
            <a:pPr marL="0" indent="0">
              <a:buNone/>
            </a:pPr>
            <a:r>
              <a:rPr lang="cs-CZ" dirty="0"/>
              <a:t>Ř 13,1-7: Každá duše ať se podřizuje nadřízeným autoritám, neboť není autority, leč od Boha. Ty, které jsou, jsou zřízeny od Boha, takže ten, kdo se staví proti autoritě, odporuje Božímu nařízení. Ti, kdo mu odporují, přivolávají na sebe soud. Vládcové nejsou postrachem dobrému jednání, nýbrž zlému. Chceš, aby ses nemusel bát autority? Čiň dobré, a budeš mít od ní chválu. Vždyť je Božím služebníkem pro tvé dobro. Jednáš-li však zle, boj se, neboť ne nadarmo nosí meč. Je Božím služebníkem, vykonavatelem hněvu nad tím, kdo činí zlo. Proto je nutno podřizovat se, a to nejen kvůli tomu hněvu, nýbrž i kvůli svědomí. Proto také platíte daně, neboť vládcové jsou Božími služebníky a právě tomu se vytrvale věnují. Dejte každému, co jste povinni: komu daň, tomu daň, komu clo, tomu clo, komu bázeň, tomu bázeň, komu čest, tomu čest. </a:t>
            </a:r>
          </a:p>
        </p:txBody>
      </p:sp>
    </p:spTree>
    <p:extLst>
      <p:ext uri="{BB962C8B-B14F-4D97-AF65-F5344CB8AC3E}">
        <p14:creationId xmlns:p14="http://schemas.microsoft.com/office/powerpoint/2010/main" val="1717115377"/>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1107</Words>
  <Application>Microsoft Office PowerPoint</Application>
  <PresentationFormat>Širokoúhlá obrazovka</PresentationFormat>
  <Paragraphs>43</Paragraphs>
  <Slides>11</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11</vt:i4>
      </vt:variant>
    </vt:vector>
  </HeadingPairs>
  <TitlesOfParts>
    <vt:vector size="14" baseType="lpstr">
      <vt:lpstr>Arial</vt:lpstr>
      <vt:lpstr>Calibri</vt:lpstr>
      <vt:lpstr>Motiv sady Office</vt:lpstr>
      <vt:lpstr>Lidská práva: Přístupy a výklady 4</vt:lpstr>
      <vt:lpstr>Imago Dei</vt:lpstr>
      <vt:lpstr>Prameny ideje lidských práv v NZ</vt:lpstr>
      <vt:lpstr>Prameny ideje lidských práv v NZ</vt:lpstr>
      <vt:lpstr>Prameny ideje lidských práv v NZ</vt:lpstr>
      <vt:lpstr>Prameny ideje lidských práv v NZ</vt:lpstr>
      <vt:lpstr>Interpretace - výběr</vt:lpstr>
      <vt:lpstr>Prameny ideje lidských práv v NZ</vt:lpstr>
      <vt:lpstr>Prameny ideje lidských práv v NZ</vt:lpstr>
      <vt:lpstr>role Sk 5,29 (4,19) v dějinách</vt:lpstr>
      <vt:lpstr>Bible, Nový zákon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Lidská práva: Přístupy a výklady 4</dc:title>
  <dc:creator>Svobodová Zuzana PhDr. Ph.D.</dc:creator>
  <cp:lastModifiedBy>Svobodová Zuzana PhDr. Ph.D.</cp:lastModifiedBy>
  <cp:revision>1</cp:revision>
  <dcterms:created xsi:type="dcterms:W3CDTF">2021-11-19T13:57:08Z</dcterms:created>
  <dcterms:modified xsi:type="dcterms:W3CDTF">2021-11-19T13:57:42Z</dcterms:modified>
</cp:coreProperties>
</file>