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5"/>
  </p:notesMasterIdLst>
  <p:sldIdLst>
    <p:sldId id="256" r:id="rId2"/>
    <p:sldId id="264" r:id="rId3"/>
    <p:sldId id="272" r:id="rId4"/>
    <p:sldId id="268" r:id="rId5"/>
    <p:sldId id="271" r:id="rId6"/>
    <p:sldId id="270" r:id="rId7"/>
    <p:sldId id="269" r:id="rId8"/>
    <p:sldId id="267" r:id="rId9"/>
    <p:sldId id="266" r:id="rId10"/>
    <p:sldId id="265" r:id="rId11"/>
    <p:sldId id="263" r:id="rId12"/>
    <p:sldId id="262" r:id="rId13"/>
    <p:sldId id="261" r:id="rId14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5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2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8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0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7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4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5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7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6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24.01.2019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24.01.2019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24.01.2019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24.01.2019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24.01.2019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management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Petr Řehoř,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Participants</a:t>
            </a:r>
            <a:r>
              <a:rPr lang="cs-CZ" dirty="0" smtClean="0"/>
              <a:t> in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 smtClean="0"/>
              <a:t>initiator</a:t>
            </a:r>
            <a:endParaRPr lang="cs-CZ" dirty="0"/>
          </a:p>
          <a:p>
            <a:pPr lvl="0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analyst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realiser</a:t>
            </a:r>
            <a:endParaRPr lang="cs-CZ" dirty="0"/>
          </a:p>
          <a:p>
            <a:pPr lvl="0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smtClean="0"/>
              <a:t>user</a:t>
            </a:r>
            <a:endParaRPr lang="cs-CZ" dirty="0"/>
          </a:p>
          <a:p>
            <a:pPr lvl="0"/>
            <a:r>
              <a:rPr lang="cs-CZ" dirty="0" err="1"/>
              <a:t>Change</a:t>
            </a:r>
            <a:r>
              <a:rPr lang="cs-CZ" dirty="0"/>
              <a:t> investor </a:t>
            </a:r>
            <a:endParaRPr lang="cs-CZ" dirty="0" smtClean="0"/>
          </a:p>
          <a:p>
            <a:pPr lvl="0"/>
            <a:r>
              <a:rPr lang="cs-CZ" dirty="0" err="1" smtClean="0"/>
              <a:t>Supporters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change</a:t>
            </a:r>
            <a:endParaRPr lang="cs-CZ" dirty="0"/>
          </a:p>
          <a:p>
            <a:pPr lvl="0"/>
            <a:r>
              <a:rPr lang="cs-CZ" dirty="0" err="1"/>
              <a:t>Opponents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err="1" smtClean="0"/>
              <a:t>Uninvolved</a:t>
            </a:r>
            <a:r>
              <a:rPr lang="cs-CZ" dirty="0" smtClean="0"/>
              <a:t> </a:t>
            </a:r>
            <a:r>
              <a:rPr lang="cs-CZ" dirty="0" err="1"/>
              <a:t>parties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04" y="1280460"/>
            <a:ext cx="5337893" cy="287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informed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? </a:t>
            </a:r>
          </a:p>
          <a:p>
            <a:pPr lvl="0"/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informed</a:t>
            </a:r>
            <a:r>
              <a:rPr lang="cs-CZ" dirty="0"/>
              <a:t>? 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subject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notification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? </a:t>
            </a:r>
          </a:p>
          <a:p>
            <a:pPr lvl="0"/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informed</a:t>
            </a:r>
            <a:r>
              <a:rPr lang="cs-CZ" dirty="0"/>
              <a:t>? </a:t>
            </a:r>
          </a:p>
          <a:p>
            <a:pPr lvl="0"/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manage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?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88" y="5074919"/>
            <a:ext cx="4045712" cy="24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898316" cy="5567281"/>
          </a:xfrm>
        </p:spPr>
        <p:txBody>
          <a:bodyPr/>
          <a:lstStyle/>
          <a:p>
            <a:pPr lvl="0"/>
            <a:r>
              <a:rPr lang="cs-CZ" dirty="0"/>
              <a:t>a </a:t>
            </a:r>
            <a:r>
              <a:rPr lang="cs-CZ" dirty="0" err="1"/>
              <a:t>clear</a:t>
            </a:r>
            <a:r>
              <a:rPr lang="cs-CZ" dirty="0"/>
              <a:t>, </a:t>
            </a:r>
            <a:r>
              <a:rPr lang="cs-CZ" dirty="0" err="1"/>
              <a:t>motivating</a:t>
            </a:r>
            <a:r>
              <a:rPr lang="cs-CZ" dirty="0"/>
              <a:t>,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communicable</a:t>
            </a:r>
            <a:r>
              <a:rPr lang="cs-CZ" dirty="0"/>
              <a:t> vision </a:t>
            </a:r>
            <a:r>
              <a:rPr lang="cs-CZ" dirty="0" err="1"/>
              <a:t>explaining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sufficient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entire</a:t>
            </a:r>
            <a:r>
              <a:rPr lang="cs-CZ" dirty="0"/>
              <a:t> </a:t>
            </a:r>
            <a:r>
              <a:rPr lang="cs-CZ" dirty="0" smtClean="0"/>
              <a:t>proces,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interested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,</a:t>
            </a:r>
            <a:endParaRPr lang="cs-CZ" dirty="0"/>
          </a:p>
          <a:p>
            <a:pPr lvl="0"/>
            <a:r>
              <a:rPr lang="cs-CZ" dirty="0" err="1"/>
              <a:t>concentration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,</a:t>
            </a:r>
            <a:endParaRPr lang="cs-CZ" dirty="0"/>
          </a:p>
          <a:p>
            <a:pPr lvl="0"/>
            <a:r>
              <a:rPr lang="cs-CZ" dirty="0" smtClean="0"/>
              <a:t>use </a:t>
            </a:r>
            <a:r>
              <a:rPr lang="cs-CZ" dirty="0" err="1"/>
              <a:t>of</a:t>
            </a:r>
            <a:r>
              <a:rPr lang="cs-CZ" dirty="0"/>
              <a:t> positive and negative </a:t>
            </a:r>
            <a:r>
              <a:rPr lang="cs-CZ" dirty="0" err="1"/>
              <a:t>motivation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employees</a:t>
            </a:r>
            <a:r>
              <a:rPr lang="cs-CZ" smtClean="0"/>
              <a:t>,</a:t>
            </a:r>
            <a:endParaRPr lang="cs-CZ" dirty="0"/>
          </a:p>
          <a:p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communicating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</a:p>
          <a:p>
            <a:pPr marL="0" indent="0" algn="ctr">
              <a:buNone/>
            </a:pPr>
            <a:r>
              <a:rPr lang="cs-CZ" sz="4400" dirty="0" err="1"/>
              <a:t>your</a:t>
            </a:r>
            <a:r>
              <a:rPr lang="cs-CZ" sz="4400" dirty="0"/>
              <a:t> </a:t>
            </a:r>
            <a:r>
              <a:rPr lang="cs-CZ" sz="4400" dirty="0" err="1"/>
              <a:t>attention</a:t>
            </a:r>
            <a:r>
              <a:rPr lang="cs-CZ" sz="4400" dirty="0"/>
              <a:t>!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10044620" cy="5567281"/>
          </a:xfrm>
        </p:spPr>
        <p:txBody>
          <a:bodyPr/>
          <a:lstStyle/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meet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 point and SUCCESS,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more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labours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possibilities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aversion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 </a:t>
            </a:r>
            <a:r>
              <a:rPr lang="cs-CZ" dirty="0" err="1"/>
              <a:t>participants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</a:t>
            </a:r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obtain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/>
              <a:t>understood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resistence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 </a:t>
            </a:r>
            <a:r>
              <a:rPr lang="cs-CZ" dirty="0" err="1"/>
              <a:t>belong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 smtClean="0"/>
              <a:t>risks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3853587"/>
            <a:ext cx="5133848" cy="37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Change</a:t>
            </a:r>
            <a:r>
              <a:rPr lang="cs-CZ" dirty="0" smtClean="0"/>
              <a:t> management </a:t>
            </a:r>
            <a:r>
              <a:rPr lang="cs-CZ" dirty="0" err="1" smtClean="0"/>
              <a:t>process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512" y="1187450"/>
            <a:ext cx="9162287" cy="613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Bifurcation</a:t>
            </a:r>
            <a:r>
              <a:rPr lang="cs-CZ" dirty="0" smtClean="0"/>
              <a:t> point (</a:t>
            </a:r>
            <a:r>
              <a:rPr lang="cs-CZ" dirty="0" err="1" smtClean="0"/>
              <a:t>disintegration</a:t>
            </a:r>
            <a:r>
              <a:rPr lang="cs-CZ" dirty="0" smtClean="0"/>
              <a:t>, </a:t>
            </a:r>
            <a:r>
              <a:rPr lang="cs-CZ" dirty="0" err="1" smtClean="0"/>
              <a:t>separated</a:t>
            </a:r>
            <a:r>
              <a:rPr lang="cs-CZ" dirty="0" smtClean="0"/>
              <a:t> point):</a:t>
            </a:r>
          </a:p>
          <a:p>
            <a:endParaRPr lang="cs-CZ" dirty="0"/>
          </a:p>
          <a:p>
            <a:pPr marL="0" lvl="0" indent="0">
              <a:buNone/>
            </a:pPr>
            <a:r>
              <a:rPr lang="cs-CZ" dirty="0" smtClean="0"/>
              <a:t>1. To </a:t>
            </a:r>
            <a:r>
              <a:rPr lang="cs-CZ" dirty="0" err="1"/>
              <a:t>implement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, </a:t>
            </a:r>
            <a:r>
              <a:rPr lang="cs-CZ" dirty="0" err="1"/>
              <a:t>since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dangerous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more </a:t>
            </a:r>
            <a:r>
              <a:rPr lang="cs-CZ" dirty="0" err="1"/>
              <a:t>promising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unchanging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.</a:t>
            </a:r>
          </a:p>
          <a:p>
            <a:pPr marL="0" lvl="0" indent="0">
              <a:buNone/>
            </a:pPr>
            <a:r>
              <a:rPr lang="cs-CZ" dirty="0" smtClean="0"/>
              <a:t>2. Not </a:t>
            </a:r>
            <a:r>
              <a:rPr lang="cs-CZ" dirty="0"/>
              <a:t>to </a:t>
            </a:r>
            <a:r>
              <a:rPr lang="cs-CZ" dirty="0" err="1"/>
              <a:t>implement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, </a:t>
            </a:r>
            <a:r>
              <a:rPr lang="cs-CZ" dirty="0" err="1"/>
              <a:t>because</a:t>
            </a:r>
            <a:r>
              <a:rPr lang="cs-CZ" dirty="0"/>
              <a:t> a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risky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moment,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constancy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</a:t>
            </a:r>
            <a:r>
              <a:rPr lang="cs-CZ" dirty="0" err="1"/>
              <a:t>certainty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– </a:t>
            </a:r>
            <a:r>
              <a:rPr lang="cs-CZ" dirty="0" err="1" smtClean="0"/>
              <a:t>shared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endParaRPr lang="cs-CZ" dirty="0" smtClean="0"/>
          </a:p>
          <a:p>
            <a:r>
              <a:rPr lang="cs-CZ" dirty="0" smtClean="0"/>
              <a:t>U –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organizations</a:t>
            </a:r>
            <a:endParaRPr lang="cs-CZ" dirty="0" smtClean="0"/>
          </a:p>
          <a:p>
            <a:r>
              <a:rPr lang="cs-CZ" dirty="0" smtClean="0"/>
              <a:t>C – </a:t>
            </a:r>
            <a:r>
              <a:rPr lang="cs-CZ" dirty="0" err="1" smtClean="0"/>
              <a:t>cultural</a:t>
            </a:r>
            <a:r>
              <a:rPr lang="cs-CZ" dirty="0" smtClean="0"/>
              <a:t> </a:t>
            </a:r>
            <a:r>
              <a:rPr lang="cs-CZ" dirty="0" err="1" smtClean="0"/>
              <a:t>alingment</a:t>
            </a:r>
            <a:endParaRPr lang="cs-CZ" dirty="0" smtClean="0"/>
          </a:p>
          <a:p>
            <a:r>
              <a:rPr lang="cs-CZ" dirty="0" smtClean="0"/>
              <a:t>C –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 smtClean="0"/>
              <a:t>E – </a:t>
            </a:r>
            <a:r>
              <a:rPr lang="cs-CZ" dirty="0" err="1" smtClean="0"/>
              <a:t>experinced</a:t>
            </a:r>
            <a:r>
              <a:rPr lang="cs-CZ" dirty="0" smtClean="0"/>
              <a:t> </a:t>
            </a:r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endParaRPr lang="cs-CZ" dirty="0" smtClean="0"/>
          </a:p>
          <a:p>
            <a:r>
              <a:rPr lang="cs-CZ" dirty="0" smtClean="0"/>
              <a:t>S –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leadership</a:t>
            </a:r>
            <a:endParaRPr lang="cs-CZ" dirty="0" smtClean="0"/>
          </a:p>
          <a:p>
            <a:r>
              <a:rPr lang="cs-CZ" dirty="0" smtClean="0"/>
              <a:t>S – </a:t>
            </a:r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 smtClean="0"/>
              <a:t>buy</a:t>
            </a:r>
            <a:r>
              <a:rPr lang="cs-CZ" dirty="0" smtClean="0"/>
              <a:t>-in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37" y="4296547"/>
            <a:ext cx="3519042" cy="326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4" y="1361496"/>
            <a:ext cx="9564908" cy="604895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Resistence to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interests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err="1" smtClean="0"/>
              <a:t>uncertainty</a:t>
            </a:r>
            <a:endParaRPr lang="cs-CZ" dirty="0" smtClean="0"/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understanding</a:t>
            </a:r>
            <a:r>
              <a:rPr lang="cs-CZ" dirty="0"/>
              <a:t> and trust </a:t>
            </a:r>
            <a:endParaRPr lang="cs-CZ" dirty="0" smtClean="0"/>
          </a:p>
          <a:p>
            <a:r>
              <a:rPr lang="cs-CZ" dirty="0" err="1"/>
              <a:t>different</a:t>
            </a:r>
            <a:r>
              <a:rPr lang="cs-CZ" dirty="0"/>
              <a:t>  </a:t>
            </a:r>
            <a:r>
              <a:rPr lang="cs-CZ" dirty="0" err="1"/>
              <a:t>perception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tolerance</a:t>
            </a:r>
          </a:p>
          <a:p>
            <a:r>
              <a:rPr lang="cs-CZ" dirty="0" err="1"/>
              <a:t>unwillingness</a:t>
            </a:r>
            <a:r>
              <a:rPr lang="cs-CZ" dirty="0"/>
              <a:t> to </a:t>
            </a:r>
            <a:r>
              <a:rPr lang="cs-CZ" dirty="0" err="1"/>
              <a:t>give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up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existing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/>
              <a:t>are </a:t>
            </a:r>
            <a:r>
              <a:rPr lang="cs-CZ" dirty="0" err="1"/>
              <a:t>afraid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thinking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70" y="2876801"/>
            <a:ext cx="4310362" cy="305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Overcoming</a:t>
            </a:r>
            <a:r>
              <a:rPr lang="cs-CZ" dirty="0" smtClean="0"/>
              <a:t> resistence to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Education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r>
              <a:rPr lang="cs-CZ" dirty="0"/>
              <a:t> </a:t>
            </a:r>
          </a:p>
          <a:p>
            <a:r>
              <a:rPr lang="cs-CZ" dirty="0" err="1"/>
              <a:t>Participation</a:t>
            </a:r>
            <a:r>
              <a:rPr lang="cs-CZ" dirty="0"/>
              <a:t> and </a:t>
            </a:r>
            <a:r>
              <a:rPr lang="cs-CZ" dirty="0" err="1"/>
              <a:t>involvement</a:t>
            </a:r>
            <a:r>
              <a:rPr lang="cs-CZ" dirty="0"/>
              <a:t> </a:t>
            </a:r>
          </a:p>
          <a:p>
            <a:r>
              <a:rPr lang="cs-CZ" dirty="0" err="1"/>
              <a:t>Facilitation</a:t>
            </a:r>
            <a:r>
              <a:rPr lang="cs-CZ" dirty="0"/>
              <a:t> and support </a:t>
            </a:r>
          </a:p>
          <a:p>
            <a:r>
              <a:rPr lang="cs-CZ" dirty="0" err="1"/>
              <a:t>Negotiation</a:t>
            </a:r>
            <a:r>
              <a:rPr lang="cs-CZ" dirty="0"/>
              <a:t> and </a:t>
            </a:r>
            <a:r>
              <a:rPr lang="cs-CZ" dirty="0" err="1"/>
              <a:t>agreement</a:t>
            </a:r>
            <a:r>
              <a:rPr lang="cs-CZ" dirty="0"/>
              <a:t> </a:t>
            </a:r>
          </a:p>
          <a:p>
            <a:r>
              <a:rPr lang="cs-CZ" dirty="0" err="1"/>
              <a:t>Manipulation</a:t>
            </a:r>
            <a:r>
              <a:rPr lang="cs-CZ" dirty="0"/>
              <a:t> and </a:t>
            </a:r>
            <a:r>
              <a:rPr lang="cs-CZ" dirty="0" err="1"/>
              <a:t>cooptation</a:t>
            </a:r>
            <a:r>
              <a:rPr lang="cs-CZ" dirty="0"/>
              <a:t> </a:t>
            </a:r>
          </a:p>
          <a:p>
            <a:r>
              <a:rPr lang="cs-CZ" dirty="0"/>
              <a:t>Explicit and </a:t>
            </a:r>
            <a:r>
              <a:rPr lang="cs-CZ" dirty="0" err="1"/>
              <a:t>implicit</a:t>
            </a:r>
            <a:r>
              <a:rPr lang="cs-CZ" dirty="0"/>
              <a:t> </a:t>
            </a:r>
            <a:r>
              <a:rPr lang="cs-CZ" dirty="0" err="1"/>
              <a:t>coercion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16" y="4699564"/>
            <a:ext cx="4745735" cy="2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</TotalTime>
  <Words>442</Words>
  <Application>Microsoft Office PowerPoint</Application>
  <PresentationFormat>Vlastní</PresentationFormat>
  <Paragraphs>99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Clara Sans</vt:lpstr>
      <vt:lpstr>JU_OPVVV</vt:lpstr>
      <vt:lpstr>Process of the change management</vt:lpstr>
      <vt:lpstr>Learning outcomes</vt:lpstr>
      <vt:lpstr>Introduction</vt:lpstr>
      <vt:lpstr>Change management process</vt:lpstr>
      <vt:lpstr>Planning of change</vt:lpstr>
      <vt:lpstr>Planning of change</vt:lpstr>
      <vt:lpstr>Planning of change</vt:lpstr>
      <vt:lpstr>Resistence to change</vt:lpstr>
      <vt:lpstr>Overcoming resistence to change</vt:lpstr>
      <vt:lpstr>Participants in change process</vt:lpstr>
      <vt:lpstr>Communication of change</vt:lpstr>
      <vt:lpstr>Successful change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Řehoř Petr doc. Ing. Ph.D.</cp:lastModifiedBy>
  <cp:revision>9</cp:revision>
  <dcterms:created xsi:type="dcterms:W3CDTF">2017-07-17T18:52:59Z</dcterms:created>
  <dcterms:modified xsi:type="dcterms:W3CDTF">2019-01-24T09:28:33Z</dcterms:modified>
</cp:coreProperties>
</file>