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6"/>
  </p:notesMasterIdLst>
  <p:sldIdLst>
    <p:sldId id="256" r:id="rId2"/>
    <p:sldId id="257" r:id="rId3"/>
    <p:sldId id="271" r:id="rId4"/>
    <p:sldId id="258" r:id="rId5"/>
    <p:sldId id="260" r:id="rId6"/>
    <p:sldId id="261" r:id="rId7"/>
    <p:sldId id="259" r:id="rId8"/>
    <p:sldId id="264" r:id="rId9"/>
    <p:sldId id="263" r:id="rId10"/>
    <p:sldId id="262" r:id="rId11"/>
    <p:sldId id="265" r:id="rId12"/>
    <p:sldId id="266" r:id="rId13"/>
    <p:sldId id="269" r:id="rId14"/>
    <p:sldId id="270" r:id="rId15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0" d="100"/>
          <a:sy n="80" d="100"/>
        </p:scale>
        <p:origin x="1162" y="4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05.04.2020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DD68CE-66E3-4B61-B1C6-4A829A62593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8290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05.04.2020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05.04.2020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05.04.2020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05.04.2020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05.04.2020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05.04.2020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05.04.2020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05.04.2020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05.04.2020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05.04.2020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05.04.2020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05.04.2020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90650" y="2071955"/>
            <a:ext cx="8729344" cy="1503745"/>
          </a:xfrm>
        </p:spPr>
        <p:txBody>
          <a:bodyPr/>
          <a:lstStyle/>
          <a:p>
            <a:r>
              <a:rPr lang="cs-CZ" dirty="0" smtClean="0"/>
              <a:t>Profit/</a:t>
            </a:r>
            <a:r>
              <a:rPr lang="cs-CZ" dirty="0" err="1" smtClean="0"/>
              <a:t>loss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smtClean="0"/>
              <a:t>Profit/</a:t>
            </a:r>
            <a:r>
              <a:rPr lang="cs-CZ" b="1" dirty="0" err="1" smtClean="0"/>
              <a:t>loss</a:t>
            </a:r>
            <a:r>
              <a:rPr lang="cs-CZ" b="1" dirty="0" smtClean="0"/>
              <a:t> </a:t>
            </a:r>
            <a:r>
              <a:rPr lang="cs-CZ" b="1" dirty="0" err="1" smtClean="0"/>
              <a:t>Account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06.04.2020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977850" y="6820754"/>
            <a:ext cx="2495550" cy="401637"/>
          </a:xfrm>
        </p:spPr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950976" y="4507992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1323975" y="323850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6455265" y="3540560"/>
            <a:ext cx="1473254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4286864" y="4798939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220064" y="2843066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" name="Rectangle 10"/>
          <p:cNvSpPr>
            <a:spLocks noChangeArrowheads="1"/>
          </p:cNvSpPr>
          <p:nvPr/>
        </p:nvSpPr>
        <p:spPr bwMode="auto">
          <a:xfrm>
            <a:off x="0" y="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0" y="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0" y="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3552825" y="6364594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0" name="Tabulk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057770"/>
              </p:ext>
            </p:extLst>
          </p:nvPr>
        </p:nvGraphicFramePr>
        <p:xfrm>
          <a:off x="619433" y="1726693"/>
          <a:ext cx="9538978" cy="48540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5013">
                  <a:extLst>
                    <a:ext uri="{9D8B030D-6E8A-4147-A177-3AD203B41FA5}">
                      <a16:colId xmlns:a16="http://schemas.microsoft.com/office/drawing/2014/main" val="363318827"/>
                    </a:ext>
                  </a:extLst>
                </a:gridCol>
                <a:gridCol w="367374">
                  <a:extLst>
                    <a:ext uri="{9D8B030D-6E8A-4147-A177-3AD203B41FA5}">
                      <a16:colId xmlns:a16="http://schemas.microsoft.com/office/drawing/2014/main" val="1511312768"/>
                    </a:ext>
                  </a:extLst>
                </a:gridCol>
                <a:gridCol w="259825">
                  <a:extLst>
                    <a:ext uri="{9D8B030D-6E8A-4147-A177-3AD203B41FA5}">
                      <a16:colId xmlns:a16="http://schemas.microsoft.com/office/drawing/2014/main" val="3617671110"/>
                    </a:ext>
                  </a:extLst>
                </a:gridCol>
                <a:gridCol w="5640542">
                  <a:extLst>
                    <a:ext uri="{9D8B030D-6E8A-4147-A177-3AD203B41FA5}">
                      <a16:colId xmlns:a16="http://schemas.microsoft.com/office/drawing/2014/main" val="3987486079"/>
                    </a:ext>
                  </a:extLst>
                </a:gridCol>
                <a:gridCol w="540948">
                  <a:extLst>
                    <a:ext uri="{9D8B030D-6E8A-4147-A177-3AD203B41FA5}">
                      <a16:colId xmlns:a16="http://schemas.microsoft.com/office/drawing/2014/main" val="2754904782"/>
                    </a:ext>
                  </a:extLst>
                </a:gridCol>
                <a:gridCol w="1192638">
                  <a:extLst>
                    <a:ext uri="{9D8B030D-6E8A-4147-A177-3AD203B41FA5}">
                      <a16:colId xmlns:a16="http://schemas.microsoft.com/office/drawing/2014/main" val="2428349101"/>
                    </a:ext>
                  </a:extLst>
                </a:gridCol>
                <a:gridCol w="1192638">
                  <a:extLst>
                    <a:ext uri="{9D8B030D-6E8A-4147-A177-3AD203B41FA5}">
                      <a16:colId xmlns:a16="http://schemas.microsoft.com/office/drawing/2014/main" val="2520320257"/>
                    </a:ext>
                  </a:extLst>
                </a:gridCol>
              </a:tblGrid>
              <a:tr h="51532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E.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Value adjustments in the operational area (r. 15 + 18 + 19)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14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 err="1" smtClean="0">
                          <a:effectLst/>
                        </a:rPr>
                        <a:t>Currentperiod</a:t>
                      </a: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 err="1" smtClean="0">
                          <a:effectLst/>
                        </a:rPr>
                        <a:t>Previous</a:t>
                      </a:r>
                      <a:r>
                        <a:rPr lang="cs-CZ" sz="2400" dirty="0" smtClean="0">
                          <a:effectLst/>
                        </a:rPr>
                        <a:t> period </a:t>
                      </a: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724792884"/>
                  </a:ext>
                </a:extLst>
              </a:tr>
              <a:tr h="1030645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1.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Value adjustments of intangible and tangible fixed assets (r. 16 + 17 )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15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2096482"/>
                  </a:ext>
                </a:extLst>
              </a:tr>
              <a:tr h="1030645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1.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1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Value adjustments of intangible and tangible fixed assets - permanent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16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058214677"/>
                  </a:ext>
                </a:extLst>
              </a:tr>
              <a:tr h="1030645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1.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2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Value adjustments of intangible and tangible fixed assets - temporary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17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177857541"/>
                  </a:ext>
                </a:extLst>
              </a:tr>
              <a:tr h="51532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2.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Stock value adjustments 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18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971364603"/>
                  </a:ext>
                </a:extLst>
              </a:tr>
              <a:tr h="51532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3.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Receivable value adjustments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19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18473568"/>
                  </a:ext>
                </a:extLst>
              </a:tr>
            </a:tbl>
          </a:graphicData>
        </a:graphic>
      </p:graphicFrame>
      <p:sp>
        <p:nvSpPr>
          <p:cNvPr id="2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en-GB" dirty="0" smtClean="0"/>
              <a:t>Profit</a:t>
            </a:r>
            <a:r>
              <a:rPr lang="cs-CZ" dirty="0" smtClean="0"/>
              <a:t>/</a:t>
            </a:r>
            <a:r>
              <a:rPr lang="cs-CZ" dirty="0" err="1" smtClean="0"/>
              <a:t>Loss</a:t>
            </a:r>
            <a:r>
              <a:rPr lang="cs-CZ" dirty="0" smtClean="0"/>
              <a:t> </a:t>
            </a:r>
            <a:r>
              <a:rPr lang="cs-CZ" dirty="0" err="1" smtClean="0"/>
              <a:t>Account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38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06.04.2020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933825" y="350520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305175" y="2396516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3" name="Rectangle 25"/>
          <p:cNvSpPr>
            <a:spLocks noChangeArrowheads="1"/>
          </p:cNvSpPr>
          <p:nvPr/>
        </p:nvSpPr>
        <p:spPr bwMode="auto">
          <a:xfrm>
            <a:off x="4810125" y="3284537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5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en-GB" dirty="0" smtClean="0"/>
              <a:t>Profit</a:t>
            </a:r>
            <a:r>
              <a:rPr lang="cs-CZ" dirty="0" smtClean="0"/>
              <a:t>/</a:t>
            </a:r>
            <a:r>
              <a:rPr lang="cs-CZ" dirty="0" err="1" smtClean="0"/>
              <a:t>Loss</a:t>
            </a:r>
            <a:r>
              <a:rPr lang="cs-CZ" dirty="0" smtClean="0"/>
              <a:t> </a:t>
            </a:r>
            <a:r>
              <a:rPr lang="cs-CZ" dirty="0" err="1" smtClean="0"/>
              <a:t>Account</a:t>
            </a:r>
            <a:endParaRPr lang="cs-CZ" dirty="0"/>
          </a:p>
        </p:txBody>
      </p:sp>
      <p:graphicFrame>
        <p:nvGraphicFramePr>
          <p:cNvPr id="16" name="Tabulk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850542"/>
              </p:ext>
            </p:extLst>
          </p:nvPr>
        </p:nvGraphicFramePr>
        <p:xfrm>
          <a:off x="666748" y="1362073"/>
          <a:ext cx="9629776" cy="59752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8298">
                  <a:extLst>
                    <a:ext uri="{9D8B030D-6E8A-4147-A177-3AD203B41FA5}">
                      <a16:colId xmlns:a16="http://schemas.microsoft.com/office/drawing/2014/main" val="3705238465"/>
                    </a:ext>
                  </a:extLst>
                </a:gridCol>
                <a:gridCol w="370871">
                  <a:extLst>
                    <a:ext uri="{9D8B030D-6E8A-4147-A177-3AD203B41FA5}">
                      <a16:colId xmlns:a16="http://schemas.microsoft.com/office/drawing/2014/main" val="597399995"/>
                    </a:ext>
                  </a:extLst>
                </a:gridCol>
                <a:gridCol w="262298">
                  <a:extLst>
                    <a:ext uri="{9D8B030D-6E8A-4147-A177-3AD203B41FA5}">
                      <a16:colId xmlns:a16="http://schemas.microsoft.com/office/drawing/2014/main" val="178414538"/>
                    </a:ext>
                  </a:extLst>
                </a:gridCol>
                <a:gridCol w="5694231">
                  <a:extLst>
                    <a:ext uri="{9D8B030D-6E8A-4147-A177-3AD203B41FA5}">
                      <a16:colId xmlns:a16="http://schemas.microsoft.com/office/drawing/2014/main" val="2928399957"/>
                    </a:ext>
                  </a:extLst>
                </a:gridCol>
                <a:gridCol w="546096">
                  <a:extLst>
                    <a:ext uri="{9D8B030D-6E8A-4147-A177-3AD203B41FA5}">
                      <a16:colId xmlns:a16="http://schemas.microsoft.com/office/drawing/2014/main" val="3106328347"/>
                    </a:ext>
                  </a:extLst>
                </a:gridCol>
                <a:gridCol w="1203991">
                  <a:extLst>
                    <a:ext uri="{9D8B030D-6E8A-4147-A177-3AD203B41FA5}">
                      <a16:colId xmlns:a16="http://schemas.microsoft.com/office/drawing/2014/main" val="2175396904"/>
                    </a:ext>
                  </a:extLst>
                </a:gridCol>
                <a:gridCol w="1203991">
                  <a:extLst>
                    <a:ext uri="{9D8B030D-6E8A-4147-A177-3AD203B41FA5}">
                      <a16:colId xmlns:a16="http://schemas.microsoft.com/office/drawing/2014/main" val="778817760"/>
                    </a:ext>
                  </a:extLst>
                </a:gridCol>
              </a:tblGrid>
              <a:tr h="501362">
                <a:tc gridSpan="3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III.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Other operating revenues (r. 21 + 22 + 23) 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20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 err="1" smtClean="0">
                          <a:effectLst/>
                        </a:rPr>
                        <a:t>Currentperiod</a:t>
                      </a: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 err="1" smtClean="0">
                          <a:effectLst/>
                        </a:rPr>
                        <a:t>Previous</a:t>
                      </a:r>
                      <a:r>
                        <a:rPr lang="cs-CZ" sz="2400" dirty="0" smtClean="0">
                          <a:effectLst/>
                        </a:rPr>
                        <a:t> period </a:t>
                      </a: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35996559"/>
                  </a:ext>
                </a:extLst>
              </a:tr>
              <a:tr h="50136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III.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1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Revenues from disposals of fixed assets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21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175687527"/>
                  </a:ext>
                </a:extLst>
              </a:tr>
              <a:tr h="50136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2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Revenues from disposals of materials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22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512553862"/>
                  </a:ext>
                </a:extLst>
              </a:tr>
              <a:tr h="50136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3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Other C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23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03679530"/>
                  </a:ext>
                </a:extLst>
              </a:tr>
              <a:tr h="50136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F.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Other operating expenses (r. 25 to 29)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24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04704865"/>
                  </a:ext>
                </a:extLst>
              </a:tr>
              <a:tr h="50136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1.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Net book value of sold fixed assets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25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638607622"/>
                  </a:ext>
                </a:extLst>
              </a:tr>
              <a:tr h="50136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2.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Net book value of sold material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26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20099410"/>
                  </a:ext>
                </a:extLst>
              </a:tr>
              <a:tr h="50136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3.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Taxes and fees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27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646269088"/>
                  </a:ext>
                </a:extLst>
              </a:tr>
              <a:tr h="50136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4.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Reserves and complex deferred costs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28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42375366"/>
                  </a:ext>
                </a:extLst>
              </a:tr>
              <a:tr h="50136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5.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Other operating expenses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29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323886460"/>
                  </a:ext>
                </a:extLst>
              </a:tr>
              <a:tr h="501362">
                <a:tc gridSpan="3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*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Operating profit/loss (+/-)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30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>
                          <a:effectLst/>
                        </a:rPr>
                        <a:t> </a:t>
                      </a: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347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2442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06.04.2020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667432" y="3421625"/>
            <a:ext cx="1229741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175819" y="3962399"/>
            <a:ext cx="1485113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2993411" y="4684311"/>
            <a:ext cx="18614508" cy="50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3441290" y="3061574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" name="Rectangle 24"/>
          <p:cNvSpPr>
            <a:spLocks noChangeArrowheads="1"/>
          </p:cNvSpPr>
          <p:nvPr/>
        </p:nvSpPr>
        <p:spPr bwMode="auto">
          <a:xfrm>
            <a:off x="737419" y="4014811"/>
            <a:ext cx="1697776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2" name="Rectangle 28"/>
          <p:cNvSpPr>
            <a:spLocks noChangeArrowheads="1"/>
          </p:cNvSpPr>
          <p:nvPr/>
        </p:nvSpPr>
        <p:spPr bwMode="auto">
          <a:xfrm>
            <a:off x="4611329" y="3962399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Rectangle 40"/>
          <p:cNvSpPr>
            <a:spLocks noChangeArrowheads="1"/>
          </p:cNvSpPr>
          <p:nvPr/>
        </p:nvSpPr>
        <p:spPr bwMode="auto">
          <a:xfrm>
            <a:off x="1044779" y="4136903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5" name="Rectangle 42"/>
          <p:cNvSpPr>
            <a:spLocks noChangeArrowheads="1"/>
          </p:cNvSpPr>
          <p:nvPr/>
        </p:nvSpPr>
        <p:spPr bwMode="auto">
          <a:xfrm>
            <a:off x="6070520" y="4343728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8" name="Rectangle 46"/>
          <p:cNvSpPr>
            <a:spLocks noChangeArrowheads="1"/>
          </p:cNvSpPr>
          <p:nvPr/>
        </p:nvSpPr>
        <p:spPr bwMode="auto">
          <a:xfrm>
            <a:off x="3296879" y="554275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0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en-GB" dirty="0" smtClean="0"/>
              <a:t>Profit</a:t>
            </a:r>
            <a:r>
              <a:rPr lang="cs-CZ" dirty="0" smtClean="0"/>
              <a:t>/</a:t>
            </a:r>
            <a:r>
              <a:rPr lang="cs-CZ" dirty="0" err="1" smtClean="0"/>
              <a:t>Loss</a:t>
            </a:r>
            <a:r>
              <a:rPr lang="cs-CZ" dirty="0" smtClean="0"/>
              <a:t> </a:t>
            </a:r>
            <a:r>
              <a:rPr lang="cs-CZ" dirty="0" err="1" smtClean="0"/>
              <a:t>Account</a:t>
            </a:r>
            <a:endParaRPr lang="cs-CZ" dirty="0"/>
          </a:p>
        </p:txBody>
      </p:sp>
      <p:graphicFrame>
        <p:nvGraphicFramePr>
          <p:cNvPr id="22" name="Tabulka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119559"/>
              </p:ext>
            </p:extLst>
          </p:nvPr>
        </p:nvGraphicFramePr>
        <p:xfrm>
          <a:off x="370029" y="1041800"/>
          <a:ext cx="10083849" cy="58411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3803">
                  <a:extLst>
                    <a:ext uri="{9D8B030D-6E8A-4147-A177-3AD203B41FA5}">
                      <a16:colId xmlns:a16="http://schemas.microsoft.com/office/drawing/2014/main" val="3210833810"/>
                    </a:ext>
                  </a:extLst>
                </a:gridCol>
                <a:gridCol w="472677">
                  <a:extLst>
                    <a:ext uri="{9D8B030D-6E8A-4147-A177-3AD203B41FA5}">
                      <a16:colId xmlns:a16="http://schemas.microsoft.com/office/drawing/2014/main" val="1999163666"/>
                    </a:ext>
                  </a:extLst>
                </a:gridCol>
                <a:gridCol w="367415">
                  <a:extLst>
                    <a:ext uri="{9D8B030D-6E8A-4147-A177-3AD203B41FA5}">
                      <a16:colId xmlns:a16="http://schemas.microsoft.com/office/drawing/2014/main" val="382017379"/>
                    </a:ext>
                  </a:extLst>
                </a:gridCol>
                <a:gridCol w="6078097">
                  <a:extLst>
                    <a:ext uri="{9D8B030D-6E8A-4147-A177-3AD203B41FA5}">
                      <a16:colId xmlns:a16="http://schemas.microsoft.com/office/drawing/2014/main" val="3508456097"/>
                    </a:ext>
                  </a:extLst>
                </a:gridCol>
                <a:gridCol w="440897">
                  <a:extLst>
                    <a:ext uri="{9D8B030D-6E8A-4147-A177-3AD203B41FA5}">
                      <a16:colId xmlns:a16="http://schemas.microsoft.com/office/drawing/2014/main" val="1423220649"/>
                    </a:ext>
                  </a:extLst>
                </a:gridCol>
                <a:gridCol w="1054092">
                  <a:extLst>
                    <a:ext uri="{9D8B030D-6E8A-4147-A177-3AD203B41FA5}">
                      <a16:colId xmlns:a16="http://schemas.microsoft.com/office/drawing/2014/main" val="3269983262"/>
                    </a:ext>
                  </a:extLst>
                </a:gridCol>
                <a:gridCol w="1286868">
                  <a:extLst>
                    <a:ext uri="{9D8B030D-6E8A-4147-A177-3AD203B41FA5}">
                      <a16:colId xmlns:a16="http://schemas.microsoft.com/office/drawing/2014/main" val="2018941726"/>
                    </a:ext>
                  </a:extLst>
                </a:gridCol>
              </a:tblGrid>
              <a:tr h="532527">
                <a:tc gridSpan="3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IV.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Revenues from long-term financial assets - shares (r. 32 + 33)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31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 err="1" smtClean="0">
                          <a:effectLst/>
                        </a:rPr>
                        <a:t>Currentperiod</a:t>
                      </a: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 err="1" smtClean="0">
                          <a:effectLst/>
                        </a:rPr>
                        <a:t>Previous</a:t>
                      </a:r>
                      <a:r>
                        <a:rPr lang="cs-CZ" sz="2400" dirty="0" smtClean="0">
                          <a:effectLst/>
                        </a:rPr>
                        <a:t> period </a:t>
                      </a: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040143430"/>
                  </a:ext>
                </a:extLst>
              </a:tr>
              <a:tr h="857761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IV.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1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Revenues from shares - controlled and controlling organizations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32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83447095"/>
                  </a:ext>
                </a:extLst>
              </a:tr>
              <a:tr h="532527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2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Other revenues from shares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33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45355957"/>
                  </a:ext>
                </a:extLst>
              </a:tr>
              <a:tr h="532527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G.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Costs spent for sold shares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34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123333727"/>
                  </a:ext>
                </a:extLst>
              </a:tr>
              <a:tr h="532527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V.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Revenues from other long-term financial assets (r. 36 + 37)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35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697359667"/>
                  </a:ext>
                </a:extLst>
              </a:tr>
              <a:tr h="857761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V.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1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Revenues from other long-term financial assets - controlled and controlling organizations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36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622704271"/>
                  </a:ext>
                </a:extLst>
              </a:tr>
              <a:tr h="532527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2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Revenues from other long-term financial assets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37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354335443"/>
                  </a:ext>
                </a:extLst>
              </a:tr>
              <a:tr h="532527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H.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Costs related to other fixed financial assets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38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353908937"/>
                  </a:ext>
                </a:extLst>
              </a:tr>
              <a:tr h="532527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VI.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Interest revenues  (r. 40 + 41)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39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52807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0623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8788" y="6957025"/>
            <a:ext cx="2495550" cy="401637"/>
          </a:xfrm>
        </p:spPr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06.04.2020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76275" y="485775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238250" y="5972175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en-GB" dirty="0" smtClean="0"/>
              <a:t>Profit</a:t>
            </a:r>
            <a:r>
              <a:rPr lang="cs-CZ" dirty="0" smtClean="0"/>
              <a:t>/</a:t>
            </a:r>
            <a:r>
              <a:rPr lang="cs-CZ" dirty="0" err="1" smtClean="0"/>
              <a:t>Loss</a:t>
            </a:r>
            <a:r>
              <a:rPr lang="cs-CZ" dirty="0" smtClean="0"/>
              <a:t> </a:t>
            </a:r>
            <a:r>
              <a:rPr lang="cs-CZ" dirty="0" err="1" smtClean="0"/>
              <a:t>Account</a:t>
            </a:r>
            <a:endParaRPr lang="cs-CZ" dirty="0"/>
          </a:p>
        </p:txBody>
      </p:sp>
      <p:graphicFrame>
        <p:nvGraphicFramePr>
          <p:cNvPr id="14" name="Tabulk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8382618"/>
              </p:ext>
            </p:extLst>
          </p:nvPr>
        </p:nvGraphicFramePr>
        <p:xfrm>
          <a:off x="676275" y="1400168"/>
          <a:ext cx="9239251" cy="54449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5775">
                  <a:extLst>
                    <a:ext uri="{9D8B030D-6E8A-4147-A177-3AD203B41FA5}">
                      <a16:colId xmlns:a16="http://schemas.microsoft.com/office/drawing/2014/main" val="3268480412"/>
                    </a:ext>
                  </a:extLst>
                </a:gridCol>
                <a:gridCol w="266700">
                  <a:extLst>
                    <a:ext uri="{9D8B030D-6E8A-4147-A177-3AD203B41FA5}">
                      <a16:colId xmlns:a16="http://schemas.microsoft.com/office/drawing/2014/main" val="2584000172"/>
                    </a:ext>
                  </a:extLst>
                </a:gridCol>
                <a:gridCol w="114300">
                  <a:extLst>
                    <a:ext uri="{9D8B030D-6E8A-4147-A177-3AD203B41FA5}">
                      <a16:colId xmlns:a16="http://schemas.microsoft.com/office/drawing/2014/main" val="1786585046"/>
                    </a:ext>
                  </a:extLst>
                </a:gridCol>
                <a:gridCol w="5429250">
                  <a:extLst>
                    <a:ext uri="{9D8B030D-6E8A-4147-A177-3AD203B41FA5}">
                      <a16:colId xmlns:a16="http://schemas.microsoft.com/office/drawing/2014/main" val="2375051177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493573109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3443132013"/>
                    </a:ext>
                  </a:extLst>
                </a:gridCol>
                <a:gridCol w="1304926">
                  <a:extLst>
                    <a:ext uri="{9D8B030D-6E8A-4147-A177-3AD203B41FA5}">
                      <a16:colId xmlns:a16="http://schemas.microsoft.com/office/drawing/2014/main" val="3333893375"/>
                    </a:ext>
                  </a:extLst>
                </a:gridCol>
              </a:tblGrid>
              <a:tr h="65008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J.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Interest expenses  (r. 44 + 45)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43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 err="1" smtClean="0">
                          <a:effectLst/>
                        </a:rPr>
                        <a:t>Currentperiod</a:t>
                      </a: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 err="1" smtClean="0">
                          <a:effectLst/>
                        </a:rPr>
                        <a:t>Previous</a:t>
                      </a:r>
                      <a:r>
                        <a:rPr lang="cs-CZ" sz="2400" dirty="0" smtClean="0">
                          <a:effectLst/>
                        </a:rPr>
                        <a:t> period </a:t>
                      </a: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32729396"/>
                  </a:ext>
                </a:extLst>
              </a:tr>
              <a:tr h="65008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1.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Interest expenses - controlled and controlling organizations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44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10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801671866"/>
                  </a:ext>
                </a:extLst>
              </a:tr>
              <a:tr h="65008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2.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Other interest expenses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45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10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93973271"/>
                  </a:ext>
                </a:extLst>
              </a:tr>
              <a:tr h="650082">
                <a:tc gridSpan="3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VII.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Other financial revenues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46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10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185731217"/>
                  </a:ext>
                </a:extLst>
              </a:tr>
              <a:tr h="650082">
                <a:tc gridSpan="2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K.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>
                          <a:effectLst/>
                        </a:rPr>
                        <a:t> </a:t>
                      </a: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Other financial expenses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47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10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537751636"/>
                  </a:ext>
                </a:extLst>
              </a:tr>
              <a:tr h="650082">
                <a:tc rowSpan="2" gridSpan="3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*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Profit/Loss from financial operations ( +/- )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48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endParaRPr lang="cs-CZ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endParaRPr lang="cs-CZ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152717882"/>
                  </a:ext>
                </a:extLst>
              </a:tr>
              <a:tr h="650082">
                <a:tc gridSpan="3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(r. 31 - 34 + 35 - 38 + 39 - 42 - 43 +46 - 47)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8502708"/>
                  </a:ext>
                </a:extLst>
              </a:tr>
              <a:tr h="650082">
                <a:tc gridSpan="3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**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Profit/Loss before tax (+/-)  (r. 30 + 48)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49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10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5066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9522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Thank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attencion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6332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Profit/</a:t>
            </a:r>
            <a:r>
              <a:rPr lang="cs-CZ" dirty="0" err="1" smtClean="0"/>
              <a:t>loss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030513"/>
            <a:ext cx="9818687" cy="5660943"/>
          </a:xfrm>
        </p:spPr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dirty="0" smtClean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economic result of a company (EBT) is determined as a difference between revenues and costs and it is either profit (+) or loss </a:t>
            </a:r>
            <a:r>
              <a:rPr lang="en-US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(-).</a:t>
            </a:r>
            <a:endParaRPr lang="cs-CZ" dirty="0" smtClean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dirty="0" smtClean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The subcategories of the economic result can be expressed </a:t>
            </a:r>
            <a:r>
              <a:rPr lang="en-US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analogically</a:t>
            </a:r>
            <a:endParaRPr lang="cs-CZ" dirty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06.04.2020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876675" y="3990975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Profit/</a:t>
            </a:r>
            <a:r>
              <a:rPr lang="cs-CZ" dirty="0" err="1" smtClean="0"/>
              <a:t>loss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266825"/>
            <a:ext cx="9818687" cy="5424631"/>
          </a:xfrm>
        </p:spPr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the difference between operating revenues and operating expenses gives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Operating profit/loss </a:t>
            </a:r>
            <a:r>
              <a:rPr lang="en-US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(+/),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difference between financial revenues and financial expenses gives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0000"/>
                </a:solidFill>
              </a:rPr>
              <a:t>Profit/Loss from financial operations </a:t>
            </a:r>
            <a:r>
              <a:rPr lang="en-US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( +/- ).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sz="2000" dirty="0" smtClean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6CC4F1-5057-4CD5-A5C6-D728C577C984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06.04.2020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5B7347-35A8-416A-A6BF-14F7C64C136A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876675" y="3990975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151515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685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3439631"/>
              </p:ext>
            </p:extLst>
          </p:nvPr>
        </p:nvGraphicFramePr>
        <p:xfrm>
          <a:off x="200025" y="1323975"/>
          <a:ext cx="9958388" cy="57433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9691">
                  <a:extLst>
                    <a:ext uri="{9D8B030D-6E8A-4147-A177-3AD203B41FA5}">
                      <a16:colId xmlns:a16="http://schemas.microsoft.com/office/drawing/2014/main" val="631212319"/>
                    </a:ext>
                  </a:extLst>
                </a:gridCol>
                <a:gridCol w="9228697">
                  <a:extLst>
                    <a:ext uri="{9D8B030D-6E8A-4147-A177-3AD203B41FA5}">
                      <a16:colId xmlns:a16="http://schemas.microsoft.com/office/drawing/2014/main" val="3185541626"/>
                    </a:ext>
                  </a:extLst>
                </a:gridCol>
              </a:tblGrid>
              <a:tr h="794657">
                <a:tc gridSpan="2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3200" dirty="0">
                          <a:effectLst/>
                        </a:rPr>
                        <a:t>EAT (</a:t>
                      </a:r>
                      <a:r>
                        <a:rPr lang="cs-CZ" sz="3200" dirty="0" err="1">
                          <a:effectLst/>
                        </a:rPr>
                        <a:t>Earnings</a:t>
                      </a:r>
                      <a:r>
                        <a:rPr lang="cs-CZ" sz="3200" dirty="0">
                          <a:effectLst/>
                        </a:rPr>
                        <a:t> </a:t>
                      </a:r>
                      <a:r>
                        <a:rPr lang="cs-CZ" sz="3200" dirty="0" err="1">
                          <a:effectLst/>
                        </a:rPr>
                        <a:t>After</a:t>
                      </a:r>
                      <a:r>
                        <a:rPr lang="cs-CZ" sz="3200" dirty="0">
                          <a:effectLst/>
                        </a:rPr>
                        <a:t> </a:t>
                      </a:r>
                      <a:r>
                        <a:rPr lang="cs-CZ" sz="3200" dirty="0" err="1">
                          <a:effectLst/>
                        </a:rPr>
                        <a:t>Taxes</a:t>
                      </a:r>
                      <a:r>
                        <a:rPr lang="cs-CZ" sz="3200" dirty="0">
                          <a:effectLst/>
                        </a:rPr>
                        <a:t>)</a:t>
                      </a:r>
                      <a:endParaRPr lang="cs-CZ" sz="32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434317"/>
                  </a:ext>
                </a:extLst>
              </a:tr>
              <a:tr h="79465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3200">
                          <a:effectLst/>
                        </a:rPr>
                        <a:t>+</a:t>
                      </a:r>
                      <a:endParaRPr lang="cs-CZ" sz="32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3200" dirty="0" err="1">
                          <a:effectLst/>
                        </a:rPr>
                        <a:t>Income</a:t>
                      </a:r>
                      <a:r>
                        <a:rPr lang="cs-CZ" sz="3200" dirty="0">
                          <a:effectLst/>
                        </a:rPr>
                        <a:t> tax</a:t>
                      </a:r>
                      <a:endParaRPr lang="cs-CZ" sz="32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974185"/>
                  </a:ext>
                </a:extLst>
              </a:tr>
              <a:tr h="79465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3200">
                          <a:effectLst/>
                        </a:rPr>
                        <a:t>=</a:t>
                      </a:r>
                      <a:endParaRPr lang="cs-CZ" sz="32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3200" dirty="0">
                          <a:effectLst/>
                        </a:rPr>
                        <a:t>EBT (</a:t>
                      </a:r>
                      <a:r>
                        <a:rPr lang="cs-CZ" sz="3200" dirty="0" err="1">
                          <a:effectLst/>
                        </a:rPr>
                        <a:t>Earnings</a:t>
                      </a:r>
                      <a:r>
                        <a:rPr lang="cs-CZ" sz="3200" dirty="0">
                          <a:effectLst/>
                        </a:rPr>
                        <a:t> </a:t>
                      </a:r>
                      <a:r>
                        <a:rPr lang="cs-CZ" sz="3200" dirty="0" err="1">
                          <a:effectLst/>
                        </a:rPr>
                        <a:t>Before</a:t>
                      </a:r>
                      <a:r>
                        <a:rPr lang="cs-CZ" sz="3200" dirty="0">
                          <a:effectLst/>
                        </a:rPr>
                        <a:t> </a:t>
                      </a:r>
                      <a:r>
                        <a:rPr lang="cs-CZ" sz="3200" dirty="0" err="1">
                          <a:effectLst/>
                        </a:rPr>
                        <a:t>Taxes</a:t>
                      </a:r>
                      <a:r>
                        <a:rPr lang="cs-CZ" sz="3200" dirty="0">
                          <a:effectLst/>
                        </a:rPr>
                        <a:t>)</a:t>
                      </a:r>
                      <a:endParaRPr lang="cs-CZ" sz="32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5700841"/>
                  </a:ext>
                </a:extLst>
              </a:tr>
              <a:tr h="79465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3200">
                          <a:effectLst/>
                        </a:rPr>
                        <a:t>+</a:t>
                      </a:r>
                      <a:endParaRPr lang="cs-CZ" sz="32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3200" dirty="0" err="1">
                          <a:effectLst/>
                        </a:rPr>
                        <a:t>Interest</a:t>
                      </a:r>
                      <a:r>
                        <a:rPr lang="cs-CZ" sz="3200" dirty="0">
                          <a:effectLst/>
                        </a:rPr>
                        <a:t> </a:t>
                      </a:r>
                      <a:r>
                        <a:rPr lang="cs-CZ" sz="3200" dirty="0" err="1">
                          <a:effectLst/>
                        </a:rPr>
                        <a:t>expenses</a:t>
                      </a:r>
                      <a:r>
                        <a:rPr lang="cs-CZ" sz="3200" dirty="0">
                          <a:effectLst/>
                        </a:rPr>
                        <a:t>  </a:t>
                      </a:r>
                      <a:endParaRPr lang="cs-CZ" sz="32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7373836"/>
                  </a:ext>
                </a:extLst>
              </a:tr>
              <a:tr h="79465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3200">
                          <a:effectLst/>
                        </a:rPr>
                        <a:t>=</a:t>
                      </a:r>
                      <a:endParaRPr lang="cs-CZ" sz="32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3200" dirty="0">
                          <a:effectLst/>
                        </a:rPr>
                        <a:t>EBIT (</a:t>
                      </a:r>
                      <a:r>
                        <a:rPr lang="cs-CZ" sz="3200" dirty="0" err="1">
                          <a:effectLst/>
                        </a:rPr>
                        <a:t>Earnings</a:t>
                      </a:r>
                      <a:r>
                        <a:rPr lang="cs-CZ" sz="3200" dirty="0">
                          <a:effectLst/>
                        </a:rPr>
                        <a:t> </a:t>
                      </a:r>
                      <a:r>
                        <a:rPr lang="cs-CZ" sz="3200" dirty="0" err="1">
                          <a:effectLst/>
                        </a:rPr>
                        <a:t>Before</a:t>
                      </a:r>
                      <a:r>
                        <a:rPr lang="cs-CZ" sz="3200" dirty="0">
                          <a:effectLst/>
                        </a:rPr>
                        <a:t> </a:t>
                      </a:r>
                      <a:r>
                        <a:rPr lang="cs-CZ" sz="3200" dirty="0" err="1">
                          <a:effectLst/>
                        </a:rPr>
                        <a:t>Interest</a:t>
                      </a:r>
                      <a:r>
                        <a:rPr lang="cs-CZ" sz="3200" dirty="0">
                          <a:effectLst/>
                        </a:rPr>
                        <a:t> and </a:t>
                      </a:r>
                      <a:r>
                        <a:rPr lang="cs-CZ" sz="3200" dirty="0" err="1">
                          <a:effectLst/>
                        </a:rPr>
                        <a:t>Taxes</a:t>
                      </a:r>
                      <a:r>
                        <a:rPr lang="cs-CZ" sz="3200" dirty="0">
                          <a:effectLst/>
                        </a:rPr>
                        <a:t>)</a:t>
                      </a:r>
                      <a:endParaRPr lang="cs-CZ" sz="32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1102458"/>
                  </a:ext>
                </a:extLst>
              </a:tr>
              <a:tr h="79465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3200">
                          <a:effectLst/>
                        </a:rPr>
                        <a:t>+</a:t>
                      </a:r>
                      <a:endParaRPr lang="cs-CZ" sz="32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3200" dirty="0" err="1">
                          <a:effectLst/>
                        </a:rPr>
                        <a:t>Depreciation</a:t>
                      </a:r>
                      <a:endParaRPr lang="cs-CZ" sz="32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1558780"/>
                  </a:ext>
                </a:extLst>
              </a:tr>
              <a:tr h="79465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3200">
                          <a:effectLst/>
                        </a:rPr>
                        <a:t>=</a:t>
                      </a:r>
                      <a:endParaRPr lang="cs-CZ" sz="32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3200" dirty="0">
                          <a:effectLst/>
                        </a:rPr>
                        <a:t>EBITDA (</a:t>
                      </a:r>
                      <a:r>
                        <a:rPr lang="cs-CZ" sz="3200" dirty="0" err="1">
                          <a:effectLst/>
                        </a:rPr>
                        <a:t>Earnings</a:t>
                      </a:r>
                      <a:r>
                        <a:rPr lang="cs-CZ" sz="3200" dirty="0">
                          <a:effectLst/>
                        </a:rPr>
                        <a:t> </a:t>
                      </a:r>
                      <a:r>
                        <a:rPr lang="cs-CZ" sz="3200" dirty="0" err="1">
                          <a:effectLst/>
                        </a:rPr>
                        <a:t>Before</a:t>
                      </a:r>
                      <a:r>
                        <a:rPr lang="cs-CZ" sz="3200" dirty="0">
                          <a:effectLst/>
                        </a:rPr>
                        <a:t> </a:t>
                      </a:r>
                      <a:r>
                        <a:rPr lang="cs-CZ" sz="3200" dirty="0" err="1">
                          <a:effectLst/>
                        </a:rPr>
                        <a:t>Interest</a:t>
                      </a:r>
                      <a:r>
                        <a:rPr lang="cs-CZ" sz="3200" dirty="0">
                          <a:effectLst/>
                        </a:rPr>
                        <a:t>, </a:t>
                      </a:r>
                      <a:r>
                        <a:rPr lang="cs-CZ" sz="3200" dirty="0" err="1">
                          <a:effectLst/>
                        </a:rPr>
                        <a:t>Taxes</a:t>
                      </a:r>
                      <a:r>
                        <a:rPr lang="cs-CZ" sz="3200" dirty="0">
                          <a:effectLst/>
                        </a:rPr>
                        <a:t>, </a:t>
                      </a:r>
                      <a:r>
                        <a:rPr lang="cs-CZ" sz="3200" dirty="0" err="1">
                          <a:effectLst/>
                        </a:rPr>
                        <a:t>Depreciation</a:t>
                      </a:r>
                      <a:r>
                        <a:rPr lang="cs-CZ" sz="3200" dirty="0">
                          <a:effectLst/>
                        </a:rPr>
                        <a:t> and </a:t>
                      </a:r>
                      <a:r>
                        <a:rPr lang="cs-CZ" sz="3200" dirty="0" err="1">
                          <a:effectLst/>
                        </a:rPr>
                        <a:t>Amortization</a:t>
                      </a:r>
                      <a:r>
                        <a:rPr lang="cs-CZ" sz="3200" dirty="0">
                          <a:effectLst/>
                        </a:rPr>
                        <a:t>)</a:t>
                      </a:r>
                      <a:endParaRPr lang="cs-CZ" sz="32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4070259"/>
                  </a:ext>
                </a:extLst>
              </a:tr>
            </a:tbl>
          </a:graphicData>
        </a:graphic>
      </p:graphicFrame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05.04.2020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90800" y="180231"/>
            <a:ext cx="7791449" cy="662917"/>
          </a:xfrm>
        </p:spPr>
        <p:txBody>
          <a:bodyPr/>
          <a:lstStyle/>
          <a:p>
            <a:r>
              <a:rPr lang="cs-CZ" dirty="0"/>
              <a:t>Profit </a:t>
            </a:r>
            <a:r>
              <a:rPr lang="cs-CZ" dirty="0" err="1" smtClean="0"/>
              <a:t>categories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4660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Profit </a:t>
            </a:r>
            <a:r>
              <a:rPr lang="cs-CZ" dirty="0" err="1" smtClean="0"/>
              <a:t>categories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894887" cy="565141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Profit/Loss </a:t>
            </a:r>
            <a:r>
              <a:rPr lang="en-US" dirty="0"/>
              <a:t>after tax  (Profit/Loss of current accounting period +/-)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EAT</a:t>
            </a:r>
            <a:r>
              <a:rPr lang="en-US" dirty="0"/>
              <a:t> (Earnings After Taxes)</a:t>
            </a:r>
          </a:p>
          <a:p>
            <a:pPr marL="0" indent="0">
              <a:buNone/>
            </a:pPr>
            <a:r>
              <a:rPr lang="en-US" dirty="0"/>
              <a:t>+	Income tax</a:t>
            </a:r>
          </a:p>
          <a:p>
            <a:pPr marL="0" indent="0">
              <a:buNone/>
            </a:pPr>
            <a:r>
              <a:rPr lang="en-US" dirty="0"/>
              <a:t>=	Profit/Loss before tax (+/-)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EBT </a:t>
            </a:r>
            <a:r>
              <a:rPr lang="en-US" dirty="0"/>
              <a:t>(Earnings Before Taxes)</a:t>
            </a:r>
          </a:p>
          <a:p>
            <a:pPr marL="0" indent="0">
              <a:buNone/>
            </a:pPr>
            <a:r>
              <a:rPr lang="en-US" dirty="0"/>
              <a:t>+	Interest expenses  </a:t>
            </a:r>
          </a:p>
          <a:p>
            <a:pPr marL="0" indent="0">
              <a:buNone/>
            </a:pPr>
            <a:r>
              <a:rPr lang="en-US" dirty="0"/>
              <a:t>=	Profit/Loss Before Interest and Taxes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EBIT</a:t>
            </a:r>
            <a:r>
              <a:rPr lang="en-US" dirty="0"/>
              <a:t> (Earnings Before Interest and Taxes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06.04.2020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648075" y="3133725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737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Profit </a:t>
            </a:r>
            <a:r>
              <a:rPr lang="cs-CZ" dirty="0" err="1" smtClean="0"/>
              <a:t>categories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58035"/>
            <a:ext cx="9623425" cy="5567281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EBIT </a:t>
            </a:r>
            <a:r>
              <a:rPr lang="en-US" dirty="0"/>
              <a:t>(Earnings Before Interest and Taxes)</a:t>
            </a:r>
          </a:p>
          <a:p>
            <a:pPr marL="0" indent="0">
              <a:buNone/>
            </a:pPr>
            <a:r>
              <a:rPr lang="en-US" dirty="0"/>
              <a:t>+	Value adjustments of intangible and tangible fixed assets – permanent = Depreciation</a:t>
            </a:r>
          </a:p>
          <a:p>
            <a:pPr marL="0" indent="0">
              <a:buNone/>
            </a:pPr>
            <a:r>
              <a:rPr lang="en-US" dirty="0"/>
              <a:t>=	Profit/Loss Before Interest, Taxes Depreciation and Amortization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EBITDA</a:t>
            </a:r>
            <a:r>
              <a:rPr lang="en-US" dirty="0"/>
              <a:t> (Earnings Before Interest, Taxes, Depreciation and Amortization)</a:t>
            </a:r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06.04.2020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2549683" y="2666688"/>
            <a:ext cx="1284917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3844413" y="4194813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809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651418"/>
          </a:xfrm>
        </p:spPr>
        <p:txBody>
          <a:bodyPr/>
          <a:lstStyle/>
          <a:p>
            <a:pPr marL="0" indent="0">
              <a:buNone/>
            </a:pP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evaluation</a:t>
            </a:r>
            <a:r>
              <a:rPr lang="cs-CZ" dirty="0"/>
              <a:t> of </a:t>
            </a:r>
            <a:r>
              <a:rPr lang="cs-CZ" dirty="0" err="1"/>
              <a:t>economic</a:t>
            </a:r>
            <a:r>
              <a:rPr lang="cs-CZ" dirty="0"/>
              <a:t> </a:t>
            </a:r>
            <a:r>
              <a:rPr lang="cs-CZ" dirty="0" err="1"/>
              <a:t>result</a:t>
            </a:r>
            <a:r>
              <a:rPr lang="cs-CZ" dirty="0"/>
              <a:t>, </a:t>
            </a:r>
            <a:r>
              <a:rPr lang="cs-CZ" dirty="0" err="1"/>
              <a:t>we</a:t>
            </a:r>
            <a:r>
              <a:rPr lang="cs-CZ" dirty="0"/>
              <a:t> use ratio </a:t>
            </a:r>
            <a:r>
              <a:rPr lang="cs-CZ" dirty="0" err="1"/>
              <a:t>indicators</a:t>
            </a:r>
            <a:r>
              <a:rPr lang="cs-CZ" dirty="0"/>
              <a:t>, </a:t>
            </a:r>
            <a:r>
              <a:rPr lang="cs-CZ" dirty="0" err="1"/>
              <a:t>whose</a:t>
            </a:r>
            <a:r>
              <a:rPr lang="cs-CZ" dirty="0"/>
              <a:t> </a:t>
            </a:r>
            <a:r>
              <a:rPr lang="cs-CZ" dirty="0" err="1"/>
              <a:t>component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profit; </a:t>
            </a:r>
            <a:r>
              <a:rPr lang="cs-CZ" dirty="0" err="1"/>
              <a:t>the</a:t>
            </a:r>
            <a:r>
              <a:rPr lang="cs-CZ" dirty="0"/>
              <a:t> most </a:t>
            </a:r>
            <a:r>
              <a:rPr lang="cs-CZ" dirty="0" err="1"/>
              <a:t>widely</a:t>
            </a:r>
            <a:r>
              <a:rPr lang="cs-CZ" dirty="0"/>
              <a:t> </a:t>
            </a:r>
            <a:r>
              <a:rPr lang="cs-CZ" dirty="0" err="1"/>
              <a:t>used</a:t>
            </a:r>
            <a:r>
              <a:rPr lang="cs-CZ" dirty="0"/>
              <a:t> ratio </a:t>
            </a:r>
            <a:r>
              <a:rPr lang="cs-CZ" dirty="0" err="1"/>
              <a:t>indicators</a:t>
            </a:r>
            <a:r>
              <a:rPr lang="cs-CZ" dirty="0"/>
              <a:t> are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following</a:t>
            </a:r>
            <a:r>
              <a:rPr lang="cs-CZ" dirty="0"/>
              <a:t>:</a:t>
            </a:r>
          </a:p>
          <a:p>
            <a:pPr lvl="0"/>
            <a:r>
              <a:rPr lang="cs-CZ" dirty="0">
                <a:solidFill>
                  <a:srgbClr val="FF0000"/>
                </a:solidFill>
              </a:rPr>
              <a:t>Return on </a:t>
            </a:r>
            <a:r>
              <a:rPr lang="cs-CZ" dirty="0" err="1">
                <a:solidFill>
                  <a:srgbClr val="FF0000"/>
                </a:solidFill>
              </a:rPr>
              <a:t>Cost</a:t>
            </a:r>
            <a:r>
              <a:rPr lang="cs-CZ" dirty="0">
                <a:solidFill>
                  <a:srgbClr val="FF0000"/>
                </a:solidFill>
              </a:rPr>
              <a:t> - </a:t>
            </a:r>
            <a:r>
              <a:rPr lang="cs-CZ" dirty="0" smtClean="0">
                <a:solidFill>
                  <a:srgbClr val="FF0000"/>
                </a:solidFill>
              </a:rPr>
              <a:t>ROC </a:t>
            </a:r>
            <a:r>
              <a:rPr lang="cs-CZ" dirty="0"/>
              <a:t>(profit/</a:t>
            </a:r>
            <a:r>
              <a:rPr lang="cs-CZ" dirty="0" err="1"/>
              <a:t>costs</a:t>
            </a:r>
            <a:r>
              <a:rPr lang="cs-CZ" dirty="0"/>
              <a:t>);</a:t>
            </a:r>
          </a:p>
          <a:p>
            <a:pPr lvl="0"/>
            <a:r>
              <a:rPr lang="cs-CZ" dirty="0">
                <a:solidFill>
                  <a:srgbClr val="FF0000"/>
                </a:solidFill>
              </a:rPr>
              <a:t>Return on Sales – ROS </a:t>
            </a:r>
            <a:r>
              <a:rPr lang="cs-CZ" dirty="0"/>
              <a:t>(profit/sales(</a:t>
            </a:r>
            <a:r>
              <a:rPr lang="cs-CZ" dirty="0" err="1"/>
              <a:t>revenues</a:t>
            </a:r>
            <a:r>
              <a:rPr lang="cs-CZ" dirty="0"/>
              <a:t>));</a:t>
            </a:r>
          </a:p>
          <a:p>
            <a:pPr lvl="0"/>
            <a:r>
              <a:rPr lang="cs-CZ" dirty="0">
                <a:solidFill>
                  <a:srgbClr val="FF0000"/>
                </a:solidFill>
              </a:rPr>
              <a:t>Return on </a:t>
            </a:r>
            <a:r>
              <a:rPr lang="cs-CZ" dirty="0" err="1">
                <a:solidFill>
                  <a:srgbClr val="FF0000"/>
                </a:solidFill>
              </a:rPr>
              <a:t>Equity</a:t>
            </a:r>
            <a:r>
              <a:rPr lang="cs-CZ" dirty="0">
                <a:solidFill>
                  <a:srgbClr val="FF0000"/>
                </a:solidFill>
              </a:rPr>
              <a:t> – ROE </a:t>
            </a:r>
            <a:r>
              <a:rPr lang="cs-CZ" dirty="0"/>
              <a:t>(profit/</a:t>
            </a:r>
            <a:r>
              <a:rPr lang="cs-CZ" dirty="0" err="1"/>
              <a:t>Equity</a:t>
            </a:r>
            <a:r>
              <a:rPr lang="cs-CZ" dirty="0"/>
              <a:t>);</a:t>
            </a:r>
          </a:p>
          <a:p>
            <a:pPr lvl="0"/>
            <a:r>
              <a:rPr lang="cs-CZ" dirty="0">
                <a:solidFill>
                  <a:srgbClr val="FF0000"/>
                </a:solidFill>
              </a:rPr>
              <a:t>Return on </a:t>
            </a:r>
            <a:r>
              <a:rPr lang="cs-CZ" dirty="0" err="1">
                <a:solidFill>
                  <a:srgbClr val="FF0000"/>
                </a:solidFill>
              </a:rPr>
              <a:t>Assets</a:t>
            </a:r>
            <a:r>
              <a:rPr lang="cs-CZ" dirty="0">
                <a:solidFill>
                  <a:srgbClr val="FF0000"/>
                </a:solidFill>
              </a:rPr>
              <a:t>- ROA </a:t>
            </a:r>
            <a:r>
              <a:rPr lang="cs-CZ" dirty="0"/>
              <a:t>(profit/</a:t>
            </a:r>
            <a:r>
              <a:rPr lang="cs-CZ" dirty="0" err="1"/>
              <a:t>Assets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06.04.2020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943350" y="346710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Nadpis 1"/>
          <p:cNvSpPr>
            <a:spLocks noGrp="1"/>
          </p:cNvSpPr>
          <p:nvPr>
            <p:ph type="title"/>
          </p:nvPr>
        </p:nvSpPr>
        <p:spPr>
          <a:xfrm>
            <a:off x="2590800" y="180231"/>
            <a:ext cx="7791449" cy="662917"/>
          </a:xfrm>
        </p:spPr>
        <p:txBody>
          <a:bodyPr/>
          <a:lstStyle/>
          <a:p>
            <a:r>
              <a:rPr lang="cs-CZ" sz="2800" dirty="0" smtClean="0"/>
              <a:t>T</a:t>
            </a:r>
            <a:r>
              <a:rPr lang="en-GB" sz="2800" dirty="0" smtClean="0"/>
              <a:t>he </a:t>
            </a:r>
            <a:r>
              <a:rPr lang="en-GB" sz="2800" dirty="0"/>
              <a:t>evaluation of </a:t>
            </a:r>
            <a:r>
              <a:rPr lang="cs-CZ" sz="2800" dirty="0" err="1" smtClean="0"/>
              <a:t>economic</a:t>
            </a:r>
            <a:r>
              <a:rPr lang="cs-CZ" sz="2800" dirty="0" smtClean="0"/>
              <a:t> </a:t>
            </a:r>
            <a:r>
              <a:rPr lang="cs-CZ" sz="2800" dirty="0" err="1" smtClean="0"/>
              <a:t>result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83094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05.04.2020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142232" y="3639312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43325" y="4486275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3419475" y="5095956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1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cs-CZ" sz="3200" dirty="0" smtClean="0"/>
              <a:t>Profit/</a:t>
            </a:r>
            <a:r>
              <a:rPr lang="cs-CZ" sz="3200" dirty="0" err="1" smtClean="0"/>
              <a:t>Loss</a:t>
            </a:r>
            <a:r>
              <a:rPr lang="cs-CZ" sz="3200" dirty="0" smtClean="0"/>
              <a:t> </a:t>
            </a:r>
            <a:r>
              <a:rPr lang="cs-CZ" sz="3200" dirty="0" err="1" smtClean="0"/>
              <a:t>Account</a:t>
            </a:r>
            <a:endParaRPr lang="cs-CZ" sz="3200" dirty="0"/>
          </a:p>
        </p:txBody>
      </p:sp>
      <p:sp>
        <p:nvSpPr>
          <p:cNvPr id="12" name="Rectangle 20"/>
          <p:cNvSpPr>
            <a:spLocks noChangeArrowheads="1"/>
          </p:cNvSpPr>
          <p:nvPr/>
        </p:nvSpPr>
        <p:spPr bwMode="auto">
          <a:xfrm>
            <a:off x="3197225" y="2333626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8473312"/>
              </p:ext>
            </p:extLst>
          </p:nvPr>
        </p:nvGraphicFramePr>
        <p:xfrm>
          <a:off x="0" y="895033"/>
          <a:ext cx="10693398" cy="64973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6923">
                  <a:extLst>
                    <a:ext uri="{9D8B030D-6E8A-4147-A177-3AD203B41FA5}">
                      <a16:colId xmlns:a16="http://schemas.microsoft.com/office/drawing/2014/main" val="684737786"/>
                    </a:ext>
                  </a:extLst>
                </a:gridCol>
                <a:gridCol w="378225">
                  <a:extLst>
                    <a:ext uri="{9D8B030D-6E8A-4147-A177-3AD203B41FA5}">
                      <a16:colId xmlns:a16="http://schemas.microsoft.com/office/drawing/2014/main" val="1369594287"/>
                    </a:ext>
                  </a:extLst>
                </a:gridCol>
                <a:gridCol w="267501">
                  <a:extLst>
                    <a:ext uri="{9D8B030D-6E8A-4147-A177-3AD203B41FA5}">
                      <a16:colId xmlns:a16="http://schemas.microsoft.com/office/drawing/2014/main" val="2152991776"/>
                    </a:ext>
                  </a:extLst>
                </a:gridCol>
                <a:gridCol w="5807148">
                  <a:extLst>
                    <a:ext uri="{9D8B030D-6E8A-4147-A177-3AD203B41FA5}">
                      <a16:colId xmlns:a16="http://schemas.microsoft.com/office/drawing/2014/main" val="1629294848"/>
                    </a:ext>
                  </a:extLst>
                </a:gridCol>
                <a:gridCol w="1227867">
                  <a:extLst>
                    <a:ext uri="{9D8B030D-6E8A-4147-A177-3AD203B41FA5}">
                      <a16:colId xmlns:a16="http://schemas.microsoft.com/office/drawing/2014/main" val="4046559648"/>
                    </a:ext>
                  </a:extLst>
                </a:gridCol>
                <a:gridCol w="1227867">
                  <a:extLst>
                    <a:ext uri="{9D8B030D-6E8A-4147-A177-3AD203B41FA5}">
                      <a16:colId xmlns:a16="http://schemas.microsoft.com/office/drawing/2014/main" val="3346630863"/>
                    </a:ext>
                  </a:extLst>
                </a:gridCol>
                <a:gridCol w="1227867">
                  <a:extLst>
                    <a:ext uri="{9D8B030D-6E8A-4147-A177-3AD203B41FA5}">
                      <a16:colId xmlns:a16="http://schemas.microsoft.com/office/drawing/2014/main" val="431154984"/>
                    </a:ext>
                  </a:extLst>
                </a:gridCol>
              </a:tblGrid>
              <a:tr h="671487">
                <a:tc gridSpan="3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Profit/Loss Account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Row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 err="1">
                          <a:effectLst/>
                        </a:rPr>
                        <a:t>Current</a:t>
                      </a: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 err="1">
                          <a:effectLst/>
                        </a:rPr>
                        <a:t>Previous</a:t>
                      </a:r>
                      <a:r>
                        <a:rPr lang="cs-CZ" sz="2400" dirty="0">
                          <a:effectLst/>
                        </a:rPr>
                        <a:t> </a:t>
                      </a: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679480074"/>
                  </a:ext>
                </a:extLst>
              </a:tr>
              <a:tr h="481677">
                <a:tc rowSpan="2" gridSpan="3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a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b  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period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>
                          <a:effectLst/>
                        </a:rPr>
                        <a:t>period</a:t>
                      </a: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153404338"/>
                  </a:ext>
                </a:extLst>
              </a:tr>
              <a:tr h="481677">
                <a:tc gridSpan="3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c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>
                          <a:effectLst/>
                        </a:rPr>
                        <a:t>1</a:t>
                      </a: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>
                          <a:effectLst/>
                        </a:rPr>
                        <a:t>2</a:t>
                      </a: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367563710"/>
                  </a:ext>
                </a:extLst>
              </a:tr>
              <a:tr h="671487">
                <a:tc gridSpan="3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>
                          <a:effectLst/>
                        </a:rPr>
                        <a:t>I.</a:t>
                      </a: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Revenues from the sale of own products and services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01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553075802"/>
                  </a:ext>
                </a:extLst>
              </a:tr>
              <a:tr h="481677">
                <a:tc gridSpan="3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II.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Revenues from sold goods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>
                          <a:effectLst/>
                        </a:rPr>
                        <a:t>02</a:t>
                      </a: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11249251"/>
                  </a:ext>
                </a:extLst>
              </a:tr>
              <a:tr h="671487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A.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Production consumption (r. 04 + 05 + 06)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03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cs-CZ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cs-CZ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812962506"/>
                  </a:ext>
                </a:extLst>
              </a:tr>
              <a:tr h="481677">
                <a:tc gridSpan="3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1.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Expenses on sold goods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04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344444867"/>
                  </a:ext>
                </a:extLst>
              </a:tr>
              <a:tr h="671487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2.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Consumption of material and energy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05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69943384"/>
                  </a:ext>
                </a:extLst>
              </a:tr>
              <a:tr h="671487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3.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Services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06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689624828"/>
                  </a:ext>
                </a:extLst>
              </a:tr>
              <a:tr h="671487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>
                          <a:effectLst/>
                        </a:rPr>
                        <a:t>B.</a:t>
                      </a: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>
                          <a:effectLst/>
                        </a:rPr>
                        <a:t> </a:t>
                      </a: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 err="1">
                          <a:effectLst/>
                        </a:rPr>
                        <a:t>Change</a:t>
                      </a:r>
                      <a:r>
                        <a:rPr lang="cs-CZ" sz="2400" dirty="0">
                          <a:effectLst/>
                        </a:rPr>
                        <a:t> in </a:t>
                      </a:r>
                      <a:r>
                        <a:rPr lang="cs-CZ" sz="2400" dirty="0" err="1">
                          <a:effectLst/>
                        </a:rPr>
                        <a:t>inventory</a:t>
                      </a:r>
                      <a:r>
                        <a:rPr lang="cs-CZ" sz="2400" dirty="0">
                          <a:effectLst/>
                        </a:rPr>
                        <a:t> of </a:t>
                      </a:r>
                      <a:r>
                        <a:rPr lang="cs-CZ" sz="2400" dirty="0" err="1">
                          <a:effectLst/>
                        </a:rPr>
                        <a:t>own</a:t>
                      </a:r>
                      <a:r>
                        <a:rPr lang="cs-CZ" sz="2400" dirty="0">
                          <a:effectLst/>
                        </a:rPr>
                        <a:t> </a:t>
                      </a:r>
                      <a:r>
                        <a:rPr lang="cs-CZ" sz="2400" dirty="0" err="1">
                          <a:effectLst/>
                        </a:rPr>
                        <a:t>products</a:t>
                      </a:r>
                      <a:r>
                        <a:rPr lang="cs-CZ" sz="2400" dirty="0">
                          <a:effectLst/>
                        </a:rPr>
                        <a:t> (+/-)</a:t>
                      </a: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07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889646925"/>
                  </a:ext>
                </a:extLst>
              </a:tr>
              <a:tr h="481677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C.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 err="1">
                          <a:effectLst/>
                        </a:rPr>
                        <a:t>Capitalisation</a:t>
                      </a:r>
                      <a:r>
                        <a:rPr lang="cs-CZ" sz="2400" dirty="0">
                          <a:effectLst/>
                        </a:rPr>
                        <a:t> (-)</a:t>
                      </a: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>
                          <a:effectLst/>
                        </a:rPr>
                        <a:t>08</a:t>
                      </a: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52796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0202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63D660-356F-4B7B-9477-B5CEBBE7ED6F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06.04.2020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5B7347-35A8-416A-A6BF-14F7C64C136A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2549683" y="2666688"/>
            <a:ext cx="1284917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151515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731325" y="556146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en-GB" dirty="0" smtClean="0"/>
              <a:t>Profit</a:t>
            </a:r>
            <a:r>
              <a:rPr lang="cs-CZ" dirty="0" smtClean="0"/>
              <a:t>/</a:t>
            </a:r>
            <a:r>
              <a:rPr lang="cs-CZ" dirty="0" err="1" smtClean="0"/>
              <a:t>Loss</a:t>
            </a:r>
            <a:r>
              <a:rPr lang="cs-CZ" dirty="0" smtClean="0"/>
              <a:t> </a:t>
            </a:r>
            <a:r>
              <a:rPr lang="cs-CZ" dirty="0" err="1" smtClean="0"/>
              <a:t>Account</a:t>
            </a:r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541342" y="1376938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902245" y="2939809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4935793" y="4322446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4031226" y="5974487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7" name="Tabulk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615542"/>
              </p:ext>
            </p:extLst>
          </p:nvPr>
        </p:nvGraphicFramePr>
        <p:xfrm>
          <a:off x="534988" y="1897756"/>
          <a:ext cx="9454585" cy="38778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1960">
                  <a:extLst>
                    <a:ext uri="{9D8B030D-6E8A-4147-A177-3AD203B41FA5}">
                      <a16:colId xmlns:a16="http://schemas.microsoft.com/office/drawing/2014/main" val="1760376154"/>
                    </a:ext>
                  </a:extLst>
                </a:gridCol>
                <a:gridCol w="364124">
                  <a:extLst>
                    <a:ext uri="{9D8B030D-6E8A-4147-A177-3AD203B41FA5}">
                      <a16:colId xmlns:a16="http://schemas.microsoft.com/office/drawing/2014/main" val="3738953937"/>
                    </a:ext>
                  </a:extLst>
                </a:gridCol>
                <a:gridCol w="257527">
                  <a:extLst>
                    <a:ext uri="{9D8B030D-6E8A-4147-A177-3AD203B41FA5}">
                      <a16:colId xmlns:a16="http://schemas.microsoft.com/office/drawing/2014/main" val="261184352"/>
                    </a:ext>
                  </a:extLst>
                </a:gridCol>
                <a:gridCol w="5590639">
                  <a:extLst>
                    <a:ext uri="{9D8B030D-6E8A-4147-A177-3AD203B41FA5}">
                      <a16:colId xmlns:a16="http://schemas.microsoft.com/office/drawing/2014/main" val="3208640402"/>
                    </a:ext>
                  </a:extLst>
                </a:gridCol>
                <a:gridCol w="536161">
                  <a:extLst>
                    <a:ext uri="{9D8B030D-6E8A-4147-A177-3AD203B41FA5}">
                      <a16:colId xmlns:a16="http://schemas.microsoft.com/office/drawing/2014/main" val="2807675136"/>
                    </a:ext>
                  </a:extLst>
                </a:gridCol>
                <a:gridCol w="1182087">
                  <a:extLst>
                    <a:ext uri="{9D8B030D-6E8A-4147-A177-3AD203B41FA5}">
                      <a16:colId xmlns:a16="http://schemas.microsoft.com/office/drawing/2014/main" val="2066398234"/>
                    </a:ext>
                  </a:extLst>
                </a:gridCol>
                <a:gridCol w="1182087">
                  <a:extLst>
                    <a:ext uri="{9D8B030D-6E8A-4147-A177-3AD203B41FA5}">
                      <a16:colId xmlns:a16="http://schemas.microsoft.com/office/drawing/2014/main" val="2827097041"/>
                    </a:ext>
                  </a:extLst>
                </a:gridCol>
              </a:tblGrid>
              <a:tr h="629265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D.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Personal expenses (r. 10 + 11)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09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 err="1" smtClean="0">
                          <a:effectLst/>
                        </a:rPr>
                        <a:t>Currentperiod</a:t>
                      </a: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 dirty="0" err="1" smtClean="0">
                          <a:effectLst/>
                        </a:rPr>
                        <a:t>Previous</a:t>
                      </a:r>
                      <a:r>
                        <a:rPr lang="cs-CZ" sz="2400" dirty="0" smtClean="0">
                          <a:effectLst/>
                        </a:rPr>
                        <a:t> period </a:t>
                      </a: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29480443"/>
                  </a:ext>
                </a:extLst>
              </a:tr>
              <a:tr h="629265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1.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Wages and salaries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10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9150721"/>
                  </a:ext>
                </a:extLst>
              </a:tr>
              <a:tr h="1258529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2.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Social security, health insurance and other expenses (r. 12 + 13)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11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3158831"/>
                  </a:ext>
                </a:extLst>
              </a:tr>
              <a:tr h="629265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2.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1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Social security and healt insurance expenses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12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84230999"/>
                  </a:ext>
                </a:extLst>
              </a:tr>
              <a:tr h="629265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2.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2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Other expenses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2400">
                          <a:effectLst/>
                        </a:rPr>
                        <a:t>13</a:t>
                      </a: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24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568664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3380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1420</TotalTime>
  <Words>731</Words>
  <Application>Microsoft Office PowerPoint</Application>
  <PresentationFormat>Vlastní</PresentationFormat>
  <Paragraphs>312</Paragraphs>
  <Slides>14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Arial</vt:lpstr>
      <vt:lpstr>Calibri</vt:lpstr>
      <vt:lpstr>Clara Sans</vt:lpstr>
      <vt:lpstr>Times New Roman</vt:lpstr>
      <vt:lpstr>JU_OPVVV</vt:lpstr>
      <vt:lpstr>Profit/loss</vt:lpstr>
      <vt:lpstr>Profit/loss</vt:lpstr>
      <vt:lpstr>Profit/loss</vt:lpstr>
      <vt:lpstr>Profit categories</vt:lpstr>
      <vt:lpstr>Profit categories</vt:lpstr>
      <vt:lpstr>Profit categories</vt:lpstr>
      <vt:lpstr>The evaluation of economic result</vt:lpstr>
      <vt:lpstr>Profit/Loss Account</vt:lpstr>
      <vt:lpstr>Profit/Loss Account</vt:lpstr>
      <vt:lpstr>Profit/Loss Account</vt:lpstr>
      <vt:lpstr>Profit/Loss Account</vt:lpstr>
      <vt:lpstr>Profit/Loss Account</vt:lpstr>
      <vt:lpstr>Profit/Loss Account</vt:lpstr>
      <vt:lpstr>Thank you for your attencion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Novotná Martina Ing. Ph.D.</cp:lastModifiedBy>
  <cp:revision>36</cp:revision>
  <dcterms:created xsi:type="dcterms:W3CDTF">2017-07-17T18:52:59Z</dcterms:created>
  <dcterms:modified xsi:type="dcterms:W3CDTF">2020-04-06T05:56:35Z</dcterms:modified>
</cp:coreProperties>
</file>