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58" r:id="rId4"/>
    <p:sldId id="326" r:id="rId5"/>
    <p:sldId id="304" r:id="rId6"/>
    <p:sldId id="307" r:id="rId7"/>
    <p:sldId id="327" r:id="rId8"/>
    <p:sldId id="298" r:id="rId9"/>
    <p:sldId id="299" r:id="rId10"/>
    <p:sldId id="328" r:id="rId11"/>
    <p:sldId id="300" r:id="rId12"/>
    <p:sldId id="329" r:id="rId13"/>
    <p:sldId id="330" r:id="rId14"/>
    <p:sldId id="301" r:id="rId15"/>
    <p:sldId id="302" r:id="rId16"/>
    <p:sldId id="303" r:id="rId17"/>
    <p:sldId id="309" r:id="rId18"/>
    <p:sldId id="310" r:id="rId19"/>
    <p:sldId id="311" r:id="rId20"/>
    <p:sldId id="324" r:id="rId21"/>
    <p:sldId id="325" r:id="rId22"/>
    <p:sldId id="312" r:id="rId23"/>
    <p:sldId id="313" r:id="rId24"/>
    <p:sldId id="331" r:id="rId25"/>
    <p:sldId id="314" r:id="rId26"/>
    <p:sldId id="332" r:id="rId27"/>
    <p:sldId id="315" r:id="rId28"/>
    <p:sldId id="317" r:id="rId29"/>
    <p:sldId id="318" r:id="rId30"/>
    <p:sldId id="319" r:id="rId31"/>
    <p:sldId id="320" r:id="rId32"/>
    <p:sldId id="321" r:id="rId33"/>
    <p:sldId id="322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00CC"/>
    <a:srgbClr val="FF3300"/>
    <a:srgbClr val="080912"/>
    <a:srgbClr val="BA2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83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776"/>
    </p:cViewPr>
  </p:sorterViewPr>
  <p:notesViewPr>
    <p:cSldViewPr>
      <p:cViewPr varScale="1">
        <p:scale>
          <a:sx n="41" d="100"/>
          <a:sy n="41" d="100"/>
        </p:scale>
        <p:origin x="-147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en-US" alt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cs-CZ" altLang="en-U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en-US" altLang="en-U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fld id="{D35FE440-D9DB-4DA2-B0F8-FE3BA9CFDD8C}" type="slidenum">
              <a:rPr lang="ar-SA" altLang="en-US"/>
              <a:pPr/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E7FDB390-34F6-4B17-A8DD-7E0D0D53DB6C}" type="slidenum">
              <a:rPr lang="ar-SA" altLang="en-US"/>
              <a:pPr/>
              <a:t>‹#›</a:t>
            </a:fld>
            <a:endParaRPr lang="en-US" alt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7C471A-50BF-474A-B760-C2BE31DBE355}" type="slidenum">
              <a:rPr lang="ar-SA" altLang="en-US"/>
              <a:pPr/>
              <a:t>1</a:t>
            </a:fld>
            <a:endParaRPr lang="en-US" altLang="en-US"/>
          </a:p>
        </p:txBody>
      </p:sp>
      <p:sp>
        <p:nvSpPr>
          <p:cNvPr id="962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9C5A23-562A-46C9-8C10-13BEF2B7B2CE}" type="slidenum">
              <a:rPr lang="ar-SA" altLang="en-US"/>
              <a:pPr/>
              <a:t>15</a:t>
            </a:fld>
            <a:endParaRPr lang="en-US" altLang="en-US"/>
          </a:p>
        </p:txBody>
      </p:sp>
      <p:sp>
        <p:nvSpPr>
          <p:cNvPr id="2928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354475-6503-4529-9DE1-7BF5BE342110}" type="slidenum">
              <a:rPr lang="ar-SA" altLang="en-US"/>
              <a:pPr/>
              <a:t>16</a:t>
            </a:fld>
            <a:endParaRPr lang="en-US" altLang="en-US"/>
          </a:p>
        </p:txBody>
      </p:sp>
      <p:sp>
        <p:nvSpPr>
          <p:cNvPr id="2938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24EC2A-AB41-4294-800D-423CD4BC3176}" type="slidenum">
              <a:rPr lang="ar-SA" altLang="en-US"/>
              <a:pPr/>
              <a:t>17</a:t>
            </a:fld>
            <a:endParaRPr lang="en-US" altLang="en-US"/>
          </a:p>
        </p:txBody>
      </p:sp>
      <p:sp>
        <p:nvSpPr>
          <p:cNvPr id="2949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177D8A-E678-42B6-A7B0-05808005AAC8}" type="slidenum">
              <a:rPr lang="ar-SA" altLang="en-US"/>
              <a:pPr/>
              <a:t>18</a:t>
            </a:fld>
            <a:endParaRPr lang="en-US" altLang="en-US"/>
          </a:p>
        </p:txBody>
      </p:sp>
      <p:sp>
        <p:nvSpPr>
          <p:cNvPr id="2959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796A44-9C74-4653-AAE4-6D391176EA52}" type="slidenum">
              <a:rPr lang="ar-SA" altLang="en-US"/>
              <a:pPr/>
              <a:t>19</a:t>
            </a:fld>
            <a:endParaRPr lang="en-US" altLang="en-US"/>
          </a:p>
        </p:txBody>
      </p:sp>
      <p:sp>
        <p:nvSpPr>
          <p:cNvPr id="2969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090104-92FC-41E1-8F2F-CCD27D470DCA}" type="slidenum">
              <a:rPr lang="ar-SA" altLang="en-US"/>
              <a:pPr/>
              <a:t>20</a:t>
            </a:fld>
            <a:endParaRPr lang="en-US" altLang="en-US"/>
          </a:p>
        </p:txBody>
      </p:sp>
      <p:sp>
        <p:nvSpPr>
          <p:cNvPr id="3143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cs-CZ"/>
              <a:t>	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6D5527-8AD6-4B68-9453-FBC604722A9E}" type="slidenum">
              <a:rPr lang="ar-SA" altLang="en-US"/>
              <a:pPr/>
              <a:t>22</a:t>
            </a:fld>
            <a:endParaRPr lang="en-US" altLang="en-US"/>
          </a:p>
        </p:txBody>
      </p:sp>
      <p:sp>
        <p:nvSpPr>
          <p:cNvPr id="2979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ADB4FE-9CEC-4270-88A2-5D3D064B67F9}" type="slidenum">
              <a:rPr lang="ar-SA" altLang="en-US"/>
              <a:pPr/>
              <a:t>23</a:t>
            </a:fld>
            <a:endParaRPr lang="en-US" altLang="en-US"/>
          </a:p>
        </p:txBody>
      </p:sp>
      <p:sp>
        <p:nvSpPr>
          <p:cNvPr id="2990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4A3F3-EE15-4D8B-8B09-7DF2C14EBEE6}" type="slidenum">
              <a:rPr lang="ar-SA" altLang="en-US"/>
              <a:pPr/>
              <a:t>25</a:t>
            </a:fld>
            <a:endParaRPr lang="en-US" altLang="en-US"/>
          </a:p>
        </p:txBody>
      </p:sp>
      <p:sp>
        <p:nvSpPr>
          <p:cNvPr id="3000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79C6CA-3A11-4AE9-9BF3-98B07BE049C3}" type="slidenum">
              <a:rPr lang="ar-SA" altLang="en-US"/>
              <a:pPr/>
              <a:t>27</a:t>
            </a:fld>
            <a:endParaRPr lang="en-US" altLang="en-US"/>
          </a:p>
        </p:txBody>
      </p:sp>
      <p:sp>
        <p:nvSpPr>
          <p:cNvPr id="3010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1350E4-EB36-4E87-BD32-B18A82D8B20A}" type="slidenum">
              <a:rPr lang="ar-SA" altLang="en-US"/>
              <a:pPr/>
              <a:t>2</a:t>
            </a:fld>
            <a:endParaRPr lang="en-US" altLang="en-US"/>
          </a:p>
        </p:txBody>
      </p:sp>
      <p:sp>
        <p:nvSpPr>
          <p:cNvPr id="2836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4F8C14-4E96-46B1-8C22-CDE3EA0EF096}" type="slidenum">
              <a:rPr lang="ar-SA" altLang="en-US"/>
              <a:pPr/>
              <a:t>28</a:t>
            </a:fld>
            <a:endParaRPr lang="en-US" altLang="en-US"/>
          </a:p>
        </p:txBody>
      </p:sp>
      <p:sp>
        <p:nvSpPr>
          <p:cNvPr id="3020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33E8CF-06C9-447D-982D-D6525E11AE95}" type="slidenum">
              <a:rPr lang="ar-SA" altLang="en-US"/>
              <a:pPr/>
              <a:t>29</a:t>
            </a:fld>
            <a:endParaRPr lang="en-US" altLang="en-US"/>
          </a:p>
        </p:txBody>
      </p:sp>
      <p:sp>
        <p:nvSpPr>
          <p:cNvPr id="3031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30011E-DE8A-4F32-BB2D-505058C37540}" type="slidenum">
              <a:rPr lang="ar-SA" altLang="en-US"/>
              <a:pPr/>
              <a:t>30</a:t>
            </a:fld>
            <a:endParaRPr lang="en-US" altLang="en-US"/>
          </a:p>
        </p:txBody>
      </p:sp>
      <p:sp>
        <p:nvSpPr>
          <p:cNvPr id="3041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6250FE-03F5-431C-B44D-652645BE84B8}" type="slidenum">
              <a:rPr lang="ar-SA" altLang="en-US"/>
              <a:pPr/>
              <a:t>31</a:t>
            </a:fld>
            <a:endParaRPr lang="en-US" altLang="en-US"/>
          </a:p>
        </p:txBody>
      </p:sp>
      <p:sp>
        <p:nvSpPr>
          <p:cNvPr id="3051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93A12C-CC1A-4427-8628-231723944817}" type="slidenum">
              <a:rPr lang="ar-SA" altLang="en-US"/>
              <a:pPr/>
              <a:t>32</a:t>
            </a:fld>
            <a:endParaRPr lang="en-US" altLang="en-US"/>
          </a:p>
        </p:txBody>
      </p:sp>
      <p:sp>
        <p:nvSpPr>
          <p:cNvPr id="3061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D9E183-79AB-4A16-BA61-C7D1C9E429A7}" type="slidenum">
              <a:rPr lang="ar-SA" altLang="en-US"/>
              <a:pPr/>
              <a:t>33</a:t>
            </a:fld>
            <a:endParaRPr lang="en-US" altLang="en-US"/>
          </a:p>
        </p:txBody>
      </p:sp>
      <p:sp>
        <p:nvSpPr>
          <p:cNvPr id="3072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2B98ED-B746-43E3-A2D9-D555ACBA3A22}" type="slidenum">
              <a:rPr lang="ar-SA" altLang="en-US"/>
              <a:pPr/>
              <a:t>3</a:t>
            </a:fld>
            <a:endParaRPr lang="en-US" altLang="en-US"/>
          </a:p>
        </p:txBody>
      </p:sp>
      <p:sp>
        <p:nvSpPr>
          <p:cNvPr id="2846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9BE9D2-9203-438D-A313-59FF89FE269D}" type="slidenum">
              <a:rPr lang="ar-SA" altLang="en-US"/>
              <a:pPr/>
              <a:t>5</a:t>
            </a:fld>
            <a:endParaRPr lang="en-US" altLang="en-US"/>
          </a:p>
        </p:txBody>
      </p:sp>
      <p:sp>
        <p:nvSpPr>
          <p:cNvPr id="2856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6120D6-B363-4919-8D8E-1D675A1422DD}" type="slidenum">
              <a:rPr lang="ar-SA" altLang="en-US"/>
              <a:pPr/>
              <a:t>6</a:t>
            </a:fld>
            <a:endParaRPr lang="en-US" altLang="en-US"/>
          </a:p>
        </p:txBody>
      </p:sp>
      <p:sp>
        <p:nvSpPr>
          <p:cNvPr id="2867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633E65-439F-4391-AC0D-8A76BCC697A4}" type="slidenum">
              <a:rPr lang="ar-SA" altLang="en-US"/>
              <a:pPr/>
              <a:t>8</a:t>
            </a:fld>
            <a:endParaRPr lang="en-US" altLang="en-US"/>
          </a:p>
        </p:txBody>
      </p:sp>
      <p:sp>
        <p:nvSpPr>
          <p:cNvPr id="2887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1A734D-DDD7-415C-A85A-4FF712E19E70}" type="slidenum">
              <a:rPr lang="ar-SA" altLang="en-US"/>
              <a:pPr/>
              <a:t>9</a:t>
            </a:fld>
            <a:endParaRPr lang="en-US" altLang="en-US"/>
          </a:p>
        </p:txBody>
      </p:sp>
      <p:sp>
        <p:nvSpPr>
          <p:cNvPr id="2897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7390F5-8F57-4043-92FC-B976BAFE775F}" type="slidenum">
              <a:rPr lang="ar-SA" altLang="en-US"/>
              <a:pPr/>
              <a:t>11</a:t>
            </a:fld>
            <a:endParaRPr lang="en-US" altLang="en-US"/>
          </a:p>
        </p:txBody>
      </p:sp>
      <p:sp>
        <p:nvSpPr>
          <p:cNvPr id="2908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34ED54-F629-47B7-8F16-AD781AB6A22B}" type="slidenum">
              <a:rPr lang="ar-SA" altLang="en-US"/>
              <a:pPr/>
              <a:t>14</a:t>
            </a:fld>
            <a:endParaRPr lang="en-US" altLang="en-US"/>
          </a:p>
        </p:txBody>
      </p:sp>
      <p:sp>
        <p:nvSpPr>
          <p:cNvPr id="2918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620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A5F047D-F423-427C-97D5-1B728CBF5B67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0034667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A5F047D-F423-427C-97D5-1B728CBF5B67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3252978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A5F047D-F423-427C-97D5-1B728CBF5B67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1949436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A5F047D-F423-427C-97D5-1B728CBF5B67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6974758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A5F047D-F423-427C-97D5-1B728CBF5B67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4820454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CC664-42DC-4D70-ACFF-2DAB783A6818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2429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2F813-2B90-4AA3-9D90-91E67D714D15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66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F047D-F423-427C-97D5-1B728CBF5B67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631101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A5C5AF2-8EC9-4E56-B622-8A611655FA53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1280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222F12A-5F61-4731-9588-A4433579E2D6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46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52AB5B0-3014-47A2-B6F9-58C3B1D717E4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141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BCC11-2907-4E56-B011-25BD37B14627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7701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16FC7-9100-4B4D-8E1C-07F097DBCA21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889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19B7-257B-4F32-AF34-89A4183338D5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9640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E83BAF0-A5AB-4285-898C-61BEF6E3475C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744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5F047D-F423-427C-97D5-1B728CBF5B67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17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914400" y="0"/>
            <a:ext cx="7467600" cy="2971800"/>
          </a:xfrm>
          <a:noFill/>
          <a:ln/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ar-SA" sz="4000" b="1" dirty="0" smtClean="0"/>
              <a:t>Systems </a:t>
            </a:r>
            <a:r>
              <a:rPr lang="en-US" altLang="ar-SA" sz="4000" b="1" dirty="0"/>
              <a:t>Analysis</a:t>
            </a:r>
            <a:br>
              <a:rPr lang="en-US" altLang="ar-SA" sz="4000" b="1" dirty="0"/>
            </a:br>
            <a:r>
              <a:rPr lang="en-US" altLang="ar-SA" sz="4000" b="1" dirty="0"/>
              <a:t>and </a:t>
            </a:r>
            <a:r>
              <a:rPr lang="en-US" altLang="ar-SA" sz="4000" b="1" dirty="0" smtClean="0"/>
              <a:t>Design</a:t>
            </a:r>
            <a:r>
              <a:rPr lang="en-US" altLang="ar-SA" sz="4000" b="1" dirty="0"/>
              <a:t/>
            </a:r>
            <a:br>
              <a:rPr lang="en-US" altLang="ar-SA" sz="4000" b="1" dirty="0"/>
            </a:br>
            <a:r>
              <a:rPr lang="en-US" altLang="ar-SA" sz="4000" b="1" dirty="0"/>
              <a:t/>
            </a:r>
            <a:br>
              <a:rPr lang="en-US" altLang="ar-SA" sz="4000" b="1" dirty="0"/>
            </a:br>
            <a:r>
              <a:rPr lang="en-US" altLang="ar-SA" sz="4000" b="1" dirty="0"/>
              <a:t> </a:t>
            </a:r>
            <a:r>
              <a:rPr lang="en-US" altLang="ar-SA" sz="2800" b="1" dirty="0"/>
              <a:t> </a:t>
            </a:r>
          </a:p>
        </p:txBody>
      </p:sp>
      <p:sp>
        <p:nvSpPr>
          <p:cNvPr id="41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276600"/>
            <a:ext cx="7086600" cy="1752600"/>
          </a:xfrm>
        </p:spPr>
        <p:txBody>
          <a:bodyPr>
            <a:normAutofit/>
          </a:bodyPr>
          <a:lstStyle/>
          <a:p>
            <a:pPr algn="ctr"/>
            <a:endParaRPr lang="en-US" altLang="ar-SA" sz="36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3200"/>
              <a:t>The Process of Identifying and Selecting IS Development Projects</a:t>
            </a:r>
          </a:p>
        </p:txBody>
      </p:sp>
      <p:pic>
        <p:nvPicPr>
          <p:cNvPr id="320516" name="Picture 2" descr="FIG04_0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828800"/>
            <a:ext cx="7467600" cy="426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 sz="3200"/>
              <a:t>Identifying and Selecting IS Development Projects</a:t>
            </a:r>
          </a:p>
        </p:txBody>
      </p:sp>
      <p:sp>
        <p:nvSpPr>
          <p:cNvPr id="2560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ar-SA"/>
              <a:t>Selecting IS Development Projects decision outcomes:</a:t>
            </a:r>
          </a:p>
          <a:p>
            <a:pPr lvl="2"/>
            <a:r>
              <a:rPr lang="en-US" altLang="ar-SA"/>
              <a:t>Project Acceptance</a:t>
            </a:r>
          </a:p>
          <a:p>
            <a:pPr lvl="2"/>
            <a:r>
              <a:rPr lang="en-US" altLang="ar-SA"/>
              <a:t>Project Rejection</a:t>
            </a:r>
          </a:p>
          <a:p>
            <a:pPr lvl="2"/>
            <a:r>
              <a:rPr lang="en-US" altLang="ar-SA"/>
              <a:t>Delay</a:t>
            </a:r>
          </a:p>
          <a:p>
            <a:pPr lvl="2"/>
            <a:r>
              <a:rPr lang="en-US" altLang="ar-SA"/>
              <a:t>Refocus</a:t>
            </a:r>
          </a:p>
          <a:p>
            <a:pPr lvl="2"/>
            <a:r>
              <a:rPr lang="en-US" altLang="ar-SA"/>
              <a:t>End-User Development</a:t>
            </a:r>
          </a:p>
          <a:p>
            <a:pPr lvl="2"/>
            <a:r>
              <a:rPr lang="en-US" altLang="ar-SA"/>
              <a:t>Proof of Concept</a:t>
            </a:r>
          </a:p>
          <a:p>
            <a:pPr lvl="2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3200"/>
              <a:t>The Process of Identifying and Selecting IS Development Projects</a:t>
            </a:r>
          </a:p>
        </p:txBody>
      </p:sp>
      <p:pic>
        <p:nvPicPr>
          <p:cNvPr id="32154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2667000"/>
            <a:ext cx="7415213" cy="333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3200"/>
              <a:t>The Process of Identifying and Selecting IS Development Projects</a:t>
            </a:r>
          </a:p>
        </p:txBody>
      </p:sp>
      <p:pic>
        <p:nvPicPr>
          <p:cNvPr id="322564" name="Picture 4" descr="FIG04_0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905000"/>
            <a:ext cx="7239000" cy="426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 sz="3200"/>
              <a:t>Identifying and Selecting IS Development Projects</a:t>
            </a:r>
          </a:p>
        </p:txBody>
      </p:sp>
      <p:sp>
        <p:nvSpPr>
          <p:cNvPr id="2570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ar-SA" sz="2400">
                <a:solidFill>
                  <a:srgbClr val="FF3300"/>
                </a:solidFill>
              </a:rPr>
              <a:t>Incremental commitment,</a:t>
            </a:r>
            <a:r>
              <a:rPr lang="en-US" altLang="ar-SA" sz="2400"/>
              <a:t> is a strategy in system analysis in which the project is reviewed after each phase and continuation of the project is re-justified. </a:t>
            </a:r>
          </a:p>
          <a:p>
            <a:pPr>
              <a:lnSpc>
                <a:spcPct val="90000"/>
              </a:lnSpc>
            </a:pPr>
            <a:r>
              <a:rPr lang="en-US" altLang="ar-SA" sz="2400"/>
              <a:t>Deliverables and Outcomes</a:t>
            </a:r>
          </a:p>
          <a:p>
            <a:pPr lvl="1">
              <a:lnSpc>
                <a:spcPct val="90000"/>
              </a:lnSpc>
            </a:pPr>
            <a:r>
              <a:rPr lang="en-US" altLang="cs-CZ" sz="2000"/>
              <a:t>Primary deliverable from the first part of the planning phase is a schedule of specific IS development projects.</a:t>
            </a:r>
          </a:p>
          <a:p>
            <a:pPr lvl="1">
              <a:lnSpc>
                <a:spcPct val="90000"/>
              </a:lnSpc>
            </a:pPr>
            <a:r>
              <a:rPr lang="en-US" altLang="cs-CZ" sz="2000"/>
              <a:t>Outcome of the next part of the planning phase – project initiation and planning – is the assurance that careful consideration was given to project selection and each project can help the organization reach its goals. </a:t>
            </a:r>
            <a:r>
              <a:rPr lang="en-US" altLang="ar-SA" sz="2000"/>
              <a:t>Clear </a:t>
            </a:r>
            <a:r>
              <a:rPr lang="en-US" altLang="ar-SA" sz="2000">
                <a:solidFill>
                  <a:srgbClr val="FF3300"/>
                </a:solidFill>
              </a:rPr>
              <a:t>understanding</a:t>
            </a:r>
            <a:r>
              <a:rPr lang="en-US" altLang="ar-SA" sz="2000"/>
              <a:t> of project’s </a:t>
            </a:r>
            <a:r>
              <a:rPr lang="en-US" altLang="ar-SA" sz="2000">
                <a:solidFill>
                  <a:srgbClr val="FF3300"/>
                </a:solidFill>
              </a:rPr>
              <a:t>relation</a:t>
            </a:r>
            <a:r>
              <a:rPr lang="en-US" altLang="ar-SA" sz="2000"/>
              <a:t> to organizational objectives and the </a:t>
            </a:r>
            <a:r>
              <a:rPr lang="en-US" altLang="ar-SA" sz="2000">
                <a:solidFill>
                  <a:srgbClr val="FF3300"/>
                </a:solidFill>
              </a:rPr>
              <a:t>project role</a:t>
            </a:r>
            <a:r>
              <a:rPr lang="en-US" altLang="ar-SA" sz="2000"/>
              <a:t> of achieving these objectives.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ar-SA" sz="1800"/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ar-SA" sz="1800"/>
          </a:p>
          <a:p>
            <a:pPr lvl="1">
              <a:lnSpc>
                <a:spcPct val="90000"/>
              </a:lnSpc>
            </a:pPr>
            <a:endParaRPr lang="en-US" altLang="en-US"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 sz="3200"/>
              <a:t>Identifying and Selecting IS Development Projects</a:t>
            </a:r>
          </a:p>
        </p:txBody>
      </p:sp>
      <p:sp>
        <p:nvSpPr>
          <p:cNvPr id="2580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ar-SA"/>
              <a:t>Knowledge of overall </a:t>
            </a:r>
            <a:r>
              <a:rPr lang="en-US" altLang="ar-SA">
                <a:solidFill>
                  <a:schemeClr val="tx2"/>
                </a:solidFill>
              </a:rPr>
              <a:t>organizational business strategy will:</a:t>
            </a:r>
          </a:p>
          <a:p>
            <a:pPr lvl="1"/>
            <a:r>
              <a:rPr lang="en-US" altLang="ar-SA"/>
              <a:t>Improves project selection and identification process</a:t>
            </a:r>
          </a:p>
          <a:p>
            <a:pPr lvl="1"/>
            <a:r>
              <a:rPr lang="en-US" altLang="ar-SA"/>
              <a:t>Provides sound guidance throughout the systems development life cycle</a:t>
            </a:r>
          </a:p>
          <a:p>
            <a:pPr lvl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Corporate and Information Systems Planning</a:t>
            </a:r>
          </a:p>
        </p:txBody>
      </p:sp>
      <p:sp>
        <p:nvSpPr>
          <p:cNvPr id="259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ar-SA" sz="2400"/>
              <a:t>Traditional Project Identification and Selection</a:t>
            </a:r>
          </a:p>
          <a:p>
            <a:pPr>
              <a:buFont typeface="Wingdings" panose="05000000000000000000" pitchFamily="2" charset="2"/>
              <a:buNone/>
            </a:pPr>
            <a:endParaRPr lang="en-US" altLang="ar-SA" sz="2400"/>
          </a:p>
          <a:p>
            <a:pPr lvl="1"/>
            <a:r>
              <a:rPr lang="en-US" altLang="ar-SA" sz="2000"/>
              <a:t>Solves isolated problems</a:t>
            </a:r>
          </a:p>
          <a:p>
            <a:pPr lvl="1"/>
            <a:r>
              <a:rPr lang="en-US" altLang="ar-SA" sz="2000"/>
              <a:t>Focuses on business processes</a:t>
            </a:r>
          </a:p>
          <a:p>
            <a:pPr lvl="1"/>
            <a:r>
              <a:rPr lang="en-US" altLang="ar-SA" sz="2000"/>
              <a:t>Does not easily allow for organizational change </a:t>
            </a:r>
          </a:p>
          <a:p>
            <a:endParaRPr lang="en-US" altLang="en-US" sz="2400"/>
          </a:p>
        </p:txBody>
      </p:sp>
      <p:sp>
        <p:nvSpPr>
          <p:cNvPr id="259077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ar-SA" sz="2400"/>
              <a:t>Planning-Based Approach to Project Identification and Selection</a:t>
            </a:r>
          </a:p>
          <a:p>
            <a:pPr lvl="1"/>
            <a:r>
              <a:rPr lang="en-US" altLang="ar-SA" sz="2000"/>
              <a:t>Focuses on present and future information needs</a:t>
            </a:r>
          </a:p>
          <a:p>
            <a:pPr lvl="1"/>
            <a:r>
              <a:rPr lang="en-US" altLang="ar-SA" sz="2000"/>
              <a:t>Information needs change slower than business processes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Corporate and Information Systems Planning</a:t>
            </a:r>
          </a:p>
        </p:txBody>
      </p:sp>
      <p:sp>
        <p:nvSpPr>
          <p:cNvPr id="2672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ar-SA"/>
              <a:t>Need for planning</a:t>
            </a:r>
          </a:p>
          <a:p>
            <a:pPr lvl="1"/>
            <a:r>
              <a:rPr lang="en-US" altLang="ar-SA">
                <a:solidFill>
                  <a:srgbClr val="FF3300"/>
                </a:solidFill>
              </a:rPr>
              <a:t>Improperly planned</a:t>
            </a:r>
            <a:r>
              <a:rPr lang="en-US" altLang="ar-SA"/>
              <a:t> projects result in systems that </a:t>
            </a:r>
            <a:r>
              <a:rPr lang="en-US" altLang="ar-SA">
                <a:solidFill>
                  <a:srgbClr val="FF3300"/>
                </a:solidFill>
              </a:rPr>
              <a:t>cannot</a:t>
            </a:r>
            <a:r>
              <a:rPr lang="en-US" altLang="ar-SA"/>
              <a:t> be shared across an organization</a:t>
            </a:r>
          </a:p>
          <a:p>
            <a:pPr lvl="1"/>
            <a:r>
              <a:rPr lang="en-US" altLang="ar-SA"/>
              <a:t>As business processes change, lack of integration will hamper strategy and business process changes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Corporate and Information Systems Planning</a:t>
            </a:r>
          </a:p>
        </p:txBody>
      </p:sp>
      <p:sp>
        <p:nvSpPr>
          <p:cNvPr id="2682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ar-SA">
                <a:solidFill>
                  <a:schemeClr val="hlink"/>
                </a:solidFill>
              </a:rPr>
              <a:t>C</a:t>
            </a:r>
            <a:r>
              <a:rPr lang="en-US" altLang="ar-SA"/>
              <a:t>orporate </a:t>
            </a:r>
            <a:r>
              <a:rPr lang="en-US" altLang="ar-SA">
                <a:solidFill>
                  <a:schemeClr val="hlink"/>
                </a:solidFill>
              </a:rPr>
              <a:t>S</a:t>
            </a:r>
            <a:r>
              <a:rPr lang="en-US" altLang="ar-SA"/>
              <a:t>trategic</a:t>
            </a:r>
            <a:r>
              <a:rPr lang="en-US" altLang="ar-SA">
                <a:solidFill>
                  <a:schemeClr val="hlink"/>
                </a:solidFill>
              </a:rPr>
              <a:t> P</a:t>
            </a:r>
            <a:r>
              <a:rPr lang="en-US" altLang="ar-SA"/>
              <a:t>lanning</a:t>
            </a:r>
          </a:p>
          <a:p>
            <a:pPr lvl="1"/>
            <a:r>
              <a:rPr lang="en-US" altLang="ar-SA">
                <a:solidFill>
                  <a:schemeClr val="hlink"/>
                </a:solidFill>
              </a:rPr>
              <a:t>An ongoing</a:t>
            </a:r>
            <a:r>
              <a:rPr lang="en-US" altLang="ar-SA">
                <a:solidFill>
                  <a:srgbClr val="FF3300"/>
                </a:solidFill>
              </a:rPr>
              <a:t> Process</a:t>
            </a:r>
            <a:r>
              <a:rPr lang="en-US" altLang="ar-SA"/>
              <a:t> of </a:t>
            </a:r>
            <a:r>
              <a:rPr lang="en-US" altLang="ar-SA">
                <a:solidFill>
                  <a:srgbClr val="CC00CC"/>
                </a:solidFill>
              </a:rPr>
              <a:t>developing and refining</a:t>
            </a:r>
            <a:r>
              <a:rPr lang="en-US" altLang="ar-SA"/>
              <a:t> models of the current and future enterprise as well as a transition strategy</a:t>
            </a:r>
          </a:p>
          <a:p>
            <a:pPr lvl="1"/>
            <a:r>
              <a:rPr lang="en-US" altLang="ar-SA"/>
              <a:t>CSP results in several outcomes</a:t>
            </a:r>
          </a:p>
          <a:p>
            <a:pPr lvl="2"/>
            <a:r>
              <a:rPr lang="en-US" altLang="ar-SA"/>
              <a:t>Mission Statement</a:t>
            </a:r>
          </a:p>
          <a:p>
            <a:pPr lvl="2"/>
            <a:r>
              <a:rPr lang="en-US" altLang="ar-SA"/>
              <a:t>Objective Statement</a:t>
            </a:r>
          </a:p>
          <a:p>
            <a:pPr lvl="2"/>
            <a:r>
              <a:rPr lang="en-US" altLang="ar-SA"/>
              <a:t>Competitive Strategy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Corporate and Information Systems Planning</a:t>
            </a:r>
          </a:p>
        </p:txBody>
      </p:sp>
      <p:sp>
        <p:nvSpPr>
          <p:cNvPr id="2693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ar-SA"/>
              <a:t>Corporate Strategic Planning</a:t>
            </a:r>
          </a:p>
          <a:p>
            <a:pPr lvl="1"/>
            <a:r>
              <a:rPr lang="en-US" altLang="ar-SA">
                <a:solidFill>
                  <a:srgbClr val="FF3300"/>
                </a:solidFill>
              </a:rPr>
              <a:t>Mission Statement</a:t>
            </a:r>
            <a:endParaRPr lang="en-US" altLang="ar-SA"/>
          </a:p>
          <a:p>
            <a:pPr lvl="2"/>
            <a:r>
              <a:rPr lang="en-US" altLang="ar-SA"/>
              <a:t>A statement that makes it clear what business a company is in (see fig 5-6, next slide)</a:t>
            </a:r>
          </a:p>
          <a:p>
            <a:pPr lvl="1"/>
            <a:r>
              <a:rPr lang="en-US" altLang="ar-SA">
                <a:solidFill>
                  <a:srgbClr val="FF3300"/>
                </a:solidFill>
              </a:rPr>
              <a:t>Statement of Objectives  </a:t>
            </a:r>
            <a:r>
              <a:rPr lang="en-US" altLang="ar-SA">
                <a:solidFill>
                  <a:srgbClr val="080912"/>
                </a:solidFill>
              </a:rPr>
              <a:t> </a:t>
            </a:r>
            <a:endParaRPr lang="en-US" altLang="ar-SA" sz="2400">
              <a:solidFill>
                <a:srgbClr val="080912"/>
              </a:solidFill>
            </a:endParaRPr>
          </a:p>
          <a:p>
            <a:pPr lvl="2"/>
            <a:r>
              <a:rPr lang="en-US" altLang="ar-SA"/>
              <a:t>A series of statements that express an organization’s qualitative and quantitative goals for reaching a desired future position</a:t>
            </a:r>
          </a:p>
          <a:p>
            <a:pPr lvl="2"/>
            <a:r>
              <a:rPr lang="en-US" altLang="ar-SA"/>
              <a:t>Objectives are critical success factors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066800"/>
          </a:xfrm>
        </p:spPr>
        <p:txBody>
          <a:bodyPr/>
          <a:lstStyle/>
          <a:p>
            <a:r>
              <a:rPr lang="en-US" altLang="ar-SA"/>
              <a:t>Learning Objectives</a:t>
            </a:r>
          </a:p>
        </p:txBody>
      </p:sp>
      <p:sp>
        <p:nvSpPr>
          <p:cNvPr id="2109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7772400" cy="4572000"/>
          </a:xfrm>
        </p:spPr>
        <p:txBody>
          <a:bodyPr/>
          <a:lstStyle/>
          <a:p>
            <a:pPr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/>
              <a:t>Describe the project identification and selection process</a:t>
            </a:r>
          </a:p>
          <a:p>
            <a:pPr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/>
              <a:t>Describe the corporate strategic planning and information systems planning process</a:t>
            </a:r>
          </a:p>
          <a:p>
            <a:pPr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/>
              <a:t>Explain the relationship between corporate strategic planning and information systems planning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553200"/>
          </a:xfrm>
        </p:spPr>
        <p:txBody>
          <a:bodyPr/>
          <a:lstStyle/>
          <a:p>
            <a:pPr algn="l"/>
            <a:r>
              <a:rPr lang="en-US" altLang="cs-CZ" sz="4800" b="1">
                <a:latin typeface="Times New Roman" panose="02020603050405020304" pitchFamily="18" charset="0"/>
              </a:rPr>
              <a:t/>
            </a:r>
            <a:br>
              <a:rPr lang="en-US" altLang="cs-CZ" sz="4800" b="1">
                <a:latin typeface="Times New Roman" panose="02020603050405020304" pitchFamily="18" charset="0"/>
              </a:rPr>
            </a:br>
            <a:r>
              <a:rPr lang="en-US" altLang="cs-CZ" sz="4800" b="1">
                <a:latin typeface="Times New Roman" panose="02020603050405020304" pitchFamily="18" charset="0"/>
              </a:rPr>
              <a:t/>
            </a:r>
            <a:br>
              <a:rPr lang="en-US" altLang="cs-CZ" sz="4800" b="1">
                <a:latin typeface="Times New Roman" panose="02020603050405020304" pitchFamily="18" charset="0"/>
              </a:rPr>
            </a:br>
            <a:r>
              <a:rPr lang="en-US" altLang="cs-CZ" sz="4800" b="1">
                <a:latin typeface="Times New Roman" panose="02020603050405020304" pitchFamily="18" charset="0"/>
              </a:rPr>
              <a:t>                 </a:t>
            </a:r>
            <a:r>
              <a:rPr lang="en-US" altLang="cs-CZ" sz="3600" b="1">
                <a:solidFill>
                  <a:schemeClr val="hlink"/>
                </a:solidFill>
                <a:latin typeface="Times New Roman" panose="02020603050405020304" pitchFamily="18" charset="0"/>
              </a:rPr>
              <a:t>Pine valley Furniture</a:t>
            </a:r>
            <a:r>
              <a:rPr lang="en-US" altLang="cs-CZ" sz="4800" b="1">
                <a:solidFill>
                  <a:schemeClr val="hlink"/>
                </a:solidFill>
                <a:latin typeface="Times New Roman" panose="02020603050405020304" pitchFamily="18" charset="0"/>
              </a:rPr>
              <a:t/>
            </a:r>
            <a:br>
              <a:rPr lang="en-US" altLang="cs-CZ" sz="4800" b="1">
                <a:solidFill>
                  <a:schemeClr val="hlink"/>
                </a:solidFill>
                <a:latin typeface="Times New Roman" panose="02020603050405020304" pitchFamily="18" charset="0"/>
              </a:rPr>
            </a:br>
            <a:r>
              <a:rPr lang="en-US" altLang="cs-CZ" sz="4800" b="1">
                <a:solidFill>
                  <a:srgbClr val="080912"/>
                </a:solidFill>
                <a:latin typeface="Times New Roman" panose="02020603050405020304" pitchFamily="18" charset="0"/>
              </a:rPr>
              <a:t>	 </a:t>
            </a:r>
            <a:r>
              <a:rPr lang="en-US" altLang="cs-CZ" sz="4800" b="1" i="1">
                <a:solidFill>
                  <a:srgbClr val="080912"/>
                </a:solidFill>
                <a:latin typeface="Times New Roman" panose="02020603050405020304" pitchFamily="18" charset="0"/>
              </a:rPr>
              <a:t> </a:t>
            </a:r>
            <a:endParaRPr lang="en-US" altLang="cs-CZ" b="1">
              <a:solidFill>
                <a:srgbClr val="080912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13347" name="Picture 4" descr="FIG04_0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066800"/>
            <a:ext cx="6781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/>
            <a:r>
              <a:rPr lang="en-US" altLang="cs-CZ" sz="4800" b="1">
                <a:solidFill>
                  <a:srgbClr val="080912"/>
                </a:solidFill>
                <a:latin typeface="Times New Roman" panose="02020603050405020304" pitchFamily="18" charset="0"/>
              </a:rPr>
              <a:t>		</a:t>
            </a:r>
            <a:br>
              <a:rPr lang="en-US" altLang="cs-CZ" sz="4800" b="1">
                <a:solidFill>
                  <a:srgbClr val="080912"/>
                </a:solidFill>
                <a:latin typeface="Times New Roman" panose="02020603050405020304" pitchFamily="18" charset="0"/>
              </a:rPr>
            </a:br>
            <a:r>
              <a:rPr lang="en-US" altLang="cs-CZ" sz="4800" b="1">
                <a:solidFill>
                  <a:srgbClr val="080912"/>
                </a:solidFill>
                <a:latin typeface="Times New Roman" panose="02020603050405020304" pitchFamily="18" charset="0"/>
              </a:rPr>
              <a:t/>
            </a:r>
            <a:br>
              <a:rPr lang="en-US" altLang="cs-CZ" sz="4800" b="1">
                <a:solidFill>
                  <a:srgbClr val="080912"/>
                </a:solidFill>
                <a:latin typeface="Times New Roman" panose="02020603050405020304" pitchFamily="18" charset="0"/>
              </a:rPr>
            </a:br>
            <a:r>
              <a:rPr lang="en-US" altLang="cs-CZ" sz="4800" b="1">
                <a:solidFill>
                  <a:srgbClr val="080912"/>
                </a:solidFill>
                <a:latin typeface="Times New Roman" panose="02020603050405020304" pitchFamily="18" charset="0"/>
              </a:rPr>
              <a:t/>
            </a:r>
            <a:br>
              <a:rPr lang="en-US" altLang="cs-CZ" sz="4800" b="1">
                <a:solidFill>
                  <a:srgbClr val="080912"/>
                </a:solidFill>
                <a:latin typeface="Times New Roman" panose="02020603050405020304" pitchFamily="18" charset="0"/>
              </a:rPr>
            </a:br>
            <a:r>
              <a:rPr lang="en-US" altLang="cs-CZ" sz="4800" b="1">
                <a:solidFill>
                  <a:srgbClr val="080912"/>
                </a:solidFill>
                <a:latin typeface="Times New Roman" panose="02020603050405020304" pitchFamily="18" charset="0"/>
              </a:rPr>
              <a:t/>
            </a:r>
            <a:br>
              <a:rPr lang="en-US" altLang="cs-CZ" sz="4800" b="1">
                <a:solidFill>
                  <a:srgbClr val="080912"/>
                </a:solidFill>
                <a:latin typeface="Times New Roman" panose="02020603050405020304" pitchFamily="18" charset="0"/>
              </a:rPr>
            </a:br>
            <a:r>
              <a:rPr lang="en-US" altLang="cs-CZ" sz="4800" b="1">
                <a:solidFill>
                  <a:srgbClr val="080912"/>
                </a:solidFill>
                <a:latin typeface="Times New Roman" panose="02020603050405020304" pitchFamily="18" charset="0"/>
              </a:rPr>
              <a:t>           </a:t>
            </a:r>
            <a:r>
              <a:rPr lang="en-US" altLang="cs-CZ" b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cs-CZ" b="1">
                <a:solidFill>
                  <a:srgbClr val="080912"/>
                </a:solidFill>
                <a:latin typeface="Times New Roman" panose="02020603050405020304" pitchFamily="18" charset="0"/>
              </a:rPr>
              <a:t/>
            </a:r>
            <a:br>
              <a:rPr lang="en-US" altLang="cs-CZ" b="1">
                <a:solidFill>
                  <a:srgbClr val="080912"/>
                </a:solidFill>
                <a:latin typeface="Times New Roman" panose="02020603050405020304" pitchFamily="18" charset="0"/>
              </a:rPr>
            </a:br>
            <a:r>
              <a:rPr lang="en-US" altLang="cs-CZ" b="1">
                <a:solidFill>
                  <a:srgbClr val="080912"/>
                </a:solidFill>
                <a:latin typeface="Times New Roman" panose="02020603050405020304" pitchFamily="18" charset="0"/>
              </a:rPr>
              <a:t>		</a:t>
            </a:r>
            <a:r>
              <a:rPr lang="en-US" altLang="cs-CZ" sz="3200" b="1" i="1">
                <a:solidFill>
                  <a:srgbClr val="FF3300"/>
                </a:solidFill>
                <a:latin typeface="Times New Roman" panose="02020603050405020304" pitchFamily="18" charset="0"/>
              </a:rPr>
              <a:t>Statement of Objective</a:t>
            </a:r>
            <a:r>
              <a:rPr lang="en-US" altLang="cs-CZ" sz="3200" b="1">
                <a:solidFill>
                  <a:srgbClr val="080912"/>
                </a:solidFill>
                <a:latin typeface="Times New Roman" panose="02020603050405020304" pitchFamily="18" charset="0"/>
              </a:rPr>
              <a:t> </a:t>
            </a:r>
            <a:br>
              <a:rPr lang="en-US" altLang="cs-CZ" sz="3200" b="1">
                <a:solidFill>
                  <a:srgbClr val="080912"/>
                </a:solidFill>
                <a:latin typeface="Times New Roman" panose="02020603050405020304" pitchFamily="18" charset="0"/>
              </a:rPr>
            </a:br>
            <a:r>
              <a:rPr lang="en-US" altLang="cs-CZ" sz="3200" b="1">
                <a:solidFill>
                  <a:srgbClr val="080912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cs-CZ" sz="4800"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315395" name="Picture 4" descr="FIG04_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"/>
            <a:ext cx="79248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Corporate and Information Systems Planning</a:t>
            </a:r>
          </a:p>
        </p:txBody>
      </p:sp>
      <p:sp>
        <p:nvSpPr>
          <p:cNvPr id="2703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ar-SA"/>
              <a:t>Corporate Strategic Planning</a:t>
            </a:r>
          </a:p>
          <a:p>
            <a:pPr lvl="1"/>
            <a:r>
              <a:rPr lang="en-US" altLang="ar-SA">
                <a:solidFill>
                  <a:srgbClr val="FF3300"/>
                </a:solidFill>
              </a:rPr>
              <a:t>Competitive Strategy</a:t>
            </a:r>
            <a:endParaRPr lang="en-US" altLang="ar-SA"/>
          </a:p>
          <a:p>
            <a:pPr lvl="2"/>
            <a:r>
              <a:rPr lang="en-US" altLang="ar-SA"/>
              <a:t>The method by which an organization attempts to achieve its mission and objectives(such as lower cost producer, product differentiation, or product focus)</a:t>
            </a:r>
          </a:p>
          <a:p>
            <a:pPr lvl="2">
              <a:buFont typeface="Wingdings" panose="05000000000000000000" pitchFamily="2" charset="2"/>
              <a:buNone/>
            </a:pPr>
            <a:endParaRPr lang="en-US" altLang="ar-SA"/>
          </a:p>
          <a:p>
            <a:pPr lvl="2"/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Corporate and Information Systems Planning</a:t>
            </a:r>
          </a:p>
        </p:txBody>
      </p:sp>
      <p:sp>
        <p:nvSpPr>
          <p:cNvPr id="2713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ar-SA" sz="2800">
                <a:solidFill>
                  <a:srgbClr val="FF3300"/>
                </a:solidFill>
              </a:rPr>
              <a:t>I</a:t>
            </a:r>
            <a:r>
              <a:rPr lang="en-US" altLang="ar-SA" sz="2800"/>
              <a:t>nformation </a:t>
            </a:r>
            <a:r>
              <a:rPr lang="en-US" altLang="ar-SA" sz="2800">
                <a:solidFill>
                  <a:srgbClr val="FF3300"/>
                </a:solidFill>
              </a:rPr>
              <a:t>S</a:t>
            </a:r>
            <a:r>
              <a:rPr lang="en-US" altLang="ar-SA" sz="2800"/>
              <a:t>ystems </a:t>
            </a:r>
            <a:r>
              <a:rPr lang="en-US" altLang="ar-SA" sz="2800">
                <a:solidFill>
                  <a:srgbClr val="FF3300"/>
                </a:solidFill>
              </a:rPr>
              <a:t>P</a:t>
            </a:r>
            <a:r>
              <a:rPr lang="en-US" altLang="ar-SA" sz="2800"/>
              <a:t>lanning (</a:t>
            </a:r>
            <a:r>
              <a:rPr lang="en-US" altLang="ar-SA" sz="2800">
                <a:solidFill>
                  <a:srgbClr val="FF3300"/>
                </a:solidFill>
              </a:rPr>
              <a:t>ISP</a:t>
            </a:r>
            <a:r>
              <a:rPr lang="en-US" altLang="ar-SA" sz="2800"/>
              <a:t>)</a:t>
            </a:r>
          </a:p>
          <a:p>
            <a:pPr lvl="1"/>
            <a:r>
              <a:rPr lang="en-US" altLang="ar-SA" sz="2400"/>
              <a:t>An orderly means of assessing the </a:t>
            </a:r>
            <a:r>
              <a:rPr lang="en-US" altLang="ar-SA" sz="2400">
                <a:solidFill>
                  <a:srgbClr val="FF3300"/>
                </a:solidFill>
              </a:rPr>
              <a:t>information needs</a:t>
            </a:r>
            <a:r>
              <a:rPr lang="en-US" altLang="ar-SA" sz="2400"/>
              <a:t> of an organization and defining the </a:t>
            </a:r>
            <a:r>
              <a:rPr lang="en-US" altLang="ar-SA" sz="2400">
                <a:solidFill>
                  <a:srgbClr val="CC00CC"/>
                </a:solidFill>
              </a:rPr>
              <a:t>systems</a:t>
            </a:r>
            <a:r>
              <a:rPr lang="en-US" altLang="ar-SA" sz="2400"/>
              <a:t>, </a:t>
            </a:r>
            <a:r>
              <a:rPr lang="en-US" altLang="ar-SA" sz="2400">
                <a:solidFill>
                  <a:srgbClr val="CC00CC"/>
                </a:solidFill>
              </a:rPr>
              <a:t>databases</a:t>
            </a:r>
            <a:r>
              <a:rPr lang="en-US" altLang="ar-SA" sz="2400"/>
              <a:t> and </a:t>
            </a:r>
            <a:r>
              <a:rPr lang="en-US" altLang="ar-SA" sz="2400">
                <a:solidFill>
                  <a:srgbClr val="CC00CC"/>
                </a:solidFill>
              </a:rPr>
              <a:t>technologies</a:t>
            </a:r>
            <a:r>
              <a:rPr lang="en-US" altLang="ar-SA" sz="2400"/>
              <a:t> that will best satisfy those needs</a:t>
            </a:r>
          </a:p>
          <a:p>
            <a:pPr lvl="1"/>
            <a:r>
              <a:rPr lang="en-US" altLang="ar-SA" sz="2400"/>
              <a:t>Three key activities:</a:t>
            </a:r>
          </a:p>
          <a:p>
            <a:pPr lvl="2"/>
            <a:r>
              <a:rPr lang="en-US" altLang="ar-SA" sz="2000"/>
              <a:t>Describe the Current Situation</a:t>
            </a:r>
          </a:p>
          <a:p>
            <a:pPr lvl="2"/>
            <a:r>
              <a:rPr lang="en-US" altLang="ar-SA" sz="2000"/>
              <a:t>Describe the Target (or Future) Situation</a:t>
            </a:r>
          </a:p>
          <a:p>
            <a:pPr lvl="2"/>
            <a:r>
              <a:rPr lang="en-US" altLang="ar-SA" sz="2000"/>
              <a:t>Develop a Transition Plan and Strategy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Corporate Strategic Planning</a:t>
            </a:r>
          </a:p>
        </p:txBody>
      </p:sp>
      <p:pic>
        <p:nvPicPr>
          <p:cNvPr id="32358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957388"/>
            <a:ext cx="7305675" cy="40100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Corporate and Information Systems Planning</a:t>
            </a:r>
          </a:p>
        </p:txBody>
      </p:sp>
      <p:sp>
        <p:nvSpPr>
          <p:cNvPr id="2723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ar-SA" sz="2800"/>
              <a:t>Information Systems Planning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ar-SA" sz="2800">
                <a:solidFill>
                  <a:srgbClr val="CC00CC"/>
                </a:solidFill>
              </a:rPr>
              <a:t>1. Describing the Current Situation</a:t>
            </a:r>
            <a:endParaRPr lang="en-US" altLang="ar-SA" sz="2800"/>
          </a:p>
          <a:p>
            <a:pPr lvl="1">
              <a:lnSpc>
                <a:spcPct val="80000"/>
              </a:lnSpc>
            </a:pPr>
            <a:r>
              <a:rPr lang="en-US" altLang="ar-SA" sz="2400"/>
              <a:t>Top-down Planning</a:t>
            </a:r>
          </a:p>
          <a:p>
            <a:pPr lvl="2">
              <a:lnSpc>
                <a:spcPct val="80000"/>
              </a:lnSpc>
            </a:pPr>
            <a:r>
              <a:rPr lang="en-US" altLang="ar-SA" sz="2000"/>
              <a:t>Generic methodology that attempts to gain a broad understanding of the information system needs of the entire organization, </a:t>
            </a:r>
            <a:r>
              <a:rPr lang="en-US" altLang="ar-SA" sz="2000">
                <a:solidFill>
                  <a:srgbClr val="FF3300"/>
                </a:solidFill>
              </a:rPr>
              <a:t>advantages of this approach are broader perspective, improved integration, improved management support, and better understanding.</a:t>
            </a:r>
          </a:p>
          <a:p>
            <a:pPr lvl="1">
              <a:lnSpc>
                <a:spcPct val="80000"/>
              </a:lnSpc>
            </a:pPr>
            <a:r>
              <a:rPr lang="en-US" altLang="ar-SA" sz="2400"/>
              <a:t>Bottom-up Planning</a:t>
            </a:r>
          </a:p>
          <a:p>
            <a:pPr lvl="2">
              <a:lnSpc>
                <a:spcPct val="80000"/>
              </a:lnSpc>
            </a:pPr>
            <a:r>
              <a:rPr lang="en-US" altLang="ar-SA" sz="2000"/>
              <a:t>Generic methodology that identifies and defines IS development projects based upon solving operational business problems or taking advantage of some business opportunities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Information Systems Planning</a:t>
            </a:r>
          </a:p>
        </p:txBody>
      </p:sp>
      <p:pic>
        <p:nvPicPr>
          <p:cNvPr id="324612" name="Picture 3" descr="FIG04_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905000"/>
            <a:ext cx="63087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Corporate and Information Systems Planning</a:t>
            </a:r>
          </a:p>
        </p:txBody>
      </p:sp>
      <p:sp>
        <p:nvSpPr>
          <p:cNvPr id="2734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ar-SA" sz="2000">
                <a:solidFill>
                  <a:srgbClr val="CC00CC"/>
                </a:solidFill>
              </a:rPr>
              <a:t>Describing the Current Situation</a:t>
            </a:r>
            <a:r>
              <a:rPr lang="en-US" altLang="ar-SA" sz="2800"/>
              <a:t> (Continued)</a:t>
            </a:r>
          </a:p>
          <a:p>
            <a:pPr lvl="1">
              <a:lnSpc>
                <a:spcPct val="90000"/>
              </a:lnSpc>
            </a:pPr>
            <a:r>
              <a:rPr lang="en-US" altLang="ar-SA" sz="2400"/>
              <a:t>Planning team is chartered to model existing situation</a:t>
            </a:r>
          </a:p>
          <a:p>
            <a:pPr lvl="1">
              <a:lnSpc>
                <a:spcPct val="90000"/>
              </a:lnSpc>
            </a:pPr>
            <a:r>
              <a:rPr lang="en-US" altLang="ar-SA" sz="2400"/>
              <a:t>Identification of Organizational:</a:t>
            </a:r>
          </a:p>
          <a:p>
            <a:pPr lvl="2">
              <a:lnSpc>
                <a:spcPct val="90000"/>
              </a:lnSpc>
            </a:pPr>
            <a:r>
              <a:rPr lang="en-US" altLang="ar-SA" sz="2000"/>
              <a:t>Locations</a:t>
            </a:r>
          </a:p>
          <a:p>
            <a:pPr lvl="2">
              <a:lnSpc>
                <a:spcPct val="90000"/>
              </a:lnSpc>
            </a:pPr>
            <a:r>
              <a:rPr lang="en-US" altLang="ar-SA" sz="2000"/>
              <a:t>Units</a:t>
            </a:r>
          </a:p>
          <a:p>
            <a:pPr lvl="2">
              <a:lnSpc>
                <a:spcPct val="90000"/>
              </a:lnSpc>
            </a:pPr>
            <a:r>
              <a:rPr lang="en-US" altLang="ar-SA" sz="2000"/>
              <a:t>Functions</a:t>
            </a:r>
          </a:p>
          <a:p>
            <a:pPr lvl="2">
              <a:lnSpc>
                <a:spcPct val="90000"/>
              </a:lnSpc>
            </a:pPr>
            <a:r>
              <a:rPr lang="en-US" altLang="ar-SA" sz="2000"/>
              <a:t>Processes</a:t>
            </a:r>
          </a:p>
          <a:p>
            <a:pPr lvl="2">
              <a:lnSpc>
                <a:spcPct val="90000"/>
              </a:lnSpc>
            </a:pPr>
            <a:r>
              <a:rPr lang="en-US" altLang="ar-SA" sz="2000"/>
              <a:t>Data</a:t>
            </a:r>
          </a:p>
          <a:p>
            <a:pPr lvl="2">
              <a:lnSpc>
                <a:spcPct val="90000"/>
              </a:lnSpc>
            </a:pPr>
            <a:r>
              <a:rPr lang="en-US" altLang="ar-SA" sz="2000"/>
              <a:t>Information Systems</a:t>
            </a:r>
          </a:p>
          <a:p>
            <a:pPr lvl="2">
              <a:lnSpc>
                <a:spcPct val="90000"/>
              </a:lnSpc>
            </a:pPr>
            <a:endParaRPr lang="en-US" altLang="ar-SA" sz="2000"/>
          </a:p>
          <a:p>
            <a:pPr lvl="1">
              <a:lnSpc>
                <a:spcPct val="90000"/>
              </a:lnSpc>
            </a:pPr>
            <a:endParaRPr lang="en-US" altLang="en-US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Corporate and Information Systems Planning</a:t>
            </a:r>
          </a:p>
        </p:txBody>
      </p:sp>
      <p:sp>
        <p:nvSpPr>
          <p:cNvPr id="275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419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ar-SA" sz="2000">
                <a:solidFill>
                  <a:srgbClr val="CC00CC"/>
                </a:solidFill>
              </a:rPr>
              <a:t>Describing the Current Situation</a:t>
            </a:r>
            <a:r>
              <a:rPr lang="en-US" altLang="ar-SA" sz="2800"/>
              <a:t> (Continued)</a:t>
            </a:r>
          </a:p>
          <a:p>
            <a:pPr lvl="1">
              <a:lnSpc>
                <a:spcPct val="75000"/>
              </a:lnSpc>
            </a:pPr>
            <a:r>
              <a:rPr lang="en-US" altLang="ar-SA" sz="2400"/>
              <a:t>Matrices are developed to cross-reference units</a:t>
            </a:r>
          </a:p>
          <a:p>
            <a:pPr lvl="2">
              <a:lnSpc>
                <a:spcPct val="75000"/>
              </a:lnSpc>
            </a:pPr>
            <a:r>
              <a:rPr lang="en-US" altLang="ar-SA" sz="2000"/>
              <a:t>Location-to-Function</a:t>
            </a:r>
          </a:p>
          <a:p>
            <a:pPr lvl="2">
              <a:lnSpc>
                <a:spcPct val="75000"/>
              </a:lnSpc>
            </a:pPr>
            <a:r>
              <a:rPr lang="en-US" altLang="ar-SA" sz="2000"/>
              <a:t>Location-to-Unit</a:t>
            </a:r>
          </a:p>
          <a:p>
            <a:pPr lvl="2">
              <a:lnSpc>
                <a:spcPct val="75000"/>
              </a:lnSpc>
            </a:pPr>
            <a:r>
              <a:rPr lang="en-US" altLang="ar-SA" sz="2000"/>
              <a:t>Unit-to-Function</a:t>
            </a:r>
          </a:p>
          <a:p>
            <a:pPr lvl="2">
              <a:lnSpc>
                <a:spcPct val="75000"/>
              </a:lnSpc>
            </a:pPr>
            <a:r>
              <a:rPr lang="en-US" altLang="ar-SA" sz="2000"/>
              <a:t>Function-to-Objective</a:t>
            </a:r>
          </a:p>
          <a:p>
            <a:pPr lvl="2">
              <a:lnSpc>
                <a:spcPct val="75000"/>
              </a:lnSpc>
            </a:pPr>
            <a:r>
              <a:rPr lang="en-US" altLang="ar-SA" sz="2000"/>
              <a:t>Function-to-Process</a:t>
            </a:r>
          </a:p>
          <a:p>
            <a:pPr lvl="2">
              <a:lnSpc>
                <a:spcPct val="75000"/>
              </a:lnSpc>
            </a:pPr>
            <a:r>
              <a:rPr lang="en-US" altLang="ar-SA" sz="2000"/>
              <a:t>Function-to-Data Entity</a:t>
            </a:r>
          </a:p>
          <a:p>
            <a:pPr lvl="2">
              <a:lnSpc>
                <a:spcPct val="75000"/>
              </a:lnSpc>
            </a:pPr>
            <a:r>
              <a:rPr lang="en-US" altLang="ar-SA" sz="2000"/>
              <a:t>Process-to-Data Entity</a:t>
            </a:r>
          </a:p>
          <a:p>
            <a:pPr lvl="2">
              <a:lnSpc>
                <a:spcPct val="75000"/>
              </a:lnSpc>
            </a:pPr>
            <a:r>
              <a:rPr lang="en-US" altLang="ar-SA" sz="2000"/>
              <a:t>Process-to-Information System</a:t>
            </a:r>
          </a:p>
          <a:p>
            <a:pPr lvl="2">
              <a:lnSpc>
                <a:spcPct val="75000"/>
              </a:lnSpc>
            </a:pPr>
            <a:r>
              <a:rPr lang="en-US" altLang="ar-SA" sz="2000"/>
              <a:t>Data Entity-to-Information System</a:t>
            </a:r>
          </a:p>
          <a:p>
            <a:pPr lvl="2">
              <a:lnSpc>
                <a:spcPct val="75000"/>
              </a:lnSpc>
            </a:pPr>
            <a:r>
              <a:rPr lang="en-US" altLang="ar-SA" sz="2000"/>
              <a:t>Information System-to-Objective</a:t>
            </a:r>
          </a:p>
          <a:p>
            <a:pPr lvl="2">
              <a:lnSpc>
                <a:spcPct val="90000"/>
              </a:lnSpc>
            </a:pPr>
            <a:endParaRPr lang="en-US" altLang="ar-SA" sz="2000"/>
          </a:p>
          <a:p>
            <a:pPr lvl="1">
              <a:lnSpc>
                <a:spcPct val="90000"/>
              </a:lnSpc>
            </a:pPr>
            <a:endParaRPr lang="en-US" altLang="ar-SA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Corporate and Information Systems Planning</a:t>
            </a:r>
          </a:p>
        </p:txBody>
      </p:sp>
      <p:sp>
        <p:nvSpPr>
          <p:cNvPr id="2764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altLang="ar-SA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ar-SA"/>
              <a:t>	</a:t>
            </a:r>
            <a:r>
              <a:rPr lang="en-US" altLang="ar-SA">
                <a:solidFill>
                  <a:srgbClr val="CC00CC"/>
                </a:solidFill>
              </a:rPr>
              <a:t>2. Describing the Target Situation</a:t>
            </a:r>
            <a:endParaRPr lang="en-US" altLang="ar-SA"/>
          </a:p>
          <a:p>
            <a:pPr lvl="1">
              <a:lnSpc>
                <a:spcPct val="90000"/>
              </a:lnSpc>
            </a:pPr>
            <a:r>
              <a:rPr lang="en-US" altLang="ar-SA"/>
              <a:t>Update list of organizational locations, functions, etc. to reflect desired locations, functions, etc.</a:t>
            </a:r>
          </a:p>
          <a:p>
            <a:pPr lvl="1">
              <a:lnSpc>
                <a:spcPct val="90000"/>
              </a:lnSpc>
            </a:pPr>
            <a:r>
              <a:rPr lang="en-US" altLang="ar-SA"/>
              <a:t>Matrices are updated to reflect future states</a:t>
            </a:r>
          </a:p>
          <a:p>
            <a:pPr lvl="1">
              <a:lnSpc>
                <a:spcPct val="90000"/>
              </a:lnSpc>
            </a:pPr>
            <a:r>
              <a:rPr lang="en-US" altLang="ar-SA"/>
              <a:t>Planners focus on differences between current lists and matrices and future lists and matrices</a:t>
            </a:r>
          </a:p>
          <a:p>
            <a:pPr lvl="1">
              <a:lnSpc>
                <a:spcPct val="90000"/>
              </a:lnSpc>
            </a:pPr>
            <a:endParaRPr lang="en-US" altLang="ar-S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Learning Objectives</a:t>
            </a:r>
          </a:p>
        </p:txBody>
      </p:sp>
      <p:sp>
        <p:nvSpPr>
          <p:cNvPr id="2119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419600"/>
          </a:xfrm>
        </p:spPr>
        <p:txBody>
          <a:bodyPr/>
          <a:lstStyle/>
          <a:p>
            <a:pPr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400"/>
              <a:t>Describe how information systems planning can be used to assist in identifying and selecting systems development projects</a:t>
            </a:r>
          </a:p>
          <a:p>
            <a:pPr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400"/>
              <a:t>Analyze information systems planning matrices to determine affinity between information systems and IS projects and to forecast the impact of IS projects on business objectives</a:t>
            </a:r>
          </a:p>
          <a:p>
            <a:pPr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400"/>
              <a:t>Describe the three classes of Internet electronic commerce applications: </a:t>
            </a:r>
          </a:p>
          <a:p>
            <a:pPr>
              <a:buClr>
                <a:srgbClr val="BA2212"/>
              </a:buClr>
              <a:buFont typeface="Wingdings" panose="05000000000000000000" pitchFamily="2" charset="2"/>
              <a:buNone/>
            </a:pPr>
            <a:r>
              <a:rPr lang="en-US" altLang="ar-SA" sz="2400"/>
              <a:t>	Internet, Intranets and Extranets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Corporate and Information Systems Planning</a:t>
            </a:r>
          </a:p>
        </p:txBody>
      </p:sp>
      <p:sp>
        <p:nvSpPr>
          <p:cNvPr id="2775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419600"/>
          </a:xfrm>
        </p:spPr>
        <p:txBody>
          <a:bodyPr/>
          <a:lstStyle/>
          <a:p>
            <a:endParaRPr lang="en-US" altLang="ar-SA"/>
          </a:p>
          <a:p>
            <a:pPr>
              <a:buFont typeface="Wingdings" panose="05000000000000000000" pitchFamily="2" charset="2"/>
              <a:buNone/>
            </a:pPr>
            <a:r>
              <a:rPr lang="en-US" altLang="ar-SA"/>
              <a:t>	</a:t>
            </a:r>
            <a:r>
              <a:rPr lang="en-US" altLang="ar-SA">
                <a:solidFill>
                  <a:srgbClr val="CC00CC"/>
                </a:solidFill>
              </a:rPr>
              <a:t>3. Developing a Transition Strategy and  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ar-SA">
                <a:solidFill>
                  <a:srgbClr val="CC00CC"/>
                </a:solidFill>
              </a:rPr>
              <a:t>       Plans</a:t>
            </a:r>
            <a:endParaRPr lang="en-US" altLang="ar-SA"/>
          </a:p>
          <a:p>
            <a:pPr lvl="1"/>
            <a:r>
              <a:rPr lang="en-US" altLang="ar-SA"/>
              <a:t>Broad, comprehensive document that looks at both short and long-term organizational development needs</a:t>
            </a:r>
          </a:p>
          <a:p>
            <a:pPr lvl="1"/>
            <a:r>
              <a:rPr lang="en-US" altLang="ar-SA"/>
              <a:t>Consists of a series of projects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Electronic Commerce Applications</a:t>
            </a:r>
          </a:p>
        </p:txBody>
      </p:sp>
      <p:sp>
        <p:nvSpPr>
          <p:cNvPr id="2785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ar-SA" sz="2800"/>
              <a:t>Development process for Internet projects is no different than other projects</a:t>
            </a:r>
          </a:p>
          <a:p>
            <a:r>
              <a:rPr lang="en-US" altLang="ar-SA" sz="2800"/>
              <a:t>Special issues need to be taken into account. such issues are (</a:t>
            </a:r>
            <a:r>
              <a:rPr lang="en-US" altLang="ar-SA" sz="2000">
                <a:solidFill>
                  <a:srgbClr val="CC00CC"/>
                </a:solidFill>
              </a:rPr>
              <a:t>user, connection speed, and access method</a:t>
            </a:r>
            <a:r>
              <a:rPr lang="en-US" altLang="ar-SA" sz="2800"/>
              <a:t>)</a:t>
            </a:r>
          </a:p>
          <a:p>
            <a:r>
              <a:rPr lang="en-US" altLang="ar-SA" sz="2800"/>
              <a:t>Electronic Commerce (EC)</a:t>
            </a:r>
          </a:p>
          <a:p>
            <a:pPr lvl="1"/>
            <a:r>
              <a:rPr lang="en-US" altLang="ar-SA" sz="2400"/>
              <a:t>Internet based communication designed to support business activities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Internet Development</a:t>
            </a:r>
          </a:p>
        </p:txBody>
      </p:sp>
      <p:sp>
        <p:nvSpPr>
          <p:cNvPr id="2795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ar-SA" sz="2800"/>
              <a:t>Internet</a:t>
            </a:r>
          </a:p>
          <a:p>
            <a:pPr lvl="1"/>
            <a:r>
              <a:rPr lang="en-US" altLang="ar-SA" sz="2400"/>
              <a:t>Worldwide network of networks used for electronic commerce</a:t>
            </a:r>
          </a:p>
          <a:p>
            <a:r>
              <a:rPr lang="en-US" altLang="ar-SA" sz="2800"/>
              <a:t>Intranet</a:t>
            </a:r>
          </a:p>
          <a:p>
            <a:pPr lvl="1"/>
            <a:r>
              <a:rPr lang="en-US" altLang="ar-SA" sz="2400"/>
              <a:t>Internet-based communication to support business activities within a single organization</a:t>
            </a:r>
          </a:p>
          <a:p>
            <a:r>
              <a:rPr lang="en-US" altLang="ar-SA" sz="2800"/>
              <a:t>Extranet</a:t>
            </a:r>
          </a:p>
          <a:p>
            <a:pPr lvl="1"/>
            <a:r>
              <a:rPr lang="en-US" altLang="ar-SA" sz="2400"/>
              <a:t>Internet-based communication to support business-to-business activities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Internet Development</a:t>
            </a:r>
          </a:p>
        </p:txBody>
      </p:sp>
      <p:sp>
        <p:nvSpPr>
          <p:cNvPr id="2805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772400" cy="4495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ar-SA" sz="2800"/>
              <a:t>Electronic Data Interchange (</a:t>
            </a:r>
            <a:r>
              <a:rPr lang="en-US" altLang="ar-SA" sz="2800">
                <a:solidFill>
                  <a:srgbClr val="CC00CC"/>
                </a:solidFill>
              </a:rPr>
              <a:t>EDI</a:t>
            </a:r>
            <a:r>
              <a:rPr lang="en-US" altLang="ar-SA" sz="2800"/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ar-SA" sz="2400"/>
              <a:t>The use of telecommunications technologies to transfer business documents directly between organizations</a:t>
            </a:r>
          </a:p>
          <a:p>
            <a:pPr>
              <a:lnSpc>
                <a:spcPct val="90000"/>
              </a:lnSpc>
            </a:pPr>
            <a:r>
              <a:rPr lang="en-US" altLang="ar-SA" sz="2800"/>
              <a:t>Internet vs. Intranet/Extranet Apps</a:t>
            </a:r>
          </a:p>
          <a:p>
            <a:pPr lvl="1">
              <a:lnSpc>
                <a:spcPct val="90000"/>
              </a:lnSpc>
            </a:pPr>
            <a:r>
              <a:rPr lang="en-US" altLang="ar-SA" sz="2400"/>
              <a:t>Intranet/Extranet – developer </a:t>
            </a:r>
            <a:r>
              <a:rPr lang="en-US" altLang="ar-SA" sz="2400">
                <a:solidFill>
                  <a:srgbClr val="CC00CC"/>
                </a:solidFill>
              </a:rPr>
              <a:t>knows</a:t>
            </a:r>
            <a:r>
              <a:rPr lang="en-US" altLang="ar-SA" sz="2400"/>
              <a:t> how application will be run and used</a:t>
            </a:r>
          </a:p>
          <a:p>
            <a:pPr lvl="1">
              <a:lnSpc>
                <a:spcPct val="90000"/>
              </a:lnSpc>
            </a:pPr>
            <a:r>
              <a:rPr lang="en-US" altLang="ar-SA" sz="2400"/>
              <a:t>Internet – developer </a:t>
            </a:r>
            <a:r>
              <a:rPr lang="en-US" altLang="ar-SA" sz="2400">
                <a:solidFill>
                  <a:srgbClr val="CC00CC"/>
                </a:solidFill>
              </a:rPr>
              <a:t>faces</a:t>
            </a:r>
            <a:r>
              <a:rPr lang="en-US" altLang="ar-SA" sz="2400"/>
              <a:t> various </a:t>
            </a:r>
            <a:r>
              <a:rPr lang="en-US" altLang="ar-SA" sz="2400">
                <a:solidFill>
                  <a:srgbClr val="CC00CC"/>
                </a:solidFill>
              </a:rPr>
              <a:t>unknowns </a:t>
            </a:r>
            <a:r>
              <a:rPr lang="en-US" altLang="ar-SA" sz="2400">
                <a:solidFill>
                  <a:srgbClr val="FF3300"/>
                </a:solidFill>
              </a:rPr>
              <a:t>such as</a:t>
            </a:r>
            <a:r>
              <a:rPr lang="en-US" altLang="ar-SA" sz="2400"/>
              <a:t> where is the </a:t>
            </a:r>
            <a:r>
              <a:rPr lang="en-US" altLang="ar-SA" sz="2400">
                <a:solidFill>
                  <a:srgbClr val="FF3300"/>
                </a:solidFill>
              </a:rPr>
              <a:t>user </a:t>
            </a:r>
            <a:r>
              <a:rPr lang="en-US" altLang="ar-SA" sz="2400"/>
              <a:t>located and who is that user, </a:t>
            </a:r>
            <a:r>
              <a:rPr lang="en-US" altLang="ar-SA" sz="2400">
                <a:solidFill>
                  <a:srgbClr val="FF3300"/>
                </a:solidFill>
              </a:rPr>
              <a:t>connection speed</a:t>
            </a:r>
            <a:r>
              <a:rPr lang="en-US" altLang="ar-SA" sz="2400"/>
              <a:t>, and </a:t>
            </a:r>
            <a:r>
              <a:rPr lang="en-US" altLang="ar-SA" sz="2400">
                <a:solidFill>
                  <a:srgbClr val="FF3300"/>
                </a:solidFill>
              </a:rPr>
              <a:t>access method</a:t>
            </a:r>
            <a:r>
              <a:rPr lang="en-US" altLang="ar-SA" sz="2400"/>
              <a:t> (browser, web enabled cellular phone or TV.)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4000"/>
              <a:t>Identifying and Selecting Systems Development Projects</a:t>
            </a:r>
          </a:p>
        </p:txBody>
      </p:sp>
      <p:pic>
        <p:nvPicPr>
          <p:cNvPr id="317444" name="Picture 4" descr="FIG04_0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905000"/>
            <a:ext cx="7391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10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Identifying and Selecting IS Development Projects</a:t>
            </a:r>
          </a:p>
        </p:txBody>
      </p:sp>
      <p:sp>
        <p:nvSpPr>
          <p:cNvPr id="260103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cs-CZ" sz="2000" i="1"/>
              <a:t>Identifying potential development projects.</a:t>
            </a:r>
          </a:p>
          <a:p>
            <a:pPr lvl="1"/>
            <a:r>
              <a:rPr lang="en-US" altLang="cs-CZ" sz="2000"/>
              <a:t>Identification from a stakeholder group.</a:t>
            </a:r>
          </a:p>
          <a:p>
            <a:pPr lvl="1"/>
            <a:r>
              <a:rPr lang="en-US" altLang="cs-CZ" sz="2000"/>
              <a:t>Each stakeholder group brings their own perspective and motivation to the IS decision</a:t>
            </a:r>
            <a:endParaRPr lang="en-US" altLang="ar-SA" sz="2000"/>
          </a:p>
          <a:p>
            <a:r>
              <a:rPr lang="en-US" altLang="ar-SA" sz="2000"/>
              <a:t>The Process activities of identifying and selecting IS a  </a:t>
            </a:r>
            <a:r>
              <a:rPr lang="en-US" altLang="ar-SA" sz="2000">
                <a:solidFill>
                  <a:srgbClr val="CC00CC"/>
                </a:solidFill>
              </a:rPr>
              <a:t>identifying</a:t>
            </a:r>
            <a:r>
              <a:rPr lang="en-US" altLang="ar-SA" sz="2000"/>
              <a:t> potential project, </a:t>
            </a:r>
            <a:r>
              <a:rPr lang="en-US" altLang="ar-SA" sz="2000">
                <a:solidFill>
                  <a:srgbClr val="CC00CC"/>
                </a:solidFill>
              </a:rPr>
              <a:t>classifying</a:t>
            </a:r>
            <a:r>
              <a:rPr lang="en-US" altLang="ar-SA" sz="2000"/>
              <a:t>, and </a:t>
            </a:r>
            <a:r>
              <a:rPr lang="en-US" altLang="ar-SA" sz="2000">
                <a:solidFill>
                  <a:srgbClr val="CC00CC"/>
                </a:solidFill>
              </a:rPr>
              <a:t>selecting</a:t>
            </a:r>
            <a:r>
              <a:rPr lang="en-US" altLang="ar-SA" sz="2000"/>
              <a:t> the project.</a:t>
            </a:r>
          </a:p>
          <a:p>
            <a:r>
              <a:rPr lang="en-US" altLang="ar-SA" sz="2000"/>
              <a:t>Sources of projects (</a:t>
            </a:r>
            <a:r>
              <a:rPr lang="en-US" altLang="ar-SA" sz="2000">
                <a:solidFill>
                  <a:srgbClr val="FF3300"/>
                </a:solidFill>
              </a:rPr>
              <a:t>who?)</a:t>
            </a:r>
            <a:endParaRPr lang="en-US" altLang="ar-SA" sz="2000"/>
          </a:p>
          <a:p>
            <a:pPr lvl="1"/>
            <a:r>
              <a:rPr lang="en-US" altLang="ar-SA" sz="2000"/>
              <a:t>Management and business units</a:t>
            </a:r>
          </a:p>
          <a:p>
            <a:pPr lvl="1"/>
            <a:r>
              <a:rPr lang="en-US" altLang="ar-SA" sz="2000"/>
              <a:t>Managers who want to make a system more efficient or less costly</a:t>
            </a:r>
          </a:p>
          <a:p>
            <a:pPr lvl="1"/>
            <a:r>
              <a:rPr lang="en-US" altLang="ar-SA" sz="2000"/>
              <a:t>Formal planning groups</a:t>
            </a:r>
          </a:p>
          <a:p>
            <a:pPr lvl="1"/>
            <a:endParaRPr lang="en-US" altLang="ar-SA"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 sz="3200"/>
              <a:t>Identifying and Selecting IS Development Projects</a:t>
            </a:r>
          </a:p>
        </p:txBody>
      </p:sp>
      <p:sp>
        <p:nvSpPr>
          <p:cNvPr id="2641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ar-SA" sz="1800">
                <a:solidFill>
                  <a:srgbClr val="FF3300"/>
                </a:solidFill>
              </a:rPr>
              <a:t>Projects are identified by</a:t>
            </a:r>
            <a:endParaRPr lang="en-US" altLang="ar-SA" sz="1800"/>
          </a:p>
          <a:p>
            <a:pPr lvl="1">
              <a:lnSpc>
                <a:spcPct val="90000"/>
              </a:lnSpc>
            </a:pPr>
            <a:r>
              <a:rPr lang="en-US" altLang="ar-SA" sz="1800"/>
              <a:t>Top management</a:t>
            </a:r>
          </a:p>
          <a:p>
            <a:pPr lvl="1">
              <a:lnSpc>
                <a:spcPct val="90000"/>
              </a:lnSpc>
            </a:pPr>
            <a:r>
              <a:rPr lang="en-US" altLang="ar-SA" sz="1800"/>
              <a:t>Steering committee</a:t>
            </a:r>
          </a:p>
          <a:p>
            <a:pPr lvl="1">
              <a:lnSpc>
                <a:spcPct val="90000"/>
              </a:lnSpc>
            </a:pPr>
            <a:r>
              <a:rPr lang="en-US" altLang="ar-SA" sz="1800"/>
              <a:t>User departments</a:t>
            </a:r>
          </a:p>
          <a:p>
            <a:pPr lvl="1">
              <a:lnSpc>
                <a:spcPct val="90000"/>
              </a:lnSpc>
            </a:pPr>
            <a:r>
              <a:rPr lang="en-US" altLang="ar-SA" sz="1800"/>
              <a:t>Development group or senior IS staff</a:t>
            </a:r>
          </a:p>
          <a:p>
            <a:pPr>
              <a:lnSpc>
                <a:spcPct val="90000"/>
              </a:lnSpc>
            </a:pPr>
            <a:r>
              <a:rPr lang="en-US" altLang="ar-SA" sz="2400"/>
              <a:t>Bottom-up Identification</a:t>
            </a:r>
          </a:p>
          <a:p>
            <a:pPr lvl="1">
              <a:lnSpc>
                <a:spcPct val="90000"/>
              </a:lnSpc>
            </a:pPr>
            <a:r>
              <a:rPr lang="en-US" altLang="ar-SA" sz="2400"/>
              <a:t>Business unit or IS group</a:t>
            </a:r>
          </a:p>
          <a:p>
            <a:pPr lvl="1">
              <a:lnSpc>
                <a:spcPct val="90000"/>
              </a:lnSpc>
            </a:pPr>
            <a:r>
              <a:rPr lang="en-US" altLang="ar-SA" sz="2400"/>
              <a:t>Don’t reflect overall goals of the organization</a:t>
            </a:r>
          </a:p>
          <a:p>
            <a:pPr>
              <a:lnSpc>
                <a:spcPct val="90000"/>
              </a:lnSpc>
            </a:pPr>
            <a:r>
              <a:rPr lang="en-US" altLang="ar-SA" sz="2400"/>
              <a:t>Top-Down Identification</a:t>
            </a:r>
          </a:p>
          <a:p>
            <a:pPr lvl="1">
              <a:lnSpc>
                <a:spcPct val="90000"/>
              </a:lnSpc>
            </a:pPr>
            <a:r>
              <a:rPr lang="en-US" altLang="ar-SA" sz="2400"/>
              <a:t>Senior management or steering committee</a:t>
            </a:r>
          </a:p>
          <a:p>
            <a:pPr lvl="1">
              <a:lnSpc>
                <a:spcPct val="90000"/>
              </a:lnSpc>
            </a:pPr>
            <a:r>
              <a:rPr lang="en-US" altLang="ar-SA" sz="2400"/>
              <a:t>Focus is on </a:t>
            </a:r>
            <a:r>
              <a:rPr lang="en-US" altLang="ar-SA" sz="2400">
                <a:solidFill>
                  <a:srgbClr val="CC00CC"/>
                </a:solidFill>
              </a:rPr>
              <a:t>global needs</a:t>
            </a:r>
            <a:r>
              <a:rPr lang="en-US" altLang="ar-SA" sz="2400"/>
              <a:t> of organization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ar-SA" sz="2400"/>
          </a:p>
          <a:p>
            <a:pPr lvl="1">
              <a:lnSpc>
                <a:spcPct val="90000"/>
              </a:lnSpc>
            </a:pPr>
            <a:endParaRPr lang="en-US" altLang="en-US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3200">
                <a:solidFill>
                  <a:schemeClr val="tx1"/>
                </a:solidFill>
              </a:rPr>
              <a:t>The Process of Identifying and Selecting IS Development Projects</a:t>
            </a:r>
          </a:p>
        </p:txBody>
      </p:sp>
      <p:pic>
        <p:nvPicPr>
          <p:cNvPr id="318468" name="Picture 3" descr="TBL04_0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524000"/>
            <a:ext cx="7620000" cy="457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 sz="3200"/>
              <a:t>Identifying and Selecting IS Development Projects</a:t>
            </a:r>
          </a:p>
        </p:txBody>
      </p:sp>
      <p:sp>
        <p:nvSpPr>
          <p:cNvPr id="2539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ar-SA" sz="1600">
                <a:solidFill>
                  <a:srgbClr val="FF3300"/>
                </a:solidFill>
              </a:rPr>
              <a:t>Classifying and Ranking IS Development Projects</a:t>
            </a:r>
            <a:endParaRPr lang="en-US" altLang="ar-SA" sz="1600"/>
          </a:p>
          <a:p>
            <a:pPr lvl="1">
              <a:lnSpc>
                <a:spcPct val="80000"/>
              </a:lnSpc>
            </a:pPr>
            <a:r>
              <a:rPr lang="en-US" altLang="ar-SA" sz="1400"/>
              <a:t>Performed by top management, steering committee, business units of IS development group</a:t>
            </a:r>
          </a:p>
          <a:p>
            <a:pPr lvl="1">
              <a:lnSpc>
                <a:spcPct val="80000"/>
              </a:lnSpc>
            </a:pPr>
            <a:r>
              <a:rPr lang="en-US" altLang="ar-SA" sz="1400">
                <a:solidFill>
                  <a:srgbClr val="CC00CC"/>
                </a:solidFill>
              </a:rPr>
              <a:t>Value chain analysis</a:t>
            </a:r>
            <a:r>
              <a:rPr lang="en-US" altLang="ar-SA" sz="1400"/>
              <a:t> is often used</a:t>
            </a:r>
          </a:p>
          <a:p>
            <a:pPr lvl="2">
              <a:lnSpc>
                <a:spcPct val="80000"/>
              </a:lnSpc>
            </a:pPr>
            <a:r>
              <a:rPr lang="en-US" altLang="ar-SA" sz="1400">
                <a:solidFill>
                  <a:srgbClr val="CC00CC"/>
                </a:solidFill>
              </a:rPr>
              <a:t>Method</a:t>
            </a:r>
            <a:r>
              <a:rPr lang="en-US" altLang="ar-SA" sz="1400"/>
              <a:t> to analyze an organization’s activities to determine where value is added and costs are incurred</a:t>
            </a:r>
          </a:p>
          <a:p>
            <a:pPr>
              <a:lnSpc>
                <a:spcPct val="80000"/>
              </a:lnSpc>
            </a:pPr>
            <a:r>
              <a:rPr lang="en-US" altLang="ar-SA" sz="2000"/>
              <a:t>Some criteria should be considered when classifying and ranking projects are: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ar-SA" sz="2000"/>
              <a:t>  - V</a:t>
            </a:r>
            <a:r>
              <a:rPr lang="en-US" altLang="ar-SA" sz="2000">
                <a:solidFill>
                  <a:srgbClr val="FF3300"/>
                </a:solidFill>
              </a:rPr>
              <a:t>alue chain analysis.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ar-SA" sz="2000"/>
              <a:t>  - S</a:t>
            </a:r>
            <a:r>
              <a:rPr lang="en-US" altLang="ar-SA" sz="2000">
                <a:solidFill>
                  <a:srgbClr val="FF3300"/>
                </a:solidFill>
              </a:rPr>
              <a:t>trategic alignment</a:t>
            </a:r>
            <a:r>
              <a:rPr lang="en-US" altLang="ar-SA" sz="2000"/>
              <a:t> </a:t>
            </a:r>
            <a:r>
              <a:rPr lang="en-US" altLang="ar-SA" sz="1600"/>
              <a:t>(how much the project help the organization in achieving its strategies).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ar-SA" sz="2000"/>
              <a:t>  -  P</a:t>
            </a:r>
            <a:r>
              <a:rPr lang="en-US" altLang="ar-SA" sz="2000">
                <a:solidFill>
                  <a:srgbClr val="FF3300"/>
                </a:solidFill>
              </a:rPr>
              <a:t>otential benefits.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ar-SA" sz="2000"/>
              <a:t>  -  R</a:t>
            </a:r>
            <a:r>
              <a:rPr lang="en-US" altLang="ar-SA" sz="2000">
                <a:solidFill>
                  <a:srgbClr val="FF3300"/>
                </a:solidFill>
              </a:rPr>
              <a:t>esource availability.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ar-SA" sz="2000"/>
              <a:t>  -  P</a:t>
            </a:r>
            <a:r>
              <a:rPr lang="en-US" altLang="ar-SA" sz="2000">
                <a:solidFill>
                  <a:srgbClr val="FF3300"/>
                </a:solidFill>
              </a:rPr>
              <a:t>roject</a:t>
            </a:r>
            <a:r>
              <a:rPr lang="en-US" altLang="ar-SA" sz="2000"/>
              <a:t> </a:t>
            </a:r>
            <a:r>
              <a:rPr lang="en-US" altLang="ar-SA" sz="2000">
                <a:solidFill>
                  <a:srgbClr val="FF3300"/>
                </a:solidFill>
              </a:rPr>
              <a:t>size and duration.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ar-SA" sz="2000"/>
              <a:t>  -  T</a:t>
            </a:r>
            <a:r>
              <a:rPr lang="en-US" altLang="ar-SA" sz="2000">
                <a:solidFill>
                  <a:srgbClr val="FF3300"/>
                </a:solidFill>
              </a:rPr>
              <a:t>echnical difficulties and risks.</a:t>
            </a:r>
            <a:endParaRPr lang="en-US" altLang="ar-SA" sz="1800"/>
          </a:p>
          <a:p>
            <a:pPr>
              <a:lnSpc>
                <a:spcPct val="80000"/>
              </a:lnSpc>
            </a:pPr>
            <a:endParaRPr lang="en-US" altLang="en-US"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 sz="3200"/>
              <a:t>Identifying and Selecting IS Development Projects</a:t>
            </a:r>
          </a:p>
        </p:txBody>
      </p:sp>
      <p:sp>
        <p:nvSpPr>
          <p:cNvPr id="254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ar-SA" sz="2400">
                <a:solidFill>
                  <a:srgbClr val="FF3300"/>
                </a:solidFill>
              </a:rPr>
              <a:t>Selecting IS Development Projects</a:t>
            </a:r>
            <a:endParaRPr lang="en-US" altLang="ar-SA" sz="2400"/>
          </a:p>
          <a:p>
            <a:pPr lvl="1">
              <a:lnSpc>
                <a:spcPct val="80000"/>
              </a:lnSpc>
            </a:pPr>
            <a:r>
              <a:rPr lang="en-US" altLang="cs-CZ" sz="2000"/>
              <a:t>Based on various factors.</a:t>
            </a:r>
          </a:p>
          <a:p>
            <a:pPr lvl="1">
              <a:lnSpc>
                <a:spcPct val="80000"/>
              </a:lnSpc>
            </a:pPr>
            <a:r>
              <a:rPr lang="en-US" altLang="cs-CZ" sz="2000"/>
              <a:t>Consider both short- and long-term projects.</a:t>
            </a:r>
          </a:p>
          <a:p>
            <a:pPr lvl="1">
              <a:lnSpc>
                <a:spcPct val="80000"/>
              </a:lnSpc>
            </a:pPr>
            <a:r>
              <a:rPr lang="en-US" altLang="cs-CZ" sz="2000"/>
              <a:t>Select those most likely to achieve business objectives.</a:t>
            </a:r>
          </a:p>
          <a:p>
            <a:pPr lvl="1">
              <a:lnSpc>
                <a:spcPct val="80000"/>
              </a:lnSpc>
            </a:pPr>
            <a:r>
              <a:rPr lang="en-US" altLang="cs-CZ" sz="2000"/>
              <a:t>Is a very important and ongoing activity.</a:t>
            </a:r>
            <a:endParaRPr lang="en-US" altLang="ar-SA" sz="2000"/>
          </a:p>
          <a:p>
            <a:pPr lvl="1">
              <a:lnSpc>
                <a:spcPct val="80000"/>
              </a:lnSpc>
            </a:pPr>
            <a:r>
              <a:rPr lang="en-US" altLang="ar-SA" sz="2000"/>
              <a:t>Projects most likely to achieve business objectives are selected</a:t>
            </a:r>
          </a:p>
          <a:p>
            <a:pPr lvl="1">
              <a:lnSpc>
                <a:spcPct val="80000"/>
              </a:lnSpc>
            </a:pPr>
            <a:r>
              <a:rPr lang="en-US" altLang="ar-SA" sz="2000"/>
              <a:t>Decision requires consideration of:</a:t>
            </a:r>
          </a:p>
          <a:p>
            <a:pPr lvl="2">
              <a:lnSpc>
                <a:spcPct val="80000"/>
              </a:lnSpc>
            </a:pPr>
            <a:r>
              <a:rPr lang="en-US" altLang="ar-SA" sz="1800"/>
              <a:t>Perceived and </a:t>
            </a:r>
            <a:r>
              <a:rPr lang="en-US" altLang="ar-SA" sz="1800">
                <a:solidFill>
                  <a:srgbClr val="FF3300"/>
                </a:solidFill>
              </a:rPr>
              <a:t>real needs</a:t>
            </a:r>
            <a:endParaRPr lang="en-US" altLang="ar-SA" sz="1800"/>
          </a:p>
          <a:p>
            <a:pPr lvl="2">
              <a:lnSpc>
                <a:spcPct val="80000"/>
              </a:lnSpc>
            </a:pPr>
            <a:r>
              <a:rPr lang="en-US" altLang="ar-SA" sz="1800"/>
              <a:t>Potential and </a:t>
            </a:r>
            <a:r>
              <a:rPr lang="en-US" altLang="ar-SA" sz="1800">
                <a:solidFill>
                  <a:srgbClr val="FF3300"/>
                </a:solidFill>
              </a:rPr>
              <a:t>ongoing projects</a:t>
            </a:r>
            <a:endParaRPr lang="en-US" altLang="ar-SA" sz="1800"/>
          </a:p>
          <a:p>
            <a:pPr lvl="2">
              <a:lnSpc>
                <a:spcPct val="80000"/>
              </a:lnSpc>
            </a:pPr>
            <a:r>
              <a:rPr lang="en-US" altLang="ar-SA" sz="1800"/>
              <a:t>Current organizational </a:t>
            </a:r>
            <a:r>
              <a:rPr lang="en-US" altLang="ar-SA" sz="1800">
                <a:solidFill>
                  <a:srgbClr val="FF3300"/>
                </a:solidFill>
              </a:rPr>
              <a:t>environment</a:t>
            </a:r>
            <a:endParaRPr lang="en-US" altLang="ar-SA" sz="1800"/>
          </a:p>
          <a:p>
            <a:pPr lvl="2">
              <a:lnSpc>
                <a:spcPct val="80000"/>
              </a:lnSpc>
            </a:pPr>
            <a:r>
              <a:rPr lang="en-US" altLang="ar-SA" sz="1800"/>
              <a:t>Existing and available </a:t>
            </a:r>
            <a:r>
              <a:rPr lang="en-US" altLang="ar-SA" sz="1800">
                <a:solidFill>
                  <a:srgbClr val="FF3300"/>
                </a:solidFill>
              </a:rPr>
              <a:t>resources</a:t>
            </a:r>
            <a:endParaRPr lang="en-US" altLang="ar-SA" sz="1800"/>
          </a:p>
          <a:p>
            <a:pPr lvl="2">
              <a:lnSpc>
                <a:spcPct val="80000"/>
              </a:lnSpc>
            </a:pPr>
            <a:r>
              <a:rPr lang="en-US" altLang="ar-SA" sz="1800">
                <a:solidFill>
                  <a:srgbClr val="FF3300"/>
                </a:solidFill>
              </a:rPr>
              <a:t>Evaluation criteria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2078</TotalTime>
  <Words>1307</Words>
  <Application>Microsoft Office PowerPoint</Application>
  <PresentationFormat>Předvádění na obrazovce (4:3)</PresentationFormat>
  <Paragraphs>207</Paragraphs>
  <Slides>33</Slides>
  <Notes>25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8" baseType="lpstr">
      <vt:lpstr>Arial</vt:lpstr>
      <vt:lpstr>Tahoma</vt:lpstr>
      <vt:lpstr>Wingdings</vt:lpstr>
      <vt:lpstr>Times New Roman</vt:lpstr>
      <vt:lpstr>Stébla</vt:lpstr>
      <vt:lpstr>Systems Analysis and Design    </vt:lpstr>
      <vt:lpstr>Learning Objectives</vt:lpstr>
      <vt:lpstr>Learning Objectives</vt:lpstr>
      <vt:lpstr>Identifying and Selecting Systems Development Projects</vt:lpstr>
      <vt:lpstr>Identifying and Selecting IS Development Projects</vt:lpstr>
      <vt:lpstr>Identifying and Selecting IS Development Projects</vt:lpstr>
      <vt:lpstr>The Process of Identifying and Selecting IS Development Projects</vt:lpstr>
      <vt:lpstr>Identifying and Selecting IS Development Projects</vt:lpstr>
      <vt:lpstr>Identifying and Selecting IS Development Projects</vt:lpstr>
      <vt:lpstr>The Process of Identifying and Selecting IS Development Projects</vt:lpstr>
      <vt:lpstr>Identifying and Selecting IS Development Projects</vt:lpstr>
      <vt:lpstr>The Process of Identifying and Selecting IS Development Projects</vt:lpstr>
      <vt:lpstr>The Process of Identifying and Selecting IS Development Projects</vt:lpstr>
      <vt:lpstr>Identifying and Selecting IS Development Projects</vt:lpstr>
      <vt:lpstr>Identifying and Selecting IS Development Projects</vt:lpstr>
      <vt:lpstr>Corporate and Information Systems Planning</vt:lpstr>
      <vt:lpstr>Corporate and Information Systems Planning</vt:lpstr>
      <vt:lpstr>Corporate and Information Systems Planning</vt:lpstr>
      <vt:lpstr>Corporate and Information Systems Planning</vt:lpstr>
      <vt:lpstr>                   Pine valley Furniture    </vt:lpstr>
      <vt:lpstr>                     Statement of Objective        </vt:lpstr>
      <vt:lpstr>Corporate and Information Systems Planning</vt:lpstr>
      <vt:lpstr>Corporate and Information Systems Planning</vt:lpstr>
      <vt:lpstr>Corporate Strategic Planning</vt:lpstr>
      <vt:lpstr>Corporate and Information Systems Planning</vt:lpstr>
      <vt:lpstr>Information Systems Planning</vt:lpstr>
      <vt:lpstr>Corporate and Information Systems Planning</vt:lpstr>
      <vt:lpstr>Corporate and Information Systems Planning</vt:lpstr>
      <vt:lpstr>Corporate and Information Systems Planning</vt:lpstr>
      <vt:lpstr>Corporate and Information Systems Planning</vt:lpstr>
      <vt:lpstr>Electronic Commerce Applications</vt:lpstr>
      <vt:lpstr>Internet Development</vt:lpstr>
      <vt:lpstr>Internet Development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 Systems Analysis and Design  Joey F. George  Jeffrey A. Hoffer  Joseph S. Valacich</dc:title>
  <dc:creator>John Russo</dc:creator>
  <cp:lastModifiedBy>Beránek Ladislav doc. Ing. CSc.</cp:lastModifiedBy>
  <cp:revision>84</cp:revision>
  <cp:lastPrinted>1601-01-01T00:00:00Z</cp:lastPrinted>
  <dcterms:created xsi:type="dcterms:W3CDTF">2000-04-11T00:26:26Z</dcterms:created>
  <dcterms:modified xsi:type="dcterms:W3CDTF">2020-03-30T07:48:15Z</dcterms:modified>
</cp:coreProperties>
</file>