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58" r:id="rId13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03.06.2021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03.06.2021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03.06.2021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03.06.2021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03.06.2021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03.06.2021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03.06.2021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03.06.2021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of the Land of the Bible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Fertile Crescent and the Land of the Bible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Jordan </a:t>
            </a:r>
            <a:r>
              <a:rPr lang="en-US" dirty="0" smtClean="0"/>
              <a:t>Rift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4274755" cy="5567281"/>
          </a:xfrm>
        </p:spPr>
        <p:txBody>
          <a:bodyPr/>
          <a:lstStyle/>
          <a:p>
            <a:r>
              <a:rPr lang="en-US" dirty="0"/>
              <a:t>The Jordan Rift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Huleh</a:t>
            </a:r>
            <a:r>
              <a:rPr lang="en-US" dirty="0" smtClean="0"/>
              <a:t> Valley</a:t>
            </a:r>
          </a:p>
          <a:p>
            <a:pPr lvl="1"/>
            <a:r>
              <a:rPr lang="en-US" dirty="0" smtClean="0"/>
              <a:t>The Jordan Valley</a:t>
            </a:r>
          </a:p>
          <a:p>
            <a:pPr lvl="1"/>
            <a:r>
              <a:rPr lang="en-US" dirty="0" smtClean="0"/>
              <a:t>The Dead Sea</a:t>
            </a:r>
          </a:p>
          <a:p>
            <a:pPr lvl="1"/>
            <a:r>
              <a:rPr lang="en-US" dirty="0" smtClean="0"/>
              <a:t>The Arabah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12" y="1033272"/>
            <a:ext cx="1183679" cy="65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Transjordanian</a:t>
            </a:r>
            <a:r>
              <a:rPr lang="en-US" dirty="0"/>
              <a:t> </a:t>
            </a:r>
            <a:r>
              <a:rPr lang="en-US" dirty="0" smtClean="0"/>
              <a:t>Highland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9" y="1187532"/>
            <a:ext cx="5801804" cy="556728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Transjordanian</a:t>
            </a:r>
            <a:r>
              <a:rPr lang="en-US" dirty="0"/>
              <a:t> Highland </a:t>
            </a:r>
            <a:endParaRPr lang="cs-CZ" dirty="0"/>
          </a:p>
          <a:p>
            <a:pPr lvl="1"/>
            <a:r>
              <a:rPr lang="en-US" dirty="0" smtClean="0"/>
              <a:t>Bashan</a:t>
            </a:r>
          </a:p>
          <a:p>
            <a:pPr lvl="1"/>
            <a:r>
              <a:rPr lang="en-US" dirty="0" smtClean="0"/>
              <a:t>Gilead</a:t>
            </a:r>
          </a:p>
          <a:p>
            <a:pPr lvl="1"/>
            <a:r>
              <a:rPr lang="en-US" dirty="0" smtClean="0"/>
              <a:t>Moab</a:t>
            </a:r>
          </a:p>
          <a:p>
            <a:pPr lvl="1"/>
            <a:r>
              <a:rPr lang="en-US" dirty="0" smtClean="0"/>
              <a:t>Edom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91" y="1005840"/>
            <a:ext cx="907744" cy="65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main regions (north-south)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24" y="1187450"/>
            <a:ext cx="3457588" cy="6385151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6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Land Bridge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042416"/>
            <a:ext cx="9623425" cy="6368034"/>
          </a:xfrm>
        </p:spPr>
        <p:txBody>
          <a:bodyPr/>
          <a:lstStyle/>
          <a:p>
            <a:r>
              <a:rPr lang="en-US" dirty="0" smtClean="0"/>
              <a:t>The land: part of the bridge connecting Africa and Asia</a:t>
            </a:r>
          </a:p>
          <a:p>
            <a:r>
              <a:rPr lang="en-US" dirty="0" smtClean="0"/>
              <a:t>Also part of so-called “Fertile Crescent”: the fertile region stretching from the Persian Gulf, including Mesopotamia (modern Iraq), Syria, Lebanon, and Israel/Palestine</a:t>
            </a:r>
          </a:p>
          <a:p>
            <a:r>
              <a:rPr lang="en-US" dirty="0" smtClean="0"/>
              <a:t>One of the “cradles of civilization”</a:t>
            </a:r>
          </a:p>
          <a:p>
            <a:r>
              <a:rPr lang="en-US" dirty="0" smtClean="0"/>
              <a:t>Its southwest end touches Egypt, another center of ancient civilization </a:t>
            </a:r>
          </a:p>
          <a:p>
            <a:r>
              <a:rPr lang="en-US" dirty="0" smtClean="0"/>
              <a:t>Most Old Testament stories and events situated in this area (plus Egypt)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03.06.2021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Fertile Crescent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42" y="1187451"/>
            <a:ext cx="7923516" cy="555167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3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the 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069848"/>
            <a:ext cx="9623425" cy="6272784"/>
          </a:xfrm>
        </p:spPr>
        <p:txBody>
          <a:bodyPr/>
          <a:lstStyle/>
          <a:p>
            <a:r>
              <a:rPr lang="en-US" dirty="0" smtClean="0"/>
              <a:t>Many different names, reflecting complicated history of the area</a:t>
            </a:r>
          </a:p>
          <a:p>
            <a:r>
              <a:rPr lang="en-US" b="1" dirty="0" smtClean="0"/>
              <a:t>Canaan</a:t>
            </a:r>
            <a:r>
              <a:rPr lang="en-US" dirty="0" smtClean="0"/>
              <a:t> – used by the Egyptians, also in the Bible</a:t>
            </a:r>
          </a:p>
          <a:p>
            <a:r>
              <a:rPr lang="en-US" b="1" dirty="0"/>
              <a:t>The Land of </a:t>
            </a:r>
            <a:r>
              <a:rPr lang="en-US" b="1" dirty="0" smtClean="0"/>
              <a:t>Israel </a:t>
            </a:r>
            <a:r>
              <a:rPr lang="en-US" dirty="0" smtClean="0"/>
              <a:t>– used in the OT (1 </a:t>
            </a:r>
            <a:r>
              <a:rPr lang="en-US" dirty="0" err="1" smtClean="0"/>
              <a:t>Chron</a:t>
            </a:r>
            <a:r>
              <a:rPr lang="en-US" dirty="0" smtClean="0"/>
              <a:t> 22:2; in some sources: “Judah and Israel”</a:t>
            </a:r>
          </a:p>
          <a:p>
            <a:r>
              <a:rPr lang="en-US" b="1" dirty="0" smtClean="0"/>
              <a:t>“Beyond the River” </a:t>
            </a:r>
            <a:r>
              <a:rPr lang="en-US" dirty="0" smtClean="0"/>
              <a:t>– e.g. Beyond the Euphrates, reflects Assyrian/Babylonian/Persian perspective; in Persian times included all the provinces in Syria, Phoenicia and Palestine; Judah was one of them (</a:t>
            </a:r>
            <a:r>
              <a:rPr lang="en-US" i="1" dirty="0" err="1" smtClean="0"/>
              <a:t>Yehud</a:t>
            </a:r>
            <a:r>
              <a:rPr lang="en-US" dirty="0" smtClean="0"/>
              <a:t>), cf. Ezra 4:10; 5:3 et al.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0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32" y="1187450"/>
            <a:ext cx="3388235" cy="629637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7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the Land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6373731"/>
          </a:xfrm>
        </p:spPr>
        <p:txBody>
          <a:bodyPr/>
          <a:lstStyle/>
          <a:p>
            <a:r>
              <a:rPr lang="en-US" b="1" dirty="0" smtClean="0"/>
              <a:t>The Land of Judah </a:t>
            </a:r>
            <a:r>
              <a:rPr lang="en-US" dirty="0" smtClean="0"/>
              <a:t>– southern part of the land, official name of the Persian province, under Hasmoneans referred to the whole land, Romans: </a:t>
            </a:r>
            <a:r>
              <a:rPr lang="en-US" i="1" dirty="0" err="1" smtClean="0"/>
              <a:t>Provincia</a:t>
            </a:r>
            <a:r>
              <a:rPr lang="en-US" i="1" dirty="0" smtClean="0"/>
              <a:t> Judaea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Palestine</a:t>
            </a:r>
            <a:r>
              <a:rPr lang="en-US" dirty="0"/>
              <a:t>, i.e. “The </a:t>
            </a:r>
            <a:r>
              <a:rPr lang="en-US" dirty="0" smtClean="0"/>
              <a:t>Land of the Philistines” – in the OT: the southern coastal sector, </a:t>
            </a:r>
            <a:r>
              <a:rPr lang="en-US" dirty="0"/>
              <a:t>Herodotus (5</a:t>
            </a:r>
            <a:r>
              <a:rPr lang="en-US" baseline="30000" dirty="0"/>
              <a:t>th</a:t>
            </a:r>
            <a:r>
              <a:rPr lang="en-US" dirty="0"/>
              <a:t> cent. B.C.E</a:t>
            </a:r>
            <a:r>
              <a:rPr lang="en-US" dirty="0" smtClean="0"/>
              <a:t>.): the wider area; cf. also Philo; Josephus; Romans (Hadrian) after the Bar-</a:t>
            </a:r>
            <a:r>
              <a:rPr lang="en-US" dirty="0" err="1" smtClean="0"/>
              <a:t>Kokhba</a:t>
            </a:r>
            <a:r>
              <a:rPr lang="en-US" dirty="0" smtClean="0"/>
              <a:t> revolt (</a:t>
            </a:r>
            <a:r>
              <a:rPr lang="en-US" i="1" dirty="0" err="1" smtClean="0"/>
              <a:t>Provincia</a:t>
            </a:r>
            <a:r>
              <a:rPr lang="en-US" i="1" dirty="0" smtClean="0"/>
              <a:t> Syria </a:t>
            </a:r>
            <a:r>
              <a:rPr lang="en-US" i="1" dirty="0" err="1" smtClean="0"/>
              <a:t>Palestina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Levant</a:t>
            </a:r>
            <a:r>
              <a:rPr lang="en-US" dirty="0" smtClean="0"/>
              <a:t> – apolitical term for Syria </a:t>
            </a:r>
            <a:r>
              <a:rPr lang="en-US" dirty="0" err="1" smtClean="0"/>
              <a:t>Palestina</a:t>
            </a:r>
            <a:r>
              <a:rPr lang="en-US" dirty="0" smtClean="0"/>
              <a:t> (“Greater Syria”)</a:t>
            </a:r>
            <a:endParaRPr lang="en-US" dirty="0"/>
          </a:p>
          <a:p>
            <a:r>
              <a:rPr lang="en-US" b="1" dirty="0" smtClean="0"/>
              <a:t>The </a:t>
            </a:r>
            <a:r>
              <a:rPr lang="en-US" b="1" dirty="0"/>
              <a:t>Promised Land, The Holy Land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North-south geographic zones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9" y="1187532"/>
            <a:ext cx="5545771" cy="5567281"/>
          </a:xfrm>
        </p:spPr>
        <p:txBody>
          <a:bodyPr/>
          <a:lstStyle/>
          <a:p>
            <a:r>
              <a:rPr lang="en-US" dirty="0" smtClean="0"/>
              <a:t>The Coastal Zone</a:t>
            </a:r>
          </a:p>
          <a:p>
            <a:r>
              <a:rPr lang="en-US" dirty="0" smtClean="0"/>
              <a:t>The Central Mountain Range</a:t>
            </a:r>
          </a:p>
          <a:p>
            <a:r>
              <a:rPr lang="en-US" dirty="0" smtClean="0"/>
              <a:t>The Jordan Rift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Transjordanian</a:t>
            </a:r>
            <a:r>
              <a:rPr lang="en-US" dirty="0" smtClean="0"/>
              <a:t> Highland (Eastern Range)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03.06.2021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1" y="969264"/>
            <a:ext cx="3775901" cy="66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Coastal Zone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042416"/>
            <a:ext cx="7652995" cy="5712397"/>
          </a:xfrm>
        </p:spPr>
        <p:txBody>
          <a:bodyPr/>
          <a:lstStyle/>
          <a:p>
            <a:r>
              <a:rPr lang="en-US" dirty="0"/>
              <a:t>The Coastal Zone</a:t>
            </a:r>
          </a:p>
          <a:p>
            <a:pPr lvl="1"/>
            <a:r>
              <a:rPr lang="en-US" dirty="0"/>
              <a:t>The Plain of </a:t>
            </a:r>
            <a:r>
              <a:rPr lang="en-US" dirty="0" err="1"/>
              <a:t>Acco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Jezreel</a:t>
            </a:r>
            <a:r>
              <a:rPr lang="en-US" dirty="0"/>
              <a:t> </a:t>
            </a:r>
            <a:r>
              <a:rPr lang="en-US" dirty="0" smtClean="0"/>
              <a:t>Valley (The Plane of Esdraelon)</a:t>
            </a:r>
            <a:endParaRPr lang="en-US" dirty="0"/>
          </a:p>
          <a:p>
            <a:pPr lvl="1"/>
            <a:r>
              <a:rPr lang="en-US" dirty="0"/>
              <a:t>The Sharon</a:t>
            </a:r>
          </a:p>
          <a:p>
            <a:pPr lvl="1"/>
            <a:r>
              <a:rPr lang="en-US" dirty="0"/>
              <a:t>The Philistine Coast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Shephelah</a:t>
            </a:r>
            <a:endParaRPr lang="en-US" dirty="0"/>
          </a:p>
          <a:p>
            <a:pPr lvl="1"/>
            <a:r>
              <a:rPr lang="en-US" dirty="0"/>
              <a:t>The Western </a:t>
            </a:r>
            <a:r>
              <a:rPr lang="en-US" dirty="0" err="1"/>
              <a:t>Negeb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84" y="843148"/>
            <a:ext cx="2419015" cy="671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Mountain </a:t>
            </a:r>
            <a:r>
              <a:rPr lang="en-US" dirty="0" smtClean="0"/>
              <a:t>Range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9" y="1187532"/>
            <a:ext cx="5865812" cy="5567281"/>
          </a:xfrm>
        </p:spPr>
        <p:txBody>
          <a:bodyPr/>
          <a:lstStyle/>
          <a:p>
            <a:r>
              <a:rPr lang="en-US" dirty="0"/>
              <a:t>The Central Mountain Range</a:t>
            </a:r>
          </a:p>
          <a:p>
            <a:pPr lvl="1"/>
            <a:r>
              <a:rPr lang="en-US" dirty="0" smtClean="0"/>
              <a:t>Galilee (Upper and Lower)</a:t>
            </a:r>
          </a:p>
          <a:p>
            <a:pPr lvl="1"/>
            <a:r>
              <a:rPr lang="en-US" dirty="0" smtClean="0"/>
              <a:t>Mount Ephraim</a:t>
            </a:r>
          </a:p>
          <a:p>
            <a:pPr lvl="1"/>
            <a:r>
              <a:rPr lang="en-US" dirty="0" smtClean="0"/>
              <a:t>The Judean Hill Country</a:t>
            </a:r>
          </a:p>
          <a:p>
            <a:pPr lvl="1"/>
            <a:r>
              <a:rPr lang="en-US" dirty="0" smtClean="0"/>
              <a:t>The Eastern </a:t>
            </a:r>
            <a:r>
              <a:rPr lang="en-US" dirty="0" err="1" smtClean="0"/>
              <a:t>Negeb</a:t>
            </a:r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04.06.2021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32" y="1187531"/>
            <a:ext cx="2011172" cy="637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1406</TotalTime>
  <Words>420</Words>
  <Application>Microsoft Office PowerPoint</Application>
  <PresentationFormat>Vlastní</PresentationFormat>
  <Paragraphs>74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Clara Sans</vt:lpstr>
      <vt:lpstr>JU_OPVVV</vt:lpstr>
      <vt:lpstr>Geography of the Land of the Bible</vt:lpstr>
      <vt:lpstr>A Land Bridge</vt:lpstr>
      <vt:lpstr>The Fertile Crescent</vt:lpstr>
      <vt:lpstr>Naming the Land</vt:lpstr>
      <vt:lpstr>Prezentace aplikace PowerPoint</vt:lpstr>
      <vt:lpstr>Naming the Land</vt:lpstr>
      <vt:lpstr>North-south geographic zones</vt:lpstr>
      <vt:lpstr>The Coastal Zone</vt:lpstr>
      <vt:lpstr>The Central Mountain Range</vt:lpstr>
      <vt:lpstr>The Jordan Rift</vt:lpstr>
      <vt:lpstr>The Transjordanian Highland</vt:lpstr>
      <vt:lpstr>Four main regions (north-south)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Viktor Ber</cp:lastModifiedBy>
  <cp:revision>23</cp:revision>
  <dcterms:created xsi:type="dcterms:W3CDTF">2017-07-17T18:52:59Z</dcterms:created>
  <dcterms:modified xsi:type="dcterms:W3CDTF">2021-06-04T09:38:04Z</dcterms:modified>
</cp:coreProperties>
</file>