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410" r:id="rId3"/>
    <p:sldId id="411" r:id="rId4"/>
    <p:sldId id="392" r:id="rId5"/>
    <p:sldId id="393" r:id="rId6"/>
    <p:sldId id="332" r:id="rId7"/>
    <p:sldId id="391" r:id="rId8"/>
    <p:sldId id="379" r:id="rId9"/>
    <p:sldId id="355" r:id="rId10"/>
    <p:sldId id="334" r:id="rId11"/>
    <p:sldId id="347" r:id="rId12"/>
    <p:sldId id="348" r:id="rId13"/>
    <p:sldId id="357" r:id="rId14"/>
    <p:sldId id="358" r:id="rId15"/>
    <p:sldId id="380" r:id="rId16"/>
    <p:sldId id="340" r:id="rId17"/>
    <p:sldId id="368" r:id="rId18"/>
    <p:sldId id="367" r:id="rId19"/>
    <p:sldId id="382" r:id="rId20"/>
    <p:sldId id="381" r:id="rId21"/>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Helle Formatvorlage 1 - Akz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8EC20E35-A176-4012-BC5E-935CFFF8708E}" styleName="Mittlere Formatvorlag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p:cViewPr varScale="1">
        <p:scale>
          <a:sx n="105" d="100"/>
          <a:sy n="105" d="100"/>
        </p:scale>
        <p:origin x="120" y="2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0BC6F9-1C3D-4E43-A0E7-CF4124842B2C}" type="datetimeFigureOut">
              <a:rPr lang="de-DE" smtClean="0"/>
              <a:t>24.03.2020</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E40252-AACC-49EE-B89D-78639710054B}" type="slidenum">
              <a:rPr lang="de-DE" smtClean="0"/>
              <a:t>‹Nr.›</a:t>
            </a:fld>
            <a:endParaRPr lang="de-DE"/>
          </a:p>
        </p:txBody>
      </p:sp>
    </p:spTree>
    <p:extLst>
      <p:ext uri="{BB962C8B-B14F-4D97-AF65-F5344CB8AC3E}">
        <p14:creationId xmlns:p14="http://schemas.microsoft.com/office/powerpoint/2010/main" val="1425232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8D5BD62-4D3D-4A5C-9E01-7318C3BD623D}"/>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07241A5A-7F87-4158-B708-E8EF1AC1EB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B181A213-AE6E-4048-AFF6-7D920D3D3EF8}"/>
              </a:ext>
            </a:extLst>
          </p:cNvPr>
          <p:cNvSpPr>
            <a:spLocks noGrp="1"/>
          </p:cNvSpPr>
          <p:nvPr>
            <p:ph type="dt" sz="half" idx="10"/>
          </p:nvPr>
        </p:nvSpPr>
        <p:spPr/>
        <p:txBody>
          <a:bodyPr/>
          <a:lstStyle/>
          <a:p>
            <a:fld id="{332E91AD-A566-409B-A76F-59E2F50CBAD4}" type="datetimeFigureOut">
              <a:rPr lang="de-DE" smtClean="0"/>
              <a:t>24.03.2020</a:t>
            </a:fld>
            <a:endParaRPr lang="de-DE"/>
          </a:p>
        </p:txBody>
      </p:sp>
      <p:sp>
        <p:nvSpPr>
          <p:cNvPr id="5" name="Fußzeilenplatzhalter 4">
            <a:extLst>
              <a:ext uri="{FF2B5EF4-FFF2-40B4-BE49-F238E27FC236}">
                <a16:creationId xmlns:a16="http://schemas.microsoft.com/office/drawing/2014/main" id="{BC45972F-C3C5-4ACB-B038-E440822EA1CC}"/>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CB3F958-FC89-4377-9DB6-D30324F783A3}"/>
              </a:ext>
            </a:extLst>
          </p:cNvPr>
          <p:cNvSpPr>
            <a:spLocks noGrp="1"/>
          </p:cNvSpPr>
          <p:nvPr>
            <p:ph type="sldNum" sz="quarter" idx="12"/>
          </p:nvPr>
        </p:nvSpPr>
        <p:spPr/>
        <p:txBody>
          <a:bodyPr/>
          <a:lstStyle/>
          <a:p>
            <a:fld id="{1B6E55B7-F85F-4C01-972E-4FC2606E78CC}" type="slidenum">
              <a:rPr lang="de-DE" smtClean="0"/>
              <a:t>‹Nr.›</a:t>
            </a:fld>
            <a:endParaRPr lang="de-DE"/>
          </a:p>
        </p:txBody>
      </p:sp>
    </p:spTree>
    <p:extLst>
      <p:ext uri="{BB962C8B-B14F-4D97-AF65-F5344CB8AC3E}">
        <p14:creationId xmlns:p14="http://schemas.microsoft.com/office/powerpoint/2010/main" val="3369641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FCDF541-6261-44D9-92C2-DF5AD1C9F4FB}"/>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0A4FDD20-BA1C-4725-85D7-B2459C2FF72F}"/>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60483FB5-155F-4F69-BA36-A2AC4BD5F559}"/>
              </a:ext>
            </a:extLst>
          </p:cNvPr>
          <p:cNvSpPr>
            <a:spLocks noGrp="1"/>
          </p:cNvSpPr>
          <p:nvPr>
            <p:ph type="dt" sz="half" idx="10"/>
          </p:nvPr>
        </p:nvSpPr>
        <p:spPr/>
        <p:txBody>
          <a:bodyPr/>
          <a:lstStyle/>
          <a:p>
            <a:fld id="{332E91AD-A566-409B-A76F-59E2F50CBAD4}" type="datetimeFigureOut">
              <a:rPr lang="de-DE" smtClean="0"/>
              <a:t>24.03.2020</a:t>
            </a:fld>
            <a:endParaRPr lang="de-DE"/>
          </a:p>
        </p:txBody>
      </p:sp>
      <p:sp>
        <p:nvSpPr>
          <p:cNvPr id="5" name="Fußzeilenplatzhalter 4">
            <a:extLst>
              <a:ext uri="{FF2B5EF4-FFF2-40B4-BE49-F238E27FC236}">
                <a16:creationId xmlns:a16="http://schemas.microsoft.com/office/drawing/2014/main" id="{B3AF63C1-A743-43CD-BC77-C094CD1F23D4}"/>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E9628B82-AC73-4E27-952E-4B3EEAEF43A3}"/>
              </a:ext>
            </a:extLst>
          </p:cNvPr>
          <p:cNvSpPr>
            <a:spLocks noGrp="1"/>
          </p:cNvSpPr>
          <p:nvPr>
            <p:ph type="sldNum" sz="quarter" idx="12"/>
          </p:nvPr>
        </p:nvSpPr>
        <p:spPr/>
        <p:txBody>
          <a:bodyPr/>
          <a:lstStyle/>
          <a:p>
            <a:fld id="{1B6E55B7-F85F-4C01-972E-4FC2606E78CC}" type="slidenum">
              <a:rPr lang="de-DE" smtClean="0"/>
              <a:t>‹Nr.›</a:t>
            </a:fld>
            <a:endParaRPr lang="de-DE"/>
          </a:p>
        </p:txBody>
      </p:sp>
    </p:spTree>
    <p:extLst>
      <p:ext uri="{BB962C8B-B14F-4D97-AF65-F5344CB8AC3E}">
        <p14:creationId xmlns:p14="http://schemas.microsoft.com/office/powerpoint/2010/main" val="439710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C29A8B2B-A328-438F-84EF-FBB35B0483D3}"/>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E3F74482-666D-4D44-8915-436A25F6D950}"/>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45167D59-E43E-409C-84F0-CF7A35DAB1EB}"/>
              </a:ext>
            </a:extLst>
          </p:cNvPr>
          <p:cNvSpPr>
            <a:spLocks noGrp="1"/>
          </p:cNvSpPr>
          <p:nvPr>
            <p:ph type="dt" sz="half" idx="10"/>
          </p:nvPr>
        </p:nvSpPr>
        <p:spPr/>
        <p:txBody>
          <a:bodyPr/>
          <a:lstStyle/>
          <a:p>
            <a:fld id="{332E91AD-A566-409B-A76F-59E2F50CBAD4}" type="datetimeFigureOut">
              <a:rPr lang="de-DE" smtClean="0"/>
              <a:t>24.03.2020</a:t>
            </a:fld>
            <a:endParaRPr lang="de-DE"/>
          </a:p>
        </p:txBody>
      </p:sp>
      <p:sp>
        <p:nvSpPr>
          <p:cNvPr id="5" name="Fußzeilenplatzhalter 4">
            <a:extLst>
              <a:ext uri="{FF2B5EF4-FFF2-40B4-BE49-F238E27FC236}">
                <a16:creationId xmlns:a16="http://schemas.microsoft.com/office/drawing/2014/main" id="{ADAE7178-08AD-4511-9621-64B90DEA266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D0A0EFA8-BB69-4B05-B11E-1D776276514B}"/>
              </a:ext>
            </a:extLst>
          </p:cNvPr>
          <p:cNvSpPr>
            <a:spLocks noGrp="1"/>
          </p:cNvSpPr>
          <p:nvPr>
            <p:ph type="sldNum" sz="quarter" idx="12"/>
          </p:nvPr>
        </p:nvSpPr>
        <p:spPr/>
        <p:txBody>
          <a:bodyPr/>
          <a:lstStyle/>
          <a:p>
            <a:fld id="{1B6E55B7-F85F-4C01-972E-4FC2606E78CC}" type="slidenum">
              <a:rPr lang="de-DE" smtClean="0"/>
              <a:t>‹Nr.›</a:t>
            </a:fld>
            <a:endParaRPr lang="de-DE"/>
          </a:p>
        </p:txBody>
      </p:sp>
    </p:spTree>
    <p:extLst>
      <p:ext uri="{BB962C8B-B14F-4D97-AF65-F5344CB8AC3E}">
        <p14:creationId xmlns:p14="http://schemas.microsoft.com/office/powerpoint/2010/main" val="1176990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1F761C1-3B5C-49F8-9016-E539F5427E13}"/>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FE3E9214-8CE3-4AF4-A2D1-45DFD7903A21}"/>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7AE04BB-E0D4-4D16-BEA1-26867D95E2AA}"/>
              </a:ext>
            </a:extLst>
          </p:cNvPr>
          <p:cNvSpPr>
            <a:spLocks noGrp="1"/>
          </p:cNvSpPr>
          <p:nvPr>
            <p:ph type="dt" sz="half" idx="10"/>
          </p:nvPr>
        </p:nvSpPr>
        <p:spPr/>
        <p:txBody>
          <a:bodyPr/>
          <a:lstStyle/>
          <a:p>
            <a:fld id="{332E91AD-A566-409B-A76F-59E2F50CBAD4}" type="datetimeFigureOut">
              <a:rPr lang="de-DE" smtClean="0"/>
              <a:t>24.03.2020</a:t>
            </a:fld>
            <a:endParaRPr lang="de-DE"/>
          </a:p>
        </p:txBody>
      </p:sp>
      <p:sp>
        <p:nvSpPr>
          <p:cNvPr id="5" name="Fußzeilenplatzhalter 4">
            <a:extLst>
              <a:ext uri="{FF2B5EF4-FFF2-40B4-BE49-F238E27FC236}">
                <a16:creationId xmlns:a16="http://schemas.microsoft.com/office/drawing/2014/main" id="{6AB4CBEB-A53D-44E9-835F-798600DE1F4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7A533366-AF64-49C4-8E81-277552A782B0}"/>
              </a:ext>
            </a:extLst>
          </p:cNvPr>
          <p:cNvSpPr>
            <a:spLocks noGrp="1"/>
          </p:cNvSpPr>
          <p:nvPr>
            <p:ph type="sldNum" sz="quarter" idx="12"/>
          </p:nvPr>
        </p:nvSpPr>
        <p:spPr/>
        <p:txBody>
          <a:bodyPr/>
          <a:lstStyle/>
          <a:p>
            <a:fld id="{1B6E55B7-F85F-4C01-972E-4FC2606E78CC}" type="slidenum">
              <a:rPr lang="de-DE" smtClean="0"/>
              <a:t>‹Nr.›</a:t>
            </a:fld>
            <a:endParaRPr lang="de-DE"/>
          </a:p>
        </p:txBody>
      </p:sp>
    </p:spTree>
    <p:extLst>
      <p:ext uri="{BB962C8B-B14F-4D97-AF65-F5344CB8AC3E}">
        <p14:creationId xmlns:p14="http://schemas.microsoft.com/office/powerpoint/2010/main" val="2435924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D685006-A26E-456C-ACB6-B964D4150D2B}"/>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79EF6E9A-CC09-45B4-884A-E71968A609F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83761AF7-0CDD-4714-857D-79893D4936B9}"/>
              </a:ext>
            </a:extLst>
          </p:cNvPr>
          <p:cNvSpPr>
            <a:spLocks noGrp="1"/>
          </p:cNvSpPr>
          <p:nvPr>
            <p:ph type="dt" sz="half" idx="10"/>
          </p:nvPr>
        </p:nvSpPr>
        <p:spPr/>
        <p:txBody>
          <a:bodyPr/>
          <a:lstStyle/>
          <a:p>
            <a:fld id="{332E91AD-A566-409B-A76F-59E2F50CBAD4}" type="datetimeFigureOut">
              <a:rPr lang="de-DE" smtClean="0"/>
              <a:t>24.03.2020</a:t>
            </a:fld>
            <a:endParaRPr lang="de-DE"/>
          </a:p>
        </p:txBody>
      </p:sp>
      <p:sp>
        <p:nvSpPr>
          <p:cNvPr id="5" name="Fußzeilenplatzhalter 4">
            <a:extLst>
              <a:ext uri="{FF2B5EF4-FFF2-40B4-BE49-F238E27FC236}">
                <a16:creationId xmlns:a16="http://schemas.microsoft.com/office/drawing/2014/main" id="{B2E22B8A-D2A6-4097-A040-DEA1521CBA8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E4A580E9-4E1A-4FEC-A710-713869F15E00}"/>
              </a:ext>
            </a:extLst>
          </p:cNvPr>
          <p:cNvSpPr>
            <a:spLocks noGrp="1"/>
          </p:cNvSpPr>
          <p:nvPr>
            <p:ph type="sldNum" sz="quarter" idx="12"/>
          </p:nvPr>
        </p:nvSpPr>
        <p:spPr/>
        <p:txBody>
          <a:bodyPr/>
          <a:lstStyle/>
          <a:p>
            <a:fld id="{1B6E55B7-F85F-4C01-972E-4FC2606E78CC}" type="slidenum">
              <a:rPr lang="de-DE" smtClean="0"/>
              <a:t>‹Nr.›</a:t>
            </a:fld>
            <a:endParaRPr lang="de-DE"/>
          </a:p>
        </p:txBody>
      </p:sp>
    </p:spTree>
    <p:extLst>
      <p:ext uri="{BB962C8B-B14F-4D97-AF65-F5344CB8AC3E}">
        <p14:creationId xmlns:p14="http://schemas.microsoft.com/office/powerpoint/2010/main" val="1484894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656537B-9E08-4738-ABAA-81DC9843A16A}"/>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B22D2061-A82B-4F4A-9D03-C8D90F819994}"/>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A42282AB-4B4B-44D7-A9AC-718582B8DC50}"/>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EAB41891-E4DD-47BB-82EC-AB8A1E18AA13}"/>
              </a:ext>
            </a:extLst>
          </p:cNvPr>
          <p:cNvSpPr>
            <a:spLocks noGrp="1"/>
          </p:cNvSpPr>
          <p:nvPr>
            <p:ph type="dt" sz="half" idx="10"/>
          </p:nvPr>
        </p:nvSpPr>
        <p:spPr/>
        <p:txBody>
          <a:bodyPr/>
          <a:lstStyle/>
          <a:p>
            <a:fld id="{332E91AD-A566-409B-A76F-59E2F50CBAD4}" type="datetimeFigureOut">
              <a:rPr lang="de-DE" smtClean="0"/>
              <a:t>24.03.2020</a:t>
            </a:fld>
            <a:endParaRPr lang="de-DE"/>
          </a:p>
        </p:txBody>
      </p:sp>
      <p:sp>
        <p:nvSpPr>
          <p:cNvPr id="6" name="Fußzeilenplatzhalter 5">
            <a:extLst>
              <a:ext uri="{FF2B5EF4-FFF2-40B4-BE49-F238E27FC236}">
                <a16:creationId xmlns:a16="http://schemas.microsoft.com/office/drawing/2014/main" id="{A88EE168-B2F1-4192-9E0B-244690A8CDB9}"/>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67C97D8A-2490-42BE-80A1-8F63B1318634}"/>
              </a:ext>
            </a:extLst>
          </p:cNvPr>
          <p:cNvSpPr>
            <a:spLocks noGrp="1"/>
          </p:cNvSpPr>
          <p:nvPr>
            <p:ph type="sldNum" sz="quarter" idx="12"/>
          </p:nvPr>
        </p:nvSpPr>
        <p:spPr/>
        <p:txBody>
          <a:bodyPr/>
          <a:lstStyle/>
          <a:p>
            <a:fld id="{1B6E55B7-F85F-4C01-972E-4FC2606E78CC}" type="slidenum">
              <a:rPr lang="de-DE" smtClean="0"/>
              <a:t>‹Nr.›</a:t>
            </a:fld>
            <a:endParaRPr lang="de-DE"/>
          </a:p>
        </p:txBody>
      </p:sp>
    </p:spTree>
    <p:extLst>
      <p:ext uri="{BB962C8B-B14F-4D97-AF65-F5344CB8AC3E}">
        <p14:creationId xmlns:p14="http://schemas.microsoft.com/office/powerpoint/2010/main" val="33568197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61379A-58C4-4677-BA2E-DC387C5A9138}"/>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BDE977ED-3FCD-4F1C-B84F-4B87E1281A0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CB033803-9C31-4B99-AF60-5627088E5898}"/>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693C922E-33BB-4B9F-A322-2BB4EB80ECF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93A56649-0563-4646-BB25-4F73BEE79B03}"/>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8A60EE75-F7B0-454E-BF2B-FA6DE1551317}"/>
              </a:ext>
            </a:extLst>
          </p:cNvPr>
          <p:cNvSpPr>
            <a:spLocks noGrp="1"/>
          </p:cNvSpPr>
          <p:nvPr>
            <p:ph type="dt" sz="half" idx="10"/>
          </p:nvPr>
        </p:nvSpPr>
        <p:spPr/>
        <p:txBody>
          <a:bodyPr/>
          <a:lstStyle/>
          <a:p>
            <a:fld id="{332E91AD-A566-409B-A76F-59E2F50CBAD4}" type="datetimeFigureOut">
              <a:rPr lang="de-DE" smtClean="0"/>
              <a:t>24.03.2020</a:t>
            </a:fld>
            <a:endParaRPr lang="de-DE"/>
          </a:p>
        </p:txBody>
      </p:sp>
      <p:sp>
        <p:nvSpPr>
          <p:cNvPr id="8" name="Fußzeilenplatzhalter 7">
            <a:extLst>
              <a:ext uri="{FF2B5EF4-FFF2-40B4-BE49-F238E27FC236}">
                <a16:creationId xmlns:a16="http://schemas.microsoft.com/office/drawing/2014/main" id="{91125F3E-5629-47B5-BDFA-8C2B78C608BB}"/>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A19D916F-5A91-4763-9E45-9EE9DA933944}"/>
              </a:ext>
            </a:extLst>
          </p:cNvPr>
          <p:cNvSpPr>
            <a:spLocks noGrp="1"/>
          </p:cNvSpPr>
          <p:nvPr>
            <p:ph type="sldNum" sz="quarter" idx="12"/>
          </p:nvPr>
        </p:nvSpPr>
        <p:spPr/>
        <p:txBody>
          <a:bodyPr/>
          <a:lstStyle/>
          <a:p>
            <a:fld id="{1B6E55B7-F85F-4C01-972E-4FC2606E78CC}" type="slidenum">
              <a:rPr lang="de-DE" smtClean="0"/>
              <a:t>‹Nr.›</a:t>
            </a:fld>
            <a:endParaRPr lang="de-DE"/>
          </a:p>
        </p:txBody>
      </p:sp>
    </p:spTree>
    <p:extLst>
      <p:ext uri="{BB962C8B-B14F-4D97-AF65-F5344CB8AC3E}">
        <p14:creationId xmlns:p14="http://schemas.microsoft.com/office/powerpoint/2010/main" val="623024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C5034A4-47FA-4BDD-84AC-9F591ED444FC}"/>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78A1CA36-C42D-434B-9BEF-DFED1836FC75}"/>
              </a:ext>
            </a:extLst>
          </p:cNvPr>
          <p:cNvSpPr>
            <a:spLocks noGrp="1"/>
          </p:cNvSpPr>
          <p:nvPr>
            <p:ph type="dt" sz="half" idx="10"/>
          </p:nvPr>
        </p:nvSpPr>
        <p:spPr/>
        <p:txBody>
          <a:bodyPr/>
          <a:lstStyle/>
          <a:p>
            <a:fld id="{332E91AD-A566-409B-A76F-59E2F50CBAD4}" type="datetimeFigureOut">
              <a:rPr lang="de-DE" smtClean="0"/>
              <a:t>24.03.2020</a:t>
            </a:fld>
            <a:endParaRPr lang="de-DE"/>
          </a:p>
        </p:txBody>
      </p:sp>
      <p:sp>
        <p:nvSpPr>
          <p:cNvPr id="4" name="Fußzeilenplatzhalter 3">
            <a:extLst>
              <a:ext uri="{FF2B5EF4-FFF2-40B4-BE49-F238E27FC236}">
                <a16:creationId xmlns:a16="http://schemas.microsoft.com/office/drawing/2014/main" id="{1F6A5142-3EEF-45D2-8A4D-5F7263414BF2}"/>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81AEC1DE-E2FE-4B46-88BF-AFDDBAA285C1}"/>
              </a:ext>
            </a:extLst>
          </p:cNvPr>
          <p:cNvSpPr>
            <a:spLocks noGrp="1"/>
          </p:cNvSpPr>
          <p:nvPr>
            <p:ph type="sldNum" sz="quarter" idx="12"/>
          </p:nvPr>
        </p:nvSpPr>
        <p:spPr/>
        <p:txBody>
          <a:bodyPr/>
          <a:lstStyle/>
          <a:p>
            <a:fld id="{1B6E55B7-F85F-4C01-972E-4FC2606E78CC}" type="slidenum">
              <a:rPr lang="de-DE" smtClean="0"/>
              <a:t>‹Nr.›</a:t>
            </a:fld>
            <a:endParaRPr lang="de-DE"/>
          </a:p>
        </p:txBody>
      </p:sp>
    </p:spTree>
    <p:extLst>
      <p:ext uri="{BB962C8B-B14F-4D97-AF65-F5344CB8AC3E}">
        <p14:creationId xmlns:p14="http://schemas.microsoft.com/office/powerpoint/2010/main" val="12099345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1703F21A-C47E-4464-8C0C-78E63ABBFFC4}"/>
              </a:ext>
            </a:extLst>
          </p:cNvPr>
          <p:cNvSpPr>
            <a:spLocks noGrp="1"/>
          </p:cNvSpPr>
          <p:nvPr>
            <p:ph type="dt" sz="half" idx="10"/>
          </p:nvPr>
        </p:nvSpPr>
        <p:spPr/>
        <p:txBody>
          <a:bodyPr/>
          <a:lstStyle/>
          <a:p>
            <a:fld id="{332E91AD-A566-409B-A76F-59E2F50CBAD4}" type="datetimeFigureOut">
              <a:rPr lang="de-DE" smtClean="0"/>
              <a:t>24.03.2020</a:t>
            </a:fld>
            <a:endParaRPr lang="de-DE"/>
          </a:p>
        </p:txBody>
      </p:sp>
      <p:sp>
        <p:nvSpPr>
          <p:cNvPr id="3" name="Fußzeilenplatzhalter 2">
            <a:extLst>
              <a:ext uri="{FF2B5EF4-FFF2-40B4-BE49-F238E27FC236}">
                <a16:creationId xmlns:a16="http://schemas.microsoft.com/office/drawing/2014/main" id="{F1C9DB59-5C92-4204-A132-28B5A543B7B0}"/>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05717C69-E283-4FE3-9B37-B948D0238256}"/>
              </a:ext>
            </a:extLst>
          </p:cNvPr>
          <p:cNvSpPr>
            <a:spLocks noGrp="1"/>
          </p:cNvSpPr>
          <p:nvPr>
            <p:ph type="sldNum" sz="quarter" idx="12"/>
          </p:nvPr>
        </p:nvSpPr>
        <p:spPr/>
        <p:txBody>
          <a:bodyPr/>
          <a:lstStyle/>
          <a:p>
            <a:fld id="{1B6E55B7-F85F-4C01-972E-4FC2606E78CC}" type="slidenum">
              <a:rPr lang="de-DE" smtClean="0"/>
              <a:t>‹Nr.›</a:t>
            </a:fld>
            <a:endParaRPr lang="de-DE"/>
          </a:p>
        </p:txBody>
      </p:sp>
    </p:spTree>
    <p:extLst>
      <p:ext uri="{BB962C8B-B14F-4D97-AF65-F5344CB8AC3E}">
        <p14:creationId xmlns:p14="http://schemas.microsoft.com/office/powerpoint/2010/main" val="4009502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9838652-9F47-4BDC-A9DA-15A6D7E509F8}"/>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71A6D2BA-8BCC-4DC4-B59D-7C63706AE67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51213585-84CB-4C97-B3F4-F6CD379F85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01A29705-0EDA-477C-BF4C-E50F228EF5CE}"/>
              </a:ext>
            </a:extLst>
          </p:cNvPr>
          <p:cNvSpPr>
            <a:spLocks noGrp="1"/>
          </p:cNvSpPr>
          <p:nvPr>
            <p:ph type="dt" sz="half" idx="10"/>
          </p:nvPr>
        </p:nvSpPr>
        <p:spPr/>
        <p:txBody>
          <a:bodyPr/>
          <a:lstStyle/>
          <a:p>
            <a:fld id="{332E91AD-A566-409B-A76F-59E2F50CBAD4}" type="datetimeFigureOut">
              <a:rPr lang="de-DE" smtClean="0"/>
              <a:t>24.03.2020</a:t>
            </a:fld>
            <a:endParaRPr lang="de-DE"/>
          </a:p>
        </p:txBody>
      </p:sp>
      <p:sp>
        <p:nvSpPr>
          <p:cNvPr id="6" name="Fußzeilenplatzhalter 5">
            <a:extLst>
              <a:ext uri="{FF2B5EF4-FFF2-40B4-BE49-F238E27FC236}">
                <a16:creationId xmlns:a16="http://schemas.microsoft.com/office/drawing/2014/main" id="{BEFEDD99-1A86-4176-93E7-F31E05550DF6}"/>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05D0A7FA-7185-4C8D-90FE-4079E90BB128}"/>
              </a:ext>
            </a:extLst>
          </p:cNvPr>
          <p:cNvSpPr>
            <a:spLocks noGrp="1"/>
          </p:cNvSpPr>
          <p:nvPr>
            <p:ph type="sldNum" sz="quarter" idx="12"/>
          </p:nvPr>
        </p:nvSpPr>
        <p:spPr/>
        <p:txBody>
          <a:bodyPr/>
          <a:lstStyle/>
          <a:p>
            <a:fld id="{1B6E55B7-F85F-4C01-972E-4FC2606E78CC}" type="slidenum">
              <a:rPr lang="de-DE" smtClean="0"/>
              <a:t>‹Nr.›</a:t>
            </a:fld>
            <a:endParaRPr lang="de-DE"/>
          </a:p>
        </p:txBody>
      </p:sp>
    </p:spTree>
    <p:extLst>
      <p:ext uri="{BB962C8B-B14F-4D97-AF65-F5344CB8AC3E}">
        <p14:creationId xmlns:p14="http://schemas.microsoft.com/office/powerpoint/2010/main" val="37097121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5E298DC-30BA-4A07-8ABB-3DE067CE2560}"/>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55D43954-4E95-4EF1-986F-974836361F6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347C0222-3705-494A-AC7E-C1538D5F66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97F0139A-7F8D-4132-AD35-0D0BA4F598DA}"/>
              </a:ext>
            </a:extLst>
          </p:cNvPr>
          <p:cNvSpPr>
            <a:spLocks noGrp="1"/>
          </p:cNvSpPr>
          <p:nvPr>
            <p:ph type="dt" sz="half" idx="10"/>
          </p:nvPr>
        </p:nvSpPr>
        <p:spPr/>
        <p:txBody>
          <a:bodyPr/>
          <a:lstStyle/>
          <a:p>
            <a:fld id="{332E91AD-A566-409B-A76F-59E2F50CBAD4}" type="datetimeFigureOut">
              <a:rPr lang="de-DE" smtClean="0"/>
              <a:t>24.03.2020</a:t>
            </a:fld>
            <a:endParaRPr lang="de-DE"/>
          </a:p>
        </p:txBody>
      </p:sp>
      <p:sp>
        <p:nvSpPr>
          <p:cNvPr id="6" name="Fußzeilenplatzhalter 5">
            <a:extLst>
              <a:ext uri="{FF2B5EF4-FFF2-40B4-BE49-F238E27FC236}">
                <a16:creationId xmlns:a16="http://schemas.microsoft.com/office/drawing/2014/main" id="{7873CD16-82D6-4AC4-91EF-5E146F25722E}"/>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FAF50380-FD23-4B69-8D6D-7A4B69AD192C}"/>
              </a:ext>
            </a:extLst>
          </p:cNvPr>
          <p:cNvSpPr>
            <a:spLocks noGrp="1"/>
          </p:cNvSpPr>
          <p:nvPr>
            <p:ph type="sldNum" sz="quarter" idx="12"/>
          </p:nvPr>
        </p:nvSpPr>
        <p:spPr/>
        <p:txBody>
          <a:bodyPr/>
          <a:lstStyle/>
          <a:p>
            <a:fld id="{1B6E55B7-F85F-4C01-972E-4FC2606E78CC}" type="slidenum">
              <a:rPr lang="de-DE" smtClean="0"/>
              <a:t>‹Nr.›</a:t>
            </a:fld>
            <a:endParaRPr lang="de-DE"/>
          </a:p>
        </p:txBody>
      </p:sp>
    </p:spTree>
    <p:extLst>
      <p:ext uri="{BB962C8B-B14F-4D97-AF65-F5344CB8AC3E}">
        <p14:creationId xmlns:p14="http://schemas.microsoft.com/office/powerpoint/2010/main" val="26318983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F391741F-B441-4D2E-95CB-1C22B9723E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70408378-AE58-444D-A2F3-B5D96B2E012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9D2481E5-95D1-4058-B8BD-FF0E438ACF9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2E91AD-A566-409B-A76F-59E2F50CBAD4}" type="datetimeFigureOut">
              <a:rPr lang="de-DE" smtClean="0"/>
              <a:t>24.03.2020</a:t>
            </a:fld>
            <a:endParaRPr lang="de-DE"/>
          </a:p>
        </p:txBody>
      </p:sp>
      <p:sp>
        <p:nvSpPr>
          <p:cNvPr id="5" name="Fußzeilenplatzhalter 4">
            <a:extLst>
              <a:ext uri="{FF2B5EF4-FFF2-40B4-BE49-F238E27FC236}">
                <a16:creationId xmlns:a16="http://schemas.microsoft.com/office/drawing/2014/main" id="{8E7BA905-2824-4AC2-83C0-378F4D91122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84B04804-E0D7-42D1-948F-E3240E0449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6E55B7-F85F-4C01-972E-4FC2606E78CC}" type="slidenum">
              <a:rPr lang="de-DE" smtClean="0"/>
              <a:t>‹Nr.›</a:t>
            </a:fld>
            <a:endParaRPr lang="de-DE"/>
          </a:p>
        </p:txBody>
      </p:sp>
    </p:spTree>
    <p:extLst>
      <p:ext uri="{BB962C8B-B14F-4D97-AF65-F5344CB8AC3E}">
        <p14:creationId xmlns:p14="http://schemas.microsoft.com/office/powerpoint/2010/main" val="29884839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hyperlink" Target="http://www.deutschestextarchiv.de/book/view/nestroy_jux_1844/?hl=Johann&amp;p=13" TargetMode="Externa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hyperlink" Target="http://www.duden.at/media/downloads/oesterreichisches_deutsch.pdf" TargetMode="Externa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s://tvthek.orf.at/profile/Wetter-Niederoesterreich/8094947/Wetter-Niederoesterreich/14045732" TargetMode="External"/><Relationship Id="rId2" Type="http://schemas.openxmlformats.org/officeDocument/2006/relationships/hyperlink" Target="https://tvthek.orf.at/profile/Wetter-Burgenland/8094958/Wetter-Burgenland/14045731" TargetMode="External"/><Relationship Id="rId1" Type="http://schemas.openxmlformats.org/officeDocument/2006/relationships/slideLayout" Target="../slideLayouts/slideLayout7.xml"/><Relationship Id="rId4" Type="http://schemas.openxmlformats.org/officeDocument/2006/relationships/hyperlink" Target="https://tvthek.orf.at/profile/Wetter-Tirol/8094993/Wetter-Tirol/14045728"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DD6A279-D769-4A13-8BA5-624B1F9CAAD8}"/>
              </a:ext>
            </a:extLst>
          </p:cNvPr>
          <p:cNvSpPr>
            <a:spLocks noGrp="1"/>
          </p:cNvSpPr>
          <p:nvPr>
            <p:ph type="ctrTitle"/>
          </p:nvPr>
        </p:nvSpPr>
        <p:spPr>
          <a:xfrm>
            <a:off x="1240536" y="528003"/>
            <a:ext cx="9144000" cy="1730565"/>
          </a:xfrm>
        </p:spPr>
        <p:txBody>
          <a:bodyPr>
            <a:normAutofit/>
          </a:bodyPr>
          <a:lstStyle/>
          <a:p>
            <a:r>
              <a:rPr lang="de-DE" sz="3600" b="1" dirty="0"/>
              <a:t>Die deutschen Standardvarietäten</a:t>
            </a:r>
            <a:endParaRPr lang="de-DE" sz="3600" dirty="0"/>
          </a:p>
        </p:txBody>
      </p:sp>
      <p:sp>
        <p:nvSpPr>
          <p:cNvPr id="3" name="Untertitel 2">
            <a:extLst>
              <a:ext uri="{FF2B5EF4-FFF2-40B4-BE49-F238E27FC236}">
                <a16:creationId xmlns:a16="http://schemas.microsoft.com/office/drawing/2014/main" id="{0338D298-6AAF-4FC9-8FD6-89CDEE67D86D}"/>
              </a:ext>
            </a:extLst>
          </p:cNvPr>
          <p:cNvSpPr>
            <a:spLocks noGrp="1"/>
          </p:cNvSpPr>
          <p:nvPr>
            <p:ph type="subTitle" idx="1"/>
          </p:nvPr>
        </p:nvSpPr>
        <p:spPr>
          <a:xfrm>
            <a:off x="1487424" y="3089974"/>
            <a:ext cx="9512808" cy="1655762"/>
          </a:xfrm>
        </p:spPr>
        <p:txBody>
          <a:bodyPr/>
          <a:lstStyle/>
          <a:p>
            <a:r>
              <a:rPr lang="de-DE" b="1" cap="small" dirty="0"/>
              <a:t>Block II:</a:t>
            </a:r>
          </a:p>
          <a:p>
            <a:pPr lvl="0"/>
            <a:r>
              <a:rPr lang="de-DE" b="1" dirty="0"/>
              <a:t>Die Standardvarietäten in Deutschland, Österreich und der Schweiz</a:t>
            </a:r>
            <a:endParaRPr lang="de-DE" dirty="0"/>
          </a:p>
          <a:p>
            <a:endParaRPr lang="de-DE" b="1" dirty="0"/>
          </a:p>
          <a:p>
            <a:endParaRPr lang="de-DE" b="1" dirty="0"/>
          </a:p>
          <a:p>
            <a:endParaRPr lang="de-DE" b="1" dirty="0"/>
          </a:p>
          <a:p>
            <a:endParaRPr lang="de-DE" dirty="0"/>
          </a:p>
        </p:txBody>
      </p:sp>
      <p:sp>
        <p:nvSpPr>
          <p:cNvPr id="4" name="Textfeld 3">
            <a:extLst>
              <a:ext uri="{FF2B5EF4-FFF2-40B4-BE49-F238E27FC236}">
                <a16:creationId xmlns:a16="http://schemas.microsoft.com/office/drawing/2014/main" id="{C9847D07-2656-4F27-8438-AACB9A443B47}"/>
              </a:ext>
            </a:extLst>
          </p:cNvPr>
          <p:cNvSpPr txBox="1"/>
          <p:nvPr/>
        </p:nvSpPr>
        <p:spPr>
          <a:xfrm>
            <a:off x="1609344" y="5257800"/>
            <a:ext cx="3104824" cy="830997"/>
          </a:xfrm>
          <a:prstGeom prst="rect">
            <a:avLst/>
          </a:prstGeom>
          <a:noFill/>
        </p:spPr>
        <p:txBody>
          <a:bodyPr wrap="none" rtlCol="0">
            <a:spAutoFit/>
          </a:bodyPr>
          <a:lstStyle/>
          <a:p>
            <a:r>
              <a:rPr lang="de-DE" sz="1600" dirty="0"/>
              <a:t>Dr. Christine Pretzl</a:t>
            </a:r>
          </a:p>
          <a:p>
            <a:r>
              <a:rPr lang="de-DE" sz="1600" dirty="0"/>
              <a:t>Südböhmische Universität Budweis</a:t>
            </a:r>
          </a:p>
          <a:p>
            <a:r>
              <a:rPr lang="de-DE" sz="1600" dirty="0"/>
              <a:t>Sommersemester 2020</a:t>
            </a:r>
          </a:p>
        </p:txBody>
      </p:sp>
    </p:spTree>
    <p:extLst>
      <p:ext uri="{BB962C8B-B14F-4D97-AF65-F5344CB8AC3E}">
        <p14:creationId xmlns:p14="http://schemas.microsoft.com/office/powerpoint/2010/main" val="33440068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BC71FDE6-E0FE-438C-A712-2A40CC4A5D1E}"/>
              </a:ext>
            </a:extLst>
          </p:cNvPr>
          <p:cNvSpPr/>
          <p:nvPr/>
        </p:nvSpPr>
        <p:spPr>
          <a:xfrm>
            <a:off x="933830" y="517321"/>
            <a:ext cx="10658095" cy="5909310"/>
          </a:xfrm>
          <a:prstGeom prst="rect">
            <a:avLst/>
          </a:prstGeom>
        </p:spPr>
        <p:txBody>
          <a:bodyPr wrap="square">
            <a:spAutoFit/>
          </a:bodyPr>
          <a:lstStyle/>
          <a:p>
            <a:r>
              <a:rPr lang="de-DE" b="1" dirty="0">
                <a:sym typeface="Wingdings" panose="05000000000000000000" pitchFamily="2" charset="2"/>
              </a:rPr>
              <a:t>c) Zur Entwicklung des Österreichischen Deutsch</a:t>
            </a:r>
          </a:p>
          <a:p>
            <a:endParaRPr lang="de-DE" b="1" dirty="0">
              <a:sym typeface="Wingdings" panose="05000000000000000000" pitchFamily="2" charset="2"/>
            </a:endParaRPr>
          </a:p>
          <a:p>
            <a:endParaRPr lang="de-DE" b="1" dirty="0">
              <a:sym typeface="Wingdings" panose="05000000000000000000" pitchFamily="2" charset="2"/>
            </a:endParaRPr>
          </a:p>
          <a:p>
            <a:r>
              <a:rPr lang="de-DE" sz="1600" b="1" u="sng" dirty="0">
                <a:sym typeface="Wingdings" panose="05000000000000000000" pitchFamily="2" charset="2"/>
              </a:rPr>
              <a:t>Geschichtliche Faktoren</a:t>
            </a:r>
          </a:p>
          <a:p>
            <a:endParaRPr lang="de-DE" sz="1600" b="1" dirty="0">
              <a:sym typeface="Wingdings" panose="05000000000000000000" pitchFamily="2" charset="2"/>
            </a:endParaRPr>
          </a:p>
          <a:p>
            <a:pPr marL="285750" indent="-285750">
              <a:buFont typeface="Wingdings" panose="05000000000000000000" pitchFamily="2" charset="2"/>
              <a:buChar char="à"/>
            </a:pPr>
            <a:r>
              <a:rPr lang="de-DE" sz="1600" dirty="0">
                <a:sym typeface="Wingdings" panose="05000000000000000000" pitchFamily="2" charset="2"/>
              </a:rPr>
              <a:t>In ahd. Zeit entstanden in österreichischen Klöstern </a:t>
            </a:r>
          </a:p>
          <a:p>
            <a:r>
              <a:rPr lang="de-DE" sz="1600" dirty="0">
                <a:sym typeface="Wingdings" panose="05000000000000000000" pitchFamily="2" charset="2"/>
              </a:rPr>
              <a:t>      </a:t>
            </a:r>
            <a:r>
              <a:rPr lang="de-DE" sz="1400" dirty="0">
                <a:sym typeface="Wingdings" panose="05000000000000000000" pitchFamily="2" charset="2"/>
              </a:rPr>
              <a:t>(vgl. Kloster Mondsee im Salzkammergut als einem der ältesten Klöster Österreichs) </a:t>
            </a:r>
            <a:r>
              <a:rPr lang="de-DE" sz="1600" dirty="0">
                <a:sym typeface="Wingdings" panose="05000000000000000000" pitchFamily="2" charset="2"/>
              </a:rPr>
              <a:t>Texte, die zu den </a:t>
            </a:r>
          </a:p>
          <a:p>
            <a:r>
              <a:rPr lang="de-DE" sz="1600" dirty="0">
                <a:sym typeface="Wingdings" panose="05000000000000000000" pitchFamily="2" charset="2"/>
              </a:rPr>
              <a:t>      ältesten Sprachzeugnissen des deutschen Sprachraums gehören.</a:t>
            </a:r>
          </a:p>
          <a:p>
            <a:pPr marL="285750" indent="-285750">
              <a:buFont typeface="Wingdings" panose="05000000000000000000" pitchFamily="2" charset="2"/>
              <a:buChar char="à"/>
            </a:pPr>
            <a:endParaRPr lang="de-DE" sz="1600" dirty="0">
              <a:sym typeface="Wingdings" panose="05000000000000000000" pitchFamily="2" charset="2"/>
            </a:endParaRPr>
          </a:p>
          <a:p>
            <a:pPr marL="285750" indent="-285750">
              <a:buFont typeface="Wingdings" panose="05000000000000000000" pitchFamily="2" charset="2"/>
              <a:buChar char="à"/>
            </a:pPr>
            <a:r>
              <a:rPr lang="de-DE" sz="1600" dirty="0">
                <a:sym typeface="Wingdings" panose="05000000000000000000" pitchFamily="2" charset="2"/>
              </a:rPr>
              <a:t>Auch in mhd. Zeit war der Süden des deutschen Sprachraums treibende Kraft in der Sprachentwicklung</a:t>
            </a:r>
          </a:p>
          <a:p>
            <a:r>
              <a:rPr lang="de-DE" sz="1600" dirty="0">
                <a:sym typeface="Wingdings" panose="05000000000000000000" pitchFamily="2" charset="2"/>
              </a:rPr>
              <a:t>     </a:t>
            </a:r>
            <a:r>
              <a:rPr lang="de-DE" sz="1400" dirty="0">
                <a:sym typeface="Wingdings" panose="05000000000000000000" pitchFamily="2" charset="2"/>
              </a:rPr>
              <a:t>(vgl. höfische Literatur).</a:t>
            </a:r>
          </a:p>
          <a:p>
            <a:endParaRPr lang="de-DE" sz="1600" dirty="0">
              <a:sym typeface="Wingdings" panose="05000000000000000000" pitchFamily="2" charset="2"/>
            </a:endParaRPr>
          </a:p>
          <a:p>
            <a:pPr marL="285750" indent="-285750">
              <a:buFont typeface="Wingdings" panose="05000000000000000000" pitchFamily="2" charset="2"/>
              <a:buChar char="à"/>
            </a:pPr>
            <a:r>
              <a:rPr lang="de-DE" sz="1600" dirty="0">
                <a:sym typeface="Wingdings" panose="05000000000000000000" pitchFamily="2" charset="2"/>
              </a:rPr>
              <a:t>Ab dem 16. Jh. verlagerten sich das politische Gewicht und damit auch die sprachlichen Impulse mehr in den mitteldeutschen Raum.</a:t>
            </a:r>
          </a:p>
          <a:p>
            <a:endParaRPr lang="de-DE" b="1" dirty="0">
              <a:sym typeface="Wingdings" panose="05000000000000000000" pitchFamily="2" charset="2"/>
            </a:endParaRPr>
          </a:p>
          <a:p>
            <a:endParaRPr lang="de-DE" b="1" dirty="0">
              <a:sym typeface="Wingdings" panose="05000000000000000000" pitchFamily="2" charset="2"/>
            </a:endParaRPr>
          </a:p>
          <a:p>
            <a:r>
              <a:rPr lang="de-DE" sz="1600" b="1" u="sng" dirty="0">
                <a:sym typeface="Wingdings" panose="05000000000000000000" pitchFamily="2" charset="2"/>
              </a:rPr>
              <a:t>Politische Faktoren</a:t>
            </a:r>
          </a:p>
          <a:p>
            <a:pPr marL="285750" indent="-285750">
              <a:buFont typeface="Wingdings" panose="05000000000000000000" pitchFamily="2" charset="2"/>
              <a:buChar char="à"/>
            </a:pPr>
            <a:endParaRPr lang="de-DE" sz="1600" b="1" dirty="0">
              <a:sym typeface="Wingdings" panose="05000000000000000000" pitchFamily="2" charset="2"/>
            </a:endParaRPr>
          </a:p>
          <a:p>
            <a:pPr marL="285750" indent="-285750">
              <a:buFont typeface="Wingdings" panose="05000000000000000000" pitchFamily="2" charset="2"/>
              <a:buChar char="à"/>
            </a:pPr>
            <a:r>
              <a:rPr lang="de-DE" sz="1600" dirty="0">
                <a:sym typeface="Wingdings" panose="05000000000000000000" pitchFamily="2" charset="2"/>
              </a:rPr>
              <a:t>Im Zuge der Gegenreformation wurde Österreich wieder katholisch.</a:t>
            </a:r>
          </a:p>
          <a:p>
            <a:endParaRPr lang="de-DE" sz="1600" dirty="0">
              <a:sym typeface="Wingdings" panose="05000000000000000000" pitchFamily="2" charset="2"/>
            </a:endParaRPr>
          </a:p>
          <a:p>
            <a:pPr marL="285750" indent="-285750">
              <a:buFont typeface="Wingdings" panose="05000000000000000000" pitchFamily="2" charset="2"/>
              <a:buChar char="à"/>
            </a:pPr>
            <a:r>
              <a:rPr lang="de-DE" sz="1600" dirty="0">
                <a:sym typeface="Wingdings" panose="05000000000000000000" pitchFamily="2" charset="2"/>
              </a:rPr>
              <a:t>Die mitteldeutschen Sprachformen (meist evangelisch und überwiegend von Luthers Schriften geprägt) wurden abgelehnt.</a:t>
            </a:r>
          </a:p>
          <a:p>
            <a:r>
              <a:rPr lang="de-DE" sz="1600" dirty="0">
                <a:sym typeface="Wingdings" panose="05000000000000000000" pitchFamily="2" charset="2"/>
              </a:rPr>
              <a:t>	</a:t>
            </a:r>
          </a:p>
          <a:p>
            <a:r>
              <a:rPr lang="de-DE" sz="1600" dirty="0">
                <a:sym typeface="Wingdings" panose="05000000000000000000" pitchFamily="2" charset="2"/>
              </a:rPr>
              <a:t>	</a:t>
            </a:r>
            <a:endParaRPr lang="de-DE" sz="1600" dirty="0"/>
          </a:p>
        </p:txBody>
      </p:sp>
    </p:spTree>
    <p:extLst>
      <p:ext uri="{BB962C8B-B14F-4D97-AF65-F5344CB8AC3E}">
        <p14:creationId xmlns:p14="http://schemas.microsoft.com/office/powerpoint/2010/main" val="2370536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
                                            <p:txEl>
                                              <p:pRg st="9" end="9"/>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12" end="1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15" end="15"/>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
                                            <p:txEl>
                                              <p:pRg st="17" end="17"/>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
                                            <p:txEl>
                                              <p:pRg st="19" end="19"/>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
                                            <p:txEl>
                                              <p:pRg st="20" end="20"/>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
                                            <p:txEl>
                                              <p:pRg st="21" end="2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DE9AD6FE-BF61-49BE-8E48-EFF35E32375F}"/>
              </a:ext>
            </a:extLst>
          </p:cNvPr>
          <p:cNvSpPr txBox="1"/>
          <p:nvPr/>
        </p:nvSpPr>
        <p:spPr>
          <a:xfrm flipH="1">
            <a:off x="721993" y="495300"/>
            <a:ext cx="10488931" cy="5816977"/>
          </a:xfrm>
          <a:prstGeom prst="rect">
            <a:avLst/>
          </a:prstGeom>
          <a:noFill/>
        </p:spPr>
        <p:txBody>
          <a:bodyPr wrap="square" rtlCol="0">
            <a:spAutoFit/>
          </a:bodyPr>
          <a:lstStyle/>
          <a:p>
            <a:r>
              <a:rPr lang="de-DE" sz="1400" b="1" dirty="0">
                <a:cs typeface="Arabic Typesetting" panose="020B0604020202020204" pitchFamily="66" charset="-78"/>
                <a:sym typeface="Wingdings" panose="05000000000000000000" pitchFamily="2" charset="2"/>
              </a:rPr>
              <a:t>Bzgl. dem Folgenden vgl. Ebner, Österreichisches Deutsch 2008, 10 f.:</a:t>
            </a:r>
          </a:p>
          <a:p>
            <a:endParaRPr lang="de-DE" sz="1600" u="sng" dirty="0">
              <a:sym typeface="Wingdings" panose="05000000000000000000" pitchFamily="2" charset="2"/>
            </a:endParaRPr>
          </a:p>
          <a:p>
            <a:endParaRPr lang="de-DE" sz="1600" dirty="0">
              <a:sym typeface="Wingdings" panose="05000000000000000000" pitchFamily="2" charset="2"/>
            </a:endParaRPr>
          </a:p>
          <a:p>
            <a:r>
              <a:rPr lang="de-DE" sz="1600" dirty="0">
                <a:sym typeface="Wingdings" panose="05000000000000000000" pitchFamily="2" charset="2"/>
              </a:rPr>
              <a:t>„Als in der Aufklärung das System einer neuhochdeutschen Schriftsprache feststand, sah sich das habsburgische Österreich nicht nur sprachlich an den Rand gedrängt, es drohte auch ein bildungspolitischer Rückstand. </a:t>
            </a:r>
          </a:p>
          <a:p>
            <a:endParaRPr lang="de-DE" sz="1600" dirty="0">
              <a:sym typeface="Wingdings" panose="05000000000000000000" pitchFamily="2" charset="2"/>
            </a:endParaRPr>
          </a:p>
          <a:p>
            <a:r>
              <a:rPr lang="de-DE" sz="1600" dirty="0">
                <a:sym typeface="Wingdings" panose="05000000000000000000" pitchFamily="2" charset="2"/>
              </a:rPr>
              <a:t>Dem setzte Maria Theresia eine Sprachreform nach mitteldeutschem Muster entgegen, obwohl sie selbst barock-katholisch eingestellt war und privat Dialekt sprach.</a:t>
            </a:r>
          </a:p>
          <a:p>
            <a:endParaRPr lang="de-DE" sz="1600" dirty="0">
              <a:sym typeface="Wingdings" panose="05000000000000000000" pitchFamily="2" charset="2"/>
            </a:endParaRPr>
          </a:p>
          <a:p>
            <a:r>
              <a:rPr lang="de-DE" sz="1600" dirty="0">
                <a:sym typeface="Wingdings" panose="05000000000000000000" pitchFamily="2" charset="2"/>
              </a:rPr>
              <a:t>Für die sprachliche Reform in Literatur, Sprache und Schule wurden Gelehrte v. a. aus Schlesien nach Wien geholt, die für Schule und öffentlichen Gebrauch Lehrwerke verfassten. […]</a:t>
            </a:r>
          </a:p>
          <a:p>
            <a:endParaRPr lang="de-DE" sz="1600" dirty="0">
              <a:sym typeface="Wingdings" panose="05000000000000000000" pitchFamily="2" charset="2"/>
            </a:endParaRPr>
          </a:p>
          <a:p>
            <a:r>
              <a:rPr lang="de-DE" sz="1600" dirty="0">
                <a:sym typeface="Wingdings" panose="05000000000000000000" pitchFamily="2" charset="2"/>
              </a:rPr>
              <a:t>In der Literatur entstand ein starker Gegensatz zwischen gesprochener und geschriebener Sprache. </a:t>
            </a:r>
          </a:p>
          <a:p>
            <a:r>
              <a:rPr lang="de-DE" sz="1600" dirty="0">
                <a:sym typeface="Wingdings" panose="05000000000000000000" pitchFamily="2" charset="2"/>
              </a:rPr>
              <a:t>Während das Volksdrama (Raimund, Nestroy usw.) auf gesprochener (wienerischer) Sprachform beruhte, ahmte die höhere Literatur (Grillparzer, Stifter usw.) die Sprache der deutschen Klassik nach, die kaum Merkmale eines regionalen Deutsch enthielt.</a:t>
            </a:r>
          </a:p>
          <a:p>
            <a:endParaRPr lang="de-DE" sz="1600" dirty="0">
              <a:sym typeface="Wingdings" panose="05000000000000000000" pitchFamily="2" charset="2"/>
            </a:endParaRPr>
          </a:p>
          <a:p>
            <a:r>
              <a:rPr lang="de-DE" sz="1600" dirty="0">
                <a:sym typeface="Wingdings" panose="05000000000000000000" pitchFamily="2" charset="2"/>
              </a:rPr>
              <a:t>Erst in der zweiten Hälfte des 19. Jahrhunderts, als sich in der Politik die Entscheidung zwischen kleindeutscher und großdeutscher Lösung zuspitzte und Österreich schließlich aus dem deutschen Reich ausschied, gewann die Idee eines eigenständigen österreichischen Deutsch an Bedeutung.</a:t>
            </a:r>
          </a:p>
          <a:p>
            <a:endParaRPr lang="de-DE" sz="1600" dirty="0">
              <a:sym typeface="Wingdings" panose="05000000000000000000" pitchFamily="2" charset="2"/>
            </a:endParaRPr>
          </a:p>
          <a:p>
            <a:endParaRPr lang="de-DE" dirty="0">
              <a:sym typeface="Wingdings" panose="05000000000000000000" pitchFamily="2" charset="2"/>
            </a:endParaRPr>
          </a:p>
          <a:p>
            <a:endParaRPr lang="de-DE" dirty="0"/>
          </a:p>
        </p:txBody>
      </p:sp>
    </p:spTree>
    <p:extLst>
      <p:ext uri="{BB962C8B-B14F-4D97-AF65-F5344CB8AC3E}">
        <p14:creationId xmlns:p14="http://schemas.microsoft.com/office/powerpoint/2010/main" val="3211025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AFFC8485-56B2-4252-8FA4-AC15322322A4}"/>
              </a:ext>
            </a:extLst>
          </p:cNvPr>
          <p:cNvSpPr/>
          <p:nvPr/>
        </p:nvSpPr>
        <p:spPr>
          <a:xfrm>
            <a:off x="1171575" y="1022033"/>
            <a:ext cx="10153650" cy="4308872"/>
          </a:xfrm>
          <a:prstGeom prst="rect">
            <a:avLst/>
          </a:prstGeom>
        </p:spPr>
        <p:txBody>
          <a:bodyPr wrap="square">
            <a:spAutoFit/>
          </a:bodyPr>
          <a:lstStyle/>
          <a:p>
            <a:r>
              <a:rPr lang="de-DE" sz="1600" dirty="0">
                <a:sym typeface="Wingdings" panose="05000000000000000000" pitchFamily="2" charset="2"/>
              </a:rPr>
              <a:t>Ein neues habsburgisches Kulturbewusstsein der österreichisch-ungarischen Monarchie sollte staatstragend werden. […] Erst jetzt entstanden fassbare Ausprägungen eines österreichischen Deutsch, vor allem in der Sprache der Verwaltung und der Küche. […]</a:t>
            </a:r>
          </a:p>
          <a:p>
            <a:endParaRPr lang="de-DE" sz="1600" dirty="0">
              <a:sym typeface="Wingdings" panose="05000000000000000000" pitchFamily="2" charset="2"/>
            </a:endParaRPr>
          </a:p>
          <a:p>
            <a:r>
              <a:rPr lang="de-DE" sz="1600" dirty="0">
                <a:sym typeface="Wingdings" panose="05000000000000000000" pitchFamily="2" charset="2"/>
              </a:rPr>
              <a:t>Nach dem Zweiten Weltkrieg, als eine Distanzierung von Deutschland einsetzte, wurde mit dem bewusst so genannten »Österreichischen Wörterbuch«, das 1951 erstmals als schmales Schulwörterbuch erschien, ein erstes Zeichen einer sprachlichen Selbstständigkeit gesetzt.</a:t>
            </a:r>
          </a:p>
          <a:p>
            <a:endParaRPr lang="de-DE" sz="1600" dirty="0">
              <a:sym typeface="Wingdings" panose="05000000000000000000" pitchFamily="2" charset="2"/>
            </a:endParaRPr>
          </a:p>
          <a:p>
            <a:r>
              <a:rPr lang="de-DE" sz="1600" dirty="0">
                <a:sym typeface="Wingdings" panose="05000000000000000000" pitchFamily="2" charset="2"/>
              </a:rPr>
              <a:t>Historisch gesehen ist also die Vorstellung einer nationalen Varietät »österreichisches Deutsch« sehr jung. </a:t>
            </a:r>
          </a:p>
          <a:p>
            <a:r>
              <a:rPr lang="de-DE" sz="1600" dirty="0">
                <a:sym typeface="Wingdings" panose="05000000000000000000" pitchFamily="2" charset="2"/>
              </a:rPr>
              <a:t>Die Sprachwissenschaft hatte sich bisher vor allem mit den Dialekten beschäftigt und erst spät das österreichische Standarddeutsch erforscht.</a:t>
            </a:r>
          </a:p>
          <a:p>
            <a:endParaRPr lang="de-DE" sz="1600" dirty="0">
              <a:sym typeface="Wingdings" panose="05000000000000000000" pitchFamily="2" charset="2"/>
            </a:endParaRPr>
          </a:p>
          <a:p>
            <a:r>
              <a:rPr lang="de-DE" sz="1600" dirty="0">
                <a:sym typeface="Wingdings" panose="05000000000000000000" pitchFamily="2" charset="2"/>
              </a:rPr>
              <a:t>Die Impulse dazu gingen seit den 60er-Jahren des 20. Jahrhunderts vom Ausland aus. </a:t>
            </a:r>
          </a:p>
          <a:p>
            <a:r>
              <a:rPr lang="de-DE" sz="1600" dirty="0">
                <a:sym typeface="Wingdings" panose="05000000000000000000" pitchFamily="2" charset="2"/>
              </a:rPr>
              <a:t>Die ersten Darstellungen entstanden in Schweden, in der damaligen Tschechoslowakei und in Deutschland.</a:t>
            </a:r>
          </a:p>
          <a:p>
            <a:r>
              <a:rPr lang="de-DE" sz="1600" dirty="0">
                <a:sym typeface="Wingdings" panose="05000000000000000000" pitchFamily="2" charset="2"/>
              </a:rPr>
              <a:t>Nach einer Reihe von Einzeluntersuchungen wurden seit Mitte der 1990er-Jahre große Forschungsprojekte gefördert: das Variantenwörterbuch, ein Aussprache- und ein </a:t>
            </a:r>
            <a:r>
              <a:rPr lang="de-DE" sz="1600" dirty="0" err="1">
                <a:sym typeface="Wingdings" panose="05000000000000000000" pitchFamily="2" charset="2"/>
              </a:rPr>
              <a:t>Phraseologismenwörterbuch</a:t>
            </a:r>
            <a:r>
              <a:rPr lang="de-DE" sz="1600" dirty="0">
                <a:sym typeface="Wingdings" panose="05000000000000000000" pitchFamily="2" charset="2"/>
              </a:rPr>
              <a:t>.“ </a:t>
            </a:r>
          </a:p>
          <a:p>
            <a:endParaRPr lang="de-DE" sz="1600" dirty="0">
              <a:sym typeface="Wingdings" panose="05000000000000000000" pitchFamily="2" charset="2"/>
            </a:endParaRPr>
          </a:p>
        </p:txBody>
      </p:sp>
    </p:spTree>
    <p:extLst>
      <p:ext uri="{BB962C8B-B14F-4D97-AF65-F5344CB8AC3E}">
        <p14:creationId xmlns:p14="http://schemas.microsoft.com/office/powerpoint/2010/main" val="1304801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0E7EF853-7037-43BA-9E6E-329F3014DABF}"/>
              </a:ext>
            </a:extLst>
          </p:cNvPr>
          <p:cNvSpPr/>
          <p:nvPr/>
        </p:nvSpPr>
        <p:spPr>
          <a:xfrm>
            <a:off x="911292" y="540101"/>
            <a:ext cx="7967532" cy="5940088"/>
          </a:xfrm>
          <a:prstGeom prst="rect">
            <a:avLst/>
          </a:prstGeom>
        </p:spPr>
        <p:txBody>
          <a:bodyPr wrap="square">
            <a:spAutoFit/>
          </a:bodyPr>
          <a:lstStyle/>
          <a:p>
            <a:r>
              <a:rPr lang="de-DE" sz="1600" dirty="0"/>
              <a:t>Johann </a:t>
            </a:r>
            <a:r>
              <a:rPr lang="de-DE" sz="1600" b="1" dirty="0"/>
              <a:t>Nestroy</a:t>
            </a:r>
            <a:r>
              <a:rPr lang="de-DE" sz="1600" dirty="0"/>
              <a:t>:</a:t>
            </a:r>
          </a:p>
          <a:p>
            <a:r>
              <a:rPr lang="de-DE" sz="1600" dirty="0"/>
              <a:t>Einen Jux will er sich machen. Wien 1844 </a:t>
            </a:r>
          </a:p>
          <a:p>
            <a:endParaRPr lang="de-DE" sz="1600" dirty="0"/>
          </a:p>
          <a:p>
            <a:r>
              <a:rPr lang="de-DE" sz="1400" dirty="0">
                <a:hlinkClick r:id="rId2"/>
              </a:rPr>
              <a:t>http://www.deutschestextarchiv.de/book/view/nestroy_jux_1844/?hl=Johann&amp;p=33</a:t>
            </a:r>
          </a:p>
          <a:p>
            <a:endParaRPr lang="de-DE" dirty="0"/>
          </a:p>
          <a:p>
            <a:endParaRPr lang="de-DE" dirty="0"/>
          </a:p>
          <a:p>
            <a:r>
              <a:rPr lang="de-DE" sz="1200" cap="small" dirty="0"/>
              <a:t>Neunter Auftritt.</a:t>
            </a:r>
          </a:p>
          <a:p>
            <a:endParaRPr lang="de-DE" sz="1400" dirty="0"/>
          </a:p>
          <a:p>
            <a:r>
              <a:rPr lang="de-DE" sz="1400" b="1" dirty="0"/>
              <a:t>Gertrud</a:t>
            </a:r>
            <a:r>
              <a:rPr lang="de-DE" sz="1400" dirty="0"/>
              <a:t> </a:t>
            </a:r>
            <a:br>
              <a:rPr lang="de-DE" sz="1400" dirty="0"/>
            </a:br>
            <a:r>
              <a:rPr lang="de-DE" sz="1200" dirty="0"/>
              <a:t>(</a:t>
            </a:r>
            <a:r>
              <a:rPr lang="de-DE" sz="1200" i="1" dirty="0"/>
              <a:t>allein, kommt mit Lichtern zur </a:t>
            </a:r>
            <a:r>
              <a:rPr lang="de-DE" sz="1200" i="1" dirty="0" err="1"/>
              <a:t>Mittelthuͤre</a:t>
            </a:r>
            <a:r>
              <a:rPr lang="de-DE" sz="1200" i="1" dirty="0"/>
              <a:t> herein</a:t>
            </a:r>
            <a:r>
              <a:rPr lang="de-DE" sz="1200" dirty="0"/>
              <a:t>). </a:t>
            </a:r>
            <a:br>
              <a:rPr lang="de-DE" sz="1400" dirty="0"/>
            </a:br>
            <a:r>
              <a:rPr lang="de-DE" sz="1400" dirty="0"/>
              <a:t>Kaum viertel auf Acht und schon völlig Nacht.</a:t>
            </a:r>
            <a:br>
              <a:rPr lang="de-DE" sz="1400" dirty="0"/>
            </a:br>
            <a:endParaRPr lang="de-DE" sz="1400" dirty="0"/>
          </a:p>
          <a:p>
            <a:r>
              <a:rPr lang="de-DE" sz="1200" dirty="0"/>
              <a:t>(</a:t>
            </a:r>
            <a:r>
              <a:rPr lang="de-DE" sz="1200" i="1" dirty="0"/>
              <a:t>Stellt ein Licht auf den Tisch links</a:t>
            </a:r>
            <a:r>
              <a:rPr lang="de-DE" sz="1200" dirty="0"/>
              <a:t>.) </a:t>
            </a:r>
          </a:p>
          <a:p>
            <a:r>
              <a:rPr lang="de-DE" sz="1400" dirty="0"/>
              <a:t>’s fangt auf einmal zum </a:t>
            </a:r>
            <a:r>
              <a:rPr lang="de-DE" sz="1400" dirty="0" err="1"/>
              <a:t>Herbstln</a:t>
            </a:r>
            <a:r>
              <a:rPr lang="de-DE" sz="1400" dirty="0"/>
              <a:t> an. </a:t>
            </a:r>
          </a:p>
          <a:p>
            <a:endParaRPr lang="de-DE" sz="1200" dirty="0"/>
          </a:p>
          <a:p>
            <a:r>
              <a:rPr lang="de-DE" sz="1200" dirty="0"/>
              <a:t>(</a:t>
            </a:r>
            <a:r>
              <a:rPr lang="de-DE" sz="1200" i="1" dirty="0"/>
              <a:t>Geht mit den andern Licht in die </a:t>
            </a:r>
            <a:r>
              <a:rPr lang="de-DE" sz="1200" i="1" dirty="0" err="1"/>
              <a:t>Seitenthuͤre</a:t>
            </a:r>
            <a:r>
              <a:rPr lang="de-DE" sz="1200" i="1" dirty="0"/>
              <a:t> links ab</a:t>
            </a:r>
            <a:r>
              <a:rPr lang="de-DE" sz="1200" dirty="0"/>
              <a:t>.) </a:t>
            </a:r>
          </a:p>
          <a:p>
            <a:endParaRPr lang="de-DE" sz="1400" dirty="0"/>
          </a:p>
          <a:p>
            <a:r>
              <a:rPr lang="de-DE" sz="1400" b="1" dirty="0" err="1"/>
              <a:t>Zangler</a:t>
            </a:r>
            <a:r>
              <a:rPr lang="de-DE" sz="1400" dirty="0"/>
              <a:t> </a:t>
            </a:r>
            <a:br>
              <a:rPr lang="de-DE" sz="1400" dirty="0"/>
            </a:br>
            <a:r>
              <a:rPr lang="de-DE" sz="1200" dirty="0"/>
              <a:t>(</a:t>
            </a:r>
            <a:r>
              <a:rPr lang="de-DE" sz="1200" i="1" dirty="0"/>
              <a:t>nach einer kleinen Pause von </a:t>
            </a:r>
            <a:r>
              <a:rPr lang="de-DE" sz="1200" i="1" dirty="0" err="1"/>
              <a:t>Jnnen</a:t>
            </a:r>
            <a:r>
              <a:rPr lang="de-DE" sz="1200" dirty="0"/>
              <a:t>.) </a:t>
            </a:r>
            <a:br>
              <a:rPr lang="de-DE" sz="1400" dirty="0"/>
            </a:br>
            <a:r>
              <a:rPr lang="de-DE" sz="1400" dirty="0"/>
              <a:t>Auf meine Mündel soll Sie </a:t>
            </a:r>
            <a:r>
              <a:rPr lang="de-DE" sz="1400" dirty="0" err="1"/>
              <a:t>schaun</a:t>
            </a:r>
            <a:r>
              <a:rPr lang="de-DE" sz="1400" dirty="0"/>
              <a:t>, hab ich </a:t>
            </a:r>
            <a:r>
              <a:rPr lang="de-DE" sz="1400" dirty="0" err="1"/>
              <a:t>Jhr</a:t>
            </a:r>
            <a:r>
              <a:rPr lang="de-DE" sz="1400" dirty="0"/>
              <a:t> </a:t>
            </a:r>
            <a:r>
              <a:rPr lang="de-DE" sz="1400" dirty="0" err="1"/>
              <a:t>g’schafft</a:t>
            </a:r>
            <a:r>
              <a:rPr lang="de-DE" sz="1400" dirty="0"/>
              <a:t>.</a:t>
            </a:r>
          </a:p>
          <a:p>
            <a:endParaRPr lang="de-DE" sz="1400" b="1" dirty="0"/>
          </a:p>
          <a:p>
            <a:r>
              <a:rPr lang="de-DE" sz="1400" b="1" dirty="0"/>
              <a:t>Gertrud</a:t>
            </a:r>
            <a:r>
              <a:rPr lang="de-DE" sz="1400" dirty="0"/>
              <a:t> </a:t>
            </a:r>
            <a:r>
              <a:rPr lang="de-DE" sz="1200" dirty="0"/>
              <a:t>(</a:t>
            </a:r>
            <a:r>
              <a:rPr lang="de-DE" sz="1200" i="1" dirty="0"/>
              <a:t>von </a:t>
            </a:r>
            <a:r>
              <a:rPr lang="de-DE" sz="1200" i="1" dirty="0" err="1"/>
              <a:t>Jnnen</a:t>
            </a:r>
            <a:r>
              <a:rPr lang="de-DE" sz="1200" dirty="0"/>
              <a:t>). </a:t>
            </a:r>
            <a:br>
              <a:rPr lang="de-DE" sz="1400" dirty="0"/>
            </a:br>
            <a:r>
              <a:rPr lang="de-DE" sz="1400" dirty="0"/>
              <a:t>Das </a:t>
            </a:r>
            <a:r>
              <a:rPr lang="de-DE" sz="1400" dirty="0" err="1"/>
              <a:t>thu</a:t>
            </a:r>
            <a:r>
              <a:rPr lang="de-DE" sz="1400" dirty="0"/>
              <a:t>’ ich ja so. </a:t>
            </a:r>
          </a:p>
          <a:p>
            <a:r>
              <a:rPr lang="de-DE" sz="1200" dirty="0"/>
              <a:t>(</a:t>
            </a:r>
            <a:r>
              <a:rPr lang="de-DE" sz="1200" i="1" dirty="0"/>
              <a:t>Erscheint wieder unter der </a:t>
            </a:r>
            <a:r>
              <a:rPr lang="de-DE" sz="1200" i="1" dirty="0" err="1"/>
              <a:t>Thuͤre</a:t>
            </a:r>
            <a:r>
              <a:rPr lang="de-DE" sz="1200" i="1" dirty="0"/>
              <a:t> und spricht hinein</a:t>
            </a:r>
            <a:r>
              <a:rPr lang="de-DE" sz="1200" dirty="0"/>
              <a:t>.) </a:t>
            </a:r>
          </a:p>
          <a:p>
            <a:r>
              <a:rPr lang="de-DE" sz="1400" dirty="0"/>
              <a:t>Wie kann ich denn </a:t>
            </a:r>
            <a:r>
              <a:rPr lang="de-DE" sz="1400" dirty="0" err="1"/>
              <a:t>schaun</a:t>
            </a:r>
            <a:r>
              <a:rPr lang="de-DE" sz="1400" dirty="0"/>
              <a:t> auf sie, wann ich kein Licht </a:t>
            </a:r>
            <a:r>
              <a:rPr lang="de-DE" sz="1400" dirty="0" err="1"/>
              <a:t>anzünd</a:t>
            </a:r>
            <a:r>
              <a:rPr lang="de-DE" sz="1400" dirty="0"/>
              <a:t>. </a:t>
            </a:r>
          </a:p>
          <a:p>
            <a:r>
              <a:rPr lang="de-DE" sz="1200" dirty="0"/>
              <a:t>(</a:t>
            </a:r>
            <a:r>
              <a:rPr lang="de-DE" sz="1200" i="1" dirty="0"/>
              <a:t>Kommt heraus</a:t>
            </a:r>
            <a:r>
              <a:rPr lang="de-DE" sz="1200" dirty="0"/>
              <a:t>.) </a:t>
            </a:r>
          </a:p>
          <a:p>
            <a:endParaRPr lang="de-DE" dirty="0"/>
          </a:p>
        </p:txBody>
      </p:sp>
    </p:spTree>
    <p:extLst>
      <p:ext uri="{BB962C8B-B14F-4D97-AF65-F5344CB8AC3E}">
        <p14:creationId xmlns:p14="http://schemas.microsoft.com/office/powerpoint/2010/main" val="27994136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6">
            <a:extLst>
              <a:ext uri="{FF2B5EF4-FFF2-40B4-BE49-F238E27FC236}">
                <a16:creationId xmlns:a16="http://schemas.microsoft.com/office/drawing/2014/main" id="{E5EF49A5-83E2-40C1-8434-9D6F2235FAE0}"/>
              </a:ext>
            </a:extLst>
          </p:cNvPr>
          <p:cNvSpPr>
            <a:spLocks noChangeArrowheads="1"/>
          </p:cNvSpPr>
          <p:nvPr/>
        </p:nvSpPr>
        <p:spPr bwMode="auto">
          <a:xfrm>
            <a:off x="582008" y="-872027"/>
            <a:ext cx="3805850" cy="2554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de-DE" altLang="de-DE"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de-DE" altLang="de-DE" dirty="0">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400" b="0" i="0" u="none" strike="noStrike" cap="none" normalizeH="0" baseline="0" dirty="0">
                <a:ln>
                  <a:noFill/>
                </a:ln>
                <a:solidFill>
                  <a:schemeClr val="tx1"/>
                </a:solidFill>
                <a:effectLst/>
              </a:rPr>
              <a:t>So ein großes </a:t>
            </a:r>
            <a:r>
              <a:rPr kumimoji="0" lang="de-DE" altLang="de-DE" sz="1400" b="0" i="0" u="none" strike="noStrike" cap="none" normalizeH="0" baseline="0" dirty="0" err="1">
                <a:ln>
                  <a:noFill/>
                </a:ln>
                <a:solidFill>
                  <a:schemeClr val="tx1"/>
                </a:solidFill>
                <a:effectLst/>
              </a:rPr>
              <a:t>Mädl</a:t>
            </a:r>
            <a:r>
              <a:rPr kumimoji="0" lang="de-DE" altLang="de-DE" sz="1400" b="0" i="0" u="none" strike="noStrike" cap="none" normalizeH="0" baseline="0" dirty="0">
                <a:ln>
                  <a:noFill/>
                </a:ln>
                <a:solidFill>
                  <a:schemeClr val="tx1"/>
                </a:solidFill>
                <a:effectLst/>
              </a:rPr>
              <a:t> könnt, glaub ich schon selbst</a:t>
            </a:r>
            <a:br>
              <a:rPr kumimoji="0" lang="de-DE" altLang="de-DE" sz="1400" b="0" i="0" u="none" strike="noStrike" cap="none" normalizeH="0" baseline="0" dirty="0">
                <a:ln>
                  <a:noFill/>
                </a:ln>
                <a:solidFill>
                  <a:schemeClr val="tx1"/>
                </a:solidFill>
                <a:effectLst/>
              </a:rPr>
            </a:br>
            <a:r>
              <a:rPr kumimoji="0" lang="de-DE" altLang="de-DE" sz="1400" b="0" i="0" u="none" strike="noStrike" cap="none" normalizeH="0" baseline="0" dirty="0">
                <a:ln>
                  <a:noFill/>
                </a:ln>
                <a:solidFill>
                  <a:schemeClr val="tx1"/>
                </a:solidFill>
                <a:effectLst/>
              </a:rPr>
              <a:t>auf sich </a:t>
            </a:r>
            <a:r>
              <a:rPr kumimoji="0" lang="de-DE" altLang="de-DE" sz="1400" b="0" i="0" u="none" strike="noStrike" cap="none" normalizeH="0" baseline="0" dirty="0" err="1">
                <a:ln>
                  <a:noFill/>
                </a:ln>
                <a:solidFill>
                  <a:schemeClr val="tx1"/>
                </a:solidFill>
                <a:effectLst/>
              </a:rPr>
              <a:t>schaun</a:t>
            </a:r>
            <a:r>
              <a:rPr kumimoji="0" lang="de-DE" altLang="de-DE" sz="1400" b="0" i="0" u="none" strike="noStrike" cap="none" normalizeH="0" baseline="0" dirty="0">
                <a:ln>
                  <a:noFill/>
                </a:ln>
                <a:solidFill>
                  <a:schemeClr val="tx1"/>
                </a:solidFill>
                <a:effectLst/>
              </a:rPr>
              <a:t>. Sie geht mir nicht herauf </a:t>
            </a:r>
            <a:r>
              <a:rPr kumimoji="0" lang="de-DE" altLang="de-DE" sz="1400" b="0" i="0" u="none" strike="noStrike" cap="none" normalizeH="0" baseline="0" dirty="0" err="1">
                <a:ln>
                  <a:noFill/>
                </a:ln>
                <a:solidFill>
                  <a:schemeClr val="tx1"/>
                </a:solidFill>
                <a:effectLst/>
              </a:rPr>
              <a:t>aus’n</a:t>
            </a:r>
            <a:br>
              <a:rPr kumimoji="0" lang="de-DE" altLang="de-DE" sz="1400" b="0" i="0" u="none" strike="noStrike" cap="none" normalizeH="0" baseline="0" dirty="0">
                <a:ln>
                  <a:noFill/>
                </a:ln>
                <a:solidFill>
                  <a:schemeClr val="tx1"/>
                </a:solidFill>
                <a:effectLst/>
              </a:rPr>
            </a:br>
            <a:r>
              <a:rPr kumimoji="0" lang="de-DE" altLang="de-DE" sz="1400" b="0" i="0" u="none" strike="noStrike" cap="none" normalizeH="0" baseline="0" dirty="0">
                <a:ln>
                  <a:noFill/>
                </a:ln>
                <a:solidFill>
                  <a:schemeClr val="tx1"/>
                </a:solidFill>
                <a:effectLst/>
              </a:rPr>
              <a:t>Garten, und da soll ich ihre </a:t>
            </a:r>
            <a:r>
              <a:rPr kumimoji="0" lang="de-DE" altLang="de-DE" sz="1400" b="0" i="0" u="none" strike="noStrike" cap="none" normalizeH="0" baseline="0" dirty="0" err="1">
                <a:ln>
                  <a:noFill/>
                </a:ln>
                <a:solidFill>
                  <a:schemeClr val="tx1"/>
                </a:solidFill>
                <a:effectLst/>
              </a:rPr>
              <a:t>Schmießeln</a:t>
            </a:r>
            <a:r>
              <a:rPr kumimoji="0" lang="de-DE" altLang="de-DE" sz="1400" b="0" i="0" u="none" strike="noStrike" cap="none" normalizeH="0" baseline="0" dirty="0">
                <a:ln>
                  <a:noFill/>
                </a:ln>
                <a:solidFill>
                  <a:schemeClr val="tx1"/>
                </a:solidFill>
                <a:effectLst/>
              </a:rPr>
              <a:t> </a:t>
            </a:r>
            <a:r>
              <a:rPr kumimoji="0" lang="de-DE" altLang="de-DE" sz="1400" b="0" i="0" u="none" strike="noStrike" cap="none" normalizeH="0" baseline="0" dirty="0" err="1">
                <a:ln>
                  <a:noFill/>
                </a:ln>
                <a:solidFill>
                  <a:schemeClr val="tx1"/>
                </a:solidFill>
                <a:effectLst/>
              </a:rPr>
              <a:t>biegeln</a:t>
            </a:r>
            <a:r>
              <a:rPr kumimoji="0" lang="de-DE" altLang="de-DE" sz="1400" b="0" i="0" u="none" strike="noStrike" cap="none" normalizeH="0" baseline="0" dirty="0">
                <a:ln>
                  <a:noFill/>
                </a:ln>
                <a:solidFill>
                  <a:schemeClr val="tx1"/>
                </a:solidFill>
                <a:effectLst/>
              </a:rPr>
              <a:t>; ja</a:t>
            </a:r>
            <a:br>
              <a:rPr kumimoji="0" lang="de-DE" altLang="de-DE" sz="1400" b="0" i="0" u="none" strike="noStrike" cap="none" normalizeH="0" baseline="0" dirty="0">
                <a:ln>
                  <a:noFill/>
                </a:ln>
                <a:solidFill>
                  <a:schemeClr val="tx1"/>
                </a:solidFill>
                <a:effectLst/>
              </a:rPr>
            </a:br>
            <a:r>
              <a:rPr kumimoji="0" lang="de-DE" altLang="de-DE" sz="1400" b="0" i="0" u="none" strike="noStrike" cap="none" normalizeH="0" baseline="0" dirty="0">
                <a:ln>
                  <a:noFill/>
                </a:ln>
                <a:solidFill>
                  <a:schemeClr val="tx1"/>
                </a:solidFill>
                <a:effectLst/>
              </a:rPr>
              <a:t>überall </a:t>
            </a:r>
            <a:r>
              <a:rPr kumimoji="0" lang="de-DE" altLang="de-DE" sz="1400" b="0" i="0" u="none" strike="noStrike" cap="none" normalizeH="0" baseline="0" dirty="0" err="1">
                <a:ln>
                  <a:noFill/>
                </a:ln>
                <a:solidFill>
                  <a:schemeClr val="tx1"/>
                </a:solidFill>
                <a:effectLst/>
              </a:rPr>
              <a:t>z’gleich</a:t>
            </a:r>
            <a:r>
              <a:rPr kumimoji="0" lang="de-DE" altLang="de-DE" sz="1400" b="0" i="0" u="none" strike="noStrike" cap="none" normalizeH="0" baseline="0" dirty="0">
                <a:ln>
                  <a:noFill/>
                </a:ln>
                <a:solidFill>
                  <a:schemeClr val="tx1"/>
                </a:solidFill>
                <a:effectLst/>
              </a:rPr>
              <a:t> kann ich nicht sein. </a:t>
            </a:r>
          </a:p>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200" b="0" i="0" u="none" strike="noStrike" cap="none" normalizeH="0" baseline="0" dirty="0">
                <a:ln>
                  <a:noFill/>
                </a:ln>
                <a:solidFill>
                  <a:schemeClr val="tx1"/>
                </a:solidFill>
                <a:effectLst/>
              </a:rPr>
              <a:t>(</a:t>
            </a:r>
            <a:r>
              <a:rPr kumimoji="0" lang="de-DE" altLang="de-DE" sz="1200" b="0" i="1" u="none" strike="noStrike" cap="none" normalizeH="0" baseline="0" dirty="0">
                <a:ln>
                  <a:noFill/>
                </a:ln>
                <a:solidFill>
                  <a:schemeClr val="tx1"/>
                </a:solidFill>
                <a:effectLst/>
              </a:rPr>
              <a:t>Geht in die </a:t>
            </a:r>
            <a:r>
              <a:rPr kumimoji="0" lang="de-DE" altLang="de-DE" sz="1200" b="0" i="1" u="none" strike="noStrike" cap="none" normalizeH="0" baseline="0" dirty="0" err="1">
                <a:ln>
                  <a:noFill/>
                </a:ln>
                <a:solidFill>
                  <a:schemeClr val="tx1"/>
                </a:solidFill>
                <a:effectLst/>
              </a:rPr>
              <a:t>Seithuͤre</a:t>
            </a:r>
            <a:r>
              <a:rPr kumimoji="0" lang="de-DE" altLang="de-DE" sz="1200" b="0" i="1" u="none" strike="noStrike" cap="none" normalizeH="0" baseline="0" dirty="0">
                <a:ln>
                  <a:noFill/>
                </a:ln>
                <a:solidFill>
                  <a:schemeClr val="tx1"/>
                </a:solidFill>
                <a:effectLst/>
              </a:rPr>
              <a:t> rechts ab</a:t>
            </a:r>
            <a:r>
              <a:rPr kumimoji="0" lang="de-DE" altLang="de-DE" sz="1200" b="0" i="0" u="none" strike="noStrike" cap="none" normalizeH="0" baseline="0" dirty="0">
                <a:ln>
                  <a:noFill/>
                </a:ln>
                <a:solidFill>
                  <a:schemeClr val="tx1"/>
                </a:solidFill>
                <a:effectLst/>
              </a:rPr>
              <a:t>.) </a:t>
            </a:r>
          </a:p>
        </p:txBody>
      </p:sp>
      <p:sp>
        <p:nvSpPr>
          <p:cNvPr id="20" name="Rectangle 17">
            <a:extLst>
              <a:ext uri="{FF2B5EF4-FFF2-40B4-BE49-F238E27FC236}">
                <a16:creationId xmlns:a16="http://schemas.microsoft.com/office/drawing/2014/main" id="{7B30BDCC-F9B7-4EE7-907A-562F5B4E4410}"/>
              </a:ext>
            </a:extLst>
          </p:cNvPr>
          <p:cNvSpPr>
            <a:spLocks noChangeArrowheads="1"/>
          </p:cNvSpPr>
          <p:nvPr/>
        </p:nvSpPr>
        <p:spPr bwMode="auto">
          <a:xfrm>
            <a:off x="2002055" y="-61127"/>
            <a:ext cx="12192000" cy="1587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sp>
        <p:nvSpPr>
          <p:cNvPr id="21" name="Rectangle 18">
            <a:extLst>
              <a:ext uri="{FF2B5EF4-FFF2-40B4-BE49-F238E27FC236}">
                <a16:creationId xmlns:a16="http://schemas.microsoft.com/office/drawing/2014/main" id="{209054FD-FB82-495A-B5B9-5EA09D9716E9}"/>
              </a:ext>
            </a:extLst>
          </p:cNvPr>
          <p:cNvSpPr>
            <a:spLocks noChangeArrowheads="1"/>
          </p:cNvSpPr>
          <p:nvPr/>
        </p:nvSpPr>
        <p:spPr bwMode="auto">
          <a:xfrm>
            <a:off x="611044" y="855743"/>
            <a:ext cx="5049092" cy="53860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1"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de-DE" altLang="de-DE" sz="1800" b="0" i="0" u="none" strike="noStrike" cap="none" normalizeH="0" baseline="0" dirty="0">
                <a:ln>
                  <a:noFill/>
                </a:ln>
                <a:solidFill>
                  <a:schemeClr val="tx1"/>
                </a:solidFill>
                <a:effectLst/>
                <a:latin typeface="Arial" panose="020B0604020202020204" pitchFamily="34" charset="0"/>
              </a:rPr>
            </a:br>
            <a:endParaRPr kumimoji="0" lang="de-DE" altLang="de-DE"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200" b="0" i="0" u="none" strike="noStrike" cap="small" normalizeH="0" dirty="0">
                <a:ln>
                  <a:noFill/>
                </a:ln>
                <a:solidFill>
                  <a:schemeClr val="tx1"/>
                </a:solidFill>
                <a:effectLst/>
              </a:rPr>
              <a:t>Zehnter Auftritt.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400" b="1" i="0" u="none" strike="noStrike" cap="none" normalizeH="0" baseline="0" dirty="0" err="1">
                <a:ln>
                  <a:noFill/>
                </a:ln>
                <a:solidFill>
                  <a:schemeClr val="tx1"/>
                </a:solidFill>
                <a:effectLst/>
              </a:rPr>
              <a:t>Weinberl</a:t>
            </a:r>
            <a:r>
              <a:rPr kumimoji="0" lang="de-DE" altLang="de-DE" sz="1400" b="1" i="0" u="none" strike="noStrike" cap="none" normalizeH="0" baseline="0" dirty="0">
                <a:ln>
                  <a:noFill/>
                </a:ln>
                <a:solidFill>
                  <a:schemeClr val="tx1"/>
                </a:solidFill>
                <a:effectLst/>
              </a:rPr>
              <a:t> </a:t>
            </a:r>
          </a:p>
          <a:p>
            <a:pPr marL="0" marR="0" lvl="0" indent="0" algn="l" defTabSz="914400" rtl="0" eaLnBrk="0" fontAlgn="base" latinLnBrk="0" hangingPunct="0">
              <a:lnSpc>
                <a:spcPct val="100000"/>
              </a:lnSpc>
              <a:spcBef>
                <a:spcPct val="0"/>
              </a:spcBef>
              <a:spcAft>
                <a:spcPct val="0"/>
              </a:spcAft>
              <a:buClrTx/>
              <a:buSzTx/>
              <a:buFontTx/>
              <a:buNone/>
              <a:tabLst/>
            </a:pPr>
            <a:br>
              <a:rPr kumimoji="0" lang="de-DE" altLang="de-DE" sz="1400" b="0" i="0" u="none" strike="noStrike" cap="none" normalizeH="0" baseline="0" dirty="0">
                <a:ln>
                  <a:noFill/>
                </a:ln>
                <a:solidFill>
                  <a:schemeClr val="tx1"/>
                </a:solidFill>
                <a:effectLst/>
              </a:rPr>
            </a:br>
            <a:r>
              <a:rPr kumimoji="0" lang="de-DE" altLang="de-DE" sz="1200" b="0" i="0" u="none" strike="noStrike" cap="none" normalizeH="0" baseline="0" dirty="0">
                <a:ln>
                  <a:noFill/>
                </a:ln>
                <a:solidFill>
                  <a:schemeClr val="tx1"/>
                </a:solidFill>
                <a:effectLst/>
              </a:rPr>
              <a:t>(</a:t>
            </a:r>
            <a:r>
              <a:rPr kumimoji="0" lang="de-DE" altLang="de-DE" sz="1200" b="0" i="1" u="none" strike="noStrike" cap="none" normalizeH="0" baseline="0" dirty="0">
                <a:ln>
                  <a:noFill/>
                </a:ln>
                <a:solidFill>
                  <a:schemeClr val="tx1"/>
                </a:solidFill>
                <a:effectLst/>
              </a:rPr>
              <a:t>allein, tritt </a:t>
            </a:r>
            <a:r>
              <a:rPr kumimoji="0" lang="de-DE" altLang="de-DE" sz="1200" b="0" i="1" u="none" strike="noStrike" cap="none" normalizeH="0" baseline="0" dirty="0" err="1">
                <a:ln>
                  <a:noFill/>
                </a:ln>
                <a:solidFill>
                  <a:schemeClr val="tx1"/>
                </a:solidFill>
                <a:effectLst/>
              </a:rPr>
              <a:t>waͤhrend</a:t>
            </a:r>
            <a:r>
              <a:rPr kumimoji="0" lang="de-DE" altLang="de-DE" sz="1200" b="0" i="1" u="none" strike="noStrike" cap="none" normalizeH="0" baseline="0" dirty="0">
                <a:ln>
                  <a:noFill/>
                </a:ln>
                <a:solidFill>
                  <a:schemeClr val="tx1"/>
                </a:solidFill>
                <a:effectLst/>
              </a:rPr>
              <a:t> dem </a:t>
            </a:r>
            <a:r>
              <a:rPr kumimoji="0" lang="de-DE" altLang="de-DE" sz="1200" b="0" i="1" u="none" strike="noStrike" cap="none" normalizeH="0" baseline="0" dirty="0" err="1">
                <a:ln>
                  <a:noFill/>
                </a:ln>
                <a:solidFill>
                  <a:schemeClr val="tx1"/>
                </a:solidFill>
                <a:effectLst/>
              </a:rPr>
              <a:t>Rittornell</a:t>
            </a:r>
            <a:r>
              <a:rPr kumimoji="0" lang="de-DE" altLang="de-DE" sz="1200" b="0" i="1" u="none" strike="noStrike" cap="none" normalizeH="0" baseline="0" dirty="0">
                <a:ln>
                  <a:noFill/>
                </a:ln>
                <a:solidFill>
                  <a:schemeClr val="tx1"/>
                </a:solidFill>
                <a:effectLst/>
              </a:rPr>
              <a:t> des folgenden Liedes</a:t>
            </a:r>
            <a:br>
              <a:rPr kumimoji="0" lang="de-DE" altLang="de-DE" sz="1200" b="0" i="1" u="none" strike="noStrike" cap="none" normalizeH="0" baseline="0" dirty="0">
                <a:ln>
                  <a:noFill/>
                </a:ln>
                <a:solidFill>
                  <a:schemeClr val="tx1"/>
                </a:solidFill>
                <a:effectLst/>
              </a:rPr>
            </a:br>
            <a:r>
              <a:rPr kumimoji="0" lang="de-DE" altLang="de-DE" sz="1200" b="0" i="1" u="none" strike="noStrike" cap="none" normalizeH="0" baseline="0" dirty="0">
                <a:ln>
                  <a:noFill/>
                </a:ln>
                <a:solidFill>
                  <a:schemeClr val="tx1"/>
                </a:solidFill>
                <a:effectLst/>
              </a:rPr>
              <a:t>ein, er ist dunkelgrau gekleidet mit einer </a:t>
            </a:r>
            <a:r>
              <a:rPr kumimoji="0" lang="de-DE" altLang="de-DE" sz="1200" b="0" i="1" u="none" strike="noStrike" cap="none" normalizeH="0" baseline="0" dirty="0" err="1">
                <a:ln>
                  <a:noFill/>
                </a:ln>
                <a:solidFill>
                  <a:schemeClr val="tx1"/>
                </a:solidFill>
                <a:effectLst/>
              </a:rPr>
              <a:t>gruͤntuchenen</a:t>
            </a:r>
            <a:r>
              <a:rPr kumimoji="0" lang="de-DE" altLang="de-DE" sz="1200" b="0" i="1" u="none" strike="noStrike" cap="none" normalizeH="0" baseline="0" dirty="0">
                <a:ln>
                  <a:noFill/>
                </a:ln>
                <a:solidFill>
                  <a:schemeClr val="tx1"/>
                </a:solidFill>
                <a:effectLst/>
              </a:rPr>
              <a:t> </a:t>
            </a:r>
            <a:r>
              <a:rPr kumimoji="0" lang="de-DE" altLang="de-DE" sz="1200" b="0" i="1" u="none" strike="noStrike" cap="none" normalizeH="0" baseline="0" dirty="0" err="1">
                <a:ln>
                  <a:noFill/>
                </a:ln>
                <a:solidFill>
                  <a:schemeClr val="tx1"/>
                </a:solidFill>
                <a:effectLst/>
              </a:rPr>
              <a:t>Schuͤrze</a:t>
            </a:r>
            <a:r>
              <a:rPr kumimoji="0" lang="de-DE" altLang="de-DE" sz="1200" b="0" i="0" u="none" strike="noStrike" cap="none" normalizeH="0" baseline="0" dirty="0">
                <a:ln>
                  <a:noFill/>
                </a:ln>
                <a:solidFill>
                  <a:schemeClr val="tx1"/>
                </a:solidFill>
                <a:effectLst/>
              </a:rPr>
              <a:t>). </a:t>
            </a:r>
            <a:br>
              <a:rPr kumimoji="0" lang="de-DE" altLang="de-DE" sz="1400" b="0" i="0" u="none" strike="noStrike" cap="none" normalizeH="0" baseline="0" dirty="0">
                <a:ln>
                  <a:noFill/>
                </a:ln>
                <a:solidFill>
                  <a:schemeClr val="tx1"/>
                </a:solidFill>
                <a:effectLst/>
              </a:rPr>
            </a:br>
            <a:endParaRPr kumimoji="0" lang="de-DE" altLang="de-DE" sz="1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400" b="0" i="0" u="none" strike="noStrike" cap="none" normalizeH="0" baseline="0" dirty="0">
                <a:ln>
                  <a:noFill/>
                </a:ln>
                <a:solidFill>
                  <a:schemeClr val="tx1"/>
                </a:solidFill>
                <a:effectLst/>
              </a:rPr>
              <a:t>Lied.</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400" b="0" i="0" u="none" strike="noStrike" cap="none" normalizeH="0" baseline="0" dirty="0">
                <a:ln>
                  <a:noFill/>
                </a:ln>
                <a:solidFill>
                  <a:schemeClr val="tx1"/>
                </a:solidFill>
                <a:effectLst/>
              </a:rPr>
              <a:t>Es sind </a:t>
            </a:r>
            <a:r>
              <a:rPr kumimoji="0" lang="de-DE" altLang="de-DE" sz="1400" b="0" i="0" u="none" strike="noStrike" cap="none" normalizeH="0" baseline="0" dirty="0" err="1">
                <a:ln>
                  <a:noFill/>
                </a:ln>
                <a:solidFill>
                  <a:schemeClr val="tx1"/>
                </a:solidFill>
                <a:effectLst/>
              </a:rPr>
              <a:t>gewiß</a:t>
            </a:r>
            <a:r>
              <a:rPr kumimoji="0" lang="de-DE" altLang="de-DE" sz="1400" b="0" i="0" u="none" strike="noStrike" cap="none" normalizeH="0" baseline="0" dirty="0">
                <a:ln>
                  <a:noFill/>
                </a:ln>
                <a:solidFill>
                  <a:schemeClr val="tx1"/>
                </a:solidFill>
                <a:effectLst/>
              </a:rPr>
              <a:t> in </a:t>
            </a:r>
            <a:r>
              <a:rPr kumimoji="0" lang="de-DE" altLang="de-DE" sz="1400" b="0" i="0" u="none" strike="noStrike" cap="none" normalizeH="0" baseline="0" dirty="0" err="1">
                <a:ln>
                  <a:noFill/>
                </a:ln>
                <a:solidFill>
                  <a:schemeClr val="tx1"/>
                </a:solidFill>
                <a:effectLst/>
              </a:rPr>
              <a:t>uns’rer</a:t>
            </a:r>
            <a:r>
              <a:rPr kumimoji="0" lang="de-DE" altLang="de-DE" sz="1400" b="0" i="0" u="none" strike="noStrike" cap="none" normalizeH="0" baseline="0" dirty="0">
                <a:ln>
                  <a:noFill/>
                </a:ln>
                <a:solidFill>
                  <a:schemeClr val="tx1"/>
                </a:solidFill>
                <a:effectLst/>
              </a:rPr>
              <a:t> Zeit</a:t>
            </a:r>
            <a:br>
              <a:rPr kumimoji="0" lang="de-DE" altLang="de-DE" sz="1400" b="0" i="0" u="none" strike="noStrike" cap="none" normalizeH="0" baseline="0" dirty="0">
                <a:ln>
                  <a:noFill/>
                </a:ln>
                <a:solidFill>
                  <a:schemeClr val="tx1"/>
                </a:solidFill>
                <a:effectLst/>
              </a:rPr>
            </a:br>
            <a:r>
              <a:rPr kumimoji="0" lang="de-DE" altLang="de-DE" sz="1400" b="0" i="0" u="none" strike="noStrike" cap="none" normalizeH="0" baseline="0" dirty="0">
                <a:ln>
                  <a:noFill/>
                </a:ln>
                <a:solidFill>
                  <a:schemeClr val="tx1"/>
                </a:solidFill>
                <a:effectLst/>
              </a:rPr>
              <a:t>Die meisten Menschen </a:t>
            </a:r>
            <a:r>
              <a:rPr kumimoji="0" lang="de-DE" altLang="de-DE" sz="1400" b="0" i="0" u="none" strike="noStrike" cap="none" normalizeH="0" baseline="0" dirty="0" err="1">
                <a:ln>
                  <a:noFill/>
                </a:ln>
                <a:solidFill>
                  <a:schemeClr val="tx1"/>
                </a:solidFill>
                <a:effectLst/>
              </a:rPr>
              <a:t>Handelsleut</a:t>
            </a:r>
            <a:r>
              <a:rPr kumimoji="0" lang="de-DE" altLang="de-DE" sz="1400" b="0" i="0" u="none" strike="noStrike" cap="none" normalizeH="0" baseline="0" dirty="0">
                <a:ln>
                  <a:noFill/>
                </a:ln>
                <a:solidFill>
                  <a:schemeClr val="tx1"/>
                </a:solidFill>
                <a:effectLst/>
              </a:rPr>
              <a:t>,</a:t>
            </a:r>
            <a:br>
              <a:rPr kumimoji="0" lang="de-DE" altLang="de-DE" sz="1400" b="0" i="0" u="none" strike="noStrike" cap="none" normalizeH="0" baseline="0" dirty="0">
                <a:ln>
                  <a:noFill/>
                </a:ln>
                <a:solidFill>
                  <a:schemeClr val="tx1"/>
                </a:solidFill>
                <a:effectLst/>
              </a:rPr>
            </a:br>
            <a:r>
              <a:rPr kumimoji="0" lang="de-DE" altLang="de-DE" sz="1400" b="0" i="0" u="none" strike="noStrike" cap="none" normalizeH="0" baseline="0" dirty="0">
                <a:ln>
                  <a:noFill/>
                </a:ln>
                <a:solidFill>
                  <a:schemeClr val="tx1"/>
                </a:solidFill>
                <a:effectLst/>
              </a:rPr>
              <a:t>Und wer das Ding so </a:t>
            </a:r>
            <a:r>
              <a:rPr kumimoji="0" lang="de-DE" altLang="de-DE" sz="1400" b="0" i="0" u="none" strike="noStrike" cap="none" normalizeH="0" baseline="0" dirty="0" err="1">
                <a:ln>
                  <a:noFill/>
                </a:ln>
                <a:solidFill>
                  <a:schemeClr val="tx1"/>
                </a:solidFill>
                <a:effectLst/>
              </a:rPr>
              <a:t>observirt</a:t>
            </a:r>
            <a:br>
              <a:rPr kumimoji="0" lang="de-DE" altLang="de-DE" sz="1400" b="0" i="0" u="none" strike="noStrike" cap="none" normalizeH="0" baseline="0" dirty="0">
                <a:ln>
                  <a:noFill/>
                </a:ln>
                <a:solidFill>
                  <a:schemeClr val="tx1"/>
                </a:solidFill>
                <a:effectLst/>
              </a:rPr>
            </a:br>
            <a:r>
              <a:rPr kumimoji="0" lang="de-DE" altLang="de-DE" sz="1400" b="0" i="0" u="none" strike="noStrike" cap="none" normalizeH="0" baseline="0" dirty="0" err="1">
                <a:ln>
                  <a:noFill/>
                </a:ln>
                <a:solidFill>
                  <a:schemeClr val="tx1"/>
                </a:solidFill>
                <a:effectLst/>
              </a:rPr>
              <a:t>Muß</a:t>
            </a:r>
            <a:r>
              <a:rPr kumimoji="0" lang="de-DE" altLang="de-DE" sz="1400" b="0" i="0" u="none" strike="noStrike" cap="none" normalizeH="0" baseline="0" dirty="0">
                <a:ln>
                  <a:noFill/>
                </a:ln>
                <a:solidFill>
                  <a:schemeClr val="tx1"/>
                </a:solidFill>
                <a:effectLst/>
              </a:rPr>
              <a:t> </a:t>
            </a:r>
            <a:r>
              <a:rPr kumimoji="0" lang="de-DE" altLang="de-DE" sz="1400" b="0" i="0" u="none" strike="noStrike" cap="none" normalizeH="0" baseline="0" dirty="0" err="1">
                <a:ln>
                  <a:noFill/>
                </a:ln>
                <a:solidFill>
                  <a:schemeClr val="tx1"/>
                </a:solidFill>
                <a:effectLst/>
              </a:rPr>
              <a:t>sag’n</a:t>
            </a:r>
            <a:r>
              <a:rPr kumimoji="0" lang="de-DE" altLang="de-DE" sz="1400" b="0" i="0" u="none" strike="noStrike" cap="none" normalizeH="0" baseline="0" dirty="0">
                <a:ln>
                  <a:noFill/>
                </a:ln>
                <a:solidFill>
                  <a:schemeClr val="tx1"/>
                </a:solidFill>
                <a:effectLst/>
              </a:rPr>
              <a:t>, der Handelsstand </a:t>
            </a:r>
            <a:r>
              <a:rPr kumimoji="0" lang="de-DE" altLang="de-DE" sz="1400" b="0" i="0" u="none" strike="noStrike" cap="none" normalizeH="0" baseline="0" dirty="0" err="1">
                <a:ln>
                  <a:noFill/>
                </a:ln>
                <a:solidFill>
                  <a:schemeClr val="tx1"/>
                </a:solidFill>
                <a:effectLst/>
              </a:rPr>
              <a:t>florirt</a:t>
            </a:r>
            <a:r>
              <a:rPr kumimoji="0" lang="de-DE" altLang="de-DE" sz="1400" b="0" i="0" u="none" strike="noStrike" cap="none" normalizeH="0" baseline="0" dirty="0">
                <a:ln>
                  <a:noFill/>
                </a:ln>
                <a:solidFill>
                  <a:schemeClr val="tx1"/>
                </a:solidFill>
                <a:effectLst/>
              </a:rPr>
              <a:t>,</a:t>
            </a:r>
            <a:br>
              <a:rPr kumimoji="0" lang="de-DE" altLang="de-DE" sz="1400" b="0" i="0" u="none" strike="noStrike" cap="none" normalizeH="0" baseline="0" dirty="0">
                <a:ln>
                  <a:noFill/>
                </a:ln>
                <a:solidFill>
                  <a:schemeClr val="tx1"/>
                </a:solidFill>
                <a:effectLst/>
              </a:rPr>
            </a:br>
            <a:r>
              <a:rPr kumimoji="0" lang="de-DE" altLang="de-DE" sz="1400" b="0" i="0" u="none" strike="noStrike" cap="none" normalizeH="0" baseline="0" dirty="0">
                <a:ln>
                  <a:noFill/>
                </a:ln>
                <a:solidFill>
                  <a:schemeClr val="tx1"/>
                </a:solidFill>
                <a:effectLst/>
              </a:rPr>
              <a:t>’s versetzt ein Vater sein Kaput,</a:t>
            </a:r>
            <a:br>
              <a:rPr kumimoji="0" lang="de-DE" altLang="de-DE" sz="1400" b="0" i="0" u="none" strike="noStrike" cap="none" normalizeH="0" baseline="0" dirty="0">
                <a:ln>
                  <a:noFill/>
                </a:ln>
                <a:solidFill>
                  <a:schemeClr val="tx1"/>
                </a:solidFill>
                <a:effectLst/>
              </a:rPr>
            </a:br>
            <a:r>
              <a:rPr kumimoji="0" lang="de-DE" altLang="de-DE" sz="1400" b="0" i="0" u="none" strike="noStrike" cap="none" normalizeH="0" baseline="0" dirty="0">
                <a:ln>
                  <a:noFill/>
                </a:ln>
                <a:solidFill>
                  <a:schemeClr val="tx1"/>
                </a:solidFill>
                <a:effectLst/>
              </a:rPr>
              <a:t>Und führt drei Töchter auf </a:t>
            </a:r>
            <a:r>
              <a:rPr kumimoji="0" lang="de-DE" altLang="de-DE" sz="1400" b="0" i="0" u="none" strike="noStrike" cap="none" normalizeH="0" baseline="0" dirty="0" err="1">
                <a:ln>
                  <a:noFill/>
                </a:ln>
                <a:solidFill>
                  <a:schemeClr val="tx1"/>
                </a:solidFill>
                <a:effectLst/>
              </a:rPr>
              <a:t>d’Redout</a:t>
            </a:r>
            <a:r>
              <a:rPr kumimoji="0" lang="de-DE" altLang="de-DE" sz="1400" b="0" i="0" u="none" strike="noStrike" cap="none" normalizeH="0" baseline="0" dirty="0">
                <a:ln>
                  <a:noFill/>
                </a:ln>
                <a:solidFill>
                  <a:schemeClr val="tx1"/>
                </a:solidFill>
                <a:effectLst/>
              </a:rPr>
              <a:t>,</a:t>
            </a:r>
            <a:br>
              <a:rPr kumimoji="0" lang="de-DE" altLang="de-DE" sz="1400" b="0" i="0" u="none" strike="noStrike" cap="none" normalizeH="0" baseline="0" dirty="0">
                <a:ln>
                  <a:noFill/>
                </a:ln>
                <a:solidFill>
                  <a:schemeClr val="tx1"/>
                </a:solidFill>
                <a:effectLst/>
              </a:rPr>
            </a:br>
            <a:r>
              <a:rPr kumimoji="0" lang="de-DE" altLang="de-DE" sz="1400" b="0" i="0" u="none" strike="noStrike" cap="none" normalizeH="0" baseline="0" dirty="0">
                <a:ln>
                  <a:noFill/>
                </a:ln>
                <a:solidFill>
                  <a:schemeClr val="tx1"/>
                </a:solidFill>
                <a:effectLst/>
              </a:rPr>
              <a:t>Damit er’s </a:t>
            </a:r>
            <a:r>
              <a:rPr kumimoji="0" lang="de-DE" altLang="de-DE" sz="1400" b="0" i="0" u="none" strike="noStrike" cap="none" normalizeH="0" baseline="0" dirty="0" err="1">
                <a:ln>
                  <a:noFill/>
                </a:ln>
                <a:solidFill>
                  <a:schemeClr val="tx1"/>
                </a:solidFill>
                <a:effectLst/>
              </a:rPr>
              <a:t>vortheilhaft</a:t>
            </a:r>
            <a:r>
              <a:rPr kumimoji="0" lang="de-DE" altLang="de-DE" sz="1400" b="0" i="0" u="none" strike="noStrike" cap="none" normalizeH="0" baseline="0" dirty="0">
                <a:ln>
                  <a:noFill/>
                </a:ln>
                <a:solidFill>
                  <a:schemeClr val="tx1"/>
                </a:solidFill>
                <a:effectLst/>
              </a:rPr>
              <a:t> bringt an,</a:t>
            </a:r>
            <a:br>
              <a:rPr kumimoji="0" lang="de-DE" altLang="de-DE" sz="1400" b="0" i="0" u="none" strike="noStrike" cap="none" normalizeH="0" baseline="0" dirty="0">
                <a:ln>
                  <a:noFill/>
                </a:ln>
                <a:solidFill>
                  <a:schemeClr val="tx1"/>
                </a:solidFill>
                <a:effectLst/>
              </a:rPr>
            </a:br>
            <a:r>
              <a:rPr kumimoji="0" lang="de-DE" altLang="de-DE" sz="1400" b="0" i="0" u="none" strike="noStrike" cap="none" normalizeH="0" baseline="0" dirty="0" err="1">
                <a:ln>
                  <a:noFill/>
                </a:ln>
                <a:solidFill>
                  <a:schemeClr val="tx1"/>
                </a:solidFill>
                <a:effectLst/>
              </a:rPr>
              <a:t>No</a:t>
            </a:r>
            <a:r>
              <a:rPr kumimoji="0" lang="de-DE" altLang="de-DE" sz="1400" b="0" i="0" u="none" strike="noStrike" cap="none" normalizeH="0" baseline="0" dirty="0">
                <a:ln>
                  <a:noFill/>
                </a:ln>
                <a:solidFill>
                  <a:schemeClr val="tx1"/>
                </a:solidFill>
                <a:effectLst/>
              </a:rPr>
              <a:t> das </a:t>
            </a:r>
            <a:r>
              <a:rPr kumimoji="0" lang="de-DE" altLang="de-DE" sz="1400" b="0" i="0" u="none" strike="noStrike" cap="none" normalizeH="0" baseline="0" dirty="0" err="1">
                <a:ln>
                  <a:noFill/>
                </a:ln>
                <a:solidFill>
                  <a:schemeClr val="tx1"/>
                </a:solidFill>
                <a:effectLst/>
              </a:rPr>
              <a:t>is</a:t>
            </a:r>
            <a:r>
              <a:rPr kumimoji="0" lang="de-DE" altLang="de-DE" sz="1400" b="0" i="0" u="none" strike="noStrike" cap="none" normalizeH="0" baseline="0" dirty="0">
                <a:ln>
                  <a:noFill/>
                </a:ln>
                <a:solidFill>
                  <a:schemeClr val="tx1"/>
                </a:solidFill>
                <a:effectLst/>
              </a:rPr>
              <a:t> doch ein Handelsmann,</a:t>
            </a:r>
            <a:br>
              <a:rPr kumimoji="0" lang="de-DE" altLang="de-DE" sz="1400" b="0" i="0" u="none" strike="noStrike" cap="none" normalizeH="0" baseline="0" dirty="0">
                <a:ln>
                  <a:noFill/>
                </a:ln>
                <a:solidFill>
                  <a:schemeClr val="tx1"/>
                </a:solidFill>
                <a:effectLst/>
              </a:rPr>
            </a:br>
            <a:r>
              <a:rPr kumimoji="0" lang="de-DE" altLang="de-DE" sz="1400" b="0" i="0" u="none" strike="noStrike" cap="none" normalizeH="0" baseline="0" dirty="0">
                <a:ln>
                  <a:noFill/>
                </a:ln>
                <a:solidFill>
                  <a:schemeClr val="tx1"/>
                </a:solidFill>
                <a:effectLst/>
              </a:rPr>
              <a:t>„Sie </a:t>
            </a:r>
            <a:r>
              <a:rPr kumimoji="0" lang="de-DE" altLang="de-DE" sz="1400" b="0" i="0" u="none" strike="noStrike" cap="none" normalizeH="0" baseline="0" dirty="0" err="1">
                <a:ln>
                  <a:noFill/>
                </a:ln>
                <a:solidFill>
                  <a:schemeClr val="tx1"/>
                </a:solidFill>
                <a:effectLst/>
              </a:rPr>
              <a:t>krieg’n</a:t>
            </a:r>
            <a:r>
              <a:rPr kumimoji="0" lang="de-DE" altLang="de-DE" sz="1400" b="0" i="0" u="none" strike="noStrike" cap="none" normalizeH="0" baseline="0" dirty="0">
                <a:ln>
                  <a:noFill/>
                </a:ln>
                <a:solidFill>
                  <a:schemeClr val="tx1"/>
                </a:solidFill>
                <a:effectLst/>
              </a:rPr>
              <a:t> </a:t>
            </a:r>
            <a:r>
              <a:rPr kumimoji="0" lang="de-DE" altLang="de-DE" sz="1400" b="0" i="0" u="none" strike="noStrike" cap="none" normalizeH="0" baseline="0" dirty="0" err="1">
                <a:ln>
                  <a:noFill/>
                </a:ln>
                <a:solidFill>
                  <a:schemeClr val="tx1"/>
                </a:solidFill>
                <a:effectLst/>
              </a:rPr>
              <a:t>mei</a:t>
            </a:r>
            <a:r>
              <a:rPr kumimoji="0" lang="de-DE" altLang="de-DE" sz="1400" b="0" i="0" u="none" strike="noStrike" cap="none" normalizeH="0" baseline="0" dirty="0">
                <a:ln>
                  <a:noFill/>
                </a:ln>
                <a:solidFill>
                  <a:schemeClr val="tx1"/>
                </a:solidFill>
                <a:effectLst/>
              </a:rPr>
              <a:t> Tochter </a:t>
            </a:r>
            <a:r>
              <a:rPr kumimoji="0" lang="de-DE" altLang="de-DE" sz="1400" b="0" i="0" u="none" strike="noStrike" cap="none" normalizeH="0" baseline="0" dirty="0" err="1">
                <a:ln>
                  <a:noFill/>
                </a:ln>
                <a:solidFill>
                  <a:schemeClr val="tx1"/>
                </a:solidFill>
                <a:effectLst/>
              </a:rPr>
              <a:t>wenns</a:t>
            </a:r>
            <a:r>
              <a:rPr kumimoji="0" lang="de-DE" altLang="de-DE" sz="1400" b="0" i="0" u="none" strike="noStrike" cap="none" normalizeH="0" baseline="0" dirty="0">
                <a:ln>
                  <a:noFill/>
                </a:ln>
                <a:solidFill>
                  <a:schemeClr val="tx1"/>
                </a:solidFill>
                <a:effectLst/>
              </a:rPr>
              <a:t> vor </a:t>
            </a:r>
            <a:r>
              <a:rPr kumimoji="0" lang="de-DE" altLang="de-DE" sz="1400" b="0" i="0" u="none" strike="noStrike" cap="none" normalizeH="0" baseline="0" dirty="0" err="1">
                <a:ln>
                  <a:noFill/>
                </a:ln>
                <a:solidFill>
                  <a:schemeClr val="tx1"/>
                </a:solidFill>
                <a:effectLst/>
              </a:rPr>
              <a:t>All’n</a:t>
            </a:r>
            <a:br>
              <a:rPr kumimoji="0" lang="de-DE" altLang="de-DE" sz="1400" b="0" i="0" u="none" strike="noStrike" cap="none" normalizeH="0" baseline="0" dirty="0">
                <a:ln>
                  <a:noFill/>
                </a:ln>
                <a:solidFill>
                  <a:schemeClr val="tx1"/>
                </a:solidFill>
                <a:effectLst/>
              </a:rPr>
            </a:br>
            <a:r>
              <a:rPr kumimoji="0" lang="de-DE" altLang="de-DE" sz="1400" b="0" i="0" u="none" strike="noStrike" cap="none" normalizeH="0" baseline="0" dirty="0">
                <a:ln>
                  <a:noFill/>
                </a:ln>
                <a:solidFill>
                  <a:schemeClr val="tx1"/>
                </a:solidFill>
                <a:effectLst/>
              </a:rPr>
              <a:t>Den </a:t>
            </a:r>
            <a:r>
              <a:rPr kumimoji="0" lang="de-DE" altLang="de-DE" sz="1400" b="0" i="0" u="none" strike="noStrike" cap="none" normalizeH="0" baseline="0" dirty="0" err="1">
                <a:ln>
                  <a:noFill/>
                </a:ln>
                <a:solidFill>
                  <a:schemeClr val="tx1"/>
                </a:solidFill>
                <a:effectLst/>
              </a:rPr>
              <a:t>Vatern</a:t>
            </a:r>
            <a:r>
              <a:rPr kumimoji="0" lang="de-DE" altLang="de-DE" sz="1400" b="0" i="0" u="none" strike="noStrike" cap="none" normalizeH="0" baseline="0" dirty="0">
                <a:ln>
                  <a:noFill/>
                </a:ln>
                <a:solidFill>
                  <a:schemeClr val="tx1"/>
                </a:solidFill>
                <a:effectLst/>
              </a:rPr>
              <a:t> seine </a:t>
            </a:r>
            <a:r>
              <a:rPr kumimoji="0" lang="de-DE" altLang="de-DE" sz="1400" b="0" i="0" u="none" strike="noStrike" cap="none" normalizeH="0" baseline="0" dirty="0" err="1">
                <a:ln>
                  <a:noFill/>
                </a:ln>
                <a:solidFill>
                  <a:schemeClr val="tx1"/>
                </a:solidFill>
                <a:effectLst/>
              </a:rPr>
              <a:t>Schuld’n</a:t>
            </a:r>
            <a:r>
              <a:rPr kumimoji="0" lang="de-DE" altLang="de-DE" sz="1400" b="0" i="0" u="none" strike="noStrike" cap="none" normalizeH="0" baseline="0" dirty="0">
                <a:ln>
                  <a:noFill/>
                </a:ln>
                <a:solidFill>
                  <a:schemeClr val="tx1"/>
                </a:solidFill>
                <a:effectLst/>
              </a:rPr>
              <a:t> </a:t>
            </a:r>
            <a:r>
              <a:rPr kumimoji="0" lang="de-DE" altLang="de-DE" sz="1400" b="0" i="0" u="none" strike="noStrike" cap="none" normalizeH="0" baseline="0" dirty="0" err="1">
                <a:ln>
                  <a:noFill/>
                </a:ln>
                <a:solidFill>
                  <a:schemeClr val="tx1"/>
                </a:solidFill>
                <a:effectLst/>
              </a:rPr>
              <a:t>zahl’n</a:t>
            </a:r>
            <a:r>
              <a:rPr kumimoji="0" lang="de-DE" altLang="de-DE" sz="1400" b="0" i="0" u="none" strike="noStrike" cap="none" normalizeH="0" baseline="0" dirty="0">
                <a:ln>
                  <a:noFill/>
                </a:ln>
                <a:solidFill>
                  <a:schemeClr val="tx1"/>
                </a:solidFill>
                <a:effectLst/>
              </a:rPr>
              <a:t>“ —</a:t>
            </a:r>
          </a:p>
        </p:txBody>
      </p:sp>
    </p:spTree>
    <p:extLst>
      <p:ext uri="{BB962C8B-B14F-4D97-AF65-F5344CB8AC3E}">
        <p14:creationId xmlns:p14="http://schemas.microsoft.com/office/powerpoint/2010/main" val="5940330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856D1B11-BACC-420B-9FCE-8EB01245483F}"/>
              </a:ext>
            </a:extLst>
          </p:cNvPr>
          <p:cNvSpPr txBox="1"/>
          <p:nvPr/>
        </p:nvSpPr>
        <p:spPr>
          <a:xfrm flipH="1">
            <a:off x="1512569" y="1171575"/>
            <a:ext cx="5069206" cy="1077218"/>
          </a:xfrm>
          <a:prstGeom prst="rect">
            <a:avLst/>
          </a:prstGeom>
          <a:noFill/>
        </p:spPr>
        <p:txBody>
          <a:bodyPr wrap="square" rtlCol="0">
            <a:spAutoFit/>
          </a:bodyPr>
          <a:lstStyle/>
          <a:p>
            <a:r>
              <a:rPr lang="de-DE" sz="1600" b="1" dirty="0">
                <a:solidFill>
                  <a:srgbClr val="00B050"/>
                </a:solidFill>
              </a:rPr>
              <a:t>Textarbeit:</a:t>
            </a:r>
          </a:p>
          <a:p>
            <a:endParaRPr lang="de-DE" sz="1600" dirty="0">
              <a:solidFill>
                <a:srgbClr val="00B050"/>
              </a:solidFill>
            </a:endParaRPr>
          </a:p>
          <a:p>
            <a:r>
              <a:rPr lang="de-DE" sz="1600" dirty="0"/>
              <a:t>Finden Sie Unterschiede zur deutschländischen Standardvarietät des Deutschen?</a:t>
            </a:r>
          </a:p>
        </p:txBody>
      </p:sp>
    </p:spTree>
    <p:extLst>
      <p:ext uri="{BB962C8B-B14F-4D97-AF65-F5344CB8AC3E}">
        <p14:creationId xmlns:p14="http://schemas.microsoft.com/office/powerpoint/2010/main" val="8120608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 calcmode="lin" valueType="num">
                                      <p:cBhvr additive="base">
                                        <p:cTn id="11"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81117C03-59F6-4DC5-81B9-AF6FE424DC47}"/>
              </a:ext>
            </a:extLst>
          </p:cNvPr>
          <p:cNvSpPr/>
          <p:nvPr/>
        </p:nvSpPr>
        <p:spPr>
          <a:xfrm>
            <a:off x="813817" y="322707"/>
            <a:ext cx="8185022" cy="7232749"/>
          </a:xfrm>
          <a:prstGeom prst="rect">
            <a:avLst/>
          </a:prstGeom>
        </p:spPr>
        <p:txBody>
          <a:bodyPr wrap="square">
            <a:spAutoFit/>
          </a:bodyPr>
          <a:lstStyle/>
          <a:p>
            <a:r>
              <a:rPr lang="de-DE" sz="1400" dirty="0">
                <a:sym typeface="Wingdings" panose="05000000000000000000" pitchFamily="2" charset="2"/>
              </a:rPr>
              <a:t>Hauptquelle für das Folgende:</a:t>
            </a:r>
          </a:p>
          <a:p>
            <a:r>
              <a:rPr lang="de-DE" sz="1400" dirty="0"/>
              <a:t>Ebner, Jacob: Österreichisches Deutsch. Eine Einführung. Mannheim / Zürich: Dudenverlag 2008.</a:t>
            </a:r>
          </a:p>
          <a:p>
            <a:r>
              <a:rPr lang="de-DE" sz="1400" dirty="0">
                <a:sym typeface="Wingdings" panose="05000000000000000000" pitchFamily="2" charset="2"/>
                <a:hlinkClick r:id="rId2"/>
              </a:rPr>
              <a:t>http://www.duden.at/media/downloads/oesterreichisches_deutsch.pdf</a:t>
            </a:r>
            <a:endParaRPr lang="de-DE" sz="1400" dirty="0">
              <a:sym typeface="Wingdings" panose="05000000000000000000" pitchFamily="2" charset="2"/>
            </a:endParaRPr>
          </a:p>
          <a:p>
            <a:endParaRPr lang="de-DE" sz="1400" dirty="0">
              <a:sym typeface="Wingdings" panose="05000000000000000000" pitchFamily="2" charset="2"/>
            </a:endParaRPr>
          </a:p>
          <a:p>
            <a:r>
              <a:rPr lang="de-DE" b="1" dirty="0">
                <a:sym typeface="Wingdings" panose="05000000000000000000" pitchFamily="2" charset="2"/>
              </a:rPr>
              <a:t>d) Zum Wortschatz des Österreichischen Deutsch</a:t>
            </a:r>
          </a:p>
          <a:p>
            <a:endParaRPr lang="de-DE" b="1" dirty="0">
              <a:sym typeface="Wingdings" panose="05000000000000000000" pitchFamily="2" charset="2"/>
            </a:endParaRPr>
          </a:p>
          <a:p>
            <a:endParaRPr lang="de-DE" sz="1600" b="1" dirty="0">
              <a:sym typeface="Wingdings" panose="05000000000000000000" pitchFamily="2" charset="2"/>
            </a:endParaRPr>
          </a:p>
          <a:p>
            <a:pPr marL="285750" indent="-285750">
              <a:buFont typeface="Wingdings" panose="05000000000000000000" pitchFamily="2" charset="2"/>
              <a:buChar char="à"/>
            </a:pPr>
            <a:r>
              <a:rPr lang="de-DE" sz="1600" b="1" dirty="0">
                <a:sym typeface="Wingdings" panose="05000000000000000000" pitchFamily="2" charset="2"/>
              </a:rPr>
              <a:t>LEXIK:</a:t>
            </a:r>
          </a:p>
          <a:p>
            <a:endParaRPr lang="de-DE" sz="1600" b="1" dirty="0">
              <a:sym typeface="Wingdings" panose="05000000000000000000" pitchFamily="2" charset="2"/>
            </a:endParaRPr>
          </a:p>
          <a:p>
            <a:pPr marL="285750" indent="-285750">
              <a:buFont typeface="Arial" panose="020B0604020202020204" pitchFamily="34" charset="0"/>
              <a:buChar char="•"/>
            </a:pPr>
            <a:r>
              <a:rPr lang="de-DE" sz="1600" b="1" dirty="0">
                <a:sym typeface="Wingdings" panose="05000000000000000000" pitchFamily="2" charset="2"/>
              </a:rPr>
              <a:t>Fremdworteinflüsse</a:t>
            </a:r>
          </a:p>
          <a:p>
            <a:pPr marL="285750" indent="-285750">
              <a:buFontTx/>
              <a:buChar char="-"/>
            </a:pPr>
            <a:r>
              <a:rPr lang="de-DE" sz="1400" b="1" dirty="0">
                <a:sym typeface="Wingdings" panose="05000000000000000000" pitchFamily="2" charset="2"/>
              </a:rPr>
              <a:t>Italienisch</a:t>
            </a:r>
          </a:p>
          <a:p>
            <a:r>
              <a:rPr lang="de-DE" sz="1400" dirty="0">
                <a:sym typeface="Wingdings" panose="05000000000000000000" pitchFamily="2" charset="2"/>
              </a:rPr>
              <a:t>        größter Fremdworteinfluss bis ins 18. Jahrhundert</a:t>
            </a:r>
          </a:p>
          <a:p>
            <a:r>
              <a:rPr lang="de-DE" sz="1400" dirty="0">
                <a:sym typeface="Wingdings" panose="05000000000000000000" pitchFamily="2" charset="2"/>
              </a:rPr>
              <a:t>       teils aus </a:t>
            </a:r>
            <a:r>
              <a:rPr lang="de-DE" sz="1400" dirty="0" err="1">
                <a:sym typeface="Wingdings" panose="05000000000000000000" pitchFamily="2" charset="2"/>
              </a:rPr>
              <a:t>oberitalien</a:t>
            </a:r>
            <a:r>
              <a:rPr lang="de-DE" sz="1400" dirty="0">
                <a:sym typeface="Wingdings" panose="05000000000000000000" pitchFamily="2" charset="2"/>
              </a:rPr>
              <a:t>. Dialekten, teils aus der Verwaltungssprache:</a:t>
            </a:r>
          </a:p>
          <a:p>
            <a:r>
              <a:rPr lang="de-DE" sz="1400" dirty="0">
                <a:sym typeface="Wingdings" panose="05000000000000000000" pitchFamily="2" charset="2"/>
              </a:rPr>
              <a:t>	</a:t>
            </a:r>
            <a:r>
              <a:rPr lang="de-DE" sz="1200" i="1" dirty="0">
                <a:sym typeface="Wingdings" panose="05000000000000000000" pitchFamily="2" charset="2"/>
              </a:rPr>
              <a:t>Fierant</a:t>
            </a:r>
            <a:r>
              <a:rPr lang="de-DE" sz="1200" dirty="0">
                <a:sym typeface="Wingdings" panose="05000000000000000000" pitchFamily="2" charset="2"/>
              </a:rPr>
              <a:t> (Marktfahrer), </a:t>
            </a:r>
            <a:r>
              <a:rPr lang="de-DE" sz="1200" i="1" dirty="0">
                <a:sym typeface="Wingdings" panose="05000000000000000000" pitchFamily="2" charset="2"/>
              </a:rPr>
              <a:t>Kassa</a:t>
            </a:r>
            <a:r>
              <a:rPr lang="de-DE" sz="1200" dirty="0">
                <a:sym typeface="Wingdings" panose="05000000000000000000" pitchFamily="2" charset="2"/>
              </a:rPr>
              <a:t> (Kasse), </a:t>
            </a:r>
            <a:r>
              <a:rPr lang="de-DE" sz="1200" i="1" dirty="0">
                <a:sym typeface="Wingdings" panose="05000000000000000000" pitchFamily="2" charset="2"/>
              </a:rPr>
              <a:t>Karfiol</a:t>
            </a:r>
            <a:r>
              <a:rPr lang="de-DE" sz="1200" dirty="0">
                <a:sym typeface="Wingdings" panose="05000000000000000000" pitchFamily="2" charset="2"/>
              </a:rPr>
              <a:t> (Blumenkohl), </a:t>
            </a:r>
            <a:r>
              <a:rPr lang="de-DE" sz="1200" i="1" dirty="0">
                <a:sym typeface="Wingdings" panose="05000000000000000000" pitchFamily="2" charset="2"/>
              </a:rPr>
              <a:t>Ribisel</a:t>
            </a:r>
            <a:r>
              <a:rPr lang="de-DE" sz="1200" dirty="0">
                <a:sym typeface="Wingdings" panose="05000000000000000000" pitchFamily="2" charset="2"/>
              </a:rPr>
              <a:t> (Johannisbeere)</a:t>
            </a:r>
          </a:p>
          <a:p>
            <a:r>
              <a:rPr lang="de-DE" sz="1400" dirty="0">
                <a:sym typeface="Wingdings" panose="05000000000000000000" pitchFamily="2" charset="2"/>
              </a:rPr>
              <a:t>        italienische Finanz- und Musiksprache gemeindeutsch:</a:t>
            </a:r>
          </a:p>
          <a:p>
            <a:r>
              <a:rPr lang="de-DE" sz="1400" dirty="0">
                <a:sym typeface="Wingdings" panose="05000000000000000000" pitchFamily="2" charset="2"/>
              </a:rPr>
              <a:t>	</a:t>
            </a:r>
            <a:r>
              <a:rPr lang="de-DE" sz="1200" i="1" dirty="0">
                <a:sym typeface="Wingdings" panose="05000000000000000000" pitchFamily="2" charset="2"/>
              </a:rPr>
              <a:t>Konto, andante, presto </a:t>
            </a:r>
            <a:r>
              <a:rPr lang="de-DE" sz="1200" dirty="0">
                <a:sym typeface="Wingdings" panose="05000000000000000000" pitchFamily="2" charset="2"/>
              </a:rPr>
              <a:t>etc.</a:t>
            </a:r>
          </a:p>
          <a:p>
            <a:pPr marL="285750" indent="-285750">
              <a:buFontTx/>
              <a:buChar char="-"/>
            </a:pPr>
            <a:endParaRPr lang="de-DE" sz="1400" b="1" dirty="0">
              <a:sym typeface="Wingdings" panose="05000000000000000000" pitchFamily="2" charset="2"/>
            </a:endParaRPr>
          </a:p>
          <a:p>
            <a:pPr marL="285750" indent="-285750">
              <a:buFontTx/>
              <a:buChar char="-"/>
            </a:pPr>
            <a:endParaRPr lang="de-DE" sz="1400" b="1" dirty="0">
              <a:sym typeface="Wingdings" panose="05000000000000000000" pitchFamily="2" charset="2"/>
            </a:endParaRPr>
          </a:p>
          <a:p>
            <a:pPr marL="285750" indent="-285750">
              <a:buFontTx/>
              <a:buChar char="-"/>
            </a:pPr>
            <a:r>
              <a:rPr lang="de-DE" sz="1400" b="1" dirty="0">
                <a:sym typeface="Wingdings" panose="05000000000000000000" pitchFamily="2" charset="2"/>
              </a:rPr>
              <a:t>Französisch</a:t>
            </a:r>
          </a:p>
          <a:p>
            <a:r>
              <a:rPr lang="de-DE" sz="1400" dirty="0">
                <a:sym typeface="Wingdings" panose="05000000000000000000" pitchFamily="2" charset="2"/>
              </a:rPr>
              <a:t>        meist bereits veraltet oder nur noch in der Umgangssprache erhalten:</a:t>
            </a:r>
          </a:p>
          <a:p>
            <a:r>
              <a:rPr lang="de-DE" sz="1400" dirty="0">
                <a:sym typeface="Wingdings" panose="05000000000000000000" pitchFamily="2" charset="2"/>
              </a:rPr>
              <a:t>	</a:t>
            </a:r>
            <a:r>
              <a:rPr lang="de-DE" sz="1200" i="1" dirty="0">
                <a:sym typeface="Wingdings" panose="05000000000000000000" pitchFamily="2" charset="2"/>
              </a:rPr>
              <a:t>außertourlich</a:t>
            </a:r>
            <a:r>
              <a:rPr lang="de-DE" sz="1200" dirty="0">
                <a:sym typeface="Wingdings" panose="05000000000000000000" pitchFamily="2" charset="2"/>
              </a:rPr>
              <a:t> (zusätzlich), </a:t>
            </a:r>
            <a:r>
              <a:rPr lang="de-DE" sz="1200" i="1" dirty="0">
                <a:sym typeface="Wingdings" panose="05000000000000000000" pitchFamily="2" charset="2"/>
              </a:rPr>
              <a:t>faschieren</a:t>
            </a:r>
            <a:r>
              <a:rPr lang="de-DE" sz="1200" dirty="0">
                <a:sym typeface="Wingdings" panose="05000000000000000000" pitchFamily="2" charset="2"/>
              </a:rPr>
              <a:t> (durch den Fleischwolf drehen), </a:t>
            </a:r>
            <a:r>
              <a:rPr lang="de-DE" sz="1200" i="1" dirty="0">
                <a:sym typeface="Wingdings" panose="05000000000000000000" pitchFamily="2" charset="2"/>
              </a:rPr>
              <a:t>Kokosette</a:t>
            </a:r>
            <a:r>
              <a:rPr lang="de-DE" sz="1200" dirty="0">
                <a:sym typeface="Wingdings" panose="05000000000000000000" pitchFamily="2" charset="2"/>
              </a:rPr>
              <a:t> (Kokosflocken),</a:t>
            </a:r>
          </a:p>
          <a:p>
            <a:r>
              <a:rPr lang="de-DE" sz="1200" dirty="0">
                <a:sym typeface="Wingdings" panose="05000000000000000000" pitchFamily="2" charset="2"/>
              </a:rPr>
              <a:t>	</a:t>
            </a:r>
            <a:r>
              <a:rPr lang="de-DE" sz="1200" i="1" dirty="0">
                <a:sym typeface="Wingdings" panose="05000000000000000000" pitchFamily="2" charset="2"/>
              </a:rPr>
              <a:t>retour</a:t>
            </a:r>
            <a:r>
              <a:rPr lang="de-DE" sz="1200" dirty="0">
                <a:sym typeface="Wingdings" panose="05000000000000000000" pitchFamily="2" charset="2"/>
              </a:rPr>
              <a:t> (zurück), </a:t>
            </a:r>
            <a:r>
              <a:rPr lang="de-DE" sz="1200" i="1" dirty="0">
                <a:sym typeface="Wingdings" panose="05000000000000000000" pitchFamily="2" charset="2"/>
              </a:rPr>
              <a:t>Frappé</a:t>
            </a:r>
            <a:r>
              <a:rPr lang="de-DE" sz="1200" dirty="0">
                <a:sym typeface="Wingdings" panose="05000000000000000000" pitchFamily="2" charset="2"/>
              </a:rPr>
              <a:t> (Milchmixgetränk), </a:t>
            </a:r>
            <a:r>
              <a:rPr lang="de-DE" sz="1200" i="1" dirty="0" err="1">
                <a:sym typeface="Wingdings" panose="05000000000000000000" pitchFamily="2" charset="2"/>
              </a:rPr>
              <a:t>Pralinée</a:t>
            </a:r>
            <a:r>
              <a:rPr lang="de-DE" sz="1200" dirty="0">
                <a:sym typeface="Wingdings" panose="05000000000000000000" pitchFamily="2" charset="2"/>
              </a:rPr>
              <a:t> (Praline)</a:t>
            </a:r>
          </a:p>
          <a:p>
            <a:r>
              <a:rPr lang="de-DE" sz="1400" dirty="0">
                <a:sym typeface="Wingdings" panose="05000000000000000000" pitchFamily="2" charset="2"/>
              </a:rPr>
              <a:t>	</a:t>
            </a:r>
          </a:p>
          <a:p>
            <a:pPr marL="285750" indent="-285750">
              <a:buFontTx/>
              <a:buChar char="-"/>
            </a:pPr>
            <a:r>
              <a:rPr lang="de-DE" sz="1400" b="1" dirty="0">
                <a:sym typeface="Wingdings" panose="05000000000000000000" pitchFamily="2" charset="2"/>
              </a:rPr>
              <a:t>Latein</a:t>
            </a:r>
          </a:p>
          <a:p>
            <a:r>
              <a:rPr lang="de-DE" sz="1400" dirty="0">
                <a:sym typeface="Wingdings" panose="05000000000000000000" pitchFamily="2" charset="2"/>
              </a:rPr>
              <a:t>       Amtssprache in Österreich bis ins 19. Jahrhundert</a:t>
            </a:r>
          </a:p>
          <a:p>
            <a:r>
              <a:rPr lang="de-DE" sz="1400" dirty="0">
                <a:sym typeface="Wingdings" panose="05000000000000000000" pitchFamily="2" charset="2"/>
              </a:rPr>
              <a:t>	</a:t>
            </a:r>
            <a:r>
              <a:rPr lang="de-DE" sz="1200" i="1" dirty="0">
                <a:sym typeface="Wingdings" panose="05000000000000000000" pitchFamily="2" charset="2"/>
              </a:rPr>
              <a:t>Konsumation</a:t>
            </a:r>
            <a:r>
              <a:rPr lang="de-DE" sz="1200" dirty="0">
                <a:sym typeface="Wingdings" panose="05000000000000000000" pitchFamily="2" charset="2"/>
              </a:rPr>
              <a:t> (Verzehr), </a:t>
            </a:r>
            <a:r>
              <a:rPr lang="de-DE" sz="1200" i="1" dirty="0">
                <a:sym typeface="Wingdings" panose="05000000000000000000" pitchFamily="2" charset="2"/>
              </a:rPr>
              <a:t>Matura </a:t>
            </a:r>
            <a:r>
              <a:rPr lang="de-DE" sz="1200" dirty="0">
                <a:sym typeface="Wingdings" panose="05000000000000000000" pitchFamily="2" charset="2"/>
              </a:rPr>
              <a:t>(</a:t>
            </a:r>
            <a:r>
              <a:rPr lang="de-DE" sz="1200" dirty="0" err="1">
                <a:sym typeface="Wingdings" panose="05000000000000000000" pitchFamily="2" charset="2"/>
              </a:rPr>
              <a:t>Reifepfüfung</a:t>
            </a:r>
            <a:r>
              <a:rPr lang="de-DE" sz="1200" dirty="0">
                <a:sym typeface="Wingdings" panose="05000000000000000000" pitchFamily="2" charset="2"/>
              </a:rPr>
              <a:t>), </a:t>
            </a:r>
            <a:r>
              <a:rPr lang="de-DE" sz="1200" i="1" dirty="0">
                <a:sym typeface="Wingdings" panose="05000000000000000000" pitchFamily="2" charset="2"/>
              </a:rPr>
              <a:t>spondieren</a:t>
            </a:r>
            <a:r>
              <a:rPr lang="de-DE" sz="1200" dirty="0">
                <a:sym typeface="Wingdings" panose="05000000000000000000" pitchFamily="2" charset="2"/>
              </a:rPr>
              <a:t> (den Magistertitel verliehen bekommen); </a:t>
            </a:r>
            <a:r>
              <a:rPr lang="de-DE" sz="1200" i="1" dirty="0">
                <a:sym typeface="Wingdings" panose="05000000000000000000" pitchFamily="2" charset="2"/>
              </a:rPr>
              <a:t>Sponsion</a:t>
            </a:r>
          </a:p>
          <a:p>
            <a:endParaRPr lang="de-DE" sz="1200" i="1" dirty="0">
              <a:sym typeface="Wingdings" panose="05000000000000000000" pitchFamily="2" charset="2"/>
            </a:endParaRPr>
          </a:p>
          <a:p>
            <a:r>
              <a:rPr lang="de-DE" sz="1400" dirty="0">
                <a:sym typeface="Wingdings" panose="05000000000000000000" pitchFamily="2" charset="2"/>
              </a:rPr>
              <a:t>	</a:t>
            </a:r>
          </a:p>
          <a:p>
            <a:endParaRPr lang="de-DE" sz="1200" i="1" dirty="0">
              <a:sym typeface="Wingdings" panose="05000000000000000000" pitchFamily="2" charset="2"/>
            </a:endParaRPr>
          </a:p>
          <a:p>
            <a:pPr marL="285750" indent="-285750">
              <a:buFontTx/>
              <a:buChar char="-"/>
            </a:pPr>
            <a:endParaRPr lang="de-DE" sz="1600" b="1" dirty="0">
              <a:sym typeface="Wingdings" panose="05000000000000000000" pitchFamily="2" charset="2"/>
            </a:endParaRPr>
          </a:p>
          <a:p>
            <a:pPr marL="285750" indent="-285750">
              <a:buFont typeface="Wingdings" panose="05000000000000000000" pitchFamily="2" charset="2"/>
              <a:buChar char="à"/>
            </a:pPr>
            <a:endParaRPr lang="de-DE" sz="1600" b="1" dirty="0">
              <a:sym typeface="Wingdings" panose="05000000000000000000" pitchFamily="2" charset="2"/>
            </a:endParaRPr>
          </a:p>
          <a:p>
            <a:pPr marL="285750" indent="-285750">
              <a:buFont typeface="Wingdings" panose="05000000000000000000" pitchFamily="2" charset="2"/>
              <a:buChar char="à"/>
            </a:pPr>
            <a:endParaRPr lang="de-DE" sz="1600" b="1" dirty="0">
              <a:sym typeface="Wingdings" panose="05000000000000000000" pitchFamily="2" charset="2"/>
            </a:endParaRPr>
          </a:p>
        </p:txBody>
      </p:sp>
    </p:spTree>
    <p:extLst>
      <p:ext uri="{BB962C8B-B14F-4D97-AF65-F5344CB8AC3E}">
        <p14:creationId xmlns:p14="http://schemas.microsoft.com/office/powerpoint/2010/main" val="4162723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9" end="9"/>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10" end="10"/>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xEl>
                                              <p:pRg st="11" end="11"/>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12" end="12"/>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
                                            <p:txEl>
                                              <p:pRg st="13" end="1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14" end="14"/>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
                                            <p:txEl>
                                              <p:pRg st="15" end="15"/>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
                                            <p:txEl>
                                              <p:pRg st="18" end="18"/>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
                                            <p:txEl>
                                              <p:pRg st="19" end="19"/>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
                                            <p:txEl>
                                              <p:pRg st="20" end="20"/>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
                                            <p:txEl>
                                              <p:pRg st="21" end="21"/>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
                                            <p:txEl>
                                              <p:pRg st="23" end="23"/>
                                            </p:txEl>
                                          </p:spTgt>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2">
                                            <p:txEl>
                                              <p:pRg st="24" end="24"/>
                                            </p:txEl>
                                          </p:spTgt>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2">
                                            <p:txEl>
                                              <p:pRg st="25" end="2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533BA6E7-161A-41D7-8D19-D487ECD1B327}"/>
              </a:ext>
            </a:extLst>
          </p:cNvPr>
          <p:cNvSpPr/>
          <p:nvPr/>
        </p:nvSpPr>
        <p:spPr>
          <a:xfrm>
            <a:off x="917448" y="780580"/>
            <a:ext cx="10329672" cy="5478423"/>
          </a:xfrm>
          <a:prstGeom prst="rect">
            <a:avLst/>
          </a:prstGeom>
        </p:spPr>
        <p:txBody>
          <a:bodyPr wrap="square">
            <a:spAutoFit/>
          </a:bodyPr>
          <a:lstStyle/>
          <a:p>
            <a:pPr marL="285750" indent="-285750">
              <a:buFontTx/>
              <a:buChar char="-"/>
            </a:pPr>
            <a:r>
              <a:rPr lang="de-DE" sz="1400" b="1" dirty="0">
                <a:sym typeface="Wingdings" panose="05000000000000000000" pitchFamily="2" charset="2"/>
              </a:rPr>
              <a:t>Englisch</a:t>
            </a:r>
          </a:p>
          <a:p>
            <a:r>
              <a:rPr lang="de-DE" sz="1400" b="1" dirty="0">
                <a:sym typeface="Wingdings" panose="05000000000000000000" pitchFamily="2" charset="2"/>
              </a:rPr>
              <a:t>      </a:t>
            </a:r>
            <a:r>
              <a:rPr lang="de-DE" sz="1400" dirty="0">
                <a:sym typeface="Wingdings" panose="05000000000000000000" pitchFamily="2" charset="2"/>
              </a:rPr>
              <a:t> allgemein geringer Einfluss (aber: moderne Anglizismen!)</a:t>
            </a:r>
          </a:p>
          <a:p>
            <a:r>
              <a:rPr lang="de-DE" sz="1400" dirty="0">
                <a:sym typeface="Wingdings" panose="05000000000000000000" pitchFamily="2" charset="2"/>
              </a:rPr>
              <a:t>       Wörter der englischen Fußballsprache (in Deutschland schon in den 1920er-Jahren verschwunden)</a:t>
            </a:r>
          </a:p>
          <a:p>
            <a:r>
              <a:rPr lang="de-DE" sz="1400" dirty="0">
                <a:sym typeface="Wingdings" panose="05000000000000000000" pitchFamily="2" charset="2"/>
              </a:rPr>
              <a:t>	</a:t>
            </a:r>
            <a:r>
              <a:rPr lang="de-DE" sz="1200" i="1" dirty="0">
                <a:sym typeface="Wingdings" panose="05000000000000000000" pitchFamily="2" charset="2"/>
              </a:rPr>
              <a:t>Goal, Goalmann </a:t>
            </a:r>
            <a:r>
              <a:rPr lang="de-DE" sz="1200" dirty="0">
                <a:sym typeface="Wingdings" panose="05000000000000000000" pitchFamily="2" charset="2"/>
              </a:rPr>
              <a:t>(Tor[</a:t>
            </a:r>
            <a:r>
              <a:rPr lang="de-DE" sz="1200" dirty="0" err="1">
                <a:sym typeface="Wingdings" panose="05000000000000000000" pitchFamily="2" charset="2"/>
              </a:rPr>
              <a:t>mann</a:t>
            </a:r>
            <a:r>
              <a:rPr lang="de-DE" sz="1200" dirty="0">
                <a:sym typeface="Wingdings" panose="05000000000000000000" pitchFamily="2" charset="2"/>
              </a:rPr>
              <a:t>]), </a:t>
            </a:r>
            <a:r>
              <a:rPr lang="de-DE" sz="1200" i="1" dirty="0">
                <a:sym typeface="Wingdings" panose="05000000000000000000" pitchFamily="2" charset="2"/>
              </a:rPr>
              <a:t>Out</a:t>
            </a:r>
            <a:r>
              <a:rPr lang="de-DE" sz="1200" dirty="0">
                <a:sym typeface="Wingdings" panose="05000000000000000000" pitchFamily="2" charset="2"/>
              </a:rPr>
              <a:t> (Aus), </a:t>
            </a:r>
            <a:r>
              <a:rPr lang="de-DE" sz="1200" i="1" dirty="0">
                <a:sym typeface="Wingdings" panose="05000000000000000000" pitchFamily="2" charset="2"/>
              </a:rPr>
              <a:t>Corner</a:t>
            </a:r>
            <a:r>
              <a:rPr lang="de-DE" sz="1200" dirty="0">
                <a:sym typeface="Wingdings" panose="05000000000000000000" pitchFamily="2" charset="2"/>
              </a:rPr>
              <a:t> (Ecke), </a:t>
            </a:r>
            <a:r>
              <a:rPr lang="de-DE" sz="1200" i="1" dirty="0">
                <a:sym typeface="Wingdings" panose="05000000000000000000" pitchFamily="2" charset="2"/>
              </a:rPr>
              <a:t>Keeper</a:t>
            </a:r>
            <a:r>
              <a:rPr lang="de-DE" sz="1200" dirty="0">
                <a:sym typeface="Wingdings" panose="05000000000000000000" pitchFamily="2" charset="2"/>
              </a:rPr>
              <a:t> (Tormann)</a:t>
            </a:r>
          </a:p>
          <a:p>
            <a:endParaRPr lang="de-DE" sz="1400" dirty="0">
              <a:sym typeface="Wingdings" panose="05000000000000000000" pitchFamily="2" charset="2"/>
            </a:endParaRPr>
          </a:p>
          <a:p>
            <a:endParaRPr lang="de-DE" sz="1400" dirty="0">
              <a:sym typeface="Wingdings" panose="05000000000000000000" pitchFamily="2" charset="2"/>
            </a:endParaRPr>
          </a:p>
          <a:p>
            <a:pPr marL="285750" indent="-285750">
              <a:buFontTx/>
              <a:buChar char="-"/>
            </a:pPr>
            <a:r>
              <a:rPr lang="de-DE" sz="1400" b="1" dirty="0">
                <a:sym typeface="Wingdings" panose="05000000000000000000" pitchFamily="2" charset="2"/>
              </a:rPr>
              <a:t>Slowenisch</a:t>
            </a:r>
          </a:p>
          <a:p>
            <a:r>
              <a:rPr lang="de-DE" sz="1400" dirty="0">
                <a:sym typeface="Wingdings" panose="05000000000000000000" pitchFamily="2" charset="2"/>
              </a:rPr>
              <a:t>       manche Lexeme nur in Kärnten oder der Steiermark erhalten</a:t>
            </a:r>
          </a:p>
          <a:p>
            <a:r>
              <a:rPr lang="de-DE" sz="1400" dirty="0">
                <a:sym typeface="Wingdings" panose="05000000000000000000" pitchFamily="2" charset="2"/>
              </a:rPr>
              <a:t>	</a:t>
            </a:r>
            <a:r>
              <a:rPr lang="de-DE" sz="1200" i="1" dirty="0">
                <a:sym typeface="Wingdings" panose="05000000000000000000" pitchFamily="2" charset="2"/>
              </a:rPr>
              <a:t>Klapotetz, </a:t>
            </a:r>
            <a:r>
              <a:rPr lang="de-DE" sz="1200" i="1" dirty="0" err="1">
                <a:sym typeface="Wingdings" panose="05000000000000000000" pitchFamily="2" charset="2"/>
              </a:rPr>
              <a:t>Tschurtsche</a:t>
            </a:r>
            <a:r>
              <a:rPr lang="de-DE" sz="1200" i="1" dirty="0">
                <a:sym typeface="Wingdings" panose="05000000000000000000" pitchFamily="2" charset="2"/>
              </a:rPr>
              <a:t>, </a:t>
            </a:r>
            <a:r>
              <a:rPr lang="de-DE" sz="1200" i="1" dirty="0" err="1">
                <a:sym typeface="Wingdings" panose="05000000000000000000" pitchFamily="2" charset="2"/>
              </a:rPr>
              <a:t>Glitsch</a:t>
            </a:r>
            <a:r>
              <a:rPr lang="de-DE" sz="1200" i="1" dirty="0">
                <a:sym typeface="Wingdings" panose="05000000000000000000" pitchFamily="2" charset="2"/>
              </a:rPr>
              <a:t>, </a:t>
            </a:r>
            <a:r>
              <a:rPr lang="de-DE" sz="1200" i="1" dirty="0" err="1">
                <a:sym typeface="Wingdings" panose="05000000000000000000" pitchFamily="2" charset="2"/>
              </a:rPr>
              <a:t>Pranter</a:t>
            </a:r>
            <a:endParaRPr lang="de-DE" sz="1200" i="1" dirty="0">
              <a:sym typeface="Wingdings" panose="05000000000000000000" pitchFamily="2" charset="2"/>
            </a:endParaRPr>
          </a:p>
          <a:p>
            <a:r>
              <a:rPr lang="de-DE" sz="1400" dirty="0">
                <a:sym typeface="Wingdings" panose="05000000000000000000" pitchFamily="2" charset="2"/>
              </a:rPr>
              <a:t>       einige zählen zum gesamtösterreichischen Standard </a:t>
            </a:r>
          </a:p>
          <a:p>
            <a:r>
              <a:rPr lang="de-DE" sz="1400" dirty="0">
                <a:sym typeface="Wingdings" panose="05000000000000000000" pitchFamily="2" charset="2"/>
              </a:rPr>
              <a:t>	</a:t>
            </a:r>
            <a:r>
              <a:rPr lang="de-DE" sz="1200" i="1" dirty="0">
                <a:sym typeface="Wingdings" panose="05000000000000000000" pitchFamily="2" charset="2"/>
              </a:rPr>
              <a:t>Keusche, </a:t>
            </a:r>
            <a:r>
              <a:rPr lang="de-DE" sz="1200" i="1" dirty="0" err="1">
                <a:sym typeface="Wingdings" panose="05000000000000000000" pitchFamily="2" charset="2"/>
              </a:rPr>
              <a:t>Pinze</a:t>
            </a:r>
            <a:r>
              <a:rPr lang="de-DE" sz="1200" i="1" dirty="0">
                <a:sym typeface="Wingdings" panose="05000000000000000000" pitchFamily="2" charset="2"/>
              </a:rPr>
              <a:t>, </a:t>
            </a:r>
            <a:r>
              <a:rPr lang="de-DE" sz="1200" i="1" dirty="0" err="1">
                <a:sym typeface="Wingdings" panose="05000000000000000000" pitchFamily="2" charset="2"/>
              </a:rPr>
              <a:t>Plitze</a:t>
            </a:r>
            <a:r>
              <a:rPr lang="de-DE" sz="1200" i="1" dirty="0">
                <a:sym typeface="Wingdings" panose="05000000000000000000" pitchFamily="2" charset="2"/>
              </a:rPr>
              <a:t>, Jause</a:t>
            </a:r>
          </a:p>
          <a:p>
            <a:pPr marL="285750" indent="-285750">
              <a:buFontTx/>
              <a:buChar char="-"/>
            </a:pPr>
            <a:endParaRPr lang="de-DE" sz="1400" b="1" i="1" dirty="0">
              <a:sym typeface="Wingdings" panose="05000000000000000000" pitchFamily="2" charset="2"/>
            </a:endParaRPr>
          </a:p>
          <a:p>
            <a:pPr marL="285750" indent="-285750">
              <a:buFontTx/>
              <a:buChar char="-"/>
            </a:pPr>
            <a:endParaRPr lang="de-DE" sz="1400" b="1" dirty="0">
              <a:sym typeface="Wingdings" panose="05000000000000000000" pitchFamily="2" charset="2"/>
            </a:endParaRPr>
          </a:p>
          <a:p>
            <a:pPr marL="285750" indent="-285750">
              <a:buFontTx/>
              <a:buChar char="-"/>
            </a:pPr>
            <a:r>
              <a:rPr lang="de-DE" sz="1400" b="1" dirty="0">
                <a:sym typeface="Wingdings" panose="05000000000000000000" pitchFamily="2" charset="2"/>
              </a:rPr>
              <a:t>Tschechisch/Slowakisch</a:t>
            </a:r>
          </a:p>
          <a:p>
            <a:r>
              <a:rPr lang="de-DE" sz="1400" dirty="0">
                <a:sym typeface="Wingdings" panose="05000000000000000000" pitchFamily="2" charset="2"/>
              </a:rPr>
              <a:t>        Der ursprünglich große tschechische und slowakische Einfluss ist in der österreichischen  Standardsprache</a:t>
            </a:r>
          </a:p>
          <a:p>
            <a:r>
              <a:rPr lang="de-DE" sz="1400" dirty="0">
                <a:sym typeface="Wingdings" panose="05000000000000000000" pitchFamily="2" charset="2"/>
              </a:rPr>
              <a:t>            vor allem noch in der Küchensprache erhalten:</a:t>
            </a:r>
          </a:p>
          <a:p>
            <a:r>
              <a:rPr lang="de-DE" sz="1400" dirty="0">
                <a:sym typeface="Wingdings" panose="05000000000000000000" pitchFamily="2" charset="2"/>
              </a:rPr>
              <a:t>	</a:t>
            </a:r>
            <a:r>
              <a:rPr lang="de-DE" sz="1200" i="1" dirty="0" err="1">
                <a:sym typeface="Wingdings" panose="05000000000000000000" pitchFamily="2" charset="2"/>
              </a:rPr>
              <a:t>Brimsen</a:t>
            </a:r>
            <a:r>
              <a:rPr lang="de-DE" sz="1200" i="1" dirty="0">
                <a:sym typeface="Wingdings" panose="05000000000000000000" pitchFamily="2" charset="2"/>
              </a:rPr>
              <a:t>, </a:t>
            </a:r>
            <a:r>
              <a:rPr lang="de-DE" sz="1200" i="1" dirty="0" err="1">
                <a:sym typeface="Wingdings" panose="05000000000000000000" pitchFamily="2" charset="2"/>
              </a:rPr>
              <a:t>Haluschka</a:t>
            </a:r>
            <a:r>
              <a:rPr lang="de-DE" sz="1200" i="1" dirty="0">
                <a:sym typeface="Wingdings" panose="05000000000000000000" pitchFamily="2" charset="2"/>
              </a:rPr>
              <a:t>, Kaluppe, </a:t>
            </a:r>
            <a:r>
              <a:rPr lang="de-DE" sz="1200" i="1" dirty="0" err="1">
                <a:sym typeface="Wingdings" panose="05000000000000000000" pitchFamily="2" charset="2"/>
              </a:rPr>
              <a:t>Kolatsche</a:t>
            </a:r>
            <a:r>
              <a:rPr lang="de-DE" sz="1200" i="1" dirty="0">
                <a:sym typeface="Wingdings" panose="05000000000000000000" pitchFamily="2" charset="2"/>
              </a:rPr>
              <a:t>, Kren, Skubanki</a:t>
            </a:r>
          </a:p>
          <a:p>
            <a:r>
              <a:rPr lang="de-DE" sz="1400" dirty="0">
                <a:sym typeface="Wingdings" panose="05000000000000000000" pitchFamily="2" charset="2"/>
              </a:rPr>
              <a:t>         und in der Umgangssprache:</a:t>
            </a:r>
          </a:p>
          <a:p>
            <a:r>
              <a:rPr lang="de-DE" sz="1400" dirty="0">
                <a:sym typeface="Wingdings" panose="05000000000000000000" pitchFamily="2" charset="2"/>
              </a:rPr>
              <a:t>	</a:t>
            </a:r>
            <a:r>
              <a:rPr lang="de-DE" sz="1200" i="1" dirty="0">
                <a:sym typeface="Wingdings" panose="05000000000000000000" pitchFamily="2" charset="2"/>
              </a:rPr>
              <a:t>petschiert sein </a:t>
            </a:r>
            <a:r>
              <a:rPr lang="de-DE" sz="1200" dirty="0">
                <a:sym typeface="Wingdings" panose="05000000000000000000" pitchFamily="2" charset="2"/>
              </a:rPr>
              <a:t>(ruiniert sein), </a:t>
            </a:r>
            <a:r>
              <a:rPr lang="de-DE" sz="1200" i="1" dirty="0" err="1">
                <a:sym typeface="Wingdings" panose="05000000000000000000" pitchFamily="2" charset="2"/>
              </a:rPr>
              <a:t>trischaken</a:t>
            </a:r>
            <a:r>
              <a:rPr lang="de-DE" sz="1200" dirty="0">
                <a:sym typeface="Wingdings" panose="05000000000000000000" pitchFamily="2" charset="2"/>
              </a:rPr>
              <a:t> (verprügeln), </a:t>
            </a:r>
            <a:r>
              <a:rPr lang="de-DE" sz="1200" i="1" dirty="0">
                <a:sym typeface="Wingdings" panose="05000000000000000000" pitchFamily="2" charset="2"/>
              </a:rPr>
              <a:t>Strizzi</a:t>
            </a:r>
            <a:r>
              <a:rPr lang="de-DE" sz="1200" dirty="0">
                <a:sym typeface="Wingdings" panose="05000000000000000000" pitchFamily="2" charset="2"/>
              </a:rPr>
              <a:t> (Gauner)</a:t>
            </a:r>
          </a:p>
          <a:p>
            <a:pPr marL="285750" indent="-285750">
              <a:buFontTx/>
              <a:buChar char="-"/>
            </a:pPr>
            <a:endParaRPr lang="de-DE" sz="1400" dirty="0">
              <a:sym typeface="Wingdings" panose="05000000000000000000" pitchFamily="2" charset="2"/>
            </a:endParaRPr>
          </a:p>
          <a:p>
            <a:pPr marL="285750" indent="-285750">
              <a:buFontTx/>
              <a:buChar char="-"/>
            </a:pPr>
            <a:endParaRPr lang="de-DE" sz="1400" b="1" dirty="0">
              <a:sym typeface="Wingdings" panose="05000000000000000000" pitchFamily="2" charset="2"/>
            </a:endParaRPr>
          </a:p>
          <a:p>
            <a:pPr marL="285750" indent="-285750">
              <a:buFontTx/>
              <a:buChar char="-"/>
            </a:pPr>
            <a:endParaRPr lang="de-DE" sz="1400" b="1" dirty="0">
              <a:sym typeface="Wingdings" panose="05000000000000000000" pitchFamily="2" charset="2"/>
            </a:endParaRPr>
          </a:p>
          <a:p>
            <a:pPr marL="285750" indent="-285750">
              <a:buFontTx/>
              <a:buChar char="-"/>
            </a:pPr>
            <a:r>
              <a:rPr lang="de-DE" sz="1400" b="1" dirty="0">
                <a:sym typeface="Wingdings" panose="05000000000000000000" pitchFamily="2" charset="2"/>
              </a:rPr>
              <a:t>Ungarisch</a:t>
            </a:r>
          </a:p>
          <a:p>
            <a:r>
              <a:rPr lang="de-DE" sz="1400" dirty="0">
                <a:sym typeface="Wingdings" panose="05000000000000000000" pitchFamily="2" charset="2"/>
              </a:rPr>
              <a:t>        geringer sprachlicher Einfluss, da Ungarn in der Monarchie eigene kulturelle Zentren und eine andere Wirtschaftsstruktur hatte</a:t>
            </a:r>
          </a:p>
          <a:p>
            <a:r>
              <a:rPr lang="de-DE" sz="1400" dirty="0">
                <a:sym typeface="Wingdings" panose="05000000000000000000" pitchFamily="2" charset="2"/>
              </a:rPr>
              <a:t>	</a:t>
            </a:r>
            <a:r>
              <a:rPr lang="de-DE" sz="1200" i="1" dirty="0">
                <a:sym typeface="Wingdings" panose="05000000000000000000" pitchFamily="2" charset="2"/>
              </a:rPr>
              <a:t>Fogosch</a:t>
            </a:r>
            <a:r>
              <a:rPr lang="de-DE" sz="1200" dirty="0">
                <a:sym typeface="Wingdings" panose="05000000000000000000" pitchFamily="2" charset="2"/>
              </a:rPr>
              <a:t> (Zander), </a:t>
            </a:r>
            <a:r>
              <a:rPr lang="de-DE" sz="1200" i="1" dirty="0">
                <a:sym typeface="Wingdings" panose="05000000000000000000" pitchFamily="2" charset="2"/>
              </a:rPr>
              <a:t>Mulatschag</a:t>
            </a:r>
            <a:r>
              <a:rPr lang="de-DE" sz="1200" dirty="0">
                <a:sym typeface="Wingdings" panose="05000000000000000000" pitchFamily="2" charset="2"/>
              </a:rPr>
              <a:t> (ausgelassenes Fest)</a:t>
            </a:r>
          </a:p>
        </p:txBody>
      </p:sp>
    </p:spTree>
    <p:extLst>
      <p:ext uri="{BB962C8B-B14F-4D97-AF65-F5344CB8AC3E}">
        <p14:creationId xmlns:p14="http://schemas.microsoft.com/office/powerpoint/2010/main" val="592892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13" end="13"/>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
                                            <p:txEl>
                                              <p:pRg st="14" end="14"/>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
                                            <p:txEl>
                                              <p:pRg st="15" end="15"/>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
                                            <p:txEl>
                                              <p:pRg st="16" end="16"/>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
                                            <p:txEl>
                                              <p:pRg st="17" end="17"/>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
                                            <p:txEl>
                                              <p:pRg st="18" end="18"/>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
                                            <p:txEl>
                                              <p:pRg st="22" end="22"/>
                                            </p:txEl>
                                          </p:spTgt>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2">
                                            <p:txEl>
                                              <p:pRg st="23" end="23"/>
                                            </p:txEl>
                                          </p:spTgt>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2">
                                            <p:txEl>
                                              <p:pRg st="24" end="2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803ADC97-79AB-43CE-996C-70D8D434EC2E}"/>
              </a:ext>
            </a:extLst>
          </p:cNvPr>
          <p:cNvSpPr/>
          <p:nvPr/>
        </p:nvSpPr>
        <p:spPr>
          <a:xfrm>
            <a:off x="478535" y="137255"/>
            <a:ext cx="10579990" cy="6447919"/>
          </a:xfrm>
          <a:prstGeom prst="rect">
            <a:avLst/>
          </a:prstGeom>
        </p:spPr>
        <p:txBody>
          <a:bodyPr wrap="square">
            <a:spAutoFit/>
          </a:bodyPr>
          <a:lstStyle/>
          <a:p>
            <a:pPr marL="285750" indent="-285750">
              <a:buFont typeface="Wingdings" panose="05000000000000000000" pitchFamily="2" charset="2"/>
              <a:buChar char="à"/>
            </a:pPr>
            <a:endParaRPr lang="de-DE" b="1" dirty="0">
              <a:sym typeface="Wingdings" panose="05000000000000000000" pitchFamily="2" charset="2"/>
            </a:endParaRPr>
          </a:p>
          <a:p>
            <a:r>
              <a:rPr lang="de-DE" sz="1600" b="1" dirty="0">
                <a:sym typeface="Wingdings" panose="05000000000000000000" pitchFamily="2" charset="2"/>
              </a:rPr>
              <a:t>Die Sprache der Küche</a:t>
            </a:r>
          </a:p>
          <a:p>
            <a:pPr marL="285750" indent="-285750">
              <a:buFont typeface="Arial" panose="020B0604020202020204" pitchFamily="34" charset="0"/>
              <a:buChar char="•"/>
            </a:pPr>
            <a:endParaRPr lang="de-DE" sz="1600" b="1" dirty="0">
              <a:sym typeface="Wingdings" panose="05000000000000000000" pitchFamily="2" charset="2"/>
            </a:endParaRPr>
          </a:p>
          <a:p>
            <a:r>
              <a:rPr lang="de-DE" sz="1400" dirty="0"/>
              <a:t>	</a:t>
            </a:r>
            <a:r>
              <a:rPr lang="de-DE" sz="1400" dirty="0">
                <a:sym typeface="Wingdings" panose="05000000000000000000" pitchFamily="2" charset="2"/>
              </a:rPr>
              <a:t>  „</a:t>
            </a:r>
            <a:r>
              <a:rPr lang="de-DE" sz="1400" dirty="0"/>
              <a:t>Wie auch in anderen Sprachen ist die Küchensprache (oder Sprache der Kochkunst) entsprechend der geografischen 	     	       und kulturellen Vielfalt regional ausdifferenziert. Daher gibt es neben vielen Wörtern der Küchensprache, die für ganz</a:t>
            </a:r>
          </a:p>
          <a:p>
            <a:r>
              <a:rPr lang="de-DE" sz="1400" dirty="0"/>
              <a:t>	       Österreich gelten, zahlreiche andere, die für einzelne Regionen innerhalb Österreichs spezifisch sind. Die folgende Liste</a:t>
            </a:r>
          </a:p>
          <a:p>
            <a:r>
              <a:rPr lang="de-DE" sz="1400" dirty="0"/>
              <a:t>	       enthält Speisen- und Fruchtbezeichnungen, nicht aber Wörter für Arbeitsvorgänge und Geräte.“ </a:t>
            </a:r>
            <a:r>
              <a:rPr lang="de-DE" sz="1200" dirty="0"/>
              <a:t>(17)</a:t>
            </a:r>
            <a:endParaRPr lang="de-DE" sz="1200" b="1" dirty="0">
              <a:sym typeface="Wingdings" panose="05000000000000000000" pitchFamily="2" charset="2"/>
            </a:endParaRPr>
          </a:p>
          <a:p>
            <a:pPr marL="285750" indent="-285750">
              <a:buFont typeface="Arial" panose="020B0604020202020204" pitchFamily="34" charset="0"/>
              <a:buChar char="•"/>
            </a:pPr>
            <a:endParaRPr lang="de-DE" sz="1400" b="1" dirty="0">
              <a:sym typeface="Wingdings" panose="05000000000000000000" pitchFamily="2" charset="2"/>
            </a:endParaRPr>
          </a:p>
          <a:p>
            <a:endParaRPr lang="de-DE" sz="1400" b="1" dirty="0">
              <a:sym typeface="Wingdings" panose="05000000000000000000" pitchFamily="2" charset="2"/>
            </a:endParaRPr>
          </a:p>
          <a:p>
            <a:pPr marL="285750" indent="-285750">
              <a:lnSpc>
                <a:spcPct val="150000"/>
              </a:lnSpc>
              <a:buFont typeface="Arial" panose="020B0604020202020204" pitchFamily="34" charset="0"/>
              <a:buChar char="•"/>
            </a:pPr>
            <a:r>
              <a:rPr lang="de-DE" sz="1600" i="1" dirty="0"/>
              <a:t>Brauner</a:t>
            </a:r>
            <a:r>
              <a:rPr lang="de-DE" sz="1600" dirty="0"/>
              <a:t>: 	Kaffee mit Milch (im Kaffeehaus)</a:t>
            </a:r>
          </a:p>
          <a:p>
            <a:pPr marL="285750" indent="-285750">
              <a:lnSpc>
                <a:spcPct val="150000"/>
              </a:lnSpc>
              <a:buFont typeface="Arial" panose="020B0604020202020204" pitchFamily="34" charset="0"/>
              <a:buChar char="•"/>
            </a:pPr>
            <a:r>
              <a:rPr lang="de-DE" sz="1600" i="1" dirty="0"/>
              <a:t>Buchteln</a:t>
            </a:r>
            <a:r>
              <a:rPr lang="de-DE" sz="1600" dirty="0"/>
              <a:t>: 	Gebäck aus Germteig, in einer Kasserolle gebacken, meist mit Marmelade gefüllt</a:t>
            </a:r>
          </a:p>
          <a:p>
            <a:pPr marL="285750" indent="-285750">
              <a:lnSpc>
                <a:spcPct val="150000"/>
              </a:lnSpc>
              <a:buFont typeface="Arial" panose="020B0604020202020204" pitchFamily="34" charset="0"/>
              <a:buChar char="•"/>
            </a:pPr>
            <a:r>
              <a:rPr lang="de-DE" sz="1600" i="1" dirty="0"/>
              <a:t>Eierschwammerl</a:t>
            </a:r>
            <a:r>
              <a:rPr lang="de-DE" sz="1600" dirty="0"/>
              <a:t>: 	Pfifferling</a:t>
            </a:r>
          </a:p>
          <a:p>
            <a:pPr marL="285750" indent="-285750">
              <a:lnSpc>
                <a:spcPct val="150000"/>
              </a:lnSpc>
              <a:buFont typeface="Arial" panose="020B0604020202020204" pitchFamily="34" charset="0"/>
              <a:buChar char="•"/>
            </a:pPr>
            <a:r>
              <a:rPr lang="de-DE" sz="1600" i="1" dirty="0"/>
              <a:t>Frittaten:</a:t>
            </a:r>
            <a:r>
              <a:rPr lang="de-DE" sz="1600" dirty="0"/>
              <a:t>	dünne Teigstreifen als Suppeneinlage; Frittatensuppe</a:t>
            </a:r>
          </a:p>
          <a:p>
            <a:pPr marL="285750" indent="-285750">
              <a:lnSpc>
                <a:spcPct val="150000"/>
              </a:lnSpc>
              <a:buFont typeface="Arial" panose="020B0604020202020204" pitchFamily="34" charset="0"/>
              <a:buChar char="•"/>
            </a:pPr>
            <a:r>
              <a:rPr lang="de-DE" sz="1600" i="1" dirty="0"/>
              <a:t>Kaffeeobers</a:t>
            </a:r>
            <a:r>
              <a:rPr lang="de-DE" sz="1600" dirty="0"/>
              <a:t>:	Obers für den Kaffee</a:t>
            </a:r>
          </a:p>
          <a:p>
            <a:pPr marL="285750" indent="-285750">
              <a:lnSpc>
                <a:spcPct val="150000"/>
              </a:lnSpc>
              <a:buFont typeface="Arial" panose="020B0604020202020204" pitchFamily="34" charset="0"/>
              <a:buChar char="•"/>
            </a:pPr>
            <a:r>
              <a:rPr lang="de-DE" sz="1600" i="1" dirty="0"/>
              <a:t>Obers</a:t>
            </a:r>
            <a:r>
              <a:rPr lang="de-DE" sz="1600" dirty="0"/>
              <a:t>:		Rahm (in Deutschland: süße Sahne)</a:t>
            </a:r>
          </a:p>
          <a:p>
            <a:pPr marL="285750" indent="-285750">
              <a:lnSpc>
                <a:spcPct val="150000"/>
              </a:lnSpc>
              <a:buFont typeface="Arial" panose="020B0604020202020204" pitchFamily="34" charset="0"/>
              <a:buChar char="•"/>
            </a:pPr>
            <a:r>
              <a:rPr lang="de-DE" sz="1600" i="1" dirty="0"/>
              <a:t>Kaiserschmarren</a:t>
            </a:r>
            <a:r>
              <a:rPr lang="de-DE" sz="1600" dirty="0"/>
              <a:t>:	zerstoßener dicker Palatschinken mit Rosinen</a:t>
            </a:r>
          </a:p>
          <a:p>
            <a:pPr marL="285750" indent="-285750">
              <a:lnSpc>
                <a:spcPct val="150000"/>
              </a:lnSpc>
              <a:buFont typeface="Arial" panose="020B0604020202020204" pitchFamily="34" charset="0"/>
              <a:buChar char="•"/>
            </a:pPr>
            <a:r>
              <a:rPr lang="de-DE" sz="1600" i="1" dirty="0"/>
              <a:t>Karfiol:</a:t>
            </a:r>
            <a:r>
              <a:rPr lang="de-DE" sz="1600" dirty="0"/>
              <a:t>		Blumenkohl</a:t>
            </a:r>
          </a:p>
          <a:p>
            <a:pPr marL="285750" indent="-285750">
              <a:lnSpc>
                <a:spcPct val="150000"/>
              </a:lnSpc>
              <a:buFont typeface="Arial" panose="020B0604020202020204" pitchFamily="34" charset="0"/>
              <a:buChar char="•"/>
            </a:pPr>
            <a:r>
              <a:rPr lang="de-DE" sz="1600" i="1" dirty="0" err="1"/>
              <a:t>Kasnocken</a:t>
            </a:r>
            <a:r>
              <a:rPr lang="de-DE" sz="1600" dirty="0"/>
              <a:t>:	Nockerln, Spätzle mit geriebenem Käse; </a:t>
            </a:r>
            <a:r>
              <a:rPr lang="de-DE" sz="1600" dirty="0" err="1"/>
              <a:t>Kasnudeln</a:t>
            </a:r>
            <a:r>
              <a:rPr lang="de-DE" sz="1600" dirty="0"/>
              <a:t>, </a:t>
            </a:r>
            <a:r>
              <a:rPr lang="de-DE" sz="1600" dirty="0" err="1"/>
              <a:t>Kasspatzen</a:t>
            </a:r>
            <a:endParaRPr lang="de-DE" sz="1600" dirty="0"/>
          </a:p>
          <a:p>
            <a:pPr marL="285750" indent="-285750">
              <a:lnSpc>
                <a:spcPct val="150000"/>
              </a:lnSpc>
              <a:buFont typeface="Arial" panose="020B0604020202020204" pitchFamily="34" charset="0"/>
              <a:buChar char="•"/>
            </a:pPr>
            <a:r>
              <a:rPr lang="de-DE" sz="1600" i="1" dirty="0" err="1"/>
              <a:t>Kücherl</a:t>
            </a:r>
            <a:r>
              <a:rPr lang="de-DE" sz="1600" dirty="0"/>
              <a:t>:	rundes Schmalzgebäck; </a:t>
            </a:r>
            <a:r>
              <a:rPr lang="de-DE" sz="1600" dirty="0" err="1"/>
              <a:t>Apfel­kücherl</a:t>
            </a:r>
            <a:endParaRPr lang="de-DE" sz="1600" dirty="0"/>
          </a:p>
          <a:p>
            <a:pPr marL="285750" indent="-285750">
              <a:buFont typeface="Arial" panose="020B0604020202020204" pitchFamily="34" charset="0"/>
              <a:buChar char="•"/>
            </a:pPr>
            <a:endParaRPr lang="de-DE" b="1" dirty="0">
              <a:sym typeface="Wingdings" panose="05000000000000000000" pitchFamily="2" charset="2"/>
            </a:endParaRPr>
          </a:p>
          <a:p>
            <a:endParaRPr lang="de-DE" b="1" dirty="0">
              <a:sym typeface="Wingdings" panose="05000000000000000000" pitchFamily="2" charset="2"/>
            </a:endParaRPr>
          </a:p>
        </p:txBody>
      </p:sp>
    </p:spTree>
    <p:extLst>
      <p:ext uri="{BB962C8B-B14F-4D97-AF65-F5344CB8AC3E}">
        <p14:creationId xmlns:p14="http://schemas.microsoft.com/office/powerpoint/2010/main" val="1948995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
                                            <p:txEl>
                                              <p:pRg st="11" end="11"/>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
                                            <p:txEl>
                                              <p:pRg st="12" end="12"/>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
                                            <p:txEl>
                                              <p:pRg st="13" end="13"/>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
                                            <p:txEl>
                                              <p:pRg st="14" end="14"/>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
                                            <p:txEl>
                                              <p:pRg st="15" end="15"/>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2">
                                            <p:txEl>
                                              <p:pRg st="16" end="16"/>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2">
                                            <p:txEl>
                                              <p:pRg st="17" end="1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AA8D92C4-5DAA-4AC0-90F2-51C0E109BEF2}"/>
              </a:ext>
            </a:extLst>
          </p:cNvPr>
          <p:cNvSpPr/>
          <p:nvPr/>
        </p:nvSpPr>
        <p:spPr>
          <a:xfrm>
            <a:off x="733425" y="372634"/>
            <a:ext cx="9048750" cy="6979090"/>
          </a:xfrm>
          <a:prstGeom prst="rect">
            <a:avLst/>
          </a:prstGeom>
        </p:spPr>
        <p:txBody>
          <a:bodyPr wrap="square">
            <a:spAutoFit/>
          </a:bodyPr>
          <a:lstStyle/>
          <a:p>
            <a:pPr marL="285750" indent="-285750">
              <a:lnSpc>
                <a:spcPct val="150000"/>
              </a:lnSpc>
              <a:buFont typeface="Arial" panose="020B0604020202020204" pitchFamily="34" charset="0"/>
              <a:buChar char="•"/>
            </a:pPr>
            <a:r>
              <a:rPr lang="de-DE" sz="1600" i="1" dirty="0"/>
              <a:t>Marille</a:t>
            </a:r>
            <a:r>
              <a:rPr lang="de-DE" sz="1600" dirty="0"/>
              <a:t>:	in Deutschland: Aprikose; </a:t>
            </a:r>
            <a:r>
              <a:rPr lang="de-DE" sz="1600" i="1" dirty="0"/>
              <a:t>Maril­lengeist, Marillenknödel, </a:t>
            </a:r>
            <a:r>
              <a:rPr lang="de-DE" sz="1600" i="1" dirty="0" err="1"/>
              <a:t>Marillenkompott</a:t>
            </a:r>
            <a:r>
              <a:rPr lang="de-DE" sz="1600" i="1" dirty="0"/>
              <a:t>, 			Marillenmarmelade, Marillenschnaps, </a:t>
            </a:r>
            <a:r>
              <a:rPr lang="de-DE" sz="1600" i="1" dirty="0" err="1"/>
              <a:t>Marillensoße</a:t>
            </a:r>
            <a:r>
              <a:rPr lang="de-DE" sz="1600" i="1" dirty="0"/>
              <a:t>, </a:t>
            </a:r>
            <a:r>
              <a:rPr lang="de-DE" sz="1600" i="1" dirty="0" err="1"/>
              <a:t>Marillenfleck</a:t>
            </a:r>
            <a:endParaRPr lang="de-DE" sz="1600" i="1" dirty="0"/>
          </a:p>
          <a:p>
            <a:pPr marL="285750" indent="-285750">
              <a:lnSpc>
                <a:spcPct val="150000"/>
              </a:lnSpc>
              <a:buFont typeface="Arial" panose="020B0604020202020204" pitchFamily="34" charset="0"/>
              <a:buChar char="•"/>
            </a:pPr>
            <a:endParaRPr lang="de-DE" sz="1600" i="1" dirty="0"/>
          </a:p>
          <a:p>
            <a:pPr marL="285750" indent="-285750">
              <a:lnSpc>
                <a:spcPct val="150000"/>
              </a:lnSpc>
              <a:buFont typeface="Arial" panose="020B0604020202020204" pitchFamily="34" charset="0"/>
              <a:buChar char="•"/>
            </a:pPr>
            <a:r>
              <a:rPr lang="pt-BR" sz="1600" i="1" dirty="0"/>
              <a:t>Paradeiser</a:t>
            </a:r>
            <a:r>
              <a:rPr lang="pt-BR" sz="1600" dirty="0"/>
              <a:t>:	Tomate; </a:t>
            </a:r>
            <a:r>
              <a:rPr lang="pt-BR" sz="1600" i="1" dirty="0"/>
              <a:t>Paradeismark, Para­deispaprika, Paradeissalat, Paradeissoße, Paradeissuppe</a:t>
            </a:r>
          </a:p>
          <a:p>
            <a:pPr>
              <a:lnSpc>
                <a:spcPct val="150000"/>
              </a:lnSpc>
            </a:pPr>
            <a:r>
              <a:rPr lang="pt-BR" sz="1600" i="1" dirty="0"/>
              <a:t>		</a:t>
            </a:r>
            <a:r>
              <a:rPr lang="pt-BR" sz="1400" dirty="0"/>
              <a:t>[beachte Etymologie]</a:t>
            </a:r>
          </a:p>
          <a:p>
            <a:pPr>
              <a:lnSpc>
                <a:spcPct val="150000"/>
              </a:lnSpc>
            </a:pPr>
            <a:endParaRPr lang="pt-BR" sz="1400" dirty="0"/>
          </a:p>
          <a:p>
            <a:pPr marL="285750" indent="-285750">
              <a:lnSpc>
                <a:spcPct val="150000"/>
              </a:lnSpc>
              <a:buFont typeface="Arial" panose="020B0604020202020204" pitchFamily="34" charset="0"/>
              <a:buChar char="•"/>
            </a:pPr>
            <a:r>
              <a:rPr lang="de-DE" sz="1600" i="1" dirty="0"/>
              <a:t>Ribisel</a:t>
            </a:r>
            <a:r>
              <a:rPr lang="de-DE" sz="1600" dirty="0"/>
              <a:t>:		Johannisbeere; </a:t>
            </a:r>
            <a:r>
              <a:rPr lang="de-DE" sz="1600" i="1" dirty="0" err="1"/>
              <a:t>Ribiselmarmelade</a:t>
            </a:r>
            <a:r>
              <a:rPr lang="de-DE" sz="1600" i="1" dirty="0"/>
              <a:t>, Ribiselsaft, </a:t>
            </a:r>
            <a:r>
              <a:rPr lang="de-DE" sz="1600" i="1" dirty="0" err="1"/>
              <a:t>Ribiselwein</a:t>
            </a:r>
            <a:r>
              <a:rPr lang="de-DE" sz="1600" i="1" dirty="0"/>
              <a:t>, </a:t>
            </a:r>
            <a:r>
              <a:rPr lang="de-DE" sz="1600" i="1" dirty="0" err="1"/>
              <a:t>Ribiselkuchen</a:t>
            </a:r>
            <a:endParaRPr lang="de-DE" sz="1600" i="1" dirty="0"/>
          </a:p>
          <a:p>
            <a:pPr>
              <a:lnSpc>
                <a:spcPct val="150000"/>
              </a:lnSpc>
            </a:pPr>
            <a:r>
              <a:rPr lang="de-DE" sz="1600" dirty="0"/>
              <a:t>		</a:t>
            </a:r>
            <a:r>
              <a:rPr lang="pt-BR" sz="1400" dirty="0"/>
              <a:t>[beachte Etymologie]</a:t>
            </a:r>
          </a:p>
          <a:p>
            <a:pPr>
              <a:lnSpc>
                <a:spcPct val="150000"/>
              </a:lnSpc>
            </a:pPr>
            <a:endParaRPr lang="pt-BR" sz="1400" dirty="0"/>
          </a:p>
          <a:p>
            <a:pPr marL="285750" indent="-285750">
              <a:lnSpc>
                <a:spcPct val="150000"/>
              </a:lnSpc>
              <a:buFont typeface="Arial" panose="020B0604020202020204" pitchFamily="34" charset="0"/>
              <a:buChar char="•"/>
            </a:pPr>
            <a:r>
              <a:rPr lang="de-DE" sz="1600" i="1" dirty="0"/>
              <a:t>Powidl</a:t>
            </a:r>
            <a:r>
              <a:rPr lang="de-DE" sz="1600" dirty="0"/>
              <a:t>:		Pflaumenmus; </a:t>
            </a:r>
            <a:r>
              <a:rPr lang="de-DE" sz="1600" i="1" dirty="0"/>
              <a:t>Powidltascherl</a:t>
            </a:r>
          </a:p>
          <a:p>
            <a:pPr marL="285750" indent="-285750">
              <a:lnSpc>
                <a:spcPct val="150000"/>
              </a:lnSpc>
              <a:buFont typeface="Arial" panose="020B0604020202020204" pitchFamily="34" charset="0"/>
              <a:buChar char="•"/>
            </a:pPr>
            <a:endParaRPr lang="de-DE" sz="1600" i="1" dirty="0"/>
          </a:p>
          <a:p>
            <a:pPr marL="285750" indent="-285750">
              <a:lnSpc>
                <a:spcPct val="150000"/>
              </a:lnSpc>
              <a:buFont typeface="Arial" panose="020B0604020202020204" pitchFamily="34" charset="0"/>
              <a:buChar char="•"/>
            </a:pPr>
            <a:r>
              <a:rPr lang="de-DE" sz="1600" i="1" dirty="0"/>
              <a:t>Topfen</a:t>
            </a:r>
            <a:r>
              <a:rPr lang="de-DE" sz="1600" dirty="0"/>
              <a:t>:		in Deutschland: Quark; </a:t>
            </a:r>
            <a:r>
              <a:rPr lang="de-DE" sz="1600" i="1" dirty="0"/>
              <a:t>Topfen­creme, Topfenstrudel, Topfenpalatschinke, 			Topfentorte, </a:t>
            </a:r>
            <a:r>
              <a:rPr lang="de-DE" sz="1600" i="1" dirty="0" err="1"/>
              <a:t>Topfenkolatsche</a:t>
            </a:r>
            <a:r>
              <a:rPr lang="de-DE" sz="1600" i="1" dirty="0"/>
              <a:t>, Topfen­tascherl</a:t>
            </a:r>
          </a:p>
          <a:p>
            <a:pPr>
              <a:lnSpc>
                <a:spcPct val="150000"/>
              </a:lnSpc>
            </a:pPr>
            <a:endParaRPr lang="de-DE" sz="1600" i="1" dirty="0"/>
          </a:p>
          <a:p>
            <a:pPr marL="285750" indent="-285750">
              <a:lnSpc>
                <a:spcPct val="150000"/>
              </a:lnSpc>
              <a:buFont typeface="Arial" panose="020B0604020202020204" pitchFamily="34" charset="0"/>
              <a:buChar char="•"/>
            </a:pPr>
            <a:r>
              <a:rPr lang="de-DE" sz="1600" i="1" dirty="0"/>
              <a:t>Vanillekipferl</a:t>
            </a:r>
            <a:r>
              <a:rPr lang="de-DE" sz="1600" dirty="0"/>
              <a:t>:	mit Vanillezucker bestreutes Nuss- oder Mandelgebäck in Form eines kleinen Kipfels</a:t>
            </a:r>
          </a:p>
          <a:p>
            <a:pPr marL="285750" indent="-285750">
              <a:lnSpc>
                <a:spcPct val="150000"/>
              </a:lnSpc>
              <a:buFont typeface="Arial" panose="020B0604020202020204" pitchFamily="34" charset="0"/>
              <a:buChar char="•"/>
            </a:pPr>
            <a:endParaRPr lang="de-DE" sz="1600" dirty="0"/>
          </a:p>
          <a:p>
            <a:pPr marL="285750" indent="-285750">
              <a:lnSpc>
                <a:spcPct val="150000"/>
              </a:lnSpc>
              <a:buFont typeface="Arial" panose="020B0604020202020204" pitchFamily="34" charset="0"/>
              <a:buChar char="•"/>
            </a:pPr>
            <a:r>
              <a:rPr lang="de-DE" sz="1600" i="1" dirty="0"/>
              <a:t>Röster</a:t>
            </a:r>
            <a:r>
              <a:rPr lang="de-DE" sz="1600" dirty="0"/>
              <a:t>:		Kompott oder Mus aus Zwetschken oder Holunder; </a:t>
            </a:r>
            <a:r>
              <a:rPr lang="de-DE" sz="1600" i="1" dirty="0"/>
              <a:t>Zwetschkenröster, </a:t>
            </a:r>
            <a:r>
              <a:rPr lang="de-DE" sz="1600" i="1" dirty="0" err="1"/>
              <a:t>Hollerröster</a:t>
            </a:r>
            <a:endParaRPr lang="de-DE" sz="1600" i="1" dirty="0"/>
          </a:p>
          <a:p>
            <a:pPr>
              <a:lnSpc>
                <a:spcPct val="150000"/>
              </a:lnSpc>
            </a:pPr>
            <a:endParaRPr lang="pt-BR" sz="1600" i="1" dirty="0"/>
          </a:p>
          <a:p>
            <a:pPr>
              <a:lnSpc>
                <a:spcPct val="150000"/>
              </a:lnSpc>
            </a:pPr>
            <a:endParaRPr lang="de-DE" sz="1600" dirty="0"/>
          </a:p>
        </p:txBody>
      </p:sp>
    </p:spTree>
    <p:extLst>
      <p:ext uri="{BB962C8B-B14F-4D97-AF65-F5344CB8AC3E}">
        <p14:creationId xmlns:p14="http://schemas.microsoft.com/office/powerpoint/2010/main" val="1272433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12" end="1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047937BB-510C-486E-A980-A99A1F7E3089}"/>
              </a:ext>
            </a:extLst>
          </p:cNvPr>
          <p:cNvSpPr txBox="1"/>
          <p:nvPr/>
        </p:nvSpPr>
        <p:spPr>
          <a:xfrm>
            <a:off x="1285875" y="589788"/>
            <a:ext cx="8971872" cy="6186309"/>
          </a:xfrm>
          <a:prstGeom prst="rect">
            <a:avLst/>
          </a:prstGeom>
          <a:noFill/>
        </p:spPr>
        <p:txBody>
          <a:bodyPr wrap="square" rtlCol="0">
            <a:spAutoFit/>
          </a:bodyPr>
          <a:lstStyle/>
          <a:p>
            <a:r>
              <a:rPr lang="de-DE" sz="2800" b="1" cap="small" dirty="0"/>
              <a:t>Organisatorisches</a:t>
            </a:r>
          </a:p>
          <a:p>
            <a:endParaRPr lang="de-DE" dirty="0"/>
          </a:p>
          <a:p>
            <a:endParaRPr lang="de-DE" dirty="0"/>
          </a:p>
          <a:p>
            <a:pPr>
              <a:lnSpc>
                <a:spcPct val="150000"/>
              </a:lnSpc>
            </a:pPr>
            <a:r>
              <a:rPr lang="de-DE" dirty="0"/>
              <a:t>Zur Prüfungsleistung zählen:</a:t>
            </a:r>
          </a:p>
          <a:p>
            <a:pPr>
              <a:lnSpc>
                <a:spcPct val="150000"/>
              </a:lnSpc>
            </a:pPr>
            <a:endParaRPr lang="de-DE" dirty="0"/>
          </a:p>
          <a:p>
            <a:pPr marL="285750" lvl="0" indent="-285750">
              <a:buFontTx/>
              <a:buChar char="-"/>
            </a:pPr>
            <a:r>
              <a:rPr lang="de-DE" b="1" dirty="0"/>
              <a:t>Mitarbeit </a:t>
            </a:r>
            <a:r>
              <a:rPr lang="de-DE" sz="1400" b="1" dirty="0"/>
              <a:t>[im Rahmen der Arbeitsaufträge]</a:t>
            </a:r>
          </a:p>
          <a:p>
            <a:pPr marL="285750" lvl="0" indent="-285750">
              <a:buFontTx/>
              <a:buChar char="-"/>
            </a:pPr>
            <a:endParaRPr lang="de-DE" dirty="0"/>
          </a:p>
          <a:p>
            <a:pPr marL="285750" indent="-285750">
              <a:buFontTx/>
              <a:buChar char="-"/>
            </a:pPr>
            <a:endParaRPr lang="de-DE" dirty="0"/>
          </a:p>
          <a:p>
            <a:pPr marL="285750" indent="-285750">
              <a:buFontTx/>
              <a:buChar char="-"/>
            </a:pPr>
            <a:r>
              <a:rPr lang="de-DE" b="1" dirty="0"/>
              <a:t>Zusammenfassung von drei Aufsätzen oder Texten</a:t>
            </a:r>
            <a:r>
              <a:rPr lang="de-DE" dirty="0"/>
              <a:t>:  1–2 Seiten </a:t>
            </a:r>
          </a:p>
          <a:p>
            <a:r>
              <a:rPr lang="de-DE" dirty="0"/>
              <a:t>				                     300–500 Wörter </a:t>
            </a:r>
          </a:p>
          <a:p>
            <a:r>
              <a:rPr lang="de-DE" dirty="0"/>
              <a:t>					</a:t>
            </a:r>
            <a:r>
              <a:rPr lang="de-DE" sz="1400" dirty="0"/>
              <a:t>    [Abgabetermin: wird jeweils bekannt gegeben]</a:t>
            </a:r>
          </a:p>
          <a:p>
            <a:endParaRPr lang="de-DE" sz="1400" dirty="0"/>
          </a:p>
          <a:p>
            <a:pPr marL="285750" indent="-285750">
              <a:buFontTx/>
              <a:buChar char="-"/>
            </a:pPr>
            <a:r>
              <a:rPr lang="de-DE" b="1" dirty="0"/>
              <a:t>Verfassen eines Essays </a:t>
            </a:r>
            <a:r>
              <a:rPr lang="de-DE" sz="1400" b="1" dirty="0"/>
              <a:t>[genauere Angaben folgen noch]</a:t>
            </a:r>
          </a:p>
          <a:p>
            <a:endParaRPr lang="de-DE" sz="1400" b="1" dirty="0"/>
          </a:p>
          <a:p>
            <a:endParaRPr lang="de-DE" sz="1400" dirty="0"/>
          </a:p>
          <a:p>
            <a:endParaRPr lang="de-DE" sz="1400" dirty="0"/>
          </a:p>
          <a:p>
            <a:pPr marL="285750" indent="-285750">
              <a:buFontTx/>
              <a:buChar char="-"/>
            </a:pPr>
            <a:r>
              <a:rPr lang="de-DE" b="1" dirty="0"/>
              <a:t>Schriftliche Prüfung </a:t>
            </a:r>
            <a:r>
              <a:rPr lang="de-DE" dirty="0"/>
              <a:t>am Ende des Semesters:  90 min </a:t>
            </a:r>
          </a:p>
          <a:p>
            <a:r>
              <a:rPr lang="de-DE" sz="1400" dirty="0"/>
              <a:t>	     				[Termin: voraussichtlich 29.5.]</a:t>
            </a:r>
          </a:p>
          <a:p>
            <a:pPr marL="285750" indent="-285750">
              <a:buFontTx/>
              <a:buChar char="-"/>
            </a:pPr>
            <a:endParaRPr lang="de-DE" sz="1400" dirty="0"/>
          </a:p>
          <a:p>
            <a:endParaRPr lang="de-DE" sz="1400" dirty="0"/>
          </a:p>
          <a:p>
            <a:r>
              <a:rPr lang="de-DE" dirty="0"/>
              <a:t>	</a:t>
            </a:r>
          </a:p>
          <a:p>
            <a:endParaRPr lang="de-DE" dirty="0"/>
          </a:p>
        </p:txBody>
      </p:sp>
    </p:spTree>
    <p:extLst>
      <p:ext uri="{BB962C8B-B14F-4D97-AF65-F5344CB8AC3E}">
        <p14:creationId xmlns:p14="http://schemas.microsoft.com/office/powerpoint/2010/main" val="17405298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8" end="8"/>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9" end="9"/>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10" end="1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12" end="12"/>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xEl>
                                              <p:pRg st="16" end="1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17" end="1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
                                            <p:txEl>
                                              <p:pRg st="20" end="2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F790A6E3-A499-42F8-982D-36BA143EFB59}"/>
              </a:ext>
            </a:extLst>
          </p:cNvPr>
          <p:cNvSpPr/>
          <p:nvPr/>
        </p:nvSpPr>
        <p:spPr>
          <a:xfrm>
            <a:off x="698302" y="215384"/>
            <a:ext cx="11074597" cy="6563592"/>
          </a:xfrm>
          <a:prstGeom prst="rect">
            <a:avLst/>
          </a:prstGeom>
        </p:spPr>
        <p:txBody>
          <a:bodyPr wrap="square">
            <a:spAutoFit/>
          </a:bodyPr>
          <a:lstStyle/>
          <a:p>
            <a:r>
              <a:rPr lang="de-DE" b="1" dirty="0">
                <a:sym typeface="Wingdings" panose="05000000000000000000" pitchFamily="2" charset="2"/>
              </a:rPr>
              <a:t>Die Sprache von Verwaltung und Institutionen</a:t>
            </a:r>
          </a:p>
          <a:p>
            <a:endParaRPr lang="de-DE" b="1" dirty="0">
              <a:sym typeface="Wingdings" panose="05000000000000000000" pitchFamily="2" charset="2"/>
            </a:endParaRPr>
          </a:p>
          <a:p>
            <a:pPr>
              <a:lnSpc>
                <a:spcPct val="150000"/>
              </a:lnSpc>
            </a:pPr>
            <a:endParaRPr lang="de-DE" b="1" dirty="0">
              <a:sym typeface="Wingdings" panose="05000000000000000000" pitchFamily="2" charset="2"/>
            </a:endParaRPr>
          </a:p>
          <a:p>
            <a:pPr marL="285750" indent="-285750">
              <a:lnSpc>
                <a:spcPct val="150000"/>
              </a:lnSpc>
              <a:buFont typeface="Arial" panose="020B0604020202020204" pitchFamily="34" charset="0"/>
              <a:buChar char="•"/>
            </a:pPr>
            <a:r>
              <a:rPr lang="de-DE" sz="1600" i="1" dirty="0"/>
              <a:t>Dienstzettel</a:t>
            </a:r>
            <a:r>
              <a:rPr lang="de-DE" sz="1600" dirty="0"/>
              <a:t>:		schriftliche Festlegung des Arbeitgebers über die Rechte und Pflichten des Dienstnehmers</a:t>
            </a:r>
          </a:p>
          <a:p>
            <a:pPr marL="285750" indent="-285750">
              <a:lnSpc>
                <a:spcPct val="150000"/>
              </a:lnSpc>
              <a:buFont typeface="Arial" panose="020B0604020202020204" pitchFamily="34" charset="0"/>
              <a:buChar char="•"/>
            </a:pPr>
            <a:endParaRPr lang="de-DE" sz="1600" dirty="0"/>
          </a:p>
          <a:p>
            <a:pPr marL="285750" indent="-285750">
              <a:lnSpc>
                <a:spcPct val="150000"/>
              </a:lnSpc>
              <a:buFont typeface="Arial" panose="020B0604020202020204" pitchFamily="34" charset="0"/>
              <a:buChar char="•"/>
            </a:pPr>
            <a:r>
              <a:rPr lang="de-DE" sz="1600" i="1" dirty="0"/>
              <a:t>Dirimierungsrecht</a:t>
            </a:r>
            <a:r>
              <a:rPr lang="de-DE" sz="1600" dirty="0"/>
              <a:t>:		Entscheidungsrecht des Vorsitzenden bei Stimmengleichheit; dirimieren</a:t>
            </a:r>
          </a:p>
          <a:p>
            <a:pPr marL="285750" indent="-285750">
              <a:lnSpc>
                <a:spcPct val="150000"/>
              </a:lnSpc>
              <a:buFont typeface="Arial" panose="020B0604020202020204" pitchFamily="34" charset="0"/>
              <a:buChar char="•"/>
            </a:pPr>
            <a:endParaRPr lang="de-DE" sz="1600" dirty="0"/>
          </a:p>
          <a:p>
            <a:pPr marL="285750" indent="-285750">
              <a:lnSpc>
                <a:spcPct val="150000"/>
              </a:lnSpc>
              <a:buFont typeface="Arial" panose="020B0604020202020204" pitchFamily="34" charset="0"/>
              <a:buChar char="•"/>
            </a:pPr>
            <a:r>
              <a:rPr lang="de-DE" sz="1600" i="1" dirty="0"/>
              <a:t>Expositur</a:t>
            </a:r>
            <a:r>
              <a:rPr lang="de-DE" sz="1600" dirty="0"/>
              <a:t>:		auswärtige Zweigstelle einer Firma, Schule</a:t>
            </a:r>
          </a:p>
          <a:p>
            <a:pPr>
              <a:lnSpc>
                <a:spcPct val="150000"/>
              </a:lnSpc>
            </a:pPr>
            <a:endParaRPr lang="de-DE" sz="1600" dirty="0"/>
          </a:p>
          <a:p>
            <a:pPr marL="285750" indent="-285750">
              <a:lnSpc>
                <a:spcPct val="150000"/>
              </a:lnSpc>
              <a:buFont typeface="Arial" panose="020B0604020202020204" pitchFamily="34" charset="0"/>
              <a:buChar char="•"/>
            </a:pPr>
            <a:r>
              <a:rPr lang="de-DE" sz="1600" i="1" dirty="0"/>
              <a:t>karenzieren</a:t>
            </a:r>
            <a:r>
              <a:rPr lang="de-DE" sz="1600" dirty="0"/>
              <a:t>:		für unbezahlten Urlaub freistellen</a:t>
            </a:r>
          </a:p>
          <a:p>
            <a:pPr marL="285750" indent="-285750">
              <a:lnSpc>
                <a:spcPct val="150000"/>
              </a:lnSpc>
              <a:buFont typeface="Arial" panose="020B0604020202020204" pitchFamily="34" charset="0"/>
              <a:buChar char="•"/>
            </a:pPr>
            <a:endParaRPr lang="de-DE" sz="1600" dirty="0"/>
          </a:p>
          <a:p>
            <a:pPr marL="285750" indent="-285750">
              <a:lnSpc>
                <a:spcPct val="150000"/>
              </a:lnSpc>
              <a:buFont typeface="Arial" panose="020B0604020202020204" pitchFamily="34" charset="0"/>
              <a:buChar char="•"/>
            </a:pPr>
            <a:r>
              <a:rPr lang="de-DE" sz="1600" i="1" dirty="0"/>
              <a:t>Karenzurlaub</a:t>
            </a:r>
            <a:r>
              <a:rPr lang="de-DE" sz="1600" dirty="0"/>
              <a:t>:		Urlaub gegen Entfall der Bezüge (bei Beamten); Sonderurlaub nach dem Mutterschaftsurlaub</a:t>
            </a:r>
          </a:p>
          <a:p>
            <a:pPr marL="285750" indent="-285750">
              <a:lnSpc>
                <a:spcPct val="150000"/>
              </a:lnSpc>
              <a:buFont typeface="Arial" panose="020B0604020202020204" pitchFamily="34" charset="0"/>
              <a:buChar char="•"/>
            </a:pPr>
            <a:endParaRPr lang="de-DE" sz="1600" dirty="0"/>
          </a:p>
          <a:p>
            <a:pPr marL="285750" indent="-285750">
              <a:lnSpc>
                <a:spcPct val="150000"/>
              </a:lnSpc>
              <a:buFont typeface="Arial" panose="020B0604020202020204" pitchFamily="34" charset="0"/>
              <a:buChar char="•"/>
            </a:pPr>
            <a:r>
              <a:rPr lang="de-DE" sz="1600" i="1" dirty="0"/>
              <a:t>Magistratsdirektor</a:t>
            </a:r>
            <a:r>
              <a:rPr lang="de-DE" sz="1600" dirty="0"/>
              <a:t>(</a:t>
            </a:r>
            <a:r>
              <a:rPr lang="de-DE" sz="1600" i="1" dirty="0"/>
              <a:t>in</a:t>
            </a:r>
            <a:r>
              <a:rPr lang="de-DE" sz="1600" dirty="0"/>
              <a:t>):	Leiter(in) der Stadtverwaltung</a:t>
            </a:r>
          </a:p>
          <a:p>
            <a:pPr marL="285750" indent="-285750">
              <a:lnSpc>
                <a:spcPct val="150000"/>
              </a:lnSpc>
              <a:buFont typeface="Arial" panose="020B0604020202020204" pitchFamily="34" charset="0"/>
              <a:buChar char="•"/>
            </a:pPr>
            <a:endParaRPr lang="de-DE" sz="1600" dirty="0"/>
          </a:p>
          <a:p>
            <a:pPr marL="285750" indent="-285750">
              <a:lnSpc>
                <a:spcPct val="150000"/>
              </a:lnSpc>
              <a:buFont typeface="Arial" panose="020B0604020202020204" pitchFamily="34" charset="0"/>
              <a:buChar char="•"/>
            </a:pPr>
            <a:r>
              <a:rPr lang="de-DE" sz="1600" i="1" dirty="0"/>
              <a:t>Volksanwalt</a:t>
            </a:r>
            <a:r>
              <a:rPr lang="de-DE" sz="1600" dirty="0"/>
              <a:t>:		vom Nationalrat bestellter Ansprechpartner bei Bürgerbeschwerden; Volksanwältin</a:t>
            </a:r>
          </a:p>
          <a:p>
            <a:pPr marL="285750" indent="-285750">
              <a:lnSpc>
                <a:spcPct val="150000"/>
              </a:lnSpc>
              <a:buFont typeface="Arial" panose="020B0604020202020204" pitchFamily="34" charset="0"/>
              <a:buChar char="•"/>
            </a:pPr>
            <a:endParaRPr lang="de-DE" sz="1600" dirty="0"/>
          </a:p>
          <a:p>
            <a:pPr marL="285750" indent="-285750">
              <a:lnSpc>
                <a:spcPct val="150000"/>
              </a:lnSpc>
              <a:buFont typeface="Arial" panose="020B0604020202020204" pitchFamily="34" charset="0"/>
              <a:buChar char="•"/>
            </a:pPr>
            <a:r>
              <a:rPr lang="de-DE" sz="1600" i="1" dirty="0"/>
              <a:t>Ziviltechniker</a:t>
            </a:r>
            <a:r>
              <a:rPr lang="de-DE" sz="1600" dirty="0"/>
              <a:t>:		freier Unternehmer, der technische Aufgaben in eigener Verantwortung bearbeitet</a:t>
            </a:r>
            <a:endParaRPr lang="de-DE" sz="1600" b="1" dirty="0">
              <a:sym typeface="Wingdings" panose="05000000000000000000" pitchFamily="2" charset="2"/>
            </a:endParaRPr>
          </a:p>
        </p:txBody>
      </p:sp>
    </p:spTree>
    <p:extLst>
      <p:ext uri="{BB962C8B-B14F-4D97-AF65-F5344CB8AC3E}">
        <p14:creationId xmlns:p14="http://schemas.microsoft.com/office/powerpoint/2010/main" val="24030010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A9EA7927-58D1-474F-823C-BEB394646B2B}"/>
              </a:ext>
            </a:extLst>
          </p:cNvPr>
          <p:cNvSpPr txBox="1"/>
          <p:nvPr/>
        </p:nvSpPr>
        <p:spPr>
          <a:xfrm>
            <a:off x="523875" y="411301"/>
            <a:ext cx="10687050" cy="8863965"/>
          </a:xfrm>
          <a:prstGeom prst="rect">
            <a:avLst/>
          </a:prstGeom>
          <a:noFill/>
        </p:spPr>
        <p:txBody>
          <a:bodyPr wrap="square" rtlCol="0">
            <a:spAutoFit/>
          </a:bodyPr>
          <a:lstStyle/>
          <a:p>
            <a:r>
              <a:rPr lang="de-DE" sz="2000" u="sng" dirty="0"/>
              <a:t>Als Überblick nochmals die geplanten Inhalte der Seminare</a:t>
            </a:r>
          </a:p>
          <a:p>
            <a:endParaRPr lang="de-DE" dirty="0"/>
          </a:p>
          <a:p>
            <a:endParaRPr lang="de-DE" dirty="0"/>
          </a:p>
          <a:p>
            <a:pPr marL="400050" indent="-400050">
              <a:buFontTx/>
              <a:buAutoNum type="romanUcPeriod"/>
            </a:pPr>
            <a:r>
              <a:rPr lang="de-DE" b="1" dirty="0"/>
              <a:t>Geschichte der deutschen Sprache</a:t>
            </a:r>
          </a:p>
          <a:p>
            <a:endParaRPr lang="de-DE" b="1" dirty="0"/>
          </a:p>
          <a:p>
            <a:endParaRPr lang="de-DE" sz="1600" dirty="0"/>
          </a:p>
          <a:p>
            <a:pPr marL="400050" indent="-400050">
              <a:buFontTx/>
              <a:buAutoNum type="romanUcPeriod" startAt="2"/>
            </a:pPr>
            <a:r>
              <a:rPr lang="de-DE" b="1" dirty="0"/>
              <a:t>Die Standardvarietäten in Deutschland, Österreich und der Schweiz</a:t>
            </a:r>
          </a:p>
          <a:p>
            <a:pPr lvl="1"/>
            <a:r>
              <a:rPr lang="de-DE" b="1" dirty="0"/>
              <a:t>	</a:t>
            </a:r>
            <a:r>
              <a:rPr lang="de-DE" dirty="0"/>
              <a:t>a)  Österreichisches Deutsch</a:t>
            </a:r>
          </a:p>
          <a:p>
            <a:pPr lvl="1"/>
            <a:r>
              <a:rPr lang="de-DE" dirty="0"/>
              <a:t>	b)  Schweizer(hoch)deutsch</a:t>
            </a:r>
          </a:p>
          <a:p>
            <a:pPr marL="685800">
              <a:spcAft>
                <a:spcPts val="0"/>
              </a:spcAft>
            </a:pPr>
            <a:endParaRPr lang="de-DE" sz="1600" dirty="0">
              <a:ea typeface="Calibri" panose="020F0502020204030204" pitchFamily="34" charset="0"/>
            </a:endParaRPr>
          </a:p>
          <a:p>
            <a:pPr marL="685800">
              <a:spcAft>
                <a:spcPts val="0"/>
              </a:spcAft>
            </a:pPr>
            <a:endParaRPr lang="de-DE" sz="1600" dirty="0">
              <a:ea typeface="Calibri" panose="020F0502020204030204" pitchFamily="34" charset="0"/>
            </a:endParaRPr>
          </a:p>
          <a:p>
            <a:pPr marL="400050" indent="-400050">
              <a:buFontTx/>
              <a:buAutoNum type="romanUcPeriod" startAt="3"/>
            </a:pPr>
            <a:r>
              <a:rPr lang="de-DE" b="1" dirty="0"/>
              <a:t>Varietäten der deutschen Sprache in anderen Ländern (Luxemburg, Belgien, Namibia, Südtirol)</a:t>
            </a:r>
          </a:p>
          <a:p>
            <a:pPr lvl="0"/>
            <a:r>
              <a:rPr lang="de-DE" b="1" dirty="0"/>
              <a:t>	</a:t>
            </a:r>
            <a:r>
              <a:rPr lang="de-DE" dirty="0"/>
              <a:t>a)    Überblick über deutsche Gebiete in der Vergangenheit </a:t>
            </a:r>
          </a:p>
          <a:p>
            <a:pPr lvl="0"/>
            <a:r>
              <a:rPr lang="de-DE" dirty="0"/>
              <a:t>	b)    Auswanderungsbewegungen</a:t>
            </a:r>
          </a:p>
          <a:p>
            <a:pPr lvl="0"/>
            <a:r>
              <a:rPr lang="de-DE" dirty="0"/>
              <a:t>	c)     Vergleich der Varietäten in Lexik, Morphologie und Syntax</a:t>
            </a:r>
          </a:p>
          <a:p>
            <a:endParaRPr lang="de-DE" b="1" dirty="0"/>
          </a:p>
          <a:p>
            <a:pPr marL="685800">
              <a:spcAft>
                <a:spcPts val="0"/>
              </a:spcAft>
            </a:pPr>
            <a:endParaRPr lang="de-DE" sz="1600" dirty="0">
              <a:ea typeface="Calibri" panose="020F0502020204030204" pitchFamily="34" charset="0"/>
            </a:endParaRPr>
          </a:p>
          <a:p>
            <a:pPr marL="400050" indent="-400050">
              <a:spcAft>
                <a:spcPts val="0"/>
              </a:spcAft>
              <a:buAutoNum type="romanUcPeriod" startAt="4"/>
            </a:pPr>
            <a:r>
              <a:rPr lang="de-DE" b="1" dirty="0"/>
              <a:t>Die gegenwärtige Situation der deutschen Standardvarietäten </a:t>
            </a:r>
          </a:p>
          <a:p>
            <a:pPr lvl="0"/>
            <a:r>
              <a:rPr lang="de-DE" b="1" dirty="0"/>
              <a:t>	</a:t>
            </a:r>
            <a:r>
              <a:rPr lang="de-DE" dirty="0"/>
              <a:t>a)</a:t>
            </a:r>
            <a:r>
              <a:rPr lang="de-DE" b="1" dirty="0"/>
              <a:t>    </a:t>
            </a:r>
            <a:r>
              <a:rPr lang="de-DE" dirty="0"/>
              <a:t>Akzeptanz von Dialekten</a:t>
            </a:r>
          </a:p>
          <a:p>
            <a:r>
              <a:rPr lang="de-DE" dirty="0"/>
              <a:t>	 b    Varietät von Sprachstilen (Verwaltungssprache etc.)</a:t>
            </a:r>
          </a:p>
          <a:p>
            <a:pPr>
              <a:spcAft>
                <a:spcPts val="0"/>
              </a:spcAft>
            </a:pPr>
            <a:endParaRPr lang="de-DE" b="1" dirty="0"/>
          </a:p>
          <a:p>
            <a:endParaRPr lang="de-DE" b="1" dirty="0"/>
          </a:p>
          <a:p>
            <a:pPr marL="400050" indent="-400050">
              <a:buAutoNum type="romanUcPeriod" startAt="2"/>
            </a:pPr>
            <a:endParaRPr lang="de-DE" b="1" dirty="0"/>
          </a:p>
          <a:p>
            <a:pPr marL="400050" indent="-400050">
              <a:buAutoNum type="romanUcPeriod" startAt="2"/>
            </a:pPr>
            <a:endParaRPr lang="de-DE" b="1" dirty="0"/>
          </a:p>
          <a:p>
            <a:pPr marL="400050" indent="-400050">
              <a:buAutoNum type="romanUcPeriod" startAt="2"/>
            </a:pPr>
            <a:endParaRPr lang="de-DE" b="1" dirty="0"/>
          </a:p>
          <a:p>
            <a:pPr marL="400050" indent="-400050">
              <a:buAutoNum type="romanUcPeriod" startAt="2"/>
            </a:pPr>
            <a:endParaRPr lang="de-DE" b="1" dirty="0"/>
          </a:p>
          <a:p>
            <a:endParaRPr lang="de-DE" b="1" dirty="0"/>
          </a:p>
          <a:p>
            <a:endParaRPr lang="de-DE" dirty="0"/>
          </a:p>
          <a:p>
            <a:endParaRPr lang="de-DE" dirty="0"/>
          </a:p>
          <a:p>
            <a:endParaRPr lang="de-DE" dirty="0"/>
          </a:p>
          <a:p>
            <a:endParaRPr lang="de-DE" dirty="0"/>
          </a:p>
        </p:txBody>
      </p:sp>
    </p:spTree>
    <p:extLst>
      <p:ext uri="{BB962C8B-B14F-4D97-AF65-F5344CB8AC3E}">
        <p14:creationId xmlns:p14="http://schemas.microsoft.com/office/powerpoint/2010/main" val="1913301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
                                            <p:txEl>
                                              <p:pRg st="11" end="11"/>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xEl>
                                              <p:pRg st="12" end="12"/>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13" end="13"/>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
                                            <p:txEl>
                                              <p:pRg st="14" end="1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17" end="17"/>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
                                            <p:txEl>
                                              <p:pRg st="18" end="18"/>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
                                            <p:txEl>
                                              <p:pRg st="19" end="1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a:extLst>
              <a:ext uri="{FF2B5EF4-FFF2-40B4-BE49-F238E27FC236}">
                <a16:creationId xmlns:a16="http://schemas.microsoft.com/office/drawing/2014/main" id="{2163886A-4736-4B3F-B689-064FD4EC8565}"/>
              </a:ext>
            </a:extLst>
          </p:cNvPr>
          <p:cNvSpPr txBox="1"/>
          <p:nvPr/>
        </p:nvSpPr>
        <p:spPr>
          <a:xfrm>
            <a:off x="920447" y="320456"/>
            <a:ext cx="10351105" cy="5262979"/>
          </a:xfrm>
          <a:prstGeom prst="rect">
            <a:avLst/>
          </a:prstGeom>
          <a:noFill/>
        </p:spPr>
        <p:txBody>
          <a:bodyPr wrap="square" rtlCol="0">
            <a:spAutoFit/>
          </a:bodyPr>
          <a:lstStyle/>
          <a:p>
            <a:r>
              <a:rPr lang="de-DE" sz="2000" b="1" dirty="0"/>
              <a:t>3. Österreichisches Deutsch</a:t>
            </a:r>
          </a:p>
          <a:p>
            <a:endParaRPr lang="de-DE" b="1" dirty="0"/>
          </a:p>
          <a:p>
            <a:endParaRPr lang="de-DE" b="1" dirty="0"/>
          </a:p>
          <a:p>
            <a:endParaRPr lang="de-DE" b="1" dirty="0"/>
          </a:p>
          <a:p>
            <a:pPr marL="342900" indent="-342900">
              <a:buAutoNum type="alphaLcParenR"/>
            </a:pPr>
            <a:r>
              <a:rPr lang="de-DE" b="1" dirty="0">
                <a:sym typeface="Wingdings" panose="05000000000000000000" pitchFamily="2" charset="2"/>
              </a:rPr>
              <a:t>Sprachgeografische Voraussetzungen</a:t>
            </a:r>
          </a:p>
          <a:p>
            <a:endParaRPr lang="de-DE" b="1" dirty="0">
              <a:sym typeface="Wingdings" panose="05000000000000000000" pitchFamily="2" charset="2"/>
            </a:endParaRPr>
          </a:p>
          <a:p>
            <a:endParaRPr lang="de-DE" b="1" dirty="0">
              <a:sym typeface="Wingdings" panose="05000000000000000000" pitchFamily="2" charset="2"/>
            </a:endParaRPr>
          </a:p>
          <a:p>
            <a:r>
              <a:rPr lang="de-DE" sz="1600" dirty="0">
                <a:sym typeface="Wingdings" panose="05000000000000000000" pitchFamily="2" charset="2"/>
              </a:rPr>
              <a:t>„Nach seinen sprachgeografischen und damit dialektalen Grundlagen gehört Österreich mit Süddeutschland und der Schweiz zum Oberdeutschen. </a:t>
            </a:r>
          </a:p>
          <a:p>
            <a:r>
              <a:rPr lang="de-DE" sz="1600" dirty="0">
                <a:sym typeface="Wingdings" panose="05000000000000000000" pitchFamily="2" charset="2"/>
              </a:rPr>
              <a:t>Innerhalb dieses stellt sich sein größter Teil von Tirol im Westen bis Niederösterreich und dem Burgenland im Osten zum ostoberdeutschen Bairischen, während das westlichste Bundesland Vorarlberg sowie ein kleines westtirolisches Randgebiet um Reutte dem westoderdeutschen Alemannischen zugeordnet ist  </a:t>
            </a:r>
            <a:r>
              <a:rPr lang="de-DE" sz="1400" dirty="0">
                <a:sym typeface="Wingdings" panose="05000000000000000000" pitchFamily="2" charset="2"/>
              </a:rPr>
              <a:t>(Wiesinger 1990).</a:t>
            </a:r>
          </a:p>
          <a:p>
            <a:r>
              <a:rPr lang="de-DE" sz="1600" dirty="0">
                <a:sym typeface="Wingdings" panose="05000000000000000000" pitchFamily="2" charset="2"/>
              </a:rPr>
              <a:t>Daraus resultieren im österreichischen Deutsch oberdeutsche Gemeinsamkeiten mit Süddeutschland und der Schweiz sowie Gemeinsamkeiten des bairischen Bereiches mit (Alt)</a:t>
            </a:r>
            <a:r>
              <a:rPr lang="de-DE" sz="1600" dirty="0" err="1">
                <a:sym typeface="Wingdings" panose="05000000000000000000" pitchFamily="2" charset="2"/>
              </a:rPr>
              <a:t>bayern</a:t>
            </a:r>
            <a:r>
              <a:rPr lang="de-DE" sz="1600" dirty="0">
                <a:sym typeface="Wingdings" panose="05000000000000000000" pitchFamily="2" charset="2"/>
              </a:rPr>
              <a:t> (Ober- und Niederbayern, Oberpfalz) und des alemannischen Vorarlbergs mit der Schweiz, Liechtenstein und dem süddeutschen Allgäu, was im Wortschatz besonders zu Tage tritt […], wie überhaupt ein wesentlicher Teil des österreichischen Deutsch auf den Dialekten basiert und vor allem der sogenannte „Akzent“ und Aussprachegewohnheiten […] bis in die Standardsprache durchwirken.“</a:t>
            </a:r>
          </a:p>
          <a:p>
            <a:endParaRPr lang="de-DE" sz="1600" dirty="0">
              <a:sym typeface="Wingdings" panose="05000000000000000000" pitchFamily="2" charset="2"/>
            </a:endParaRPr>
          </a:p>
          <a:p>
            <a:r>
              <a:rPr lang="de-DE" sz="1400" dirty="0">
                <a:sym typeface="Wingdings" panose="05000000000000000000" pitchFamily="2" charset="2"/>
              </a:rPr>
              <a:t>(Wiesinger: Das Deutsche in Österreich. In: </a:t>
            </a:r>
            <a:r>
              <a:rPr lang="de-DE" sz="1400" dirty="0" err="1">
                <a:sym typeface="Wingdings" panose="05000000000000000000" pitchFamily="2" charset="2"/>
              </a:rPr>
              <a:t>Ders</a:t>
            </a:r>
            <a:r>
              <a:rPr lang="de-DE" sz="1400" dirty="0">
                <a:sym typeface="Wingdings" panose="05000000000000000000" pitchFamily="2" charset="2"/>
              </a:rPr>
              <a:t>.: Das österreichische Deutsch in Gegenwart und Geschichte. Wien 2014, S. 9 f.)</a:t>
            </a:r>
          </a:p>
          <a:p>
            <a:endParaRPr lang="de-DE" dirty="0"/>
          </a:p>
        </p:txBody>
      </p:sp>
    </p:spTree>
    <p:extLst>
      <p:ext uri="{BB962C8B-B14F-4D97-AF65-F5344CB8AC3E}">
        <p14:creationId xmlns:p14="http://schemas.microsoft.com/office/powerpoint/2010/main" val="29024081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descr="Ein Bild, das Text, Karte enthält.&#10;&#10;Automatisch generierte Beschreibung">
            <a:extLst>
              <a:ext uri="{FF2B5EF4-FFF2-40B4-BE49-F238E27FC236}">
                <a16:creationId xmlns:a16="http://schemas.microsoft.com/office/drawing/2014/main" id="{E14272D7-1384-46C1-A7E8-E10E457C51E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39147" y="643467"/>
            <a:ext cx="8913705" cy="5571066"/>
          </a:xfrm>
          <a:prstGeom prst="rect">
            <a:avLst/>
          </a:prstGeom>
        </p:spPr>
      </p:pic>
    </p:spTree>
    <p:extLst>
      <p:ext uri="{BB962C8B-B14F-4D97-AF65-F5344CB8AC3E}">
        <p14:creationId xmlns:p14="http://schemas.microsoft.com/office/powerpoint/2010/main" val="10275163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a:extLst>
              <a:ext uri="{FF2B5EF4-FFF2-40B4-BE49-F238E27FC236}">
                <a16:creationId xmlns:a16="http://schemas.microsoft.com/office/drawing/2014/main" id="{2163886A-4736-4B3F-B689-064FD4EC8565}"/>
              </a:ext>
            </a:extLst>
          </p:cNvPr>
          <p:cNvSpPr txBox="1"/>
          <p:nvPr/>
        </p:nvSpPr>
        <p:spPr>
          <a:xfrm>
            <a:off x="920447" y="320456"/>
            <a:ext cx="10351105" cy="5216813"/>
          </a:xfrm>
          <a:prstGeom prst="rect">
            <a:avLst/>
          </a:prstGeom>
          <a:noFill/>
        </p:spPr>
        <p:txBody>
          <a:bodyPr wrap="square" rtlCol="0">
            <a:spAutoFit/>
          </a:bodyPr>
          <a:lstStyle/>
          <a:p>
            <a:endParaRPr lang="de-DE" b="1" dirty="0"/>
          </a:p>
          <a:p>
            <a:endParaRPr lang="de-DE" b="1" dirty="0"/>
          </a:p>
          <a:p>
            <a:r>
              <a:rPr lang="de-DE" b="1" dirty="0"/>
              <a:t>Landesgrenzen</a:t>
            </a:r>
          </a:p>
          <a:p>
            <a:endParaRPr lang="de-DE" b="1" dirty="0"/>
          </a:p>
          <a:p>
            <a:pPr>
              <a:lnSpc>
                <a:spcPct val="150000"/>
              </a:lnSpc>
            </a:pPr>
            <a:r>
              <a:rPr lang="de-DE" dirty="0"/>
              <a:t>Österreich besitzt mit insgesamt acht Staaten eine gemeinsame Grenze von 2.650 km:</a:t>
            </a:r>
          </a:p>
          <a:p>
            <a:pPr>
              <a:lnSpc>
                <a:spcPct val="150000"/>
              </a:lnSpc>
            </a:pPr>
            <a:r>
              <a:rPr lang="de-DE" dirty="0"/>
              <a:t>Deutschland mit einer Länge von rund 800 km,</a:t>
            </a:r>
          </a:p>
          <a:p>
            <a:pPr>
              <a:lnSpc>
                <a:spcPct val="150000"/>
              </a:lnSpc>
            </a:pPr>
            <a:r>
              <a:rPr lang="de-DE" dirty="0"/>
              <a:t>Italien mit einer Länge von rund 430 km,</a:t>
            </a:r>
          </a:p>
          <a:p>
            <a:pPr>
              <a:lnSpc>
                <a:spcPct val="150000"/>
              </a:lnSpc>
            </a:pPr>
            <a:r>
              <a:rPr lang="de-DE" dirty="0"/>
              <a:t>Ungarn mit einer Länge von rund 208 km,</a:t>
            </a:r>
          </a:p>
          <a:p>
            <a:pPr>
              <a:lnSpc>
                <a:spcPct val="150000"/>
              </a:lnSpc>
            </a:pPr>
            <a:r>
              <a:rPr lang="de-DE" dirty="0"/>
              <a:t>Tschechien mit einer Länge von rund 360 km,</a:t>
            </a:r>
          </a:p>
          <a:p>
            <a:pPr>
              <a:lnSpc>
                <a:spcPct val="150000"/>
              </a:lnSpc>
            </a:pPr>
            <a:r>
              <a:rPr lang="de-DE" dirty="0"/>
              <a:t>Slowenien mit einer Länge von rund 312 km,</a:t>
            </a:r>
          </a:p>
          <a:p>
            <a:pPr>
              <a:lnSpc>
                <a:spcPct val="150000"/>
              </a:lnSpc>
            </a:pPr>
            <a:r>
              <a:rPr lang="de-DE" dirty="0"/>
              <a:t>Slowakei mit einer Länge von rund 90 km,</a:t>
            </a:r>
          </a:p>
          <a:p>
            <a:pPr>
              <a:lnSpc>
                <a:spcPct val="150000"/>
              </a:lnSpc>
            </a:pPr>
            <a:r>
              <a:rPr lang="de-DE" dirty="0"/>
              <a:t>der Schweiz mit einer Länge von rund 165 km,</a:t>
            </a:r>
          </a:p>
          <a:p>
            <a:pPr>
              <a:lnSpc>
                <a:spcPct val="150000"/>
              </a:lnSpc>
            </a:pPr>
            <a:r>
              <a:rPr lang="de-DE" dirty="0"/>
              <a:t>Liechtenstein mit einer Länge von 35 km.</a:t>
            </a:r>
          </a:p>
          <a:p>
            <a:endParaRPr lang="de-DE" dirty="0"/>
          </a:p>
        </p:txBody>
      </p:sp>
    </p:spTree>
    <p:extLst>
      <p:ext uri="{BB962C8B-B14F-4D97-AF65-F5344CB8AC3E}">
        <p14:creationId xmlns:p14="http://schemas.microsoft.com/office/powerpoint/2010/main" val="8871513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E93972A3-BF99-4C85-A0AF-E77E15753971}"/>
              </a:ext>
            </a:extLst>
          </p:cNvPr>
          <p:cNvSpPr/>
          <p:nvPr/>
        </p:nvSpPr>
        <p:spPr>
          <a:xfrm>
            <a:off x="493776" y="329815"/>
            <a:ext cx="8677656" cy="5755422"/>
          </a:xfrm>
          <a:prstGeom prst="rect">
            <a:avLst/>
          </a:prstGeom>
        </p:spPr>
        <p:txBody>
          <a:bodyPr wrap="square">
            <a:spAutoFit/>
          </a:bodyPr>
          <a:lstStyle/>
          <a:p>
            <a:r>
              <a:rPr lang="de-DE" b="1" dirty="0"/>
              <a:t>b) Textbeispiel zur deutschen Standardvarietät in Österreich</a:t>
            </a:r>
          </a:p>
          <a:p>
            <a:pPr marL="342900" indent="-342900">
              <a:buAutoNum type="arabicPeriod"/>
            </a:pPr>
            <a:endParaRPr lang="de-DE" sz="1600" dirty="0"/>
          </a:p>
          <a:p>
            <a:pPr marL="342900" indent="-342900">
              <a:buAutoNum type="arabicPeriod"/>
            </a:pPr>
            <a:endParaRPr lang="de-DE" sz="1600" dirty="0"/>
          </a:p>
          <a:p>
            <a:r>
              <a:rPr lang="de-DE" sz="1600" dirty="0">
                <a:sym typeface="Wingdings" panose="05000000000000000000" pitchFamily="2" charset="2"/>
              </a:rPr>
              <a:t> </a:t>
            </a:r>
            <a:r>
              <a:rPr lang="de-DE" sz="1600" dirty="0"/>
              <a:t>23.02.2020 </a:t>
            </a:r>
          </a:p>
          <a:p>
            <a:endParaRPr lang="de-DE" sz="1600" b="1" i="1" dirty="0"/>
          </a:p>
          <a:p>
            <a:r>
              <a:rPr lang="de-DE" sz="1600" b="1" i="1" dirty="0"/>
              <a:t>Neuer Hirscher?</a:t>
            </a:r>
            <a:endParaRPr lang="de-DE" sz="1600" i="1" dirty="0"/>
          </a:p>
          <a:p>
            <a:r>
              <a:rPr lang="de-DE" sz="1600" b="1" i="1" dirty="0"/>
              <a:t>Ski-Supertalent Luca „wird zu nichts gezwungen“</a:t>
            </a:r>
          </a:p>
          <a:p>
            <a:endParaRPr lang="de-DE" sz="1600" i="1" dirty="0"/>
          </a:p>
          <a:p>
            <a:r>
              <a:rPr lang="de-DE" sz="1600" i="1" dirty="0"/>
              <a:t>Ski-Österreich ist in der Krise. Erstmals seit einem Viertel-Jahrhundert droht der Alpennation die totale Kristall-Pleite. Die Sehnsucht nach rot-weiß-roten Erfolgen auf zwei </a:t>
            </a:r>
            <a:r>
              <a:rPr lang="de-DE" sz="1600" i="1" dirty="0" err="1"/>
              <a:t>Brettln</a:t>
            </a:r>
            <a:r>
              <a:rPr lang="de-DE" sz="1600" i="1" dirty="0"/>
              <a:t> ist derart groß, dass sie sich in einem Sturm der Begeisterung über den kleinen Luca Stocker entlädt, der diese Woche seinen neunten Geburtstag feierte. Der Drittklässler aus Maria Rain in Kärnten erinnert mit seinem </a:t>
            </a:r>
            <a:r>
              <a:rPr lang="de-DE" sz="1600" i="1" dirty="0" err="1"/>
              <a:t>Carvingstil</a:t>
            </a:r>
            <a:r>
              <a:rPr lang="de-DE" sz="1600" i="1" dirty="0"/>
              <a:t> an den großen Marcel Hirscher.</a:t>
            </a:r>
          </a:p>
          <a:p>
            <a:endParaRPr lang="de-DE" sz="1600" b="1" i="1" dirty="0"/>
          </a:p>
          <a:p>
            <a:r>
              <a:rPr lang="de-DE" sz="1600" b="1" i="1" dirty="0"/>
              <a:t>Instagram-Star</a:t>
            </a:r>
            <a:br>
              <a:rPr lang="de-DE" sz="1600" i="1" dirty="0"/>
            </a:br>
            <a:r>
              <a:rPr lang="de-DE" sz="1600" i="1" dirty="0"/>
              <a:t>Über eine Million Aufrufe hat ein Video, das Luca als Sechsjährigen bei seinen Schwüngen zeigt. Zu seinen Fans auf Instagram zählen Skistars wie Nicole </a:t>
            </a:r>
            <a:r>
              <a:rPr lang="de-DE" sz="1600" i="1" dirty="0" err="1"/>
              <a:t>Schmidhofer</a:t>
            </a:r>
            <a:r>
              <a:rPr lang="de-DE" sz="1600" i="1" dirty="0"/>
              <a:t> oder Lindsey </a:t>
            </a:r>
            <a:r>
              <a:rPr lang="de-DE" sz="1600" i="1" dirty="0" err="1"/>
              <a:t>Vonn</a:t>
            </a:r>
            <a:r>
              <a:rPr lang="de-DE" sz="1600" i="1" dirty="0"/>
              <a:t>. Letztes Wochenende gewann der „Lausbub“, wie ihn seine Eltern nennen, bei der Kids Trophy in Zauchensee, einem der größten Nachwuchsrennen der Welt, gleich zweimal gegen teils zwölfjährige Konkurrenten.</a:t>
            </a:r>
          </a:p>
          <a:p>
            <a:endParaRPr lang="de-DE" sz="1600" i="1" dirty="0"/>
          </a:p>
          <a:p>
            <a:r>
              <a:rPr lang="de-DE" sz="1600" dirty="0"/>
              <a:t>[…]</a:t>
            </a:r>
          </a:p>
          <a:p>
            <a:endParaRPr lang="de-DE" sz="1400" i="1" dirty="0"/>
          </a:p>
          <a:p>
            <a:r>
              <a:rPr lang="de-DE" sz="1400" i="1" dirty="0"/>
              <a:t>Anja Richter, Kronen Zeitung</a:t>
            </a:r>
            <a:endParaRPr lang="de-DE" sz="1400" dirty="0"/>
          </a:p>
        </p:txBody>
      </p:sp>
    </p:spTree>
    <p:extLst>
      <p:ext uri="{BB962C8B-B14F-4D97-AF65-F5344CB8AC3E}">
        <p14:creationId xmlns:p14="http://schemas.microsoft.com/office/powerpoint/2010/main" val="4818053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856D1B11-BACC-420B-9FCE-8EB01245483F}"/>
              </a:ext>
            </a:extLst>
          </p:cNvPr>
          <p:cNvSpPr txBox="1"/>
          <p:nvPr/>
        </p:nvSpPr>
        <p:spPr>
          <a:xfrm flipH="1">
            <a:off x="1512569" y="1171575"/>
            <a:ext cx="5069206" cy="1077218"/>
          </a:xfrm>
          <a:prstGeom prst="rect">
            <a:avLst/>
          </a:prstGeom>
          <a:noFill/>
        </p:spPr>
        <p:txBody>
          <a:bodyPr wrap="square" rtlCol="0">
            <a:spAutoFit/>
          </a:bodyPr>
          <a:lstStyle/>
          <a:p>
            <a:r>
              <a:rPr lang="de-DE" sz="1600" b="1" dirty="0">
                <a:solidFill>
                  <a:srgbClr val="00B050"/>
                </a:solidFill>
              </a:rPr>
              <a:t>Textarbeit:</a:t>
            </a:r>
          </a:p>
          <a:p>
            <a:endParaRPr lang="de-DE" sz="1600" dirty="0">
              <a:solidFill>
                <a:srgbClr val="00B050"/>
              </a:solidFill>
            </a:endParaRPr>
          </a:p>
          <a:p>
            <a:r>
              <a:rPr lang="de-DE" sz="1600" dirty="0"/>
              <a:t>Finden Sie Unterschiede zur deutschländischen Standardvarietät des Deutschen?</a:t>
            </a:r>
          </a:p>
        </p:txBody>
      </p:sp>
    </p:spTree>
    <p:extLst>
      <p:ext uri="{BB962C8B-B14F-4D97-AF65-F5344CB8AC3E}">
        <p14:creationId xmlns:p14="http://schemas.microsoft.com/office/powerpoint/2010/main" val="236610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 calcmode="lin" valueType="num">
                                      <p:cBhvr additive="base">
                                        <p:cTn id="11"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E2DBC9C0-AB02-4D4D-842B-750B08E6D9A0}"/>
              </a:ext>
            </a:extLst>
          </p:cNvPr>
          <p:cNvSpPr txBox="1"/>
          <p:nvPr/>
        </p:nvSpPr>
        <p:spPr>
          <a:xfrm>
            <a:off x="1018413" y="401193"/>
            <a:ext cx="9713621" cy="6032421"/>
          </a:xfrm>
          <a:prstGeom prst="rect">
            <a:avLst/>
          </a:prstGeom>
          <a:noFill/>
        </p:spPr>
        <p:txBody>
          <a:bodyPr wrap="none" rtlCol="0">
            <a:spAutoFit/>
          </a:bodyPr>
          <a:lstStyle/>
          <a:p>
            <a:r>
              <a:rPr lang="de-DE" dirty="0"/>
              <a:t>Hörbeispiele</a:t>
            </a:r>
          </a:p>
          <a:p>
            <a:endParaRPr lang="de-DE" dirty="0"/>
          </a:p>
          <a:p>
            <a:r>
              <a:rPr lang="de-DE" dirty="0"/>
              <a:t>WETTER – Österreich</a:t>
            </a:r>
          </a:p>
          <a:p>
            <a:endParaRPr lang="de-DE" dirty="0"/>
          </a:p>
          <a:p>
            <a:endParaRPr lang="de-DE" dirty="0"/>
          </a:p>
          <a:p>
            <a:r>
              <a:rPr lang="de-DE" dirty="0">
                <a:hlinkClick r:id="rId2"/>
              </a:rPr>
              <a:t>https://tvthek.orf.at/profile/Wetter-Burgenland/8094958/Wetter-Burgenland/14045731</a:t>
            </a:r>
            <a:endParaRPr lang="de-DE" dirty="0"/>
          </a:p>
          <a:p>
            <a:endParaRPr lang="de-DE" dirty="0"/>
          </a:p>
          <a:p>
            <a:r>
              <a:rPr lang="de-DE" dirty="0">
                <a:hlinkClick r:id="rId3"/>
              </a:rPr>
              <a:t>https://tvthek.orf.at/profile/Wetter-Niederoesterreich/8094947/Wetter-Niederoesterreich/14045732</a:t>
            </a:r>
            <a:endParaRPr lang="de-DE" dirty="0"/>
          </a:p>
          <a:p>
            <a:endParaRPr lang="de-DE" dirty="0"/>
          </a:p>
          <a:p>
            <a:r>
              <a:rPr lang="de-DE" dirty="0">
                <a:hlinkClick r:id="rId4"/>
              </a:rPr>
              <a:t>https://tvthek.orf.at/profile/Wetter-Tirol/8094993/Wetter-Tirol/14045728</a:t>
            </a:r>
            <a:endParaRPr lang="de-DE" dirty="0"/>
          </a:p>
          <a:p>
            <a:endParaRPr lang="de-DE" dirty="0"/>
          </a:p>
          <a:p>
            <a:endParaRPr lang="de-DE" sz="1400" dirty="0"/>
          </a:p>
          <a:p>
            <a:r>
              <a:rPr lang="de-DE" sz="1400" u="sng" dirty="0"/>
              <a:t>Anmerkung</a:t>
            </a:r>
            <a:r>
              <a:rPr lang="de-DE" sz="1400" dirty="0"/>
              <a:t>:</a:t>
            </a:r>
          </a:p>
          <a:p>
            <a:endParaRPr lang="de-DE" sz="1400" dirty="0"/>
          </a:p>
          <a:p>
            <a:r>
              <a:rPr lang="de-DE" sz="1400" dirty="0"/>
              <a:t>Diese Wettervorhersagen sind nur einige Tage online. </a:t>
            </a:r>
          </a:p>
          <a:p>
            <a:r>
              <a:rPr lang="de-DE" sz="1400" dirty="0"/>
              <a:t>Die aufgeführten Hörbeispiele wurden am 23.03. in den Abendnachrichten gesendet.</a:t>
            </a:r>
          </a:p>
          <a:p>
            <a:r>
              <a:rPr lang="de-DE" sz="1400" dirty="0"/>
              <a:t>Sollten sie für Ihre Analyse nicht mehr zur Verfügung stehen, müssten Sie bitte selbstständig verschiedene Hörbeispiele</a:t>
            </a:r>
          </a:p>
          <a:p>
            <a:r>
              <a:rPr lang="de-DE" sz="1400" dirty="0"/>
              <a:t>zu Wettervorhersagen aus unterschiedlichen Regionen Österreichs auswählen.</a:t>
            </a:r>
          </a:p>
          <a:p>
            <a:endParaRPr lang="de-DE" dirty="0"/>
          </a:p>
          <a:p>
            <a:endParaRPr lang="de-DE" dirty="0"/>
          </a:p>
          <a:p>
            <a:endParaRPr lang="de-DE" dirty="0"/>
          </a:p>
          <a:p>
            <a:pPr marL="285750" indent="-285750">
              <a:buFont typeface="Wingdings" panose="05000000000000000000" pitchFamily="2" charset="2"/>
              <a:buChar char="à"/>
            </a:pPr>
            <a:r>
              <a:rPr lang="de-DE" b="1" dirty="0">
                <a:solidFill>
                  <a:srgbClr val="00B050"/>
                </a:solidFill>
                <a:sym typeface="Wingdings" panose="05000000000000000000" pitchFamily="2" charset="2"/>
              </a:rPr>
              <a:t>FRAGE:</a:t>
            </a:r>
          </a:p>
          <a:p>
            <a:r>
              <a:rPr lang="de-DE" dirty="0">
                <a:sym typeface="Wingdings" panose="05000000000000000000" pitchFamily="2" charset="2"/>
              </a:rPr>
              <a:t>     Hören Sie Unterschiede zur Standardlautung?</a:t>
            </a:r>
            <a:endParaRPr lang="de-DE" dirty="0"/>
          </a:p>
        </p:txBody>
      </p:sp>
    </p:spTree>
    <p:extLst>
      <p:ext uri="{BB962C8B-B14F-4D97-AF65-F5344CB8AC3E}">
        <p14:creationId xmlns:p14="http://schemas.microsoft.com/office/powerpoint/2010/main" val="3919819144"/>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1190</Words>
  <Application>Microsoft Office PowerPoint</Application>
  <PresentationFormat>Breitbild</PresentationFormat>
  <Paragraphs>316</Paragraphs>
  <Slides>20</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20</vt:i4>
      </vt:variant>
    </vt:vector>
  </HeadingPairs>
  <TitlesOfParts>
    <vt:vector size="25" baseType="lpstr">
      <vt:lpstr>Arial</vt:lpstr>
      <vt:lpstr>Calibri</vt:lpstr>
      <vt:lpstr>Calibri Light</vt:lpstr>
      <vt:lpstr>Wingdings</vt:lpstr>
      <vt:lpstr>Office</vt:lpstr>
      <vt:lpstr>Die deutschen Standardvarietäten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Die deutschen Standardvarietäten</dc:title>
  <dc:creator>Christine</dc:creator>
  <cp:lastModifiedBy>Christine</cp:lastModifiedBy>
  <cp:revision>45</cp:revision>
  <dcterms:created xsi:type="dcterms:W3CDTF">2020-03-19T13:38:11Z</dcterms:created>
  <dcterms:modified xsi:type="dcterms:W3CDTF">2020-03-24T18:38:12Z</dcterms:modified>
</cp:coreProperties>
</file>