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16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18.06.2021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Civil </a:t>
            </a:r>
            <a:r>
              <a:rPr lang="en-US" dirty="0"/>
              <a:t>procedure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Arbitration 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one of the alternative dispute settlement methods</a:t>
            </a:r>
            <a:endParaRPr lang="cs-CZ" dirty="0"/>
          </a:p>
          <a:p>
            <a:r>
              <a:rPr lang="en-US" dirty="0"/>
              <a:t>is carried out based on an arbitration agreement</a:t>
            </a:r>
            <a:endParaRPr lang="cs-CZ" dirty="0"/>
          </a:p>
          <a:p>
            <a:r>
              <a:rPr lang="en-US" dirty="0"/>
              <a:t>the jurisdiction of the court is withdrawn, and the jurisdiction of the arbitrator</a:t>
            </a:r>
            <a:r>
              <a:rPr lang="cs-CZ" dirty="0"/>
              <a:t> </a:t>
            </a:r>
            <a:r>
              <a:rPr lang="en-US" dirty="0"/>
              <a:t>is established</a:t>
            </a:r>
          </a:p>
          <a:p>
            <a:r>
              <a:rPr lang="cs-CZ" dirty="0"/>
              <a:t>t</a:t>
            </a:r>
            <a:r>
              <a:rPr lang="en-US" dirty="0"/>
              <a:t>he court has only a supporting and supervisory function </a:t>
            </a:r>
            <a:endParaRPr lang="cs-CZ" dirty="0"/>
          </a:p>
          <a:p>
            <a:r>
              <a:rPr lang="en-US" dirty="0"/>
              <a:t>arbitration award may be executed by the court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 </a:t>
            </a:r>
            <a:r>
              <a:rPr lang="en-US" dirty="0"/>
              <a:t>process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procedural law deals with the status and relations of the participants in the event of a dispute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civil process is</a:t>
            </a:r>
            <a:r>
              <a:rPr lang="cs-CZ" dirty="0"/>
              <a:t> </a:t>
            </a:r>
            <a:r>
              <a:rPr lang="en-US" dirty="0"/>
              <a:t>a set of legal relations arising from the provision of protection to private legal relations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procedural entities are </a:t>
            </a:r>
            <a:endParaRPr lang="cs-CZ" dirty="0"/>
          </a:p>
          <a:p>
            <a:pPr lvl="2"/>
            <a:r>
              <a:rPr lang="en-US" dirty="0"/>
              <a:t>the court</a:t>
            </a:r>
            <a:endParaRPr lang="cs-CZ" dirty="0"/>
          </a:p>
          <a:p>
            <a:pPr lvl="2"/>
            <a:r>
              <a:rPr lang="en-US" dirty="0"/>
              <a:t>the parties to the proceedings</a:t>
            </a:r>
            <a:endParaRPr lang="cs-CZ" dirty="0"/>
          </a:p>
          <a:p>
            <a:pPr lvl="1"/>
            <a:r>
              <a:rPr lang="en-US" dirty="0"/>
              <a:t>may influence the course of the procedure by their actions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 </a:t>
            </a:r>
            <a:r>
              <a:rPr lang="en-US" dirty="0"/>
              <a:t>process 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discovery procedure</a:t>
            </a:r>
          </a:p>
          <a:p>
            <a:r>
              <a:rPr lang="en-US" dirty="0"/>
              <a:t>enforcement procedure </a:t>
            </a:r>
            <a:r>
              <a:rPr lang="cs-CZ" dirty="0"/>
              <a:t>(</a:t>
            </a:r>
            <a:r>
              <a:rPr lang="en-US" dirty="0"/>
              <a:t>execution procedure</a:t>
            </a:r>
            <a:r>
              <a:rPr lang="cs-CZ" dirty="0"/>
              <a:t>)</a:t>
            </a:r>
            <a:endParaRPr lang="en-US" dirty="0"/>
          </a:p>
          <a:p>
            <a:r>
              <a:rPr lang="en-US" dirty="0"/>
              <a:t>insolvency procedure</a:t>
            </a:r>
          </a:p>
          <a:p>
            <a:r>
              <a:rPr lang="en-US" dirty="0"/>
              <a:t>security procedure</a:t>
            </a:r>
          </a:p>
          <a:p>
            <a:r>
              <a:rPr lang="en-US" dirty="0"/>
              <a:t>arbitration procedure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Discovery </a:t>
            </a:r>
            <a:r>
              <a:rPr lang="en-US" dirty="0"/>
              <a:t>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leads to a decision by which the court </a:t>
            </a:r>
            <a:endParaRPr lang="cs-CZ" dirty="0"/>
          </a:p>
          <a:p>
            <a:pPr lvl="1"/>
            <a:r>
              <a:rPr lang="en-US" dirty="0"/>
              <a:t>either ascertains what is a law </a:t>
            </a:r>
            <a:endParaRPr lang="cs-CZ" dirty="0"/>
          </a:p>
          <a:p>
            <a:pPr lvl="1"/>
            <a:r>
              <a:rPr lang="en-US" dirty="0"/>
              <a:t>or </a:t>
            </a:r>
            <a:r>
              <a:rPr lang="cs-CZ" dirty="0" err="1"/>
              <a:t>creates</a:t>
            </a:r>
            <a:r>
              <a:rPr lang="en-US" dirty="0"/>
              <a:t> the law</a:t>
            </a:r>
            <a:endParaRPr lang="cs-CZ" dirty="0"/>
          </a:p>
          <a:p>
            <a:r>
              <a:rPr lang="en-US" dirty="0"/>
              <a:t>the court issues </a:t>
            </a:r>
            <a:endParaRPr lang="cs-CZ" dirty="0"/>
          </a:p>
          <a:p>
            <a:pPr lvl="1"/>
            <a:r>
              <a:rPr lang="en-US" dirty="0"/>
              <a:t>an authoritarian decision </a:t>
            </a:r>
            <a:endParaRPr lang="cs-CZ" dirty="0"/>
          </a:p>
          <a:p>
            <a:pPr lvl="2"/>
            <a:r>
              <a:rPr lang="en-US" dirty="0"/>
              <a:t>can be executed through the execution procedure</a:t>
            </a:r>
            <a:endParaRPr lang="cs-CZ" dirty="0"/>
          </a:p>
          <a:p>
            <a:r>
              <a:rPr lang="en-US" dirty="0"/>
              <a:t>can be divided into</a:t>
            </a:r>
            <a:endParaRPr lang="cs-CZ" dirty="0"/>
          </a:p>
          <a:p>
            <a:pPr lvl="1"/>
            <a:r>
              <a:rPr lang="en-US" dirty="0"/>
              <a:t>contentious</a:t>
            </a:r>
            <a:endParaRPr lang="cs-CZ" dirty="0"/>
          </a:p>
          <a:p>
            <a:pPr lvl="1"/>
            <a:r>
              <a:rPr lang="en-US" dirty="0"/>
              <a:t>non-contentious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5" y="180231"/>
            <a:ext cx="7235688" cy="662917"/>
          </a:xfrm>
        </p:spPr>
        <p:txBody>
          <a:bodyPr/>
          <a:lstStyle/>
          <a:p>
            <a:r>
              <a:rPr lang="en-US" dirty="0"/>
              <a:t>Contentious 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purpose</a:t>
            </a:r>
          </a:p>
          <a:p>
            <a:pPr lvl="1"/>
            <a:r>
              <a:rPr lang="en-US" dirty="0"/>
              <a:t>to ensure protection of the violated or endangered subjective right guaranteed by the substantive regulation</a:t>
            </a:r>
            <a:endParaRPr lang="de-DE" dirty="0"/>
          </a:p>
          <a:p>
            <a:r>
              <a:rPr lang="en-US" dirty="0"/>
              <a:t>the court issues </a:t>
            </a:r>
            <a:endParaRPr lang="cs-CZ" dirty="0"/>
          </a:p>
          <a:p>
            <a:pPr lvl="1"/>
            <a:r>
              <a:rPr lang="en-US" dirty="0"/>
              <a:t>declaratory decisions </a:t>
            </a:r>
          </a:p>
          <a:p>
            <a:pPr lvl="2"/>
            <a:r>
              <a:rPr lang="en-US" dirty="0"/>
              <a:t>declares what the law is and corrects the illegal situation</a:t>
            </a:r>
            <a:endParaRPr lang="cs-CZ" dirty="0"/>
          </a:p>
          <a:p>
            <a:r>
              <a:rPr lang="en-US" dirty="0"/>
              <a:t>the plaintiff and the defendant stand against each other</a:t>
            </a:r>
            <a:endParaRPr lang="cs-CZ" dirty="0"/>
          </a:p>
          <a:p>
            <a:r>
              <a:rPr lang="en-US" dirty="0"/>
              <a:t>the court directs the procedure and decides between these parties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Non-contentious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</a:t>
            </a:r>
            <a:r>
              <a:rPr lang="cs-CZ" dirty="0"/>
              <a:t>no </a:t>
            </a:r>
            <a:r>
              <a:rPr lang="en-US" dirty="0"/>
              <a:t>plaintiff and the defendant as opponents</a:t>
            </a:r>
            <a:endParaRPr lang="cs-CZ" dirty="0"/>
          </a:p>
          <a:p>
            <a:r>
              <a:rPr lang="en-US" dirty="0"/>
              <a:t>the number of parties can be very diverse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court </a:t>
            </a:r>
            <a:endParaRPr lang="cs-CZ" dirty="0"/>
          </a:p>
          <a:p>
            <a:pPr lvl="1"/>
            <a:r>
              <a:rPr lang="en-US" dirty="0"/>
              <a:t>does not have the role of a mere arbitrator here</a:t>
            </a:r>
            <a:endParaRPr lang="cs-CZ" dirty="0"/>
          </a:p>
          <a:p>
            <a:pPr lvl="1"/>
            <a:r>
              <a:rPr lang="en-US" dirty="0"/>
              <a:t>must act in such a way as to fulfil the public interest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court issues </a:t>
            </a:r>
            <a:endParaRPr lang="cs-CZ" dirty="0"/>
          </a:p>
          <a:p>
            <a:pPr lvl="1"/>
            <a:r>
              <a:rPr lang="en-US" dirty="0"/>
              <a:t>constitutive decisions </a:t>
            </a:r>
            <a:endParaRPr lang="cs-CZ" dirty="0"/>
          </a:p>
          <a:p>
            <a:r>
              <a:rPr lang="en-US" dirty="0"/>
              <a:t>e.g.</a:t>
            </a:r>
            <a:endParaRPr lang="cs-CZ" dirty="0"/>
          </a:p>
          <a:p>
            <a:pPr lvl="1"/>
            <a:r>
              <a:rPr lang="en-US" dirty="0"/>
              <a:t>the procedure concerning succession</a:t>
            </a:r>
            <a:endParaRPr lang="cs-CZ" dirty="0"/>
          </a:p>
          <a:p>
            <a:pPr lvl="1"/>
            <a:r>
              <a:rPr lang="en-US" dirty="0"/>
              <a:t>the custody of a child to one of his/her parents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Enforcement procedure (Execution procedure)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monitors the implementation of what was found legitimate in the discovery procedure and when voluntary fulfilment did not occur</a:t>
            </a:r>
            <a:endParaRPr lang="cs-CZ" dirty="0"/>
          </a:p>
          <a:p>
            <a:r>
              <a:rPr lang="en-US" dirty="0"/>
              <a:t>cannot be seen as a follow-up to the discovery procedure 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decision to initiate the enforcement procedure is normally in the hands of the entitled party</a:t>
            </a:r>
            <a:endParaRPr lang="cs-CZ" dirty="0"/>
          </a:p>
          <a:p>
            <a:r>
              <a:rPr lang="cs-CZ" dirty="0"/>
              <a:t>w</a:t>
            </a:r>
            <a:r>
              <a:rPr lang="en-US" dirty="0"/>
              <a:t>e distinguish enforcement of decision</a:t>
            </a:r>
          </a:p>
          <a:p>
            <a:pPr lvl="1"/>
            <a:r>
              <a:rPr lang="en-US" dirty="0"/>
              <a:t>by a court under the Code of Civil Procedure </a:t>
            </a:r>
            <a:endParaRPr lang="cs-CZ" dirty="0"/>
          </a:p>
          <a:p>
            <a:pPr lvl="1"/>
            <a:r>
              <a:rPr lang="en-US" dirty="0"/>
              <a:t>by judicial executors under the Execution Code</a:t>
            </a:r>
          </a:p>
          <a:p>
            <a:pPr lvl="2"/>
            <a:r>
              <a:rPr lang="en-US" dirty="0"/>
              <a:t>the court shall order the execution and assign the executor elected by the entitled party </a:t>
            </a:r>
            <a:r>
              <a:rPr lang="cs-CZ" dirty="0"/>
              <a:t>to </a:t>
            </a:r>
            <a:r>
              <a:rPr lang="en-US" dirty="0"/>
              <a:t>carry out the execution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</a:t>
            </a:r>
            <a:r>
              <a:rPr lang="en-US" dirty="0"/>
              <a:t>solvency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</a:t>
            </a:r>
          </a:p>
          <a:p>
            <a:pPr lvl="1"/>
            <a:r>
              <a:rPr lang="en-US" dirty="0"/>
              <a:t>to decide on the debtor’s bankruptcy</a:t>
            </a:r>
          </a:p>
          <a:p>
            <a:pPr lvl="1"/>
            <a:r>
              <a:rPr lang="en-US" dirty="0"/>
              <a:t>the resolution of the bankruptcy</a:t>
            </a:r>
          </a:p>
          <a:p>
            <a:r>
              <a:rPr lang="en-US" dirty="0"/>
              <a:t>includes elements of both the discovery and enforcement procedure</a:t>
            </a:r>
            <a:endParaRPr lang="cs-CZ" dirty="0"/>
          </a:p>
          <a:p>
            <a:r>
              <a:rPr lang="en-US" dirty="0"/>
              <a:t>its aim is to structure the property relationships among multiple entities </a:t>
            </a:r>
            <a:endParaRPr lang="cs-CZ" dirty="0"/>
          </a:p>
          <a:p>
            <a:r>
              <a:rPr lang="en-US" dirty="0"/>
              <a:t>consists of two parts</a:t>
            </a:r>
          </a:p>
          <a:p>
            <a:pPr lvl="1"/>
            <a:r>
              <a:rPr lang="en-US" dirty="0"/>
              <a:t>the actual existence of insolvency is decided on</a:t>
            </a:r>
            <a:endParaRPr lang="cs-CZ" dirty="0"/>
          </a:p>
          <a:p>
            <a:pPr lvl="1"/>
            <a:r>
              <a:rPr lang="en-US" dirty="0"/>
              <a:t>the solution thereof being determined and implemented 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aim</a:t>
            </a:r>
          </a:p>
          <a:p>
            <a:pPr lvl="1"/>
            <a:r>
              <a:rPr lang="en-US" sz="3200" dirty="0"/>
              <a:t>to reach an amicable settlement of the dispute before the opening of the proceedings in the subject case </a:t>
            </a:r>
            <a:endParaRPr lang="cs-CZ" sz="3200" dirty="0"/>
          </a:p>
          <a:p>
            <a:pPr lvl="1"/>
            <a:r>
              <a:rPr lang="en-US" sz="3200" dirty="0"/>
              <a:t>to restore the last amicable situation before the infringement of law without any substantive decision on the rights</a:t>
            </a:r>
            <a:r>
              <a:rPr lang="cs-CZ" sz="3200" dirty="0"/>
              <a:t> </a:t>
            </a:r>
          </a:p>
          <a:p>
            <a:r>
              <a:rPr lang="en-US" dirty="0"/>
              <a:t>e.g.</a:t>
            </a:r>
          </a:p>
          <a:p>
            <a:pPr lvl="1"/>
            <a:r>
              <a:rPr lang="en-US" dirty="0"/>
              <a:t>precautionary measures</a:t>
            </a:r>
            <a:endParaRPr lang="cs-CZ" dirty="0"/>
          </a:p>
          <a:p>
            <a:pPr lvl="1"/>
            <a:r>
              <a:rPr lang="en-US" dirty="0"/>
              <a:t>conciliation or the provision of evidence</a:t>
            </a:r>
            <a:endParaRPr lang="cs-CZ" dirty="0"/>
          </a:p>
          <a:p>
            <a:pPr lvl="1"/>
            <a:endParaRPr lang="de-DE" sz="3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159</TotalTime>
  <Words>514</Words>
  <Application>Microsoft Office PowerPoint</Application>
  <PresentationFormat>Vlastní</PresentationFormat>
  <Paragraphs>92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Clara Sans</vt:lpstr>
      <vt:lpstr>JU_OPVVV</vt:lpstr>
      <vt:lpstr>Civil procedure</vt:lpstr>
      <vt:lpstr>Civil process</vt:lpstr>
      <vt:lpstr>Civil process types</vt:lpstr>
      <vt:lpstr>Discovery procedure</vt:lpstr>
      <vt:lpstr>Contentious procedure</vt:lpstr>
      <vt:lpstr>Non-contentious procedure </vt:lpstr>
      <vt:lpstr>Enforcement procedure (Execution procedure)</vt:lpstr>
      <vt:lpstr>Insolvency procedure </vt:lpstr>
      <vt:lpstr>Security procedure</vt:lpstr>
      <vt:lpstr>Arbitration procedure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26</cp:revision>
  <dcterms:created xsi:type="dcterms:W3CDTF">2017-07-17T18:52:59Z</dcterms:created>
  <dcterms:modified xsi:type="dcterms:W3CDTF">2021-06-18T20:51:12Z</dcterms:modified>
</cp:coreProperties>
</file>