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1164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18.06.2021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18.06.2021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18.06.2021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18.06.2021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18.06.2021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18.06.2021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18.06.2021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18.06.2021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18.06.2021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18.06.2021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18.06.2021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18.06.2021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18.06.2021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Civil </a:t>
            </a:r>
            <a:r>
              <a:rPr lang="en-US" dirty="0"/>
              <a:t>procedure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9416C7-6819-41B5-85EA-93A23FA7D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Arbitration procedure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195382-035B-479B-ACEC-EA3C0E5C7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one of the alternative dispute settlement methods</a:t>
            </a:r>
            <a:endParaRPr lang="cs-CZ" dirty="0"/>
          </a:p>
          <a:p>
            <a:r>
              <a:rPr lang="en-US" dirty="0"/>
              <a:t>is carried out based on an arbitration agreement</a:t>
            </a:r>
            <a:endParaRPr lang="cs-CZ" dirty="0"/>
          </a:p>
          <a:p>
            <a:r>
              <a:rPr lang="en-US" dirty="0"/>
              <a:t>the jurisdiction of the court is withdrawn, and the jurisdiction of the arbitrator</a:t>
            </a:r>
            <a:r>
              <a:rPr lang="cs-CZ" dirty="0"/>
              <a:t> </a:t>
            </a:r>
            <a:r>
              <a:rPr lang="en-US" dirty="0"/>
              <a:t>is established</a:t>
            </a:r>
          </a:p>
          <a:p>
            <a:r>
              <a:rPr lang="cs-CZ" dirty="0"/>
              <a:t>t</a:t>
            </a:r>
            <a:r>
              <a:rPr lang="en-US" dirty="0"/>
              <a:t>he court has only a supporting and supervisory function </a:t>
            </a:r>
            <a:endParaRPr lang="cs-CZ" dirty="0"/>
          </a:p>
          <a:p>
            <a:r>
              <a:rPr lang="en-US" dirty="0"/>
              <a:t>arbitration award may be executed by the court</a:t>
            </a: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2C6377-4B78-4ECD-8AC4-6F6336803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16E69F6-4179-4F74-A853-C89A1AA9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8590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Civil </a:t>
            </a:r>
            <a:r>
              <a:rPr lang="en-US" dirty="0"/>
              <a:t>process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procedural law deals with the status and relations of the participants in the event of a dispute</a:t>
            </a:r>
            <a:endParaRPr lang="cs-CZ" dirty="0"/>
          </a:p>
          <a:p>
            <a:r>
              <a:rPr lang="cs-CZ" dirty="0"/>
              <a:t>t</a:t>
            </a:r>
            <a:r>
              <a:rPr lang="en-US" dirty="0"/>
              <a:t>he civil process is</a:t>
            </a:r>
            <a:r>
              <a:rPr lang="cs-CZ" dirty="0"/>
              <a:t> </a:t>
            </a:r>
            <a:r>
              <a:rPr lang="en-US" dirty="0"/>
              <a:t>a set of legal relations arising from the provision of protection to private legal relations</a:t>
            </a:r>
            <a:endParaRPr lang="cs-CZ" dirty="0"/>
          </a:p>
          <a:p>
            <a:r>
              <a:rPr lang="cs-CZ" dirty="0"/>
              <a:t>t</a:t>
            </a:r>
            <a:r>
              <a:rPr lang="en-US" dirty="0"/>
              <a:t>he procedural entities are </a:t>
            </a:r>
            <a:endParaRPr lang="cs-CZ" dirty="0"/>
          </a:p>
          <a:p>
            <a:pPr lvl="2"/>
            <a:r>
              <a:rPr lang="en-US" dirty="0"/>
              <a:t>the court</a:t>
            </a:r>
            <a:endParaRPr lang="cs-CZ" dirty="0"/>
          </a:p>
          <a:p>
            <a:pPr lvl="2"/>
            <a:r>
              <a:rPr lang="en-US" dirty="0"/>
              <a:t>the parties to the proceedings</a:t>
            </a:r>
            <a:endParaRPr lang="cs-CZ" dirty="0"/>
          </a:p>
          <a:p>
            <a:pPr lvl="1"/>
            <a:r>
              <a:rPr lang="en-US" dirty="0"/>
              <a:t>may influence the course of the procedure by their actions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18.06.2021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EB0B2E-AD56-4E3F-8345-55015300C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Civil </a:t>
            </a:r>
            <a:r>
              <a:rPr lang="en-US" dirty="0"/>
              <a:t>process types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8D0985-3B49-4F27-B052-88133B9F6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discovery procedure</a:t>
            </a:r>
          </a:p>
          <a:p>
            <a:r>
              <a:rPr lang="en-US" dirty="0"/>
              <a:t>enforcement procedure </a:t>
            </a:r>
            <a:r>
              <a:rPr lang="cs-CZ" dirty="0"/>
              <a:t>(</a:t>
            </a:r>
            <a:r>
              <a:rPr lang="en-US" dirty="0"/>
              <a:t>execution procedure</a:t>
            </a:r>
            <a:r>
              <a:rPr lang="cs-CZ" dirty="0"/>
              <a:t>)</a:t>
            </a:r>
            <a:endParaRPr lang="en-US" dirty="0"/>
          </a:p>
          <a:p>
            <a:r>
              <a:rPr lang="en-US" dirty="0"/>
              <a:t>insolvency procedure</a:t>
            </a:r>
          </a:p>
          <a:p>
            <a:r>
              <a:rPr lang="en-US" dirty="0"/>
              <a:t>security procedure</a:t>
            </a:r>
          </a:p>
          <a:p>
            <a:r>
              <a:rPr lang="en-US" dirty="0"/>
              <a:t>arbitration procedure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33801C4-0941-43E9-9DA6-0FBA5292A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C1D12C4-5CAC-4CFD-B211-EC1DA17F2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02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225E70-5B7F-461A-BEE5-0413983EA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Discovery </a:t>
            </a:r>
            <a:r>
              <a:rPr lang="en-US" dirty="0"/>
              <a:t>procedure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2EDD89-3025-4062-91B3-540910BE1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leads to a decision by which the court </a:t>
            </a:r>
            <a:endParaRPr lang="cs-CZ" dirty="0"/>
          </a:p>
          <a:p>
            <a:pPr lvl="1"/>
            <a:r>
              <a:rPr lang="en-US" dirty="0"/>
              <a:t>either ascertains what is a law </a:t>
            </a:r>
            <a:endParaRPr lang="cs-CZ" dirty="0"/>
          </a:p>
          <a:p>
            <a:pPr lvl="1"/>
            <a:r>
              <a:rPr lang="en-US" dirty="0"/>
              <a:t>or </a:t>
            </a:r>
            <a:r>
              <a:rPr lang="cs-CZ" dirty="0" err="1"/>
              <a:t>creates</a:t>
            </a:r>
            <a:r>
              <a:rPr lang="en-US" dirty="0"/>
              <a:t> the law</a:t>
            </a:r>
            <a:endParaRPr lang="cs-CZ" dirty="0"/>
          </a:p>
          <a:p>
            <a:r>
              <a:rPr lang="en-US" dirty="0"/>
              <a:t>the court issues </a:t>
            </a:r>
            <a:endParaRPr lang="cs-CZ" dirty="0"/>
          </a:p>
          <a:p>
            <a:pPr lvl="1"/>
            <a:r>
              <a:rPr lang="en-US" dirty="0"/>
              <a:t>an authoritarian decision </a:t>
            </a:r>
            <a:endParaRPr lang="cs-CZ" dirty="0"/>
          </a:p>
          <a:p>
            <a:pPr lvl="2"/>
            <a:r>
              <a:rPr lang="en-US" dirty="0"/>
              <a:t>can be executed through the execution procedure</a:t>
            </a:r>
            <a:endParaRPr lang="cs-CZ" dirty="0"/>
          </a:p>
          <a:p>
            <a:r>
              <a:rPr lang="en-US" dirty="0"/>
              <a:t>can be divided into</a:t>
            </a:r>
            <a:endParaRPr lang="cs-CZ" dirty="0"/>
          </a:p>
          <a:p>
            <a:pPr lvl="1"/>
            <a:r>
              <a:rPr lang="en-US" dirty="0"/>
              <a:t>contentious</a:t>
            </a:r>
            <a:endParaRPr lang="cs-CZ" dirty="0"/>
          </a:p>
          <a:p>
            <a:pPr lvl="1"/>
            <a:r>
              <a:rPr lang="en-US" dirty="0"/>
              <a:t>non-contentious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A405692-F4B9-4B06-A6A6-944F071F3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951B9D-25A2-48F6-8874-F04E6B5D7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796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96CEAA-41A1-44AE-B3D5-B3C3B0A50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2835" y="180231"/>
            <a:ext cx="7235688" cy="662917"/>
          </a:xfrm>
        </p:spPr>
        <p:txBody>
          <a:bodyPr/>
          <a:lstStyle/>
          <a:p>
            <a:r>
              <a:rPr lang="en-US" dirty="0"/>
              <a:t>Contentious procedure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018100-DED8-42F0-8EA1-FA0E2936F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the purpose</a:t>
            </a:r>
          </a:p>
          <a:p>
            <a:pPr lvl="1"/>
            <a:r>
              <a:rPr lang="en-US" dirty="0"/>
              <a:t>to ensure protection of the violated or endangered subjective right guaranteed by the substantive regulation</a:t>
            </a:r>
            <a:endParaRPr lang="de-DE" dirty="0"/>
          </a:p>
          <a:p>
            <a:r>
              <a:rPr lang="en-US" dirty="0"/>
              <a:t>the court issues </a:t>
            </a:r>
            <a:endParaRPr lang="cs-CZ" dirty="0"/>
          </a:p>
          <a:p>
            <a:pPr lvl="1"/>
            <a:r>
              <a:rPr lang="en-US" dirty="0"/>
              <a:t>declaratory decisions </a:t>
            </a:r>
          </a:p>
          <a:p>
            <a:pPr lvl="2"/>
            <a:r>
              <a:rPr lang="en-US" dirty="0"/>
              <a:t>declares what the law is and corrects the illegal situation</a:t>
            </a:r>
            <a:endParaRPr lang="cs-CZ" dirty="0"/>
          </a:p>
          <a:p>
            <a:r>
              <a:rPr lang="en-US" dirty="0"/>
              <a:t>the plaintiff and the defendant stand against each other</a:t>
            </a:r>
            <a:endParaRPr lang="cs-CZ" dirty="0"/>
          </a:p>
          <a:p>
            <a:r>
              <a:rPr lang="en-US" dirty="0"/>
              <a:t>the court directs the procedure and decides between these parties</a:t>
            </a: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3C62FF-1DC3-46D1-9187-22F92FC6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0DD0053-79F9-4608-AAFF-AE082BDDF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4817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CAEE27-3C1A-44C6-9E5A-B300EA192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Non-contentious procedure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6AB20F-0C2E-4D37-8FAB-A766AC017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</a:t>
            </a:r>
            <a:r>
              <a:rPr lang="cs-CZ" dirty="0"/>
              <a:t>no </a:t>
            </a:r>
            <a:r>
              <a:rPr lang="en-US" dirty="0"/>
              <a:t>plaintiff and the defendant as opponents</a:t>
            </a:r>
            <a:endParaRPr lang="cs-CZ" dirty="0"/>
          </a:p>
          <a:p>
            <a:r>
              <a:rPr lang="en-US" dirty="0"/>
              <a:t>the number of parties can be very diverse</a:t>
            </a:r>
            <a:endParaRPr lang="cs-CZ" dirty="0"/>
          </a:p>
          <a:p>
            <a:r>
              <a:rPr lang="cs-CZ" dirty="0"/>
              <a:t>t</a:t>
            </a:r>
            <a:r>
              <a:rPr lang="en-US" dirty="0"/>
              <a:t>he court </a:t>
            </a:r>
            <a:endParaRPr lang="cs-CZ" dirty="0"/>
          </a:p>
          <a:p>
            <a:pPr lvl="1"/>
            <a:r>
              <a:rPr lang="en-US" dirty="0"/>
              <a:t>does not have the role of a mere arbitrator here</a:t>
            </a:r>
            <a:endParaRPr lang="cs-CZ" dirty="0"/>
          </a:p>
          <a:p>
            <a:pPr lvl="1"/>
            <a:r>
              <a:rPr lang="en-US" dirty="0"/>
              <a:t>must act in such a way as to fulfil the public interest</a:t>
            </a:r>
            <a:endParaRPr lang="cs-CZ" dirty="0"/>
          </a:p>
          <a:p>
            <a:r>
              <a:rPr lang="cs-CZ" dirty="0"/>
              <a:t>t</a:t>
            </a:r>
            <a:r>
              <a:rPr lang="en-US" dirty="0"/>
              <a:t>he court issues </a:t>
            </a:r>
            <a:endParaRPr lang="cs-CZ" dirty="0"/>
          </a:p>
          <a:p>
            <a:pPr lvl="1"/>
            <a:r>
              <a:rPr lang="en-US" dirty="0"/>
              <a:t>constitutive decisions </a:t>
            </a:r>
            <a:endParaRPr lang="cs-CZ" dirty="0"/>
          </a:p>
          <a:p>
            <a:r>
              <a:rPr lang="en-US" dirty="0"/>
              <a:t>e.g.</a:t>
            </a:r>
            <a:endParaRPr lang="cs-CZ" dirty="0"/>
          </a:p>
          <a:p>
            <a:pPr lvl="1"/>
            <a:r>
              <a:rPr lang="en-US" dirty="0"/>
              <a:t>the procedure concerning succession</a:t>
            </a:r>
            <a:endParaRPr lang="cs-CZ" dirty="0"/>
          </a:p>
          <a:p>
            <a:pPr lvl="1"/>
            <a:r>
              <a:rPr lang="en-US" dirty="0"/>
              <a:t>the custody of a child to one of his/her parents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1835B0-3A4B-4E15-90C7-80F740D0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8228CD6-41A3-45D8-9000-8EDAC798E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83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50D0CF-CA48-4B10-A52F-9A02675C3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Enforcement procedure (Execution procedure)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F153EF-E414-4FA1-BB65-59F619E70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monitors the implementation of what was found legitimate in the discovery procedure and when voluntary fulfilment did not occur</a:t>
            </a:r>
            <a:endParaRPr lang="cs-CZ" dirty="0"/>
          </a:p>
          <a:p>
            <a:r>
              <a:rPr lang="en-US" dirty="0"/>
              <a:t>cannot be seen as a follow-up to the discovery procedure </a:t>
            </a:r>
            <a:endParaRPr lang="cs-CZ" dirty="0"/>
          </a:p>
          <a:p>
            <a:r>
              <a:rPr lang="cs-CZ" dirty="0"/>
              <a:t>t</a:t>
            </a:r>
            <a:r>
              <a:rPr lang="en-US" dirty="0"/>
              <a:t>he decision to initiate the enforcement procedure is normally in the hands of the entitled party</a:t>
            </a:r>
            <a:endParaRPr lang="cs-CZ" dirty="0"/>
          </a:p>
          <a:p>
            <a:r>
              <a:rPr lang="cs-CZ" dirty="0"/>
              <a:t>w</a:t>
            </a:r>
            <a:r>
              <a:rPr lang="en-US" dirty="0"/>
              <a:t>e distinguish enforcement of decision</a:t>
            </a:r>
          </a:p>
          <a:p>
            <a:pPr lvl="1"/>
            <a:r>
              <a:rPr lang="en-US" dirty="0"/>
              <a:t>by a court under the Code of Civil Procedure </a:t>
            </a:r>
            <a:endParaRPr lang="cs-CZ" dirty="0"/>
          </a:p>
          <a:p>
            <a:pPr lvl="1"/>
            <a:r>
              <a:rPr lang="en-US" dirty="0"/>
              <a:t>by judicial executors under the Execution Code</a:t>
            </a:r>
          </a:p>
          <a:p>
            <a:pPr lvl="2"/>
            <a:r>
              <a:rPr lang="en-US" dirty="0"/>
              <a:t>the court shall order the execution and assign the executor elected by the entitled party </a:t>
            </a:r>
            <a:r>
              <a:rPr lang="cs-CZ" dirty="0"/>
              <a:t>to </a:t>
            </a:r>
            <a:r>
              <a:rPr lang="en-US" dirty="0"/>
              <a:t>carry out the execution</a:t>
            </a: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0B443B0-1712-41DD-A022-10844CE68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F9B1FCB-CA9B-4574-BEAB-F376648A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079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00AA5F-4049-49CC-81A6-96C8CD7AA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</a:t>
            </a:r>
            <a:r>
              <a:rPr lang="en-US" dirty="0"/>
              <a:t>solvency procedure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4AAA8C-50E3-4136-8182-AD917026D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purpose</a:t>
            </a:r>
          </a:p>
          <a:p>
            <a:pPr lvl="1"/>
            <a:r>
              <a:rPr lang="en-US" dirty="0"/>
              <a:t>to decide on the debtor’s bankruptcy</a:t>
            </a:r>
          </a:p>
          <a:p>
            <a:pPr lvl="1"/>
            <a:r>
              <a:rPr lang="en-US" dirty="0"/>
              <a:t>the resolution of the bankruptcy</a:t>
            </a:r>
          </a:p>
          <a:p>
            <a:r>
              <a:rPr lang="en-US" dirty="0"/>
              <a:t>includes elements of both the discovery and enforcement procedure</a:t>
            </a:r>
            <a:endParaRPr lang="cs-CZ" dirty="0"/>
          </a:p>
          <a:p>
            <a:r>
              <a:rPr lang="en-US" dirty="0"/>
              <a:t>its aim is to structure the property relationships among multiple entities </a:t>
            </a:r>
            <a:endParaRPr lang="cs-CZ" dirty="0"/>
          </a:p>
          <a:p>
            <a:r>
              <a:rPr lang="en-US" dirty="0"/>
              <a:t>consists of two parts</a:t>
            </a:r>
          </a:p>
          <a:p>
            <a:pPr lvl="1"/>
            <a:r>
              <a:rPr lang="en-US" dirty="0"/>
              <a:t>the actual existence of insolvency is decided on</a:t>
            </a:r>
            <a:endParaRPr lang="cs-CZ" dirty="0"/>
          </a:p>
          <a:p>
            <a:pPr lvl="1"/>
            <a:r>
              <a:rPr lang="en-US" dirty="0"/>
              <a:t>the solution thereof being determined and implemented </a:t>
            </a: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EA52318-09D5-4D4F-B83C-E31EB5790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349BB52-73AB-4391-8C53-530FC38FF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3931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0B27D6-C619-40EA-B210-598671BA1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procedure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D5A5E2-6420-42E4-9880-F6E6987D3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the aim</a:t>
            </a:r>
          </a:p>
          <a:p>
            <a:pPr lvl="1"/>
            <a:r>
              <a:rPr lang="en-US" sz="3200" dirty="0"/>
              <a:t>to reach an amicable settlement of the dispute before the opening of the proceedings in the subject case </a:t>
            </a:r>
            <a:endParaRPr lang="cs-CZ" sz="3200" dirty="0"/>
          </a:p>
          <a:p>
            <a:pPr lvl="1"/>
            <a:r>
              <a:rPr lang="en-US" sz="3200" dirty="0"/>
              <a:t>to restore the last amicable situation before the infringement of law without any substantive decision on the rights</a:t>
            </a:r>
            <a:r>
              <a:rPr lang="cs-CZ" sz="3200" dirty="0"/>
              <a:t> </a:t>
            </a:r>
          </a:p>
          <a:p>
            <a:r>
              <a:rPr lang="en-US" dirty="0"/>
              <a:t>e.g.</a:t>
            </a:r>
          </a:p>
          <a:p>
            <a:pPr lvl="1"/>
            <a:r>
              <a:rPr lang="en-US" dirty="0"/>
              <a:t>precautionary measures</a:t>
            </a:r>
            <a:endParaRPr lang="cs-CZ" dirty="0"/>
          </a:p>
          <a:p>
            <a:pPr lvl="1"/>
            <a:r>
              <a:rPr lang="en-US" dirty="0"/>
              <a:t>conciliation or the provision of evidence</a:t>
            </a:r>
            <a:endParaRPr lang="cs-CZ" dirty="0"/>
          </a:p>
          <a:p>
            <a:pPr lvl="1"/>
            <a:endParaRPr lang="de-DE" sz="32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EEA9C4-0563-4587-BD8A-7CC897683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C3E781A-1EAD-4527-A911-30D767DA1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863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159</TotalTime>
  <Words>514</Words>
  <Application>Microsoft Office PowerPoint</Application>
  <PresentationFormat>Vlastní</PresentationFormat>
  <Paragraphs>92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Clara Sans</vt:lpstr>
      <vt:lpstr>JU_OPVVV</vt:lpstr>
      <vt:lpstr>Civil procedure</vt:lpstr>
      <vt:lpstr>Civil process</vt:lpstr>
      <vt:lpstr>Civil process types</vt:lpstr>
      <vt:lpstr>Discovery procedure</vt:lpstr>
      <vt:lpstr>Contentious procedure</vt:lpstr>
      <vt:lpstr>Non-contentious procedure </vt:lpstr>
      <vt:lpstr>Enforcement procedure (Execution procedure)</vt:lpstr>
      <vt:lpstr>Insolvency procedure </vt:lpstr>
      <vt:lpstr>Security procedure</vt:lpstr>
      <vt:lpstr>Arbitration procedure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Cech, Josef</cp:lastModifiedBy>
  <cp:revision>26</cp:revision>
  <dcterms:created xsi:type="dcterms:W3CDTF">2017-07-17T18:52:59Z</dcterms:created>
  <dcterms:modified xsi:type="dcterms:W3CDTF">2021-06-18T20:51:12Z</dcterms:modified>
</cp:coreProperties>
</file>