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4"/>
  </p:notesMasterIdLst>
  <p:sldIdLst>
    <p:sldId id="256" r:id="rId2"/>
    <p:sldId id="306" r:id="rId3"/>
    <p:sldId id="325" r:id="rId4"/>
    <p:sldId id="326" r:id="rId5"/>
    <p:sldId id="307" r:id="rId6"/>
    <p:sldId id="308" r:id="rId7"/>
    <p:sldId id="309" r:id="rId8"/>
    <p:sldId id="310" r:id="rId9"/>
    <p:sldId id="311" r:id="rId10"/>
    <p:sldId id="312" r:id="rId11"/>
    <p:sldId id="313" r:id="rId12"/>
    <p:sldId id="314" r:id="rId13"/>
    <p:sldId id="327" r:id="rId14"/>
    <p:sldId id="315" r:id="rId15"/>
    <p:sldId id="316" r:id="rId16"/>
    <p:sldId id="318" r:id="rId17"/>
    <p:sldId id="317" r:id="rId18"/>
    <p:sldId id="319" r:id="rId19"/>
    <p:sldId id="320" r:id="rId20"/>
    <p:sldId id="321" r:id="rId21"/>
    <p:sldId id="322" r:id="rId22"/>
    <p:sldId id="275" r:id="rId23"/>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20.03.2020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2928259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1765870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3474703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12512064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1732368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3449608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4000952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5469184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18</a:t>
            </a:fld>
            <a:endParaRPr lang="cs-CZ"/>
          </a:p>
        </p:txBody>
      </p:sp>
    </p:spTree>
    <p:extLst>
      <p:ext uri="{BB962C8B-B14F-4D97-AF65-F5344CB8AC3E}">
        <p14:creationId xmlns:p14="http://schemas.microsoft.com/office/powerpoint/2010/main" val="5537794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19</a:t>
            </a:fld>
            <a:endParaRPr lang="cs-CZ"/>
          </a:p>
        </p:txBody>
      </p:sp>
    </p:spTree>
    <p:extLst>
      <p:ext uri="{BB962C8B-B14F-4D97-AF65-F5344CB8AC3E}">
        <p14:creationId xmlns:p14="http://schemas.microsoft.com/office/powerpoint/2010/main" val="27739089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20</a:t>
            </a:fld>
            <a:endParaRPr lang="cs-CZ"/>
          </a:p>
        </p:txBody>
      </p:sp>
    </p:spTree>
    <p:extLst>
      <p:ext uri="{BB962C8B-B14F-4D97-AF65-F5344CB8AC3E}">
        <p14:creationId xmlns:p14="http://schemas.microsoft.com/office/powerpoint/2010/main" val="1303783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40268713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21</a:t>
            </a:fld>
            <a:endParaRPr lang="cs-CZ"/>
          </a:p>
        </p:txBody>
      </p:sp>
    </p:spTree>
    <p:extLst>
      <p:ext uri="{BB962C8B-B14F-4D97-AF65-F5344CB8AC3E}">
        <p14:creationId xmlns:p14="http://schemas.microsoft.com/office/powerpoint/2010/main" val="4258901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2357996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3731754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2627594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1856940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2226938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389239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8544233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20.03.2020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20.03.2020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20.03.2020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20.03.2020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a:xfrm>
            <a:off x="847725" y="3957618"/>
            <a:ext cx="9395519" cy="720080"/>
          </a:xfrm>
        </p:spPr>
        <p:txBody>
          <a:bodyPr/>
          <a:lstStyle/>
          <a:p>
            <a:r>
              <a:rPr lang="en-GB" b="1" dirty="0"/>
              <a:t>Rewarding employees by BSC and MBO, Remuneration of management, specialists and expatriates.</a:t>
            </a:r>
          </a:p>
          <a:p>
            <a:pPr lvl="0"/>
            <a:endParaRPr lang="en-GB"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Advantages:</a:t>
            </a:r>
          </a:p>
          <a:p>
            <a:pPr marL="0" indent="0">
              <a:buNone/>
            </a:pPr>
            <a:r>
              <a:rPr lang="en-GB" sz="2500" dirty="0"/>
              <a:t> - clear communication targets of the enterprise, their conversion to indicators and translation in the performance criteria of the individual organisational units. </a:t>
            </a:r>
          </a:p>
          <a:p>
            <a:pPr marL="0" indent="0">
              <a:buNone/>
            </a:pPr>
            <a:r>
              <a:rPr lang="en-GB" sz="2500" dirty="0"/>
              <a:t>- a balanced remuneration tool that besides financial targets also includes further evaluation criteria.  (relationship to MBO)</a:t>
            </a:r>
          </a:p>
          <a:p>
            <a:pPr marL="0" indent="0">
              <a:buNone/>
            </a:pPr>
            <a:r>
              <a:rPr lang="en-GB" sz="2500" dirty="0"/>
              <a:t>Disadvantages:</a:t>
            </a:r>
          </a:p>
          <a:p>
            <a:pPr marL="0" indent="0">
              <a:buNone/>
            </a:pPr>
            <a:r>
              <a:rPr lang="en-GB" sz="2500" dirty="0"/>
              <a:t>-	Variable remuneration through BSC requires stricter control of the causality of the objectives and their calibration</a:t>
            </a:r>
          </a:p>
          <a:p>
            <a:pPr marL="0" indent="0">
              <a:buNone/>
            </a:pPr>
            <a:r>
              <a:rPr lang="en-GB" sz="2500" dirty="0"/>
              <a:t>-	The system is complicated and its function must be explained to the employees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22339116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Remuneration of </a:t>
            </a:r>
            <a:r>
              <a:rPr lang="en-GB" sz="2500" dirty="0" smtClean="0"/>
              <a:t>management</a:t>
            </a:r>
            <a:endParaRPr lang="en-GB" sz="2500" dirty="0"/>
          </a:p>
          <a:p>
            <a:pPr marL="0" indent="0">
              <a:buNone/>
            </a:pPr>
            <a:endParaRPr lang="en-GB" sz="2500" dirty="0"/>
          </a:p>
          <a:p>
            <a:pPr marL="0" indent="0">
              <a:buNone/>
            </a:pPr>
            <a:r>
              <a:rPr lang="en-GB" sz="2500" dirty="0"/>
              <a:t>A) By the Employment Agreement (so-called, management contract)</a:t>
            </a:r>
          </a:p>
          <a:p>
            <a:pPr marL="0" indent="0">
              <a:buNone/>
            </a:pPr>
            <a:r>
              <a:rPr lang="en-GB" sz="2500" dirty="0"/>
              <a:t>- commencement of the employment relationship</a:t>
            </a:r>
          </a:p>
          <a:p>
            <a:pPr marL="0" indent="0">
              <a:buNone/>
            </a:pPr>
            <a:r>
              <a:rPr lang="en-GB" sz="2500" dirty="0"/>
              <a:t>  </a:t>
            </a:r>
          </a:p>
          <a:p>
            <a:pPr marL="0" indent="0">
              <a:buNone/>
            </a:pPr>
            <a:r>
              <a:rPr lang="en-GB" sz="2500" dirty="0"/>
              <a:t>B) Transaction-management contract (earlier contract of mandate)  </a:t>
            </a:r>
          </a:p>
          <a:p>
            <a:pPr marL="0" indent="0">
              <a:buNone/>
            </a:pPr>
            <a:r>
              <a:rPr lang="en-GB" sz="2500" dirty="0"/>
              <a:t>- an employment relationship is not established, he guarantees losses with all his assets (big risk)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7724356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Transaction-management contract </a:t>
            </a:r>
          </a:p>
          <a:p>
            <a:pPr marL="0" indent="0">
              <a:buNone/>
            </a:pPr>
            <a:r>
              <a:rPr lang="en-GB" sz="2500" dirty="0"/>
              <a:t>The agent undertakes to arrange and perform a certain act for the </a:t>
            </a:r>
            <a:r>
              <a:rPr lang="en-GB" sz="2500" dirty="0" err="1"/>
              <a:t>mandator</a:t>
            </a:r>
            <a:r>
              <a:rPr lang="en-GB" sz="2500" dirty="0"/>
              <a:t> for consideration (company management, CEO). The scope of his duties is stated in the contract.  Just as applies to work on the basis of a trade licence.</a:t>
            </a:r>
          </a:p>
          <a:p>
            <a:pPr marL="0" indent="0">
              <a:buNone/>
            </a:pPr>
            <a:r>
              <a:rPr lang="en-GB" sz="2500" dirty="0"/>
              <a:t> Major characteristic features of the transaction-management contract: </a:t>
            </a:r>
          </a:p>
          <a:p>
            <a:pPr marL="0" indent="0">
              <a:buNone/>
            </a:pPr>
            <a:r>
              <a:rPr lang="en-GB" sz="2500" dirty="0"/>
              <a:t>-	An employment relationship is not established</a:t>
            </a:r>
          </a:p>
          <a:p>
            <a:pPr marL="0" indent="0">
              <a:buNone/>
            </a:pPr>
            <a:r>
              <a:rPr lang="en-GB" sz="2500" dirty="0"/>
              <a:t>-	He pays social security and health insurance contributions himself</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18528863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smtClean="0"/>
              <a:t>Major </a:t>
            </a:r>
            <a:r>
              <a:rPr lang="en-GB" sz="2500" dirty="0"/>
              <a:t>characteristic features of the transaction-management contract: </a:t>
            </a:r>
          </a:p>
          <a:p>
            <a:pPr marL="0" indent="0">
              <a:buNone/>
            </a:pPr>
            <a:r>
              <a:rPr lang="en-GB" sz="2500" dirty="0" smtClean="0"/>
              <a:t>-</a:t>
            </a:r>
            <a:r>
              <a:rPr lang="en-GB" sz="2500" dirty="0"/>
              <a:t>	He is not obligated to be present at the workplace </a:t>
            </a:r>
          </a:p>
          <a:p>
            <a:pPr marL="0" indent="0">
              <a:buNone/>
            </a:pPr>
            <a:r>
              <a:rPr lang="en-GB" sz="2500" dirty="0"/>
              <a:t>-	Possibility for quick termination - termination of the contract  </a:t>
            </a:r>
          </a:p>
          <a:p>
            <a:pPr marL="0" indent="0">
              <a:buNone/>
            </a:pPr>
            <a:r>
              <a:rPr lang="en-GB" sz="2500" dirty="0"/>
              <a:t>-	Guarantees losses with all his assets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30337333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a:xfrm>
            <a:off x="555626" y="1178007"/>
            <a:ext cx="9623425" cy="5567281"/>
          </a:xfrm>
        </p:spPr>
        <p:txBody>
          <a:bodyPr/>
          <a:lstStyle/>
          <a:p>
            <a:pPr marL="0" indent="0">
              <a:buNone/>
            </a:pPr>
            <a:r>
              <a:rPr lang="en-GB" sz="2500" dirty="0" smtClean="0"/>
              <a:t>Managerial </a:t>
            </a:r>
            <a:r>
              <a:rPr lang="en-GB" sz="2500" dirty="0"/>
              <a:t>Contract  </a:t>
            </a:r>
          </a:p>
          <a:p>
            <a:pPr marL="0" indent="0">
              <a:buNone/>
            </a:pPr>
            <a:endParaRPr lang="en-GB" sz="2500" dirty="0"/>
          </a:p>
          <a:p>
            <a:pPr marL="0" indent="0">
              <a:buNone/>
            </a:pPr>
            <a:r>
              <a:rPr lang="en-GB" sz="2500" dirty="0"/>
              <a:t>The management contract should be constructed in compliance with the Labour Code and clearly regulate the responsibilities of the management employee for good organisation and operation of the company or the entrusted department and particularly for his good business results. The objective is to identify an ideal tool of managerial remuneration that motivates the managers to achieve long-term increase of the value of the company. An important role is played by the variable component of the wage (approx. 40% - 60% and above)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34687641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Wholesale</a:t>
            </a:r>
          </a:p>
          <a:p>
            <a:pPr marL="0" indent="0">
              <a:buNone/>
            </a:pPr>
            <a:r>
              <a:rPr lang="en-GB" sz="2500" dirty="0"/>
              <a:t>1. Basic wage (fixed wage component)</a:t>
            </a:r>
          </a:p>
          <a:p>
            <a:pPr marL="0" indent="0">
              <a:buNone/>
            </a:pPr>
            <a:r>
              <a:rPr lang="en-GB" sz="2500" dirty="0"/>
              <a:t>2. System of bonuses (variable wage components)</a:t>
            </a:r>
          </a:p>
          <a:p>
            <a:pPr marL="0" indent="0">
              <a:buNone/>
            </a:pPr>
            <a:r>
              <a:rPr lang="en-GB" sz="2500" dirty="0"/>
              <a:t>3. Employee benefits - up to 20 </a:t>
            </a:r>
            <a:r>
              <a:rPr lang="en-GB" sz="2500" dirty="0" smtClean="0"/>
              <a:t>%</a:t>
            </a:r>
            <a:r>
              <a:rPr lang="cs-CZ" sz="2500" dirty="0" smtClean="0"/>
              <a:t> of </a:t>
            </a:r>
            <a:r>
              <a:rPr lang="cs-CZ" sz="2500" dirty="0" err="1" smtClean="0"/>
              <a:t>wage</a:t>
            </a:r>
            <a:r>
              <a:rPr lang="en-GB" sz="2500" dirty="0" smtClean="0"/>
              <a:t>  </a:t>
            </a:r>
            <a:endParaRPr lang="en-GB" sz="2500" dirty="0"/>
          </a:p>
          <a:p>
            <a:pPr marL="0" indent="0">
              <a:buNone/>
            </a:pPr>
            <a:endParaRPr lang="en-GB" sz="2500" dirty="0"/>
          </a:p>
          <a:p>
            <a:pPr marL="0" indent="0">
              <a:buNone/>
            </a:pPr>
            <a:r>
              <a:rPr lang="en-GB" sz="2500" dirty="0"/>
              <a:t>An important role is played by the variable wage component, which should be tied to clear criteria (for instance, the profit growth rate, turnover growth rate, economy of value added, cash value added, etc.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10895364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Management share options </a:t>
            </a:r>
          </a:p>
          <a:p>
            <a:pPr marL="0" indent="0">
              <a:buNone/>
            </a:pPr>
            <a:r>
              <a:rPr lang="en-GB" sz="2500" dirty="0"/>
              <a:t>The options are determined by the company’s board of directors. The options give their holders the right - but do not stipulate the obligation - to acquire the defined volume of shares in the company in a defined future period at a predefined price, usually the market price at the time of acquisition of the option (job start).</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4413931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Application advantages</a:t>
            </a:r>
          </a:p>
          <a:p>
            <a:pPr marL="0" indent="0">
              <a:buNone/>
            </a:pPr>
            <a:r>
              <a:rPr lang="en-GB" sz="2500" dirty="0"/>
              <a:t>The manager whose annual bonus is based on the growth of the company profit may in an effort to achieve his performance targets postpone some company expenditure, for instance, in the areas of technical development or marketing, at the cost of restricting the long-term development potential of the company. On the contrary, the use of options allegedly motivates the managers to monitor the long-term interests of the company because the potential remunerations (higher value of the shares from which they profit) shall be reached only after a certain period.</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139456106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b="1" dirty="0"/>
              <a:t>Remuneration of expatriates </a:t>
            </a:r>
          </a:p>
          <a:p>
            <a:pPr marL="0" indent="0">
              <a:buNone/>
            </a:pPr>
            <a:endParaRPr lang="en-GB" sz="2500" dirty="0"/>
          </a:p>
          <a:p>
            <a:pPr marL="0" indent="0">
              <a:buNone/>
            </a:pPr>
            <a:r>
              <a:rPr lang="en-GB" sz="2500" dirty="0"/>
              <a:t>A significant component of international management of human resources are the expatriates, i.e. employees dispatched from the mother country to work for a limited period at the company’s branch in another country. Most of the organisations use expatriates only for higher management positions or as specialists in a very narrow area. Expatriates are very costly in terms of financing. For this reason, it does not seem to be economically reasonable to employ an expatriate in a position that can be occupied and performed easily by a local employee.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25948454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1) Remuneration according to the mother country (most often)</a:t>
            </a:r>
          </a:p>
          <a:p>
            <a:pPr marL="0" indent="0">
              <a:buNone/>
            </a:pPr>
            <a:r>
              <a:rPr lang="en-GB" sz="2500" dirty="0"/>
              <a:t>He gets the same pay as in the mother country plus an allowance for work abroad (i.e. spendable income)</a:t>
            </a:r>
          </a:p>
          <a:p>
            <a:pPr marL="0" indent="0">
              <a:buNone/>
            </a:pPr>
            <a:endParaRPr lang="en-GB" sz="2500" dirty="0"/>
          </a:p>
          <a:p>
            <a:pPr marL="0" indent="0">
              <a:buNone/>
            </a:pPr>
            <a:r>
              <a:rPr lang="en-GB" sz="2500" dirty="0"/>
              <a:t>2) Remuneration according to the host country</a:t>
            </a:r>
          </a:p>
          <a:p>
            <a:pPr marL="0" indent="0">
              <a:buNone/>
            </a:pPr>
            <a:r>
              <a:rPr lang="en-GB" sz="2500" dirty="0"/>
              <a:t>The expatriate has the same salary and benefits as the local employee in the host country. This approach helps maintain the equality of the expatriates with the employees in the host country.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295673274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lgn="ctr">
              <a:buNone/>
            </a:pPr>
            <a:r>
              <a:rPr lang="en-GB" sz="2500" b="1" dirty="0"/>
              <a:t>Remuneration according to MBO </a:t>
            </a:r>
            <a:endParaRPr lang="cs-CZ" sz="2500" b="1" dirty="0" smtClean="0"/>
          </a:p>
          <a:p>
            <a:pPr marL="0" indent="0" algn="ctr">
              <a:buNone/>
            </a:pPr>
            <a:r>
              <a:rPr lang="en-GB" sz="2500" b="1" dirty="0" smtClean="0"/>
              <a:t>(</a:t>
            </a:r>
            <a:r>
              <a:rPr lang="en-GB" sz="2500" b="1" dirty="0"/>
              <a:t>Management by Objectives)</a:t>
            </a:r>
          </a:p>
          <a:p>
            <a:pPr marL="0" indent="0">
              <a:buNone/>
            </a:pPr>
            <a:r>
              <a:rPr lang="en-GB" sz="2500" dirty="0"/>
              <a:t> It is a very widespread mode of remuneration mainly for reason of ease of implementation.  It is a method based on the determination and mutual reconciliation of objectives and evaluation of the successfulness of their achievement. Designed by Peter F. Drucker. MBO places emphasis on the result rather than on the achievement method. The remuneration method based on MBO, i.e. according to the objectives, can be applied practically anywhere. </a:t>
            </a: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23603279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3) Remuneration according to the selected country</a:t>
            </a:r>
          </a:p>
          <a:p>
            <a:pPr marL="0" indent="0">
              <a:buNone/>
            </a:pPr>
            <a:r>
              <a:rPr lang="en-GB" sz="2500" dirty="0"/>
              <a:t>The wage according to the mother country where the company has its seat and is adjusted according to the purchasing power of the host country. </a:t>
            </a:r>
          </a:p>
          <a:p>
            <a:pPr marL="0" indent="0">
              <a:buNone/>
            </a:pPr>
            <a:endParaRPr lang="en-GB" sz="2500" dirty="0"/>
          </a:p>
          <a:p>
            <a:pPr marL="0" indent="0">
              <a:buNone/>
            </a:pPr>
            <a:r>
              <a:rPr lang="en-GB" sz="2500" dirty="0"/>
              <a:t>4) Hybrid </a:t>
            </a:r>
          </a:p>
          <a:p>
            <a:pPr marL="0" indent="0">
              <a:buNone/>
            </a:pPr>
            <a:r>
              <a:rPr lang="en-GB" sz="2500" dirty="0"/>
              <a:t>The system consists of two components. One is the same for all employees abroad and the second depends on the lifestyle in the host country.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Tree>
    <p:extLst>
      <p:ext uri="{BB962C8B-B14F-4D97-AF65-F5344CB8AC3E}">
        <p14:creationId xmlns:p14="http://schemas.microsoft.com/office/powerpoint/2010/main" val="21962156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b="1" dirty="0"/>
              <a:t>Allowances for expatriates </a:t>
            </a:r>
          </a:p>
          <a:p>
            <a:pPr marL="0" indent="0">
              <a:buNone/>
            </a:pPr>
            <a:endParaRPr lang="en-GB" sz="2500" b="1" dirty="0"/>
          </a:p>
          <a:p>
            <a:pPr marL="0" indent="0">
              <a:buNone/>
            </a:pPr>
            <a:r>
              <a:rPr lang="en-GB" sz="2500" dirty="0"/>
              <a:t>The allowance for expatriates is compensation for intervention in their lives. These allowance components include the allowance for higher living costs, moving bonus, allowances for deprivation, separation, housing or moving, work in a hazardous environment. </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spTree>
    <p:extLst>
      <p:ext uri="{BB962C8B-B14F-4D97-AF65-F5344CB8AC3E}">
        <p14:creationId xmlns:p14="http://schemas.microsoft.com/office/powerpoint/2010/main" val="2477754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lgn="ctr">
              <a:buNone/>
            </a:pPr>
            <a:r>
              <a:rPr lang="en-GB" sz="2500" b="1" dirty="0"/>
              <a:t>Remuneration according to MBO </a:t>
            </a:r>
            <a:endParaRPr lang="cs-CZ" sz="2500" b="1" dirty="0" smtClean="0"/>
          </a:p>
          <a:p>
            <a:pPr marL="0" indent="0" algn="ctr">
              <a:buNone/>
            </a:pPr>
            <a:r>
              <a:rPr lang="en-GB" sz="2500" b="1" dirty="0" smtClean="0"/>
              <a:t>(</a:t>
            </a:r>
            <a:r>
              <a:rPr lang="en-GB" sz="2500" b="1" dirty="0"/>
              <a:t>Management by Objectives)</a:t>
            </a:r>
          </a:p>
          <a:p>
            <a:pPr marL="0" indent="0">
              <a:buNone/>
            </a:pPr>
            <a:r>
              <a:rPr lang="en-GB" sz="2500" dirty="0" smtClean="0"/>
              <a:t>The </a:t>
            </a:r>
            <a:r>
              <a:rPr lang="en-GB" sz="2500" dirty="0"/>
              <a:t>basis of the method comprises well-defined objectives that must be  SMART (Specific, Measurable, Achievable, Realistic, Time Specific). The principle of causality, i.e. interdependence of objectives applies here. The objectives of the subordinate should build on the objectives of the superior, and these should in turn build on the objectives of the director.  Types of objectives - company objective, departmental objective (department, division), individual objectives. </a:t>
            </a: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26606324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lgn="ctr">
              <a:buNone/>
            </a:pPr>
            <a:r>
              <a:rPr lang="en-GB" sz="2500" b="1" dirty="0"/>
              <a:t>Remuneration according to MBO </a:t>
            </a:r>
            <a:endParaRPr lang="cs-CZ" sz="2500" b="1" dirty="0" smtClean="0"/>
          </a:p>
          <a:p>
            <a:pPr marL="0" indent="0" algn="ctr">
              <a:buNone/>
            </a:pPr>
            <a:r>
              <a:rPr lang="en-GB" sz="2500" b="1" dirty="0" smtClean="0"/>
              <a:t>(</a:t>
            </a:r>
            <a:r>
              <a:rPr lang="en-GB" sz="2500" b="1" dirty="0"/>
              <a:t>Management by Objectives</a:t>
            </a:r>
            <a:r>
              <a:rPr lang="en-GB" sz="2500" b="1" dirty="0" smtClean="0"/>
              <a:t>)</a:t>
            </a:r>
            <a:endParaRPr lang="en-GB" sz="2500" b="1"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pic>
        <p:nvPicPr>
          <p:cNvPr id="6" name="Picture 2" descr="Image result for mbo employe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1325" y="2433534"/>
            <a:ext cx="5001103" cy="4665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34020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Remuneration according to the Balanced Scorecard (BSC) </a:t>
            </a:r>
          </a:p>
          <a:p>
            <a:pPr marL="0" indent="0">
              <a:buNone/>
            </a:pPr>
            <a:r>
              <a:rPr lang="en-GB" sz="2500" dirty="0" smtClean="0"/>
              <a:t>System </a:t>
            </a:r>
            <a:r>
              <a:rPr lang="en-GB" sz="2500" dirty="0"/>
              <a:t>of the balanced indicators of company performance, which was established in the USA in 1992. The basic idea is that the target of the enterprise is to satisfy not only its shareholders, but also other interest groups, such as employees, suppliers, distributors, customers and others.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7930373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BSC performance of the enterprise on the basis of four perspectives:</a:t>
            </a:r>
          </a:p>
          <a:p>
            <a:r>
              <a:rPr lang="en-GB" sz="2500" dirty="0"/>
              <a:t>1. Financial (ROE, ROA, EVA, revenue growth rate…)</a:t>
            </a:r>
          </a:p>
          <a:p>
            <a:r>
              <a:rPr lang="en-GB" sz="2500" dirty="0"/>
              <a:t>2. Customer (share of timely deliveries, share of key customers…)</a:t>
            </a:r>
          </a:p>
          <a:p>
            <a:r>
              <a:rPr lang="en-GB" sz="2500" dirty="0"/>
              <a:t>3. Internal business processes (shortening of the manufacturing cycle, increase of productivity…)</a:t>
            </a:r>
          </a:p>
          <a:p>
            <a:r>
              <a:rPr lang="en-GB" sz="2500" dirty="0"/>
              <a:t>4. Learning and growth (Improvement of the language knowledge of key employees, loyalty of the employees, fluctuation)</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3236616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
        <p:nvSpPr>
          <p:cNvPr id="6" name="Zástupný symbol pro obsah 5"/>
          <p:cNvSpPr>
            <a:spLocks noGrp="1"/>
          </p:cNvSpPr>
          <p:nvPr>
            <p:ph idx="1"/>
          </p:nvPr>
        </p:nvSpPr>
        <p:spPr/>
        <p:txBody>
          <a:bodyPr/>
          <a:lstStyle/>
          <a:p>
            <a:endParaRPr lang="en-GB"/>
          </a:p>
        </p:txBody>
      </p:sp>
      <p:pic>
        <p:nvPicPr>
          <p:cNvPr id="6146" name="Picture 2" descr="BS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5038" y="1528763"/>
            <a:ext cx="7370646" cy="534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3431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r>
              <a:rPr lang="en-GB" sz="2500" dirty="0"/>
              <a:t>It is the most demanding of all the types of remuneration systems, but also one of the most transparent.  The creation of this system starts with the definition of the strategic map, again on the basis of the mission, vision and values of the company.  The application of the BSC method to practical remuneration requires a clear idea of the corporate strategy and translation of the strategy to the performance indicators of the company and its departments and setting of the target values of these performance indicators. </a:t>
            </a:r>
            <a:endParaRPr lang="cs-CZ" sz="2500" dirty="0" smtClean="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37514820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2400" b="1" dirty="0"/>
              <a:t>Rewarding employees by BSC and </a:t>
            </a:r>
            <a:r>
              <a:rPr lang="en-GB" sz="2400" b="1" dirty="0" smtClean="0"/>
              <a:t>MBO</a:t>
            </a:r>
            <a:endParaRPr lang="en-GB" sz="2400" b="1" dirty="0"/>
          </a:p>
        </p:txBody>
      </p:sp>
      <p:sp>
        <p:nvSpPr>
          <p:cNvPr id="3" name="Zástupný symbol pro obsah 2"/>
          <p:cNvSpPr>
            <a:spLocks noGrp="1"/>
          </p:cNvSpPr>
          <p:nvPr>
            <p:ph idx="1"/>
          </p:nvPr>
        </p:nvSpPr>
        <p:spPr/>
        <p:txBody>
          <a:bodyPr/>
          <a:lstStyle/>
          <a:p>
            <a:pPr marL="0" indent="0">
              <a:buNone/>
            </a:pPr>
            <a:endParaRPr lang="en-GB" sz="2500" dirty="0"/>
          </a:p>
          <a:p>
            <a:pPr marL="0" indent="0">
              <a:buNone/>
            </a:pPr>
            <a:r>
              <a:rPr lang="en-GB" sz="2500" dirty="0"/>
              <a:t>The strategic map contains the targets of the senior management that are further cascaded to the lower management levels, lower objectives.  </a:t>
            </a:r>
          </a:p>
          <a:p>
            <a:pPr marL="0" indent="0">
              <a:buNone/>
            </a:pPr>
            <a:r>
              <a:rPr lang="en-GB" sz="2500" dirty="0"/>
              <a:t>Usually 3 to 5 levels (each with their own targets or criteria) </a:t>
            </a:r>
            <a:endParaRPr lang="cs-CZ" sz="2500" dirty="0" smtClean="0"/>
          </a:p>
          <a:p>
            <a:pPr marL="0" indent="0">
              <a:buNone/>
            </a:pPr>
            <a:endParaRPr lang="en-GB" sz="2500" dirty="0"/>
          </a:p>
          <a:p>
            <a:pPr marL="0" indent="0">
              <a:buNone/>
            </a:pPr>
            <a:r>
              <a:rPr lang="en-GB" sz="2500" dirty="0"/>
              <a:t>The following have their own targets in BSC  </a:t>
            </a:r>
          </a:p>
          <a:p>
            <a:pPr marL="0" indent="0">
              <a:buNone/>
            </a:pPr>
            <a:r>
              <a:rPr lang="en-GB" sz="2500" dirty="0"/>
              <a:t> - senior management </a:t>
            </a:r>
          </a:p>
          <a:p>
            <a:pPr marL="0" indent="0">
              <a:buNone/>
            </a:pPr>
            <a:r>
              <a:rPr lang="en-GB" sz="2500" dirty="0"/>
              <a:t> - middle management </a:t>
            </a:r>
          </a:p>
          <a:p>
            <a:pPr marL="0" indent="0">
              <a:buNone/>
            </a:pPr>
            <a:r>
              <a:rPr lang="en-GB" sz="2500" dirty="0"/>
              <a:t> - individual departments </a:t>
            </a:r>
          </a:p>
          <a:p>
            <a:pPr marL="0" indent="0">
              <a:buNone/>
            </a:pPr>
            <a:r>
              <a:rPr lang="en-GB" sz="2500" dirty="0"/>
              <a:t> - individual work teams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37777317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198</TotalTime>
  <Words>1470</Words>
  <Application>Microsoft Office PowerPoint</Application>
  <PresentationFormat>Vlastní</PresentationFormat>
  <Paragraphs>160</Paragraphs>
  <Slides>22</Slides>
  <Notes>20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22</vt:i4>
      </vt:variant>
    </vt:vector>
  </HeadingPairs>
  <TitlesOfParts>
    <vt:vector size="26" baseType="lpstr">
      <vt:lpstr>Arial</vt:lpstr>
      <vt:lpstr>Calibri</vt:lpstr>
      <vt:lpstr>Clara Sans</vt:lpstr>
      <vt:lpstr>JU_OPVVV</vt:lpstr>
      <vt:lpstr>Reward systems </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Rewarding employees by BSC and MBO</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25</cp:revision>
  <dcterms:created xsi:type="dcterms:W3CDTF">2017-07-17T18:52:59Z</dcterms:created>
  <dcterms:modified xsi:type="dcterms:W3CDTF">2020-03-20T08:32:43Z</dcterms:modified>
</cp:coreProperties>
</file>