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3"/>
  </p:notesMasterIdLst>
  <p:sldIdLst>
    <p:sldId id="256" r:id="rId2"/>
    <p:sldId id="257" r:id="rId3"/>
    <p:sldId id="279" r:id="rId4"/>
    <p:sldId id="259" r:id="rId5"/>
    <p:sldId id="280" r:id="rId6"/>
    <p:sldId id="260" r:id="rId7"/>
    <p:sldId id="261" r:id="rId8"/>
    <p:sldId id="262" r:id="rId9"/>
    <p:sldId id="263" r:id="rId10"/>
    <p:sldId id="264" r:id="rId11"/>
    <p:sldId id="265" r:id="rId1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01.06.2021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01.06.2021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01.06.2021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01.06.2021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01.06.2021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I</a:t>
            </a:r>
            <a:r>
              <a:rPr lang="en-US" dirty="0" err="1" smtClean="0"/>
              <a:t>nternal</a:t>
            </a:r>
            <a:r>
              <a:rPr lang="en-US" dirty="0" smtClean="0"/>
              <a:t> </a:t>
            </a:r>
            <a:r>
              <a:rPr lang="en-US" dirty="0"/>
              <a:t>sources of financing</a:t>
            </a:r>
            <a:br>
              <a:rPr lang="en-US" dirty="0"/>
            </a:b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smtClean="0"/>
              <a:t>Cash </a:t>
            </a:r>
            <a:r>
              <a:rPr lang="en-US" dirty="0"/>
              <a:t>dividend (in cash</a:t>
            </a:r>
            <a:r>
              <a:rPr lang="en-US" dirty="0" smtClean="0"/>
              <a:t>)</a:t>
            </a:r>
            <a:r>
              <a:rPr lang="cs-CZ" dirty="0" smtClean="0"/>
              <a:t>: </a:t>
            </a:r>
            <a:r>
              <a:rPr lang="en-US" dirty="0" smtClean="0"/>
              <a:t>Most </a:t>
            </a:r>
            <a:r>
              <a:rPr lang="en-US" dirty="0"/>
              <a:t>companies pay a dividend in cash. This is the most frequently used and most transparent form of dividend distribution</a:t>
            </a:r>
            <a:r>
              <a:rPr lang="en-US" dirty="0" smtClean="0"/>
              <a:t>.</a:t>
            </a:r>
            <a:endParaRPr lang="cs-CZ" dirty="0" smtClean="0"/>
          </a:p>
          <a:p>
            <a:pPr marL="0" indent="0">
              <a:buNone/>
            </a:pPr>
            <a:r>
              <a:rPr lang="cs-CZ" dirty="0" err="1" smtClean="0"/>
              <a:t>Stock</a:t>
            </a:r>
            <a:r>
              <a:rPr lang="cs-CZ" dirty="0" smtClean="0"/>
              <a:t> </a:t>
            </a:r>
            <a:r>
              <a:rPr lang="en-US" dirty="0" smtClean="0"/>
              <a:t>dividend</a:t>
            </a:r>
            <a:r>
              <a:rPr lang="en-US" dirty="0"/>
              <a:t>: payment of a dividend in the form of newly issued own shares of the company (scrip dividends). For example, oil miners after 2014 (lack of cash). Beware, it often leads to lower market prices.</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9932518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sz="2800" dirty="0" err="1"/>
              <a:t>Property</a:t>
            </a:r>
            <a:r>
              <a:rPr lang="cs-CZ" sz="2800" dirty="0"/>
              <a:t> </a:t>
            </a:r>
            <a:r>
              <a:rPr lang="cs-CZ" sz="2800" dirty="0" smtClean="0"/>
              <a:t>Dividend</a:t>
            </a:r>
          </a:p>
          <a:p>
            <a:r>
              <a:rPr lang="en-US" sz="2800" dirty="0" smtClean="0"/>
              <a:t>Dividend </a:t>
            </a:r>
            <a:r>
              <a:rPr lang="en-US" sz="2800" dirty="0"/>
              <a:t>reinvestment plan (DRIP): </a:t>
            </a:r>
            <a:r>
              <a:rPr lang="en-US" sz="2800" dirty="0" smtClean="0"/>
              <a:t>there </a:t>
            </a:r>
            <a:r>
              <a:rPr lang="en-US" sz="2800" dirty="0"/>
              <a:t>is no capital increase, but new shares are bought for the investor on the market</a:t>
            </a:r>
            <a:r>
              <a:rPr lang="en-US" sz="2800" dirty="0" smtClean="0"/>
              <a:t>.</a:t>
            </a:r>
            <a:endParaRPr lang="cs-CZ" sz="2800" dirty="0" smtClean="0"/>
          </a:p>
          <a:p>
            <a:r>
              <a:rPr lang="en-US" sz="2800" dirty="0"/>
              <a:t>Similarly, companies may offer subsidiary shares or bonds</a:t>
            </a:r>
          </a:p>
          <a:p>
            <a:r>
              <a:rPr lang="cs-CZ" sz="2800" dirty="0" err="1" smtClean="0"/>
              <a:t>Assets</a:t>
            </a:r>
            <a:r>
              <a:rPr lang="cs-CZ" sz="2800" dirty="0" smtClean="0"/>
              <a:t> </a:t>
            </a:r>
            <a:r>
              <a:rPr lang="en-US" sz="2800" dirty="0" smtClean="0"/>
              <a:t>Property </a:t>
            </a:r>
            <a:r>
              <a:rPr lang="cs-CZ" sz="2800" dirty="0" smtClean="0"/>
              <a:t>D</a:t>
            </a:r>
            <a:r>
              <a:rPr lang="en-US" sz="2800" dirty="0" err="1" smtClean="0"/>
              <a:t>ividend</a:t>
            </a:r>
            <a:r>
              <a:rPr lang="en-US" sz="2800" dirty="0"/>
              <a:t>: Very </a:t>
            </a:r>
            <a:r>
              <a:rPr lang="en-US" sz="2800" dirty="0" smtClean="0"/>
              <a:t>rarely</a:t>
            </a:r>
            <a:r>
              <a:rPr lang="cs-CZ" sz="2800" dirty="0" smtClean="0"/>
              <a:t>. F</a:t>
            </a:r>
            <a:r>
              <a:rPr lang="en-US" sz="2800" dirty="0" smtClean="0"/>
              <a:t>or </a:t>
            </a:r>
            <a:r>
              <a:rPr lang="en-US" sz="2800" dirty="0"/>
              <a:t>example, Wrigley’s Gum sent its chewing gum to shareholders and Dundee Crematorium offered its shareholders a discounted cremation.</a:t>
            </a:r>
            <a:endParaRPr lang="cs-CZ" sz="2800" dirty="0"/>
          </a:p>
          <a:p>
            <a:endParaRPr lang="cs-CZ" sz="28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dirty="0"/>
          </a:p>
        </p:txBody>
      </p:sp>
    </p:spTree>
    <p:extLst>
      <p:ext uri="{BB962C8B-B14F-4D97-AF65-F5344CB8AC3E}">
        <p14:creationId xmlns:p14="http://schemas.microsoft.com/office/powerpoint/2010/main" val="25648618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r>
              <a:rPr lang="en-US" sz="2000" dirty="0"/>
              <a:t>I. Sources of long-term financing</a:t>
            </a:r>
          </a:p>
          <a:p>
            <a:r>
              <a:rPr lang="en-US" sz="2000" dirty="0"/>
              <a:t>• internal sources of financing</a:t>
            </a:r>
          </a:p>
          <a:p>
            <a:r>
              <a:rPr lang="en-US" sz="2000" dirty="0"/>
              <a:t>1. Depreciation</a:t>
            </a:r>
          </a:p>
          <a:p>
            <a:r>
              <a:rPr lang="en-US" sz="2000" dirty="0"/>
              <a:t>2. Profit</a:t>
            </a:r>
          </a:p>
          <a:p>
            <a:r>
              <a:rPr lang="en-US" sz="2000" dirty="0"/>
              <a:t>• own external resources</a:t>
            </a:r>
          </a:p>
          <a:p>
            <a:r>
              <a:rPr lang="en-US" sz="2000" dirty="0"/>
              <a:t>1. Ordinary shares</a:t>
            </a:r>
          </a:p>
          <a:p>
            <a:r>
              <a:rPr lang="en-US" sz="2000" dirty="0"/>
              <a:t>2. Priority actions</a:t>
            </a:r>
          </a:p>
          <a:p>
            <a:r>
              <a:rPr lang="en-US" sz="2000" dirty="0"/>
              <a:t>3. Venture capital</a:t>
            </a:r>
          </a:p>
          <a:p>
            <a:r>
              <a:rPr lang="en-US" sz="2000" dirty="0"/>
              <a:t>• foreign </a:t>
            </a:r>
            <a:r>
              <a:rPr lang="cs-CZ" sz="2000" dirty="0" err="1" smtClean="0"/>
              <a:t>external</a:t>
            </a:r>
            <a:r>
              <a:rPr lang="cs-CZ" sz="2000" dirty="0" smtClean="0"/>
              <a:t> re</a:t>
            </a:r>
            <a:r>
              <a:rPr lang="en-US" sz="2000" dirty="0" smtClean="0"/>
              <a:t>sources</a:t>
            </a:r>
            <a:endParaRPr lang="en-US" sz="2000" dirty="0"/>
          </a:p>
          <a:p>
            <a:r>
              <a:rPr lang="en-US" sz="2000" dirty="0"/>
              <a:t>1. Long-term bank loans</a:t>
            </a:r>
          </a:p>
          <a:p>
            <a:r>
              <a:rPr lang="en-US" sz="2000" dirty="0"/>
              <a:t>2. Bonds</a:t>
            </a:r>
          </a:p>
          <a:p>
            <a:r>
              <a:rPr lang="en-US" sz="2000" dirty="0"/>
              <a:t>3. Project financing</a:t>
            </a:r>
          </a:p>
          <a:p>
            <a:r>
              <a:rPr lang="en-US" sz="2000" dirty="0"/>
              <a:t>4. </a:t>
            </a:r>
            <a:r>
              <a:rPr lang="en-US" sz="2000" dirty="0" smtClean="0"/>
              <a:t>Leasing</a:t>
            </a:r>
            <a:endParaRPr lang="en-US" sz="2000" dirty="0"/>
          </a:p>
          <a:p>
            <a:r>
              <a:rPr lang="cs-CZ" sz="2000" dirty="0" smtClean="0"/>
              <a:t>5</a:t>
            </a:r>
            <a:r>
              <a:rPr lang="en-US" sz="2000" dirty="0" smtClean="0"/>
              <a:t>. </a:t>
            </a:r>
            <a:r>
              <a:rPr lang="en-US" sz="2000" dirty="0"/>
              <a:t>Other long-term non-bank </a:t>
            </a:r>
            <a:r>
              <a:rPr lang="en-US" sz="2000" dirty="0" smtClean="0"/>
              <a:t>sources</a:t>
            </a:r>
            <a:r>
              <a:rPr lang="cs-CZ" sz="2000" dirty="0" smtClean="0"/>
              <a:t>, </a:t>
            </a:r>
            <a:r>
              <a:rPr lang="en-US" sz="2000" dirty="0" smtClean="0"/>
              <a:t>non-bank </a:t>
            </a:r>
            <a:r>
              <a:rPr lang="en-US" sz="2000" dirty="0"/>
              <a:t>loans, long-term </a:t>
            </a:r>
            <a:r>
              <a:rPr lang="en-US" sz="2000" dirty="0" smtClean="0"/>
              <a:t>supplier</a:t>
            </a:r>
            <a:r>
              <a:rPr lang="cs-CZ" sz="2000" dirty="0" smtClean="0"/>
              <a:t> </a:t>
            </a:r>
            <a:r>
              <a:rPr lang="en-US" sz="2000" dirty="0" smtClean="0"/>
              <a:t>trade </a:t>
            </a:r>
            <a:r>
              <a:rPr lang="en-US" sz="2000" dirty="0"/>
              <a:t>loans, EPC, </a:t>
            </a:r>
            <a:r>
              <a:rPr lang="en-US" sz="2000" dirty="0" smtClean="0"/>
              <a:t>PPP</a:t>
            </a:r>
            <a:r>
              <a:rPr lang="cs-CZ" sz="2000" dirty="0" smtClean="0"/>
              <a:t>, </a:t>
            </a:r>
            <a:r>
              <a:rPr lang="cs-CZ" sz="2000" dirty="0" err="1" smtClean="0"/>
              <a:t>foreign</a:t>
            </a:r>
            <a:r>
              <a:rPr lang="cs-CZ" sz="2000" dirty="0" smtClean="0"/>
              <a:t> </a:t>
            </a:r>
            <a:r>
              <a:rPr lang="cs-CZ" sz="2000" dirty="0" err="1" smtClean="0"/>
              <a:t>financing</a:t>
            </a:r>
            <a:r>
              <a:rPr lang="en-US" sz="2000" dirty="0" smtClean="0"/>
              <a:t>)</a:t>
            </a:r>
            <a:endParaRPr lang="cs-CZ" sz="20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01.06.2021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Profit</a:t>
            </a:r>
            <a:endParaRPr lang="en-US" sz="2400" dirty="0"/>
          </a:p>
          <a:p>
            <a:r>
              <a:rPr lang="en-US" sz="2400" dirty="0"/>
              <a:t>Source: internal, own.</a:t>
            </a:r>
          </a:p>
          <a:p>
            <a:r>
              <a:rPr lang="cs-CZ" sz="2400" dirty="0" smtClean="0"/>
              <a:t>E</a:t>
            </a:r>
            <a:r>
              <a:rPr lang="en-US" sz="2400" dirty="0" err="1" smtClean="0"/>
              <a:t>xpensive</a:t>
            </a:r>
            <a:r>
              <a:rPr lang="en-US" sz="2400" dirty="0"/>
              <a:t>, but cheaper than traditional equity due to the absence of emission costs</a:t>
            </a:r>
            <a:r>
              <a:rPr lang="en-US" sz="2400" dirty="0" smtClean="0"/>
              <a: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712886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Dividend </a:t>
            </a:r>
            <a:r>
              <a:rPr lang="en-US" sz="2400" dirty="0"/>
              <a:t>policy</a:t>
            </a:r>
          </a:p>
          <a:p>
            <a:r>
              <a:rPr lang="cs-CZ" sz="2400" dirty="0" smtClean="0"/>
              <a:t>M</a:t>
            </a:r>
            <a:r>
              <a:rPr lang="en-US" sz="2400" dirty="0" err="1" smtClean="0"/>
              <a:t>ethod</a:t>
            </a:r>
            <a:r>
              <a:rPr lang="en-US" sz="2400" dirty="0"/>
              <a:t>, under which the company will retain earnings or distribute dividends</a:t>
            </a:r>
            <a:r>
              <a:rPr lang="en-US" sz="2400" dirty="0" smtClean="0"/>
              <a:t>.</a:t>
            </a:r>
            <a:r>
              <a:rPr lang="cs-CZ" sz="2400" dirty="0" smtClean="0"/>
              <a:t> </a:t>
            </a:r>
            <a:r>
              <a:rPr lang="en-US" sz="2400" dirty="0"/>
              <a:t>A dividend policy is the policy a company uses to structure </a:t>
            </a:r>
            <a:r>
              <a:rPr lang="en-US" sz="2400" dirty="0" smtClean="0"/>
              <a:t>its</a:t>
            </a:r>
            <a:r>
              <a:rPr lang="cs-CZ" sz="2400" dirty="0" smtClean="0"/>
              <a:t> dividend </a:t>
            </a:r>
            <a:r>
              <a:rPr lang="cs-CZ" sz="2400" dirty="0" err="1" smtClean="0"/>
              <a:t>payout</a:t>
            </a:r>
            <a:r>
              <a:rPr lang="cs-CZ" sz="2400" dirty="0" smtClean="0"/>
              <a:t> </a:t>
            </a:r>
            <a:r>
              <a:rPr lang="en-US" sz="2400" dirty="0" smtClean="0"/>
              <a:t>to </a:t>
            </a:r>
            <a:r>
              <a:rPr lang="en-US" sz="2400" dirty="0"/>
              <a:t>shareholders. </a:t>
            </a:r>
          </a:p>
          <a:p>
            <a:r>
              <a:rPr lang="en-US" sz="2400" dirty="0"/>
              <a:t>The main task is to fulfill the basic goal of the company - maximizing the market value of the </a:t>
            </a:r>
            <a:r>
              <a:rPr lang="en-US" sz="2400" dirty="0" smtClean="0"/>
              <a:t>company</a:t>
            </a:r>
            <a:endParaRPr lang="cs-CZ" sz="2400" dirty="0" smtClean="0"/>
          </a:p>
          <a:p>
            <a:r>
              <a:rPr lang="en-US" sz="2400" dirty="0" smtClean="0"/>
              <a:t>Some </a:t>
            </a:r>
            <a:r>
              <a:rPr lang="en-US" sz="2400" dirty="0"/>
              <a:t>researchers </a:t>
            </a:r>
            <a:r>
              <a:rPr lang="cs-CZ" sz="2400" dirty="0" smtClean="0"/>
              <a:t>(Dividend </a:t>
            </a:r>
            <a:r>
              <a:rPr lang="cs-CZ" sz="2400" dirty="0" err="1" smtClean="0"/>
              <a:t>irrelevance</a:t>
            </a:r>
            <a:r>
              <a:rPr lang="cs-CZ" sz="2400" dirty="0" smtClean="0"/>
              <a:t> </a:t>
            </a:r>
            <a:r>
              <a:rPr lang="cs-CZ" sz="2400" dirty="0" err="1" smtClean="0"/>
              <a:t>theory</a:t>
            </a:r>
            <a:r>
              <a:rPr lang="cs-CZ" sz="2400" dirty="0" smtClean="0"/>
              <a:t>) </a:t>
            </a:r>
            <a:r>
              <a:rPr lang="en-US" sz="2400" dirty="0" smtClean="0"/>
              <a:t>suggest</a:t>
            </a:r>
            <a:r>
              <a:rPr lang="en-US" sz="2400" dirty="0"/>
              <a:t> the dividend policy is </a:t>
            </a:r>
            <a:r>
              <a:rPr lang="en-US" sz="2400" dirty="0" smtClean="0"/>
              <a:t>irrelevant</a:t>
            </a:r>
            <a:r>
              <a:rPr lang="cs-CZ" sz="2400" dirty="0" smtClean="0"/>
              <a:t> and </a:t>
            </a:r>
            <a:r>
              <a:rPr lang="cs-CZ" sz="2400" dirty="0" err="1" smtClean="0"/>
              <a:t>have</a:t>
            </a:r>
            <a:r>
              <a:rPr lang="cs-CZ" sz="2400" dirty="0" smtClean="0"/>
              <a:t> </a:t>
            </a:r>
            <a:r>
              <a:rPr lang="cs-CZ" sz="2400" dirty="0" err="1" smtClean="0"/>
              <a:t>minimally</a:t>
            </a:r>
            <a:r>
              <a:rPr lang="cs-CZ" sz="2400" dirty="0" smtClean="0"/>
              <a:t> </a:t>
            </a:r>
            <a:r>
              <a:rPr lang="cs-CZ" sz="2400" dirty="0" err="1" smtClean="0"/>
              <a:t>affecta</a:t>
            </a:r>
            <a:r>
              <a:rPr lang="cs-CZ" sz="2400" dirty="0" smtClean="0"/>
              <a:t> </a:t>
            </a:r>
            <a:r>
              <a:rPr lang="cs-CZ" sz="2400" dirty="0" err="1" smtClean="0"/>
              <a:t>stock</a:t>
            </a:r>
            <a:r>
              <a:rPr lang="cs-CZ" sz="2400" dirty="0" smtClean="0"/>
              <a:t> </a:t>
            </a:r>
            <a:r>
              <a:rPr lang="cs-CZ" sz="2400" dirty="0" err="1" smtClean="0"/>
              <a:t>price</a:t>
            </a:r>
            <a:r>
              <a:rPr lang="cs-CZ" sz="2400" dirty="0" smtClean="0"/>
              <a:t>, </a:t>
            </a:r>
            <a:r>
              <a:rPr lang="en-US" sz="2400" dirty="0" smtClean="0"/>
              <a:t> </a:t>
            </a:r>
            <a:r>
              <a:rPr lang="en-US" sz="2400" dirty="0"/>
              <a:t>because investors can sell a portion of their shares or portfolio if they need funds.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4268380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000" dirty="0"/>
              <a:t>Opinions on dividend policy:</a:t>
            </a:r>
          </a:p>
          <a:p>
            <a:r>
              <a:rPr lang="en-US" sz="2000" dirty="0"/>
              <a:t>1) Main </a:t>
            </a:r>
            <a:r>
              <a:rPr lang="en-US" sz="2000" dirty="0" smtClean="0"/>
              <a:t>current</a:t>
            </a:r>
            <a:r>
              <a:rPr lang="cs-CZ" sz="2000" dirty="0" smtClean="0"/>
              <a:t>: </a:t>
            </a:r>
            <a:r>
              <a:rPr lang="en-US" sz="2000" dirty="0" smtClean="0"/>
              <a:t>Dividend </a:t>
            </a:r>
            <a:r>
              <a:rPr lang="cs-CZ" sz="2000" dirty="0" smtClean="0"/>
              <a:t>I</a:t>
            </a:r>
            <a:r>
              <a:rPr lang="en-US" sz="2000" dirty="0" err="1" smtClean="0"/>
              <a:t>rrelevance</a:t>
            </a:r>
            <a:r>
              <a:rPr lang="en-US" sz="2000" dirty="0" smtClean="0"/>
              <a:t> </a:t>
            </a:r>
            <a:r>
              <a:rPr lang="cs-CZ" sz="2000" dirty="0" smtClean="0"/>
              <a:t>T</a:t>
            </a:r>
            <a:r>
              <a:rPr lang="en-US" sz="2000" dirty="0" err="1" smtClean="0"/>
              <a:t>heory</a:t>
            </a:r>
            <a:r>
              <a:rPr lang="en-US" sz="2000" dirty="0" smtClean="0"/>
              <a:t> </a:t>
            </a:r>
            <a:r>
              <a:rPr lang="en-US" sz="2000" dirty="0"/>
              <a:t>argues that the dividend policy is irrelevant and has a minimally </a:t>
            </a:r>
            <a:r>
              <a:rPr lang="en-US" sz="2000" dirty="0" smtClean="0"/>
              <a:t>affect</a:t>
            </a:r>
            <a:r>
              <a:rPr lang="cs-CZ" sz="2000" dirty="0" smtClean="0"/>
              <a:t> a </a:t>
            </a:r>
            <a:r>
              <a:rPr lang="en-US" sz="2000" dirty="0" smtClean="0"/>
              <a:t> </a:t>
            </a:r>
            <a:r>
              <a:rPr lang="en-US" sz="2000" dirty="0"/>
              <a:t>stock price</a:t>
            </a:r>
          </a:p>
          <a:p>
            <a:r>
              <a:rPr lang="en-US" sz="2000" dirty="0"/>
              <a:t>2) Conservatives in the US: increasing dividends will increase the value of the company. Shareholders prefer companies with a dividend (compared to companies with a rising price)</a:t>
            </a:r>
          </a:p>
          <a:p>
            <a:r>
              <a:rPr lang="en-US" sz="2000" dirty="0"/>
              <a:t>3) The radical left in the USA: an increase in dividends leads to a decrease in the value of the company. The reason is the failure to use growth opportunities.</a:t>
            </a:r>
          </a:p>
          <a:p>
            <a:r>
              <a:rPr lang="en-US" sz="2000" dirty="0"/>
              <a:t>4) Majority opinion in Europe: Dividend irrelevance theory applies. For tax reasons, dividend payment is disadvantageous. The dividend is taxed more than the gain from the growth of the share value.</a:t>
            </a:r>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2300675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smtClean="0"/>
              <a:t>Types </a:t>
            </a:r>
            <a:r>
              <a:rPr lang="en-US" dirty="0"/>
              <a:t>of dividend </a:t>
            </a:r>
            <a:r>
              <a:rPr lang="en-US" dirty="0" smtClean="0"/>
              <a:t>policies</a:t>
            </a:r>
            <a:r>
              <a:rPr lang="cs-CZ" dirty="0" smtClean="0"/>
              <a:t>:</a:t>
            </a:r>
          </a:p>
          <a:p>
            <a:r>
              <a:rPr lang="en-US" dirty="0" smtClean="0"/>
              <a:t>The </a:t>
            </a:r>
            <a:r>
              <a:rPr lang="en-US" dirty="0"/>
              <a:t>policy of maximizing </a:t>
            </a:r>
            <a:r>
              <a:rPr lang="en-US" dirty="0" smtClean="0"/>
              <a:t>dividends</a:t>
            </a:r>
            <a:endParaRPr lang="cs-CZ" dirty="0" smtClean="0"/>
          </a:p>
          <a:p>
            <a:r>
              <a:rPr lang="cs-CZ" dirty="0" smtClean="0"/>
              <a:t>S</a:t>
            </a:r>
            <a:r>
              <a:rPr lang="en-US" dirty="0" smtClean="0"/>
              <a:t>table </a:t>
            </a:r>
            <a:r>
              <a:rPr lang="en-US" dirty="0"/>
              <a:t>dividend </a:t>
            </a:r>
            <a:r>
              <a:rPr lang="en-US" dirty="0" smtClean="0"/>
              <a:t>policy </a:t>
            </a:r>
            <a:endParaRPr lang="cs-CZ" dirty="0" smtClean="0"/>
          </a:p>
          <a:p>
            <a:r>
              <a:rPr lang="cs-CZ" dirty="0" smtClean="0"/>
              <a:t>C</a:t>
            </a:r>
            <a:r>
              <a:rPr lang="en-US" dirty="0" err="1" smtClean="0"/>
              <a:t>onstant</a:t>
            </a:r>
            <a:r>
              <a:rPr lang="en-US" dirty="0" smtClean="0"/>
              <a:t> </a:t>
            </a:r>
            <a:r>
              <a:rPr lang="en-US" dirty="0"/>
              <a:t>dividend </a:t>
            </a:r>
            <a:r>
              <a:rPr lang="en-US" dirty="0" smtClean="0"/>
              <a:t>policy</a:t>
            </a:r>
            <a:endParaRPr lang="cs-CZ" dirty="0" smtClean="0"/>
          </a:p>
          <a:p>
            <a:r>
              <a:rPr lang="cs-CZ" dirty="0" err="1"/>
              <a:t>R</a:t>
            </a:r>
            <a:r>
              <a:rPr lang="cs-CZ" dirty="0" err="1" smtClean="0"/>
              <a:t>esidual</a:t>
            </a:r>
            <a:r>
              <a:rPr lang="cs-CZ" dirty="0" smtClean="0"/>
              <a:t> dividend </a:t>
            </a:r>
            <a:r>
              <a:rPr lang="cs-CZ" dirty="0" err="1" smtClean="0"/>
              <a:t>policy</a:t>
            </a:r>
            <a:endParaRPr lang="cs-CZ" dirty="0" smtClean="0"/>
          </a:p>
          <a:p>
            <a:pPr marL="0" indent="0">
              <a:buNone/>
            </a:pPr>
            <a:endParaRPr lang="cs-CZ" dirty="0" smtClean="0"/>
          </a:p>
          <a:p>
            <a:pPr marL="0" indent="0">
              <a:buNone/>
            </a:pP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9636905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t>R</a:t>
            </a:r>
            <a:r>
              <a:rPr lang="en-US" dirty="0" err="1" smtClean="0"/>
              <a:t>esidual</a:t>
            </a:r>
            <a:r>
              <a:rPr lang="en-US" dirty="0" smtClean="0"/>
              <a:t> </a:t>
            </a:r>
            <a:r>
              <a:rPr lang="en-US" dirty="0"/>
              <a:t>Dividend Policy</a:t>
            </a:r>
          </a:p>
          <a:p>
            <a:r>
              <a:rPr lang="en-US" dirty="0" smtClean="0"/>
              <a:t>With</a:t>
            </a:r>
            <a:r>
              <a:rPr lang="en-US" dirty="0"/>
              <a:t> a residual dividend policy, the company pays out what dividends remain after the company has paid </a:t>
            </a:r>
            <a:r>
              <a:rPr lang="en-US" dirty="0" smtClean="0"/>
              <a:t>for</a:t>
            </a:r>
            <a:r>
              <a:rPr lang="cs-CZ" dirty="0" err="1" smtClean="0"/>
              <a:t>capital</a:t>
            </a:r>
            <a:r>
              <a:rPr lang="cs-CZ" dirty="0" smtClean="0"/>
              <a:t> </a:t>
            </a:r>
            <a:r>
              <a:rPr lang="cs-CZ" dirty="0" err="1" smtClean="0"/>
              <a:t>expenditures</a:t>
            </a:r>
            <a:r>
              <a:rPr lang="cs-CZ" dirty="0" smtClean="0"/>
              <a:t> and </a:t>
            </a:r>
            <a:r>
              <a:rPr lang="cs-CZ" dirty="0" err="1" smtClean="0"/>
              <a:t>working</a:t>
            </a:r>
            <a:r>
              <a:rPr lang="cs-CZ" dirty="0" smtClean="0"/>
              <a:t> </a:t>
            </a:r>
            <a:r>
              <a:rPr lang="cs-CZ" dirty="0" err="1" smtClean="0"/>
              <a:t>capital</a:t>
            </a:r>
            <a:r>
              <a:rPr lang="en-US" dirty="0" smtClean="0"/>
              <a:t>.</a:t>
            </a:r>
            <a:endParaRPr lang="en-US" dirty="0"/>
          </a:p>
          <a:p>
            <a:pPr marL="0" indent="0">
              <a:buNone/>
            </a:pPr>
            <a:r>
              <a:rPr lang="cs-CZ" dirty="0" err="1" smtClean="0"/>
              <a:t>Constand</a:t>
            </a:r>
            <a:r>
              <a:rPr lang="cs-CZ" dirty="0" smtClean="0"/>
              <a:t> Dividend </a:t>
            </a:r>
            <a:r>
              <a:rPr lang="cs-CZ" dirty="0" err="1"/>
              <a:t>P</a:t>
            </a:r>
            <a:r>
              <a:rPr lang="cs-CZ" dirty="0" err="1" smtClean="0"/>
              <a:t>olicy</a:t>
            </a:r>
            <a:endParaRPr lang="cs-CZ" dirty="0" smtClean="0"/>
          </a:p>
          <a:p>
            <a:r>
              <a:rPr lang="en-US" dirty="0"/>
              <a:t>Under the constant dividend policy, a company pays a percentage of its earnings as dividends every year. In this way, investors experience the full volatility of company earnings.</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650761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a:t>S</a:t>
            </a:r>
            <a:r>
              <a:rPr lang="en-US" dirty="0"/>
              <a:t>table dividend policy </a:t>
            </a:r>
            <a:endParaRPr lang="cs-CZ" dirty="0"/>
          </a:p>
          <a:p>
            <a:r>
              <a:rPr lang="en-US" dirty="0" smtClean="0"/>
              <a:t>The </a:t>
            </a:r>
            <a:r>
              <a:rPr lang="en-US" dirty="0"/>
              <a:t>goal of the policy is a steady and predictable dividend payout each year, which is what most investors seek. Whether earnings are up or down, investors receive a dividend.</a:t>
            </a:r>
          </a:p>
          <a:p>
            <a:r>
              <a:rPr lang="en-US" dirty="0"/>
              <a:t>It is based on the following rules:</a:t>
            </a:r>
          </a:p>
          <a:p>
            <a:pPr lvl="2"/>
            <a:r>
              <a:rPr lang="en-US" sz="1800" dirty="0"/>
              <a:t>1. The dividend must grow</a:t>
            </a:r>
          </a:p>
          <a:p>
            <a:pPr lvl="2"/>
            <a:r>
              <a:rPr lang="en-US" sz="1800" dirty="0"/>
              <a:t>2. The payout ratio may not be exceeded</a:t>
            </a:r>
          </a:p>
          <a:p>
            <a:pPr lvl="2"/>
            <a:r>
              <a:rPr lang="en-US" sz="1800" dirty="0"/>
              <a:t>3. The dividend must not fall</a:t>
            </a:r>
          </a:p>
          <a:p>
            <a:pPr lvl="2"/>
            <a:r>
              <a:rPr lang="en-US" sz="1800" dirty="0"/>
              <a:t>4. The rule with the higher number takes precedence</a:t>
            </a:r>
            <a:endParaRPr lang="cs-CZ" sz="18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0017375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a:t>Methods of dividend payment:</a:t>
            </a:r>
          </a:p>
          <a:p>
            <a:r>
              <a:rPr lang="en-US" dirty="0" smtClean="0"/>
              <a:t>Cash dividend</a:t>
            </a:r>
            <a:endParaRPr lang="cs-CZ" dirty="0" smtClean="0"/>
          </a:p>
          <a:p>
            <a:r>
              <a:rPr lang="cs-CZ" dirty="0" err="1"/>
              <a:t>S</a:t>
            </a:r>
            <a:r>
              <a:rPr lang="cs-CZ" dirty="0" err="1" smtClean="0"/>
              <a:t>tock</a:t>
            </a:r>
            <a:r>
              <a:rPr lang="cs-CZ" dirty="0" smtClean="0"/>
              <a:t> dividend</a:t>
            </a:r>
          </a:p>
          <a:p>
            <a:r>
              <a:rPr lang="cs-CZ" dirty="0" err="1"/>
              <a:t>Property</a:t>
            </a:r>
            <a:r>
              <a:rPr lang="cs-CZ" dirty="0"/>
              <a:t> </a:t>
            </a:r>
            <a:r>
              <a:rPr lang="cs-CZ" dirty="0" smtClean="0"/>
              <a:t>Dividend</a:t>
            </a:r>
          </a:p>
          <a:p>
            <a:pPr lvl="1"/>
            <a:r>
              <a:rPr lang="cs-CZ" dirty="0"/>
              <a:t>DRIP: </a:t>
            </a:r>
            <a:r>
              <a:rPr lang="cs-CZ" dirty="0" smtClean="0"/>
              <a:t>Dividend </a:t>
            </a:r>
            <a:r>
              <a:rPr lang="cs-CZ" dirty="0" err="1" smtClean="0"/>
              <a:t>Reinvestment</a:t>
            </a:r>
            <a:r>
              <a:rPr lang="cs-CZ" dirty="0" smtClean="0"/>
              <a:t> </a:t>
            </a:r>
            <a:r>
              <a:rPr lang="cs-CZ" dirty="0" err="1" smtClean="0"/>
              <a:t>Plan</a:t>
            </a:r>
            <a:endParaRPr lang="cs-CZ" dirty="0" smtClean="0"/>
          </a:p>
          <a:p>
            <a:pPr lvl="1"/>
            <a:r>
              <a:rPr lang="cs-CZ" dirty="0" smtClean="0"/>
              <a:t>In </a:t>
            </a:r>
            <a:r>
              <a:rPr lang="cs-CZ" dirty="0" err="1" smtClean="0"/>
              <a:t>the</a:t>
            </a:r>
            <a:r>
              <a:rPr lang="cs-CZ" dirty="0" smtClean="0"/>
              <a:t> </a:t>
            </a:r>
            <a:r>
              <a:rPr lang="cs-CZ" dirty="0" err="1" smtClean="0"/>
              <a:t>form</a:t>
            </a:r>
            <a:r>
              <a:rPr lang="cs-CZ" dirty="0" smtClean="0"/>
              <a:t> </a:t>
            </a:r>
            <a:r>
              <a:rPr lang="cs-CZ" dirty="0" err="1" smtClean="0"/>
              <a:t>of</a:t>
            </a:r>
            <a:r>
              <a:rPr lang="cs-CZ" dirty="0" smtClean="0"/>
              <a:t> </a:t>
            </a:r>
            <a:r>
              <a:rPr lang="cs-CZ" dirty="0" err="1" smtClean="0"/>
              <a:t>shares</a:t>
            </a:r>
            <a:r>
              <a:rPr lang="cs-CZ" dirty="0" smtClean="0"/>
              <a:t> </a:t>
            </a:r>
            <a:r>
              <a:rPr lang="cs-CZ" dirty="0" err="1" smtClean="0"/>
              <a:t>of</a:t>
            </a:r>
            <a:r>
              <a:rPr lang="cs-CZ" dirty="0" smtClean="0"/>
              <a:t> </a:t>
            </a:r>
            <a:r>
              <a:rPr lang="cs-CZ" dirty="0" err="1" smtClean="0"/>
              <a:t>subsidiary</a:t>
            </a:r>
            <a:r>
              <a:rPr lang="cs-CZ" dirty="0" smtClean="0"/>
              <a:t> </a:t>
            </a:r>
            <a:r>
              <a:rPr lang="cs-CZ" dirty="0" err="1" smtClean="0"/>
              <a:t>company</a:t>
            </a:r>
            <a:endParaRPr lang="cs-CZ" dirty="0" smtClean="0"/>
          </a:p>
          <a:p>
            <a:pPr lvl="1"/>
            <a:r>
              <a:rPr lang="cs-CZ" dirty="0" smtClean="0"/>
              <a:t>In </a:t>
            </a:r>
            <a:r>
              <a:rPr lang="cs-CZ" dirty="0" err="1" smtClean="0"/>
              <a:t>the</a:t>
            </a:r>
            <a:r>
              <a:rPr lang="cs-CZ" dirty="0" smtClean="0"/>
              <a:t> </a:t>
            </a:r>
            <a:r>
              <a:rPr lang="cs-CZ" dirty="0" err="1" smtClean="0"/>
              <a:t>form</a:t>
            </a:r>
            <a:r>
              <a:rPr lang="cs-CZ" dirty="0" smtClean="0"/>
              <a:t> </a:t>
            </a:r>
            <a:r>
              <a:rPr lang="cs-CZ" dirty="0" err="1" smtClean="0"/>
              <a:t>of</a:t>
            </a:r>
            <a:r>
              <a:rPr lang="cs-CZ" dirty="0" smtClean="0"/>
              <a:t> </a:t>
            </a:r>
            <a:r>
              <a:rPr lang="cs-CZ" dirty="0" err="1" smtClean="0"/>
              <a:t>bonds</a:t>
            </a:r>
            <a:r>
              <a:rPr lang="cs-CZ" dirty="0" smtClean="0"/>
              <a:t>: </a:t>
            </a:r>
            <a:r>
              <a:rPr lang="en-US" dirty="0" smtClean="0"/>
              <a:t>Bond </a:t>
            </a:r>
            <a:r>
              <a:rPr lang="en-US" dirty="0"/>
              <a:t>dividend </a:t>
            </a:r>
            <a:endParaRPr lang="cs-CZ" dirty="0"/>
          </a:p>
          <a:p>
            <a:pPr lvl="1"/>
            <a:r>
              <a:rPr lang="cs-CZ" dirty="0" smtClean="0"/>
              <a:t>In </a:t>
            </a:r>
            <a:r>
              <a:rPr lang="cs-CZ" dirty="0" err="1" smtClean="0"/>
              <a:t>the</a:t>
            </a:r>
            <a:r>
              <a:rPr lang="cs-CZ" dirty="0" smtClean="0"/>
              <a:t> </a:t>
            </a:r>
            <a:r>
              <a:rPr lang="cs-CZ" dirty="0" err="1" smtClean="0"/>
              <a:t>form</a:t>
            </a:r>
            <a:r>
              <a:rPr lang="cs-CZ" dirty="0" smtClean="0"/>
              <a:t> </a:t>
            </a:r>
            <a:r>
              <a:rPr lang="cs-CZ" dirty="0" err="1" smtClean="0"/>
              <a:t>of</a:t>
            </a:r>
            <a:r>
              <a:rPr lang="cs-CZ" dirty="0" smtClean="0"/>
              <a:t> </a:t>
            </a:r>
            <a:r>
              <a:rPr lang="cs-CZ" dirty="0" err="1"/>
              <a:t>a</a:t>
            </a:r>
            <a:r>
              <a:rPr lang="cs-CZ" dirty="0" err="1" smtClean="0"/>
              <a:t>ssets</a:t>
            </a:r>
            <a:r>
              <a:rPr lang="cs-CZ" dirty="0" smtClean="0"/>
              <a:t>: </a:t>
            </a:r>
            <a:r>
              <a:rPr lang="cs-CZ" dirty="0" err="1" smtClean="0"/>
              <a:t>Assets</a:t>
            </a:r>
            <a:r>
              <a:rPr lang="cs-CZ" dirty="0" smtClean="0"/>
              <a:t> </a:t>
            </a:r>
            <a:r>
              <a:rPr lang="cs-CZ" dirty="0" err="1" smtClean="0"/>
              <a:t>Property</a:t>
            </a:r>
            <a:r>
              <a:rPr lang="cs-CZ" dirty="0" smtClean="0"/>
              <a:t> Dividend</a:t>
            </a:r>
          </a:p>
          <a:p>
            <a:pPr marL="457200" lvl="1" indent="0">
              <a:buNone/>
            </a:pPr>
            <a:endParaRPr lang="cs-CZ" dirty="0" smtClean="0"/>
          </a:p>
          <a:p>
            <a:pPr lvl="1"/>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8799893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85</TotalTime>
  <Words>698</Words>
  <Application>Microsoft Office PowerPoint</Application>
  <PresentationFormat>Vlastní</PresentationFormat>
  <Paragraphs>79</Paragraphs>
  <Slides>11</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Clara Sans</vt:lpstr>
      <vt:lpstr>JU_OPVVV</vt:lpstr>
      <vt:lpstr>Internal sources of financing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11</cp:revision>
  <dcterms:created xsi:type="dcterms:W3CDTF">2017-07-17T18:52:59Z</dcterms:created>
  <dcterms:modified xsi:type="dcterms:W3CDTF">2021-06-01T13:37:20Z</dcterms:modified>
</cp:coreProperties>
</file>