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60"/>
  </p:notesMasterIdLst>
  <p:sldIdLst>
    <p:sldId id="256" r:id="rId2"/>
    <p:sldId id="419" r:id="rId3"/>
    <p:sldId id="420" r:id="rId4"/>
    <p:sldId id="396" r:id="rId5"/>
    <p:sldId id="398" r:id="rId6"/>
    <p:sldId id="397" r:id="rId7"/>
    <p:sldId id="400" r:id="rId8"/>
    <p:sldId id="401" r:id="rId9"/>
    <p:sldId id="423" r:id="rId10"/>
    <p:sldId id="403" r:id="rId11"/>
    <p:sldId id="405" r:id="rId12"/>
    <p:sldId id="410" r:id="rId13"/>
    <p:sldId id="412" r:id="rId14"/>
    <p:sldId id="355" r:id="rId15"/>
    <p:sldId id="356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4" r:id="rId26"/>
    <p:sldId id="453" r:id="rId27"/>
    <p:sldId id="422" r:id="rId28"/>
    <p:sldId id="424" r:id="rId29"/>
    <p:sldId id="429" r:id="rId30"/>
    <p:sldId id="383" r:id="rId31"/>
    <p:sldId id="413" r:id="rId32"/>
    <p:sldId id="415" r:id="rId33"/>
    <p:sldId id="431" r:id="rId34"/>
    <p:sldId id="395" r:id="rId35"/>
    <p:sldId id="432" r:id="rId36"/>
    <p:sldId id="430" r:id="rId37"/>
    <p:sldId id="371" r:id="rId38"/>
    <p:sldId id="427" r:id="rId39"/>
    <p:sldId id="418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25" r:id="rId48"/>
    <p:sldId id="441" r:id="rId49"/>
    <p:sldId id="428" r:id="rId50"/>
    <p:sldId id="442" r:id="rId51"/>
    <p:sldId id="416" r:id="rId52"/>
    <p:sldId id="455" r:id="rId53"/>
    <p:sldId id="456" r:id="rId54"/>
    <p:sldId id="457" r:id="rId55"/>
    <p:sldId id="458" r:id="rId56"/>
    <p:sldId id="426" r:id="rId57"/>
    <p:sldId id="414" r:id="rId58"/>
    <p:sldId id="329" r:id="rId5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99"/>
    <a:srgbClr val="FFCCCC"/>
    <a:srgbClr val="00CC00"/>
    <a:srgbClr val="FF6699"/>
    <a:srgbClr val="FF0000"/>
    <a:srgbClr val="663300"/>
    <a:srgbClr val="0000FF"/>
    <a:srgbClr val="FF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>
      <p:cViewPr varScale="1">
        <p:scale>
          <a:sx n="132" d="100"/>
          <a:sy n="132" d="100"/>
        </p:scale>
        <p:origin x="115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8F3E82-D28F-4851-8E29-63F0D72D10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1052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113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114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14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14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14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14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114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114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Click to edit Master title style</a:t>
            </a:r>
          </a:p>
        </p:txBody>
      </p:sp>
      <p:sp>
        <p:nvSpPr>
          <p:cNvPr id="911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Click to edit Master subtitle style</a:t>
            </a:r>
          </a:p>
        </p:txBody>
      </p:sp>
      <p:sp>
        <p:nvSpPr>
          <p:cNvPr id="9114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115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115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3FB906-4B29-4E10-BF6C-FFD592B0ED8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A33041-3D2B-466E-AFD5-1038AFF3ADB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67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9B291-F047-40A3-8FED-658AA1E762F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28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E6E403-6CE0-4F35-A348-9ED6ABB1279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780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7611AD-1563-4910-ABD7-1618DE88D51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906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3B163A-C4AC-4859-A8DA-C68433D0B02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00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3BED3F-FABD-4B22-9330-4EC57274351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959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94F230-26DB-4893-895F-DAF8A15EDF4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87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65E0A5-4CDA-47B4-8616-41D6F530CB6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097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94BA02-8A1E-4653-AC94-B7C4908FE28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495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DEFDC2-22FF-40BC-B179-1F01FBB2C7B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389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A4DD1F-84C2-4BAD-BF9F-9C84CAFEA8E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023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7317C-D048-43A0-BE67-9FC4DBA1718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071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FABC84-267D-4EF7-AE5E-5897D08E1852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011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01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1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1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12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1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01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012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01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901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 altLang="cs-CZ"/>
          </a:p>
        </p:txBody>
      </p:sp>
      <p:sp>
        <p:nvSpPr>
          <p:cNvPr id="901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04664"/>
            <a:ext cx="7773988" cy="3168650"/>
          </a:xfrm>
        </p:spPr>
        <p:txBody>
          <a:bodyPr/>
          <a:lstStyle/>
          <a:p>
            <a:r>
              <a:rPr lang="en-US" sz="4400" b="0" kern="1200" dirty="0" smtClean="0">
                <a:solidFill>
                  <a:srgbClr val="FFFF00"/>
                </a:solidFill>
                <a:effectLst/>
                <a:latin typeface="Calibri"/>
              </a:rPr>
              <a:t>Regulated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cell death – not just apoptosis</a:t>
            </a:r>
            <a:endParaRPr lang="cs-CZ" altLang="cs-CZ" sz="4400" b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en-US" altLang="cs-CZ" dirty="0" smtClean="0">
                <a:latin typeface="Arial" charset="0"/>
              </a:rPr>
              <a:t>Ladislav And</a:t>
            </a:r>
            <a:r>
              <a:rPr lang="cs-CZ" altLang="cs-CZ" dirty="0" smtClean="0">
                <a:latin typeface="Arial" charset="0"/>
              </a:rPr>
              <a:t>ěra</a:t>
            </a:r>
          </a:p>
          <a:p>
            <a:r>
              <a:rPr lang="en-US" altLang="cs-CZ" dirty="0" smtClean="0">
                <a:latin typeface="Arial" charset="0"/>
              </a:rPr>
              <a:t>IBT and </a:t>
            </a:r>
            <a:r>
              <a:rPr lang="cs-CZ" altLang="cs-CZ" dirty="0" smtClean="0">
                <a:latin typeface="Arial" charset="0"/>
              </a:rPr>
              <a:t>IMG AS CR</a:t>
            </a:r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 txBox="1">
            <a:spLocks noChangeArrowheads="1"/>
          </p:cNvSpPr>
          <p:nvPr/>
        </p:nvSpPr>
        <p:spPr>
          <a:xfrm>
            <a:off x="179512" y="145083"/>
            <a:ext cx="8784976" cy="7203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PCD  - toxin x antitoxin (TA) system</a:t>
            </a:r>
            <a:endParaRPr lang="cs-CZ" sz="3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865" y="858457"/>
            <a:ext cx="9036496" cy="122251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Major stress response/cell-death-inducing mechanism in bacteria.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Principe -  anti-toxin (RNA, protein) is usually less stable than toxin and rapidly degraded during stress (ATBs, heat shock, quorum. ...)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84913"/>
            <a:ext cx="3254739" cy="3121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5373216"/>
            <a:ext cx="2195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Type II TA system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752" y="5773326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/>
              <a:t>I</a:t>
            </a:r>
            <a:r>
              <a:rPr lang="en-GB" sz="1400" dirty="0" smtClean="0"/>
              <a:t>n damaged cells, </a:t>
            </a:r>
            <a:r>
              <a:rPr lang="en-GB" sz="1400" dirty="0"/>
              <a:t>stress-induced </a:t>
            </a:r>
            <a:r>
              <a:rPr lang="en-GB" sz="1400" dirty="0" smtClean="0"/>
              <a:t>proteases (e.g. </a:t>
            </a:r>
            <a:r>
              <a:rPr lang="en-US" sz="1400" dirty="0" smtClean="0"/>
              <a:t>MazE/</a:t>
            </a:r>
            <a:r>
              <a:rPr lang="en-US" sz="1400" dirty="0" err="1" smtClean="0"/>
              <a:t>mazF</a:t>
            </a:r>
            <a:r>
              <a:rPr lang="en-US" sz="1400" dirty="0" smtClean="0"/>
              <a:t> </a:t>
            </a:r>
            <a:r>
              <a:rPr lang="en-US" sz="1400" dirty="0"/>
              <a:t>module in E. </a:t>
            </a:r>
            <a:r>
              <a:rPr lang="en-US" sz="1400" dirty="0" smtClean="0"/>
              <a:t>coli) </a:t>
            </a:r>
            <a:r>
              <a:rPr lang="en-GB" sz="1400" dirty="0" smtClean="0"/>
              <a:t>digest </a:t>
            </a:r>
            <a:r>
              <a:rPr lang="en-GB" sz="1400" dirty="0"/>
              <a:t>the </a:t>
            </a:r>
            <a:r>
              <a:rPr lang="en-GB" sz="1400" dirty="0" smtClean="0"/>
              <a:t>antitoxin</a:t>
            </a:r>
          </a:p>
          <a:p>
            <a:pPr>
              <a:buNone/>
            </a:pPr>
            <a:r>
              <a:rPr lang="en-GB" sz="1400" dirty="0" err="1" smtClean="0"/>
              <a:t>MazE</a:t>
            </a:r>
            <a:r>
              <a:rPr lang="en-GB" sz="1400" dirty="0" smtClean="0"/>
              <a:t> releasing endoribonuclease </a:t>
            </a:r>
            <a:r>
              <a:rPr lang="en-GB" sz="1400" dirty="0" err="1" smtClean="0"/>
              <a:t>MazF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" y="6622377"/>
            <a:ext cx="2736392" cy="235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061037"/>
            <a:ext cx="3064428" cy="3312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6215" y="5373216"/>
            <a:ext cx="2266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Type III TA system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6923" y="5773326"/>
            <a:ext cx="4044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err="1" smtClean="0"/>
              <a:t>ToxIN</a:t>
            </a:r>
            <a:r>
              <a:rPr lang="en-GB" sz="1400" dirty="0" smtClean="0"/>
              <a:t> system used in </a:t>
            </a:r>
            <a:r>
              <a:rPr lang="en-GB" sz="1400" dirty="0" smtClean="0">
                <a:solidFill>
                  <a:srgbClr val="FFFF00"/>
                </a:solidFill>
              </a:rPr>
              <a:t>fighting against bacteriophage infection</a:t>
            </a:r>
            <a:r>
              <a:rPr lang="en-GB" sz="1400" dirty="0" smtClean="0"/>
              <a:t>.  During infection </a:t>
            </a:r>
            <a:r>
              <a:rPr lang="en-GB" sz="1400" dirty="0" err="1" smtClean="0"/>
              <a:t>ToxI</a:t>
            </a:r>
            <a:r>
              <a:rPr lang="en-GB" sz="1400" dirty="0" smtClean="0"/>
              <a:t> RNA is rapidly degraded and </a:t>
            </a:r>
            <a:r>
              <a:rPr lang="en-GB" sz="1400" dirty="0" err="1" smtClean="0"/>
              <a:t>ToxN</a:t>
            </a:r>
            <a:r>
              <a:rPr lang="en-GB" sz="1400" dirty="0" smtClean="0"/>
              <a:t> </a:t>
            </a:r>
            <a:r>
              <a:rPr lang="en-GB" sz="1400" dirty="0" err="1" smtClean="0"/>
              <a:t>RNAse</a:t>
            </a:r>
            <a:r>
              <a:rPr lang="en-GB" sz="1400" dirty="0" smtClean="0"/>
              <a:t> cleaves cellular and phage RNA.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43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5557"/>
            <a:ext cx="8229600" cy="706090"/>
          </a:xfrm>
        </p:spPr>
        <p:txBody>
          <a:bodyPr/>
          <a:lstStyle/>
          <a:p>
            <a:r>
              <a:rPr lang="en-US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Cell death beyond bacteria</a:t>
            </a: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98" y="1653028"/>
            <a:ext cx="4171170" cy="5088339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the presence of cell wall more than on making holes, PCD in yeasts and plants relies on cutting and as a novel approach also on massive production of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species (ROS).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role in PCD play mitochondria and also specific proteases –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metacaspases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DNAses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cells also induction of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autophagic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death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both in hypersensitivity response (HR) and developmental cell death.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0" y="1536177"/>
            <a:ext cx="4320480" cy="520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20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and membrane perforations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participate in regulated form of cell death in animal cells. </a:t>
            </a:r>
          </a:p>
          <a:p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These mechanisms became prevalent in more complex mammalian cells participating both </a:t>
            </a:r>
            <a:r>
              <a:rPr lang="en-US" sz="20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caspase-dependent apoptosis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and various forms of </a:t>
            </a:r>
            <a:r>
              <a:rPr lang="en-US" sz="20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necrosis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(additional </a:t>
            </a:r>
            <a:r>
              <a:rPr lang="en-US" sz="20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submodes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are also applied).</a:t>
            </a:r>
          </a:p>
          <a:p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Cutting in animal cells is used not only for destruction but also for </a:t>
            </a:r>
            <a:r>
              <a:rPr lang="cs-CZ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facilitating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their burial – </a:t>
            </a:r>
            <a:r>
              <a:rPr lang="en-US" sz="2000" kern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efferocytosis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(phagocytosis</a:t>
            </a:r>
            <a:r>
              <a:rPr lang="en-US" sz="20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by proffesional or neighboring cells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980728"/>
            <a:ext cx="3469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Yeast and plant cells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908720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Animal cells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925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animal (mammalian) world of PCD</a:t>
            </a: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196752"/>
            <a:ext cx="8435280" cy="5328592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PCD signaling in animal and especially mammalian cells became more complex during the evolution but in principle also rely on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perforations and cuttings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(especially apoptosis). 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 were introduced as specific proteases –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caspases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-like pore forming proteins from the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Bcl-2 family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 well as a novel system of regulated necrosis.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Importantly, PCD is essential for proper functioning of our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system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participates in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embryogenesis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homeostasis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an organism.</a:t>
            </a:r>
          </a:p>
          <a:p>
            <a:r>
              <a:rPr lang="en-GB" altLang="cs-CZ" sz="2400" dirty="0">
                <a:latin typeface="Arial" charset="0"/>
              </a:rPr>
              <a:t>Deregulated (either up- or down-regulated) PCD is one of the reasons of 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developmental defects </a:t>
            </a:r>
            <a:r>
              <a:rPr lang="cs-CZ" altLang="cs-CZ" sz="2400" dirty="0">
                <a:latin typeface="Arial" charset="0"/>
              </a:rPr>
              <a:t>and</a:t>
            </a:r>
            <a:r>
              <a:rPr lang="en-US" altLang="cs-CZ" sz="2400" dirty="0">
                <a:latin typeface="Arial" charset="0"/>
              </a:rPr>
              <a:t>/or </a:t>
            </a:r>
            <a:r>
              <a:rPr lang="en-GB" altLang="cs-CZ" sz="2400" dirty="0">
                <a:solidFill>
                  <a:srgbClr val="FFFF00"/>
                </a:solidFill>
                <a:latin typeface="Arial" charset="0"/>
              </a:rPr>
              <a:t>life-threatening  diseases</a:t>
            </a:r>
            <a:r>
              <a:rPr lang="en-GB" altLang="cs-CZ" sz="2400" dirty="0">
                <a:latin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4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98" y="7775"/>
            <a:ext cx="7886700" cy="658131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Caspase-dependent apoptosis</a:t>
            </a:r>
            <a:endParaRPr lang="en-GB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86" y="965200"/>
            <a:ext cx="3889828" cy="577668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Regulated and effective way of eliminating unneeded or dangerous cells during embryogenesis, organ homeostasis and stress.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This mode of highly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organized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cellular suicide or murder was developed mainly in animal cells (from nematode to mammals) and relies on tightly controlled activation of specific cysteine-dependent proteases –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caspases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the evolution process of apoptosis was gradually improved and in vertebrates there were established two major apoptosis-activating pathways  -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extrinsic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relying mainly on so-called death receptors and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orchestrated by mitochondria mainly Bcl-2 family regulated/assisted release of pro-death proteins.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275" r="1720" b="5246"/>
          <a:stretch/>
        </p:blipFill>
        <p:spPr>
          <a:xfrm>
            <a:off x="4508924" y="692696"/>
            <a:ext cx="4270808" cy="5930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4316" y="1049500"/>
            <a:ext cx="9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Extrinsic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9498" y="2255219"/>
            <a:ext cx="9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Intrinsic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7732" y="6587997"/>
            <a:ext cx="36938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Nature Reviews Microbiology </a:t>
            </a:r>
            <a:r>
              <a:rPr lang="en-GB" sz="1200" dirty="0" smtClean="0"/>
              <a:t>(2004) </a:t>
            </a:r>
            <a:r>
              <a:rPr lang="en-GB" sz="1200" b="1" dirty="0" smtClean="0"/>
              <a:t>2</a:t>
            </a:r>
            <a:r>
              <a:rPr lang="en-GB" sz="1200" dirty="0"/>
              <a:t>, </a:t>
            </a:r>
            <a:r>
              <a:rPr lang="en-GB" sz="1200" dirty="0" smtClean="0"/>
              <a:t>802-808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04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US" altLang="cs-CZ" sz="3600" b="0">
                <a:latin typeface="Arial" charset="0"/>
              </a:rPr>
              <a:t>Extrinsic and intrinsic apoptosis-initiation pathways</a:t>
            </a:r>
            <a:endParaRPr lang="cs-CZ" altLang="cs-CZ" sz="3600" b="0">
              <a:latin typeface="Arial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700808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cs-CZ" sz="2400" b="1" dirty="0">
                <a:latin typeface="Arial" charset="0"/>
              </a:rPr>
              <a:t>Extrinsic/exogenous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cs-CZ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cs-CZ" sz="2400" b="1" dirty="0">
                <a:solidFill>
                  <a:srgbClr val="FFFF00"/>
                </a:solidFill>
                <a:latin typeface="Arial" charset="0"/>
              </a:rPr>
              <a:t>Death receptors</a:t>
            </a:r>
            <a:r>
              <a:rPr lang="en-US" altLang="cs-CZ" sz="2400" dirty="0">
                <a:latin typeface="Arial" charset="0"/>
              </a:rPr>
              <a:t> of the TNFR </a:t>
            </a:r>
            <a:r>
              <a:rPr lang="en-US" altLang="cs-CZ" sz="2400" dirty="0" smtClean="0">
                <a:latin typeface="Arial" charset="0"/>
              </a:rPr>
              <a:t>family (TNFR1, Fas/CD95 and TRAIL receptors DR4, DR5)</a:t>
            </a:r>
            <a:endParaRPr lang="en-US" altLang="cs-CZ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cs-CZ" sz="2400" dirty="0">
                <a:latin typeface="Arial" charset="0"/>
              </a:rPr>
              <a:t>Lack of pro-survival signals (trophic and survival factors receptors; </a:t>
            </a:r>
            <a:r>
              <a:rPr lang="en-US" altLang="cs-CZ" sz="2400" b="1" dirty="0">
                <a:solidFill>
                  <a:srgbClr val="FFFF00"/>
                </a:solidFill>
                <a:latin typeface="Arial" charset="0"/>
              </a:rPr>
              <a:t>dependence receptors</a:t>
            </a:r>
            <a:r>
              <a:rPr lang="en-US" altLang="cs-CZ" sz="2400" dirty="0"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cs-CZ" sz="2400" dirty="0" err="1" smtClean="0">
                <a:latin typeface="Arial" charset="0"/>
              </a:rPr>
              <a:t>Perforin</a:t>
            </a:r>
            <a:r>
              <a:rPr lang="en-US" altLang="cs-CZ" sz="2400" dirty="0">
                <a:latin typeface="Arial" charset="0"/>
              </a:rPr>
              <a:t>/</a:t>
            </a:r>
            <a:r>
              <a:rPr lang="en-US" altLang="cs-CZ" sz="2400" dirty="0" err="1" smtClean="0">
                <a:latin typeface="Arial" charset="0"/>
              </a:rPr>
              <a:t>granzymes</a:t>
            </a:r>
            <a:r>
              <a:rPr lang="en-US" altLang="cs-CZ" sz="2400" dirty="0" smtClean="0">
                <a:latin typeface="Arial" charset="0"/>
              </a:rPr>
              <a:t>-induced </a:t>
            </a:r>
            <a:r>
              <a:rPr lang="en-US" altLang="cs-CZ" sz="2400" dirty="0">
                <a:latin typeface="Arial" charset="0"/>
              </a:rPr>
              <a:t>cell death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latin typeface="Arial" charset="0"/>
            </a:endParaRP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00807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cs-CZ" sz="2400" b="1" dirty="0">
                <a:latin typeface="Arial" charset="0"/>
              </a:rPr>
              <a:t>Intrinsic/endogenous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cs-CZ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cs-CZ" sz="2400" b="1" dirty="0">
                <a:solidFill>
                  <a:srgbClr val="FFFF00"/>
                </a:solidFill>
                <a:latin typeface="Arial" charset="0"/>
              </a:rPr>
              <a:t>Damaged DNA</a:t>
            </a:r>
            <a:r>
              <a:rPr lang="en-US" altLang="cs-CZ" sz="2400" dirty="0">
                <a:latin typeface="Arial" charset="0"/>
              </a:rPr>
              <a:t> or proteins</a:t>
            </a:r>
          </a:p>
          <a:p>
            <a:pPr>
              <a:lnSpc>
                <a:spcPct val="80000"/>
              </a:lnSpc>
            </a:pPr>
            <a:r>
              <a:rPr lang="en-US" altLang="cs-CZ" sz="2400" dirty="0">
                <a:latin typeface="Arial" charset="0"/>
              </a:rPr>
              <a:t>Activation of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oncogenes</a:t>
            </a:r>
          </a:p>
          <a:p>
            <a:pPr>
              <a:lnSpc>
                <a:spcPct val="80000"/>
              </a:lnSpc>
            </a:pPr>
            <a:r>
              <a:rPr lang="en-US" altLang="cs-CZ" sz="2400" dirty="0">
                <a:latin typeface="Arial" charset="0"/>
              </a:rPr>
              <a:t>Viral or bacterial infection</a:t>
            </a:r>
          </a:p>
          <a:p>
            <a:pPr>
              <a:lnSpc>
                <a:spcPct val="80000"/>
              </a:lnSpc>
            </a:pPr>
            <a:r>
              <a:rPr lang="en-US" altLang="cs-CZ" sz="2400" dirty="0">
                <a:latin typeface="Arial" charset="0"/>
              </a:rPr>
              <a:t>Reactive </a:t>
            </a:r>
            <a:r>
              <a:rPr lang="en-US" altLang="cs-CZ" sz="2400" dirty="0" err="1">
                <a:latin typeface="Arial" charset="0"/>
              </a:rPr>
              <a:t>oxygene</a:t>
            </a:r>
            <a:r>
              <a:rPr lang="en-US" altLang="cs-CZ" sz="2400" dirty="0">
                <a:latin typeface="Arial" charset="0"/>
              </a:rPr>
              <a:t> species (ROS)</a:t>
            </a:r>
          </a:p>
          <a:p>
            <a:pPr>
              <a:lnSpc>
                <a:spcPct val="80000"/>
              </a:lnSpc>
            </a:pPr>
            <a:r>
              <a:rPr lang="en-US" altLang="cs-CZ" sz="2400" dirty="0">
                <a:latin typeface="Arial" charset="0"/>
              </a:rPr>
              <a:t>Chromosomal </a:t>
            </a:r>
            <a:r>
              <a:rPr lang="en-US" altLang="cs-CZ" sz="2400" dirty="0" err="1">
                <a:latin typeface="Arial" charset="0"/>
              </a:rPr>
              <a:t>abberations</a:t>
            </a:r>
            <a:r>
              <a:rPr lang="en-US" altLang="cs-CZ" sz="2400" dirty="0">
                <a:latin typeface="Arial" charset="0"/>
              </a:rPr>
              <a:t> (</a:t>
            </a:r>
            <a:r>
              <a:rPr lang="en-US" altLang="cs-CZ" sz="2400" dirty="0" err="1">
                <a:latin typeface="Arial" charset="0"/>
              </a:rPr>
              <a:t>aneuploidity</a:t>
            </a:r>
            <a:r>
              <a:rPr lang="en-US" altLang="cs-CZ" sz="2400" dirty="0">
                <a:latin typeface="Arial" charset="0"/>
              </a:rPr>
              <a:t>, </a:t>
            </a:r>
            <a:r>
              <a:rPr lang="en-US" altLang="cs-CZ" sz="2400" dirty="0" err="1">
                <a:latin typeface="Arial" charset="0"/>
              </a:rPr>
              <a:t>polyploidity</a:t>
            </a:r>
            <a:r>
              <a:rPr lang="en-US" altLang="cs-CZ" sz="2400" dirty="0"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cs-CZ" sz="2400" dirty="0" err="1">
                <a:latin typeface="Arial" charset="0"/>
              </a:rPr>
              <a:t>Anoikis</a:t>
            </a:r>
            <a:r>
              <a:rPr lang="en-US" altLang="cs-CZ" sz="2400" dirty="0">
                <a:latin typeface="Arial" charset="0"/>
              </a:rPr>
              <a:t>, lack of anti-apoptotic signaling</a:t>
            </a:r>
            <a:endParaRPr lang="cs-CZ" altLang="cs-CZ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714600"/>
          </a:xfrm>
        </p:spPr>
        <p:txBody>
          <a:bodyPr/>
          <a:lstStyle/>
          <a:p>
            <a:r>
              <a:rPr lang="en-US" altLang="cs-CZ" sz="3600" b="0" dirty="0">
                <a:latin typeface="Arial" charset="0"/>
              </a:rPr>
              <a:t>Caspases – workhorses of apoptosis</a:t>
            </a:r>
            <a:endParaRPr lang="cs-CZ" altLang="cs-CZ" sz="3600" b="0" dirty="0">
              <a:latin typeface="Arial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737"/>
            <a:ext cx="8785225" cy="54004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CASPASE</a:t>
            </a:r>
            <a:r>
              <a:rPr lang="en-US" altLang="cs-CZ" sz="2400" dirty="0">
                <a:latin typeface="Arial" charset="0"/>
              </a:rPr>
              <a:t>s (= 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altLang="cs-CZ" sz="2400" dirty="0" err="1">
                <a:latin typeface="Arial" charset="0"/>
              </a:rPr>
              <a:t>ystein</a:t>
            </a:r>
            <a:r>
              <a:rPr lang="en-US" altLang="cs-CZ" sz="2400" dirty="0">
                <a:latin typeface="Arial" charset="0"/>
              </a:rPr>
              <a:t>-dependent  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ASP</a:t>
            </a:r>
            <a:r>
              <a:rPr lang="en-US" altLang="cs-CZ" sz="2400" dirty="0" err="1">
                <a:latin typeface="Arial" charset="0"/>
              </a:rPr>
              <a:t>artate</a:t>
            </a:r>
            <a:r>
              <a:rPr lang="en-US" altLang="cs-CZ" sz="2400" dirty="0">
                <a:latin typeface="Arial" charset="0"/>
              </a:rPr>
              <a:t>-specific </a:t>
            </a:r>
            <a:r>
              <a:rPr lang="en-US" altLang="cs-CZ" sz="2400" dirty="0" err="1">
                <a:latin typeface="Arial" charset="0"/>
              </a:rPr>
              <a:t>prote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ASE</a:t>
            </a:r>
            <a:r>
              <a:rPr lang="en-US" altLang="cs-CZ" sz="2400" dirty="0" err="1">
                <a:latin typeface="Arial" charset="0"/>
              </a:rPr>
              <a:t>s</a:t>
            </a:r>
            <a:r>
              <a:rPr lang="en-US" altLang="cs-CZ" sz="2400" dirty="0">
                <a:latin typeface="Arial" charset="0"/>
              </a:rPr>
              <a:t>) are </a:t>
            </a:r>
            <a:r>
              <a:rPr lang="en-US" altLang="cs-CZ" sz="2400" dirty="0" err="1">
                <a:latin typeface="Arial" charset="0"/>
              </a:rPr>
              <a:t>endopeptidases</a:t>
            </a:r>
            <a:r>
              <a:rPr lang="en-US" altLang="cs-CZ" sz="2400" dirty="0">
                <a:latin typeface="Arial" charset="0"/>
              </a:rPr>
              <a:t> that contain 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Cys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 in their active site</a:t>
            </a:r>
            <a:r>
              <a:rPr lang="en-US" altLang="cs-CZ" sz="2400" dirty="0">
                <a:latin typeface="Arial" charset="0"/>
              </a:rPr>
              <a:t> and catalyze cleavage of the peptide bond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after Asp.</a:t>
            </a:r>
          </a:p>
          <a:p>
            <a:pPr>
              <a:lnSpc>
                <a:spcPct val="90000"/>
              </a:lnSpc>
            </a:pPr>
            <a:r>
              <a:rPr lang="en-US" altLang="cs-CZ" sz="2400" dirty="0" err="1" smtClean="0">
                <a:latin typeface="Arial" charset="0"/>
              </a:rPr>
              <a:t>Caspases</a:t>
            </a:r>
            <a:r>
              <a:rPr lang="en-US" altLang="cs-CZ" sz="2400" dirty="0" smtClean="0">
                <a:latin typeface="Arial" charset="0"/>
              </a:rPr>
              <a:t> </a:t>
            </a:r>
            <a:r>
              <a:rPr lang="en-US" altLang="cs-CZ" sz="2400" dirty="0">
                <a:latin typeface="Arial" charset="0"/>
              </a:rPr>
              <a:t>(14 in mammals</a:t>
            </a:r>
            <a:r>
              <a:rPr lang="en-US" altLang="cs-CZ" sz="2400" dirty="0" smtClean="0">
                <a:latin typeface="Arial" charset="0"/>
              </a:rPr>
              <a:t>) are evolutionary conserved (C. </a:t>
            </a:r>
            <a:r>
              <a:rPr lang="en-US" altLang="cs-CZ" sz="2400" dirty="0" err="1" smtClean="0">
                <a:latin typeface="Arial" charset="0"/>
              </a:rPr>
              <a:t>elegans</a:t>
            </a:r>
            <a:r>
              <a:rPr lang="en-US" altLang="cs-CZ" sz="2400" dirty="0" smtClean="0">
                <a:latin typeface="Arial" charset="0"/>
              </a:rPr>
              <a:t>, Hydra) play </a:t>
            </a:r>
            <a:r>
              <a:rPr lang="en-US" altLang="cs-CZ" sz="2400" dirty="0">
                <a:latin typeface="Arial" charset="0"/>
              </a:rPr>
              <a:t>essential role in the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initiation and execution step of apoptosis</a:t>
            </a:r>
            <a:r>
              <a:rPr lang="en-US" altLang="cs-CZ" sz="2400" dirty="0">
                <a:latin typeface="Arial" charset="0"/>
              </a:rPr>
              <a:t> but have also important functions in inflammation or development.</a:t>
            </a:r>
          </a:p>
          <a:p>
            <a:pPr>
              <a:lnSpc>
                <a:spcPct val="90000"/>
              </a:lnSpc>
            </a:pPr>
            <a:r>
              <a:rPr lang="en-US" altLang="cs-CZ" sz="2400" dirty="0">
                <a:latin typeface="Arial" charset="0"/>
              </a:rPr>
              <a:t>They are produced as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inactive zymogens</a:t>
            </a:r>
            <a:r>
              <a:rPr lang="en-US" altLang="cs-CZ" sz="2400" dirty="0">
                <a:latin typeface="Arial" charset="0"/>
              </a:rPr>
              <a:t> (pro-</a:t>
            </a:r>
            <a:r>
              <a:rPr lang="en-US" altLang="cs-CZ" sz="2400" dirty="0" err="1">
                <a:latin typeface="Arial" charset="0"/>
              </a:rPr>
              <a:t>caspases</a:t>
            </a:r>
            <a:r>
              <a:rPr lang="en-US" altLang="cs-CZ" sz="2400" dirty="0">
                <a:latin typeface="Arial" charset="0"/>
              </a:rPr>
              <a:t>) and upon specific initiation signal and in distinct </a:t>
            </a:r>
            <a:r>
              <a:rPr lang="en-US" altLang="cs-CZ" sz="2400" dirty="0" err="1">
                <a:latin typeface="Arial" charset="0"/>
              </a:rPr>
              <a:t>multiprotein</a:t>
            </a:r>
            <a:r>
              <a:rPr lang="en-US" altLang="cs-CZ" sz="2400" dirty="0">
                <a:latin typeface="Arial" charset="0"/>
              </a:rPr>
              <a:t> complexes (initiator </a:t>
            </a:r>
            <a:r>
              <a:rPr lang="en-US" altLang="cs-CZ" sz="2400" dirty="0" err="1">
                <a:latin typeface="Arial" charset="0"/>
              </a:rPr>
              <a:t>caspases</a:t>
            </a:r>
            <a:r>
              <a:rPr lang="en-US" altLang="cs-CZ" sz="2400" dirty="0">
                <a:latin typeface="Arial" charset="0"/>
              </a:rPr>
              <a:t>) are processed into active enzymes.</a:t>
            </a:r>
          </a:p>
          <a:p>
            <a:pPr>
              <a:lnSpc>
                <a:spcPct val="90000"/>
              </a:lnSpc>
            </a:pPr>
            <a:r>
              <a:rPr lang="en-US" altLang="cs-CZ" sz="2400" dirty="0">
                <a:latin typeface="Arial" charset="0"/>
              </a:rPr>
              <a:t>Active </a:t>
            </a:r>
            <a:r>
              <a:rPr lang="en-US" altLang="cs-CZ" sz="2400" dirty="0" err="1">
                <a:latin typeface="Arial" charset="0"/>
              </a:rPr>
              <a:t>caspases</a:t>
            </a:r>
            <a:r>
              <a:rPr lang="en-US" altLang="cs-CZ" sz="2400" dirty="0">
                <a:latin typeface="Arial" charset="0"/>
              </a:rPr>
              <a:t> usually form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tetramer</a:t>
            </a:r>
            <a:r>
              <a:rPr lang="en-US" altLang="cs-CZ" sz="2400" dirty="0">
                <a:latin typeface="Arial" charset="0"/>
              </a:rPr>
              <a:t> consisting of 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2 small (~10 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kDa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) and 2 large (~20 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kDa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) subunits</a:t>
            </a:r>
            <a:r>
              <a:rPr lang="en-US" altLang="cs-CZ" sz="2400" dirty="0"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cs-CZ" sz="2400" dirty="0">
                <a:latin typeface="Arial" charset="0"/>
              </a:rPr>
              <a:t>Their preferred cleavage site is </a:t>
            </a:r>
            <a:r>
              <a:rPr lang="en-US" altLang="cs-CZ" sz="1600" dirty="0">
                <a:solidFill>
                  <a:srgbClr val="FFFF00"/>
                </a:solidFill>
                <a:latin typeface="Arial" charset="0"/>
              </a:rPr>
              <a:t>N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-X-</a:t>
            </a:r>
            <a:r>
              <a:rPr lang="en-US" altLang="cs-CZ" sz="2400" dirty="0" err="1">
                <a:solidFill>
                  <a:srgbClr val="FFFF00"/>
                </a:solidFill>
                <a:latin typeface="Arial" charset="0"/>
              </a:rPr>
              <a:t>Glu</a:t>
            </a:r>
            <a:r>
              <a:rPr lang="en-US" altLang="cs-CZ" sz="2400" dirty="0">
                <a:solidFill>
                  <a:srgbClr val="FFFF00"/>
                </a:solidFill>
                <a:latin typeface="Arial" charset="0"/>
              </a:rPr>
              <a:t>-X-Asp-</a:t>
            </a:r>
            <a:r>
              <a:rPr lang="en-US" altLang="cs-CZ" sz="1600" dirty="0">
                <a:solidFill>
                  <a:srgbClr val="FFFF00"/>
                </a:solidFill>
                <a:latin typeface="Arial" charset="0"/>
              </a:rPr>
              <a:t>C</a:t>
            </a:r>
            <a:endParaRPr lang="cs-CZ" altLang="cs-CZ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652" name="Line 4"/>
          <p:cNvSpPr>
            <a:spLocks noChangeShapeType="1"/>
          </p:cNvSpPr>
          <p:nvPr/>
        </p:nvSpPr>
        <p:spPr bwMode="auto">
          <a:xfrm>
            <a:off x="6948488" y="5805488"/>
            <a:ext cx="0" cy="3587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4859338" y="6308725"/>
            <a:ext cx="2384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FFFF99"/>
                </a:solidFill>
              </a:rPr>
              <a:t>N</a:t>
            </a:r>
            <a:r>
              <a:rPr lang="en-US" altLang="cs-CZ">
                <a:solidFill>
                  <a:srgbClr val="FFFF99"/>
                </a:solidFill>
              </a:rPr>
              <a:t>- P4 -P3 - P2 - P1 -</a:t>
            </a:r>
            <a:r>
              <a:rPr lang="en-US" altLang="cs-CZ" sz="1400">
                <a:solidFill>
                  <a:srgbClr val="FFFF99"/>
                </a:solidFill>
              </a:rPr>
              <a:t>C</a:t>
            </a:r>
            <a:endParaRPr lang="cs-CZ" altLang="cs-CZ" sz="140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3105" y="-27384"/>
            <a:ext cx="8229600" cy="847725"/>
          </a:xfrm>
        </p:spPr>
        <p:txBody>
          <a:bodyPr/>
          <a:lstStyle/>
          <a:p>
            <a:r>
              <a:rPr lang="en-US" altLang="cs-CZ" sz="3600" b="0" dirty="0">
                <a:latin typeface="Arial" charset="0"/>
              </a:rPr>
              <a:t>Basic features of caspase activation</a:t>
            </a:r>
            <a:endParaRPr lang="cs-CZ" altLang="cs-CZ" sz="3600" b="0" dirty="0">
              <a:latin typeface="Arial" charset="0"/>
            </a:endParaRP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84578" cy="574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1" y="767130"/>
            <a:ext cx="7200800" cy="590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2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774700"/>
          </a:xfrm>
        </p:spPr>
        <p:txBody>
          <a:bodyPr/>
          <a:lstStyle/>
          <a:p>
            <a:r>
              <a:rPr lang="en-US" altLang="cs-CZ" sz="3200" b="0">
                <a:latin typeface="Arial" charset="0"/>
              </a:rPr>
              <a:t>Activation of initiator caspase-8 at DISC (Death-Inducing Signaling complex)</a:t>
            </a:r>
            <a:endParaRPr lang="cs-CZ" altLang="cs-CZ" sz="3200" b="0">
              <a:latin typeface="Arial" charset="0"/>
            </a:endParaRP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114425"/>
            <a:ext cx="8662987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5" y="1212265"/>
            <a:ext cx="7602371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15888"/>
            <a:ext cx="8302625" cy="1081087"/>
          </a:xfrm>
        </p:spPr>
        <p:txBody>
          <a:bodyPr/>
          <a:lstStyle/>
          <a:p>
            <a:r>
              <a:rPr lang="en-US" altLang="cs-CZ" sz="3600" b="0">
                <a:latin typeface="Arial" charset="0"/>
              </a:rPr>
              <a:t>Activation of the initiator caspase-9 at the apoptosome</a:t>
            </a:r>
            <a:endParaRPr lang="cs-CZ" altLang="cs-CZ" sz="3600" b="0">
              <a:latin typeface="Arial" charset="0"/>
            </a:endParaRPr>
          </a:p>
        </p:txBody>
      </p:sp>
      <p:grpSp>
        <p:nvGrpSpPr>
          <p:cNvPr id="159747" name="Group 3"/>
          <p:cNvGrpSpPr>
            <a:grpSpLocks/>
          </p:cNvGrpSpPr>
          <p:nvPr/>
        </p:nvGrpSpPr>
        <p:grpSpPr bwMode="auto">
          <a:xfrm>
            <a:off x="179512" y="2492896"/>
            <a:ext cx="8785225" cy="2927350"/>
            <a:chOff x="113" y="1253"/>
            <a:chExt cx="5534" cy="1844"/>
          </a:xfrm>
        </p:grpSpPr>
        <p:pic>
          <p:nvPicPr>
            <p:cNvPr id="1597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253"/>
              <a:ext cx="5534" cy="1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7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976"/>
              <a:ext cx="1854" cy="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9753" name="Group 9"/>
          <p:cNvGrpSpPr>
            <a:grpSpLocks/>
          </p:cNvGrpSpPr>
          <p:nvPr/>
        </p:nvGrpSpPr>
        <p:grpSpPr bwMode="auto">
          <a:xfrm>
            <a:off x="189706" y="1844824"/>
            <a:ext cx="8713788" cy="4770437"/>
            <a:chOff x="0" y="1026"/>
            <a:chExt cx="5489" cy="3005"/>
          </a:xfrm>
        </p:grpSpPr>
        <p:pic>
          <p:nvPicPr>
            <p:cNvPr id="15975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5489" cy="2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75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3294"/>
              <a:ext cx="1435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09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115888"/>
            <a:ext cx="8569325" cy="792162"/>
          </a:xfrm>
        </p:spPr>
        <p:txBody>
          <a:bodyPr/>
          <a:lstStyle/>
          <a:p>
            <a:r>
              <a:rPr lang="en-US" altLang="cs-CZ" sz="3600" b="0" dirty="0">
                <a:latin typeface="Arial" charset="0"/>
              </a:rPr>
              <a:t>The deadly organelle - mitochondrion</a:t>
            </a:r>
            <a:endParaRPr lang="cs-CZ" altLang="cs-CZ" sz="3600" b="0" dirty="0">
              <a:latin typeface="Arial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4168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79388" y="1700213"/>
            <a:ext cx="8785225" cy="44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2000">
                <a:latin typeface="Arial" charset="0"/>
              </a:rPr>
              <a:t>Mitochondria (as probably everybody knows) evolved from intracellular symbiotic bacteria and their principal current role is to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supply cell with the energy</a:t>
            </a:r>
            <a:r>
              <a:rPr lang="en-US" altLang="cs-CZ" sz="2000">
                <a:latin typeface="Arial" charset="0"/>
              </a:rPr>
              <a:t> (ATP) through oxidative phosphorylation. </a:t>
            </a:r>
          </a:p>
          <a:p>
            <a:r>
              <a:rPr lang="en-US" altLang="cs-CZ" sz="2000">
                <a:latin typeface="Arial" charset="0"/>
              </a:rPr>
              <a:t>In addition to this essential prosurvival role, mitochondria also serve as major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regulators/inducers of apoptosis</a:t>
            </a:r>
            <a:r>
              <a:rPr lang="en-US" altLang="cs-CZ" sz="2000">
                <a:latin typeface="Arial" charset="0"/>
              </a:rPr>
              <a:t>.</a:t>
            </a:r>
          </a:p>
          <a:p>
            <a:r>
              <a:rPr lang="en-US" altLang="cs-CZ" sz="2000">
                <a:latin typeface="Arial" charset="0"/>
              </a:rPr>
              <a:t>In their intermembrane space (between OMM and IMM) they store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cavalry of cell death-inducing proteins</a:t>
            </a:r>
            <a:r>
              <a:rPr lang="en-US" altLang="cs-CZ" sz="2000">
                <a:latin typeface="Arial" charset="0"/>
              </a:rPr>
              <a:t> and are major targets of cell death regulatory proteins of the Bcl-2 family.</a:t>
            </a:r>
          </a:p>
          <a:p>
            <a:r>
              <a:rPr lang="en-US" altLang="cs-CZ" sz="2000">
                <a:latin typeface="Arial" charset="0"/>
              </a:rPr>
              <a:t>Mitochondria can also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shift balance</a:t>
            </a:r>
            <a:r>
              <a:rPr lang="en-US" altLang="cs-CZ" sz="2000">
                <a:latin typeface="Arial" charset="0"/>
              </a:rPr>
              <a:t> between various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forms of cell death</a:t>
            </a:r>
            <a:r>
              <a:rPr lang="en-US" altLang="cs-CZ" sz="2000">
                <a:latin typeface="Arial" charset="0"/>
              </a:rPr>
              <a:t> – their continuous function (source of ATP) is necessary for initial phases of apoptosis and sudden cease of their activity leads to necrotic form of cell death.</a:t>
            </a:r>
            <a:endParaRPr lang="cs-CZ" altLang="cs-CZ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716" y="0"/>
            <a:ext cx="8865142" cy="105273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sz="3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Why (mammalian) cells commit murder or suicide and how they do it…?</a:t>
            </a:r>
            <a:endParaRPr lang="en-GB" sz="3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98062"/>
            <a:ext cx="9108504" cy="32270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Removing unwanted or non-functional cells in embryogenesis.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Elimination of damaged, precancerous or infected cells.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Recycling (e.g. intestinal epithelial cells) or clearing-out no-longer-needed (AICD of T cells, mammary cells upon weaning) cells from an organism.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Stress response often connected with various pathological states and diseases (AIDS, neurodegenerative and auto-immune disease, stroke/ischemia, ...).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883" y="5229200"/>
            <a:ext cx="8961401" cy="15121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evolutionary conservative, regulated signalling pathways that lead to efficient elimination of these cells (caspase-dependent apoptosis, regulated necrosis,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other cell death modalities).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974842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CC00"/>
                </a:solidFill>
              </a:rPr>
              <a:t>Why…?</a:t>
            </a:r>
            <a:endParaRPr lang="en-GB" sz="2800" dirty="0">
              <a:solidFill>
                <a:srgbClr val="00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83" y="4692210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How…?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44450"/>
            <a:ext cx="8229600" cy="720725"/>
          </a:xfrm>
        </p:spPr>
        <p:txBody>
          <a:bodyPr/>
          <a:lstStyle/>
          <a:p>
            <a:r>
              <a:rPr lang="en-US" altLang="cs-CZ" sz="3600" b="0">
                <a:latin typeface="Arial" charset="0"/>
              </a:rPr>
              <a:t>…and its ferocious inhabitants</a:t>
            </a:r>
            <a:endParaRPr lang="cs-CZ" altLang="cs-CZ" sz="3600" b="0">
              <a:latin typeface="Arial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90588"/>
            <a:ext cx="6985000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908175" y="6237288"/>
            <a:ext cx="598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0000"/>
                </a:solidFill>
              </a:rPr>
              <a:t>MMP = Mitochondrial (outer) Membrane Permeabilization</a:t>
            </a:r>
            <a:endParaRPr lang="cs-CZ" alt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1139825"/>
          </a:xfrm>
          <a:noFill/>
          <a:ln/>
        </p:spPr>
        <p:txBody>
          <a:bodyPr anchorCtr="1"/>
          <a:lstStyle/>
          <a:p>
            <a:r>
              <a:rPr lang="en-US" altLang="cs-CZ" sz="3600" b="0">
                <a:latin typeface="Arial" charset="0"/>
              </a:rPr>
              <a:t>Proteins of the Bcl-2 family</a:t>
            </a:r>
            <a:br>
              <a:rPr lang="en-US" altLang="cs-CZ" sz="3600" b="0">
                <a:latin typeface="Arial" charset="0"/>
              </a:rPr>
            </a:br>
            <a:r>
              <a:rPr lang="en-US" altLang="cs-CZ" sz="3000" b="0" i="1">
                <a:latin typeface="Arial" charset="0"/>
              </a:rPr>
              <a:t>ingenious inducers/regulators of cell death</a:t>
            </a:r>
            <a:endParaRPr lang="cs-CZ" altLang="cs-CZ" sz="3000" b="0" i="1">
              <a:latin typeface="Arial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856662" cy="5327650"/>
          </a:xfrm>
        </p:spPr>
        <p:txBody>
          <a:bodyPr/>
          <a:lstStyle/>
          <a:p>
            <a:r>
              <a:rPr lang="en-US" altLang="cs-CZ" sz="2000">
                <a:latin typeface="Arial" charset="0"/>
              </a:rPr>
              <a:t>Bcl-2 (B cell lymphoma-2) was discovered as gene translocated at the chromosomal breakpoint t(14;18) in follicular B cell lymphoma and was shown, in contrast to other known oncogenes, to promote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cell survival</a:t>
            </a:r>
            <a:r>
              <a:rPr lang="en-US" altLang="cs-CZ" sz="2000">
                <a:latin typeface="Arial" charset="0"/>
              </a:rPr>
              <a:t> rather than proliferation.</a:t>
            </a:r>
          </a:p>
          <a:p>
            <a:r>
              <a:rPr lang="en-US" altLang="cs-CZ" sz="2000">
                <a:latin typeface="Arial" charset="0"/>
              </a:rPr>
              <a:t>At the present family of Bcl-2-related proteins encompasses over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20 mammalian proteins</a:t>
            </a:r>
            <a:r>
              <a:rPr lang="en-US" altLang="cs-CZ" sz="2000">
                <a:latin typeface="Arial" charset="0"/>
              </a:rPr>
              <a:t> divided into three groups with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pro- or anti-apoptotic functions. </a:t>
            </a:r>
          </a:p>
          <a:p>
            <a:r>
              <a:rPr lang="en-US" altLang="cs-CZ" sz="2000">
                <a:latin typeface="Arial" charset="0"/>
              </a:rPr>
              <a:t>They all contain 1 to 4 a-helical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Bcl-2 Homology</a:t>
            </a:r>
            <a:r>
              <a:rPr lang="en-US" altLang="cs-CZ" sz="2000">
                <a:latin typeface="Arial" charset="0"/>
              </a:rPr>
              <a:t> (BH)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domains</a:t>
            </a:r>
            <a:r>
              <a:rPr lang="en-US" altLang="cs-CZ" sz="2000">
                <a:latin typeface="Arial" charset="0"/>
              </a:rPr>
              <a:t> and are evolutionary conserved from nematodes (ced-9 in C. elegans) to humans.</a:t>
            </a:r>
          </a:p>
          <a:p>
            <a:r>
              <a:rPr lang="en-US" altLang="cs-CZ" sz="2000">
                <a:latin typeface="Arial" charset="0"/>
              </a:rPr>
              <a:t>Many of them, including Bcl-2, are anchored through their C-terminal hydrophobic tail into intracellular membranes at mitochondria, ER  or nucleus. </a:t>
            </a:r>
          </a:p>
          <a:p>
            <a:r>
              <a:rPr lang="en-US" altLang="cs-CZ" sz="2000">
                <a:latin typeface="Arial" charset="0"/>
              </a:rPr>
              <a:t>They have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similar tertiary structure</a:t>
            </a:r>
            <a:r>
              <a:rPr lang="en-US" altLang="cs-CZ" sz="2000">
                <a:latin typeface="Arial" charset="0"/>
              </a:rPr>
              <a:t> with two central hydrophobic a-helices surrounded by 6 or 7 amphipathic a-helices of various length. </a:t>
            </a:r>
          </a:p>
          <a:p>
            <a:r>
              <a:rPr lang="en-US" altLang="cs-CZ" sz="2000">
                <a:latin typeface="Arial" charset="0"/>
              </a:rPr>
              <a:t>They form </a:t>
            </a:r>
            <a:r>
              <a:rPr lang="en-US" altLang="cs-CZ" sz="2000">
                <a:solidFill>
                  <a:srgbClr val="FFFF00"/>
                </a:solidFill>
                <a:latin typeface="Arial" charset="0"/>
              </a:rPr>
              <a:t>homo- and hetero-dimers/multimers</a:t>
            </a:r>
            <a:r>
              <a:rPr lang="en-US" altLang="cs-CZ" sz="2000">
                <a:latin typeface="Arial" charset="0"/>
              </a:rPr>
              <a:t> with other members of this family and regulate Mitochondrial Membrane Permeabilization (MMP).</a:t>
            </a:r>
            <a:endParaRPr lang="cs-CZ" altLang="cs-CZ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765175"/>
          </a:xfrm>
          <a:noFill/>
          <a:ln/>
        </p:spPr>
        <p:txBody>
          <a:bodyPr anchorCtr="1"/>
          <a:lstStyle/>
          <a:p>
            <a:r>
              <a:rPr lang="en-US" altLang="cs-CZ" sz="3200" b="0" dirty="0">
                <a:latin typeface="Arial" charset="0"/>
              </a:rPr>
              <a:t>Classification of Bcl-2 </a:t>
            </a:r>
            <a:r>
              <a:rPr lang="en-US" altLang="cs-CZ" sz="3200" b="0" dirty="0" smtClean="0">
                <a:latin typeface="Arial" charset="0"/>
              </a:rPr>
              <a:t>family </a:t>
            </a:r>
            <a:r>
              <a:rPr lang="en-US" altLang="cs-CZ" sz="3200" b="0" dirty="0">
                <a:latin typeface="Arial" charset="0"/>
              </a:rPr>
              <a:t>proteins</a:t>
            </a:r>
            <a:endParaRPr lang="cs-CZ" altLang="cs-CZ" sz="3200" b="0" dirty="0">
              <a:latin typeface="Arial" charset="0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056784" cy="600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93555"/>
            <a:ext cx="5297487" cy="597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0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836712"/>
            <a:ext cx="823489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87" y="764704"/>
            <a:ext cx="617612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750" y="71537"/>
            <a:ext cx="8229600" cy="765175"/>
          </a:xfrm>
          <a:prstGeom prst="rect">
            <a:avLst/>
          </a:prstGeom>
          <a:noFill/>
          <a:ln/>
        </p:spPr>
        <p:txBody>
          <a:bodyPr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200" b="0" kern="0" dirty="0" smtClean="0">
                <a:latin typeface="Arial" charset="0"/>
              </a:rPr>
              <a:t>How BH3-only proteins activate apoptosis?</a:t>
            </a:r>
            <a:endParaRPr lang="cs-CZ" altLang="cs-CZ" sz="3200" b="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738"/>
            <a:ext cx="8229600" cy="706437"/>
          </a:xfrm>
        </p:spPr>
        <p:txBody>
          <a:bodyPr/>
          <a:lstStyle/>
          <a:p>
            <a:r>
              <a:rPr lang="en-US" altLang="cs-CZ" sz="4000" b="0">
                <a:latin typeface="Arial" charset="0"/>
              </a:rPr>
              <a:t>DNA damage-induced apoptosis</a:t>
            </a:r>
            <a:endParaRPr lang="cs-CZ" altLang="cs-CZ" sz="4000" b="0">
              <a:latin typeface="Arial" charset="0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>
            <a:off x="684212" y="836712"/>
            <a:ext cx="7704137" cy="5761038"/>
            <a:chOff x="431" y="73"/>
            <a:chExt cx="4853" cy="4176"/>
          </a:xfrm>
        </p:grpSpPr>
        <p:pic>
          <p:nvPicPr>
            <p:cNvPr id="7578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73"/>
              <a:ext cx="4853" cy="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783" name="Freeform 7"/>
            <p:cNvSpPr>
              <a:spLocks/>
            </p:cNvSpPr>
            <p:nvPr/>
          </p:nvSpPr>
          <p:spPr bwMode="auto">
            <a:xfrm>
              <a:off x="1001" y="1892"/>
              <a:ext cx="571" cy="460"/>
            </a:xfrm>
            <a:custGeom>
              <a:avLst/>
              <a:gdLst>
                <a:gd name="T0" fmla="*/ 487 w 571"/>
                <a:gd name="T1" fmla="*/ 64 h 460"/>
                <a:gd name="T2" fmla="*/ 379 w 571"/>
                <a:gd name="T3" fmla="*/ 22 h 460"/>
                <a:gd name="T4" fmla="*/ 109 w 571"/>
                <a:gd name="T5" fmla="*/ 52 h 460"/>
                <a:gd name="T6" fmla="*/ 25 w 571"/>
                <a:gd name="T7" fmla="*/ 172 h 460"/>
                <a:gd name="T8" fmla="*/ 1 w 571"/>
                <a:gd name="T9" fmla="*/ 238 h 460"/>
                <a:gd name="T10" fmla="*/ 7 w 571"/>
                <a:gd name="T11" fmla="*/ 334 h 460"/>
                <a:gd name="T12" fmla="*/ 49 w 571"/>
                <a:gd name="T13" fmla="*/ 382 h 460"/>
                <a:gd name="T14" fmla="*/ 199 w 571"/>
                <a:gd name="T15" fmla="*/ 460 h 460"/>
                <a:gd name="T16" fmla="*/ 379 w 571"/>
                <a:gd name="T17" fmla="*/ 436 h 460"/>
                <a:gd name="T18" fmla="*/ 487 w 571"/>
                <a:gd name="T19" fmla="*/ 376 h 460"/>
                <a:gd name="T20" fmla="*/ 505 w 571"/>
                <a:gd name="T21" fmla="*/ 352 h 460"/>
                <a:gd name="T22" fmla="*/ 523 w 571"/>
                <a:gd name="T23" fmla="*/ 340 h 460"/>
                <a:gd name="T24" fmla="*/ 565 w 571"/>
                <a:gd name="T25" fmla="*/ 262 h 460"/>
                <a:gd name="T26" fmla="*/ 535 w 571"/>
                <a:gd name="T27" fmla="*/ 166 h 460"/>
                <a:gd name="T28" fmla="*/ 517 w 571"/>
                <a:gd name="T29" fmla="*/ 13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1" h="460">
                  <a:moveTo>
                    <a:pt x="487" y="64"/>
                  </a:moveTo>
                  <a:cubicBezTo>
                    <a:pt x="450" y="52"/>
                    <a:pt x="416" y="34"/>
                    <a:pt x="379" y="22"/>
                  </a:cubicBezTo>
                  <a:cubicBezTo>
                    <a:pt x="289" y="25"/>
                    <a:pt x="187" y="0"/>
                    <a:pt x="109" y="52"/>
                  </a:cubicBezTo>
                  <a:cubicBezTo>
                    <a:pt x="82" y="93"/>
                    <a:pt x="55" y="133"/>
                    <a:pt x="25" y="172"/>
                  </a:cubicBezTo>
                  <a:cubicBezTo>
                    <a:pt x="17" y="195"/>
                    <a:pt x="7" y="214"/>
                    <a:pt x="1" y="238"/>
                  </a:cubicBezTo>
                  <a:cubicBezTo>
                    <a:pt x="3" y="270"/>
                    <a:pt x="0" y="303"/>
                    <a:pt x="7" y="334"/>
                  </a:cubicBezTo>
                  <a:cubicBezTo>
                    <a:pt x="15" y="369"/>
                    <a:pt x="29" y="365"/>
                    <a:pt x="49" y="382"/>
                  </a:cubicBezTo>
                  <a:cubicBezTo>
                    <a:pt x="94" y="419"/>
                    <a:pt x="151" y="428"/>
                    <a:pt x="199" y="460"/>
                  </a:cubicBezTo>
                  <a:cubicBezTo>
                    <a:pt x="360" y="453"/>
                    <a:pt x="294" y="457"/>
                    <a:pt x="379" y="436"/>
                  </a:cubicBezTo>
                  <a:cubicBezTo>
                    <a:pt x="412" y="414"/>
                    <a:pt x="449" y="384"/>
                    <a:pt x="487" y="376"/>
                  </a:cubicBezTo>
                  <a:cubicBezTo>
                    <a:pt x="493" y="368"/>
                    <a:pt x="498" y="359"/>
                    <a:pt x="505" y="352"/>
                  </a:cubicBezTo>
                  <a:cubicBezTo>
                    <a:pt x="510" y="347"/>
                    <a:pt x="518" y="345"/>
                    <a:pt x="523" y="340"/>
                  </a:cubicBezTo>
                  <a:cubicBezTo>
                    <a:pt x="542" y="318"/>
                    <a:pt x="556" y="290"/>
                    <a:pt x="565" y="262"/>
                  </a:cubicBezTo>
                  <a:cubicBezTo>
                    <a:pt x="561" y="215"/>
                    <a:pt x="571" y="190"/>
                    <a:pt x="535" y="166"/>
                  </a:cubicBezTo>
                  <a:cubicBezTo>
                    <a:pt x="521" y="144"/>
                    <a:pt x="526" y="154"/>
                    <a:pt x="517" y="13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5784" name="Freeform 8"/>
            <p:cNvSpPr>
              <a:spLocks/>
            </p:cNvSpPr>
            <p:nvPr/>
          </p:nvSpPr>
          <p:spPr bwMode="auto">
            <a:xfrm>
              <a:off x="4014" y="1888"/>
              <a:ext cx="571" cy="460"/>
            </a:xfrm>
            <a:custGeom>
              <a:avLst/>
              <a:gdLst>
                <a:gd name="T0" fmla="*/ 487 w 571"/>
                <a:gd name="T1" fmla="*/ 64 h 460"/>
                <a:gd name="T2" fmla="*/ 379 w 571"/>
                <a:gd name="T3" fmla="*/ 22 h 460"/>
                <a:gd name="T4" fmla="*/ 109 w 571"/>
                <a:gd name="T5" fmla="*/ 52 h 460"/>
                <a:gd name="T6" fmla="*/ 25 w 571"/>
                <a:gd name="T7" fmla="*/ 172 h 460"/>
                <a:gd name="T8" fmla="*/ 1 w 571"/>
                <a:gd name="T9" fmla="*/ 238 h 460"/>
                <a:gd name="T10" fmla="*/ 7 w 571"/>
                <a:gd name="T11" fmla="*/ 334 h 460"/>
                <a:gd name="T12" fmla="*/ 49 w 571"/>
                <a:gd name="T13" fmla="*/ 382 h 460"/>
                <a:gd name="T14" fmla="*/ 199 w 571"/>
                <a:gd name="T15" fmla="*/ 460 h 460"/>
                <a:gd name="T16" fmla="*/ 379 w 571"/>
                <a:gd name="T17" fmla="*/ 436 h 460"/>
                <a:gd name="T18" fmla="*/ 487 w 571"/>
                <a:gd name="T19" fmla="*/ 376 h 460"/>
                <a:gd name="T20" fmla="*/ 505 w 571"/>
                <a:gd name="T21" fmla="*/ 352 h 460"/>
                <a:gd name="T22" fmla="*/ 523 w 571"/>
                <a:gd name="T23" fmla="*/ 340 h 460"/>
                <a:gd name="T24" fmla="*/ 565 w 571"/>
                <a:gd name="T25" fmla="*/ 262 h 460"/>
                <a:gd name="T26" fmla="*/ 535 w 571"/>
                <a:gd name="T27" fmla="*/ 166 h 460"/>
                <a:gd name="T28" fmla="*/ 517 w 571"/>
                <a:gd name="T29" fmla="*/ 13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1" h="460">
                  <a:moveTo>
                    <a:pt x="487" y="64"/>
                  </a:moveTo>
                  <a:cubicBezTo>
                    <a:pt x="450" y="52"/>
                    <a:pt x="416" y="34"/>
                    <a:pt x="379" y="22"/>
                  </a:cubicBezTo>
                  <a:cubicBezTo>
                    <a:pt x="289" y="25"/>
                    <a:pt x="187" y="0"/>
                    <a:pt x="109" y="52"/>
                  </a:cubicBezTo>
                  <a:cubicBezTo>
                    <a:pt x="82" y="93"/>
                    <a:pt x="55" y="133"/>
                    <a:pt x="25" y="172"/>
                  </a:cubicBezTo>
                  <a:cubicBezTo>
                    <a:pt x="17" y="195"/>
                    <a:pt x="7" y="214"/>
                    <a:pt x="1" y="238"/>
                  </a:cubicBezTo>
                  <a:cubicBezTo>
                    <a:pt x="3" y="270"/>
                    <a:pt x="0" y="303"/>
                    <a:pt x="7" y="334"/>
                  </a:cubicBezTo>
                  <a:cubicBezTo>
                    <a:pt x="15" y="369"/>
                    <a:pt x="29" y="365"/>
                    <a:pt x="49" y="382"/>
                  </a:cubicBezTo>
                  <a:cubicBezTo>
                    <a:pt x="94" y="419"/>
                    <a:pt x="151" y="428"/>
                    <a:pt x="199" y="460"/>
                  </a:cubicBezTo>
                  <a:cubicBezTo>
                    <a:pt x="360" y="453"/>
                    <a:pt x="294" y="457"/>
                    <a:pt x="379" y="436"/>
                  </a:cubicBezTo>
                  <a:cubicBezTo>
                    <a:pt x="412" y="414"/>
                    <a:pt x="449" y="384"/>
                    <a:pt x="487" y="376"/>
                  </a:cubicBezTo>
                  <a:cubicBezTo>
                    <a:pt x="493" y="368"/>
                    <a:pt x="498" y="359"/>
                    <a:pt x="505" y="352"/>
                  </a:cubicBezTo>
                  <a:cubicBezTo>
                    <a:pt x="510" y="347"/>
                    <a:pt x="518" y="345"/>
                    <a:pt x="523" y="340"/>
                  </a:cubicBezTo>
                  <a:cubicBezTo>
                    <a:pt x="542" y="318"/>
                    <a:pt x="556" y="290"/>
                    <a:pt x="565" y="262"/>
                  </a:cubicBezTo>
                  <a:cubicBezTo>
                    <a:pt x="561" y="215"/>
                    <a:pt x="571" y="190"/>
                    <a:pt x="535" y="166"/>
                  </a:cubicBezTo>
                  <a:cubicBezTo>
                    <a:pt x="521" y="144"/>
                    <a:pt x="526" y="154"/>
                    <a:pt x="517" y="13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5785" name="Freeform 9"/>
            <p:cNvSpPr>
              <a:spLocks/>
            </p:cNvSpPr>
            <p:nvPr/>
          </p:nvSpPr>
          <p:spPr bwMode="auto">
            <a:xfrm>
              <a:off x="2109" y="2160"/>
              <a:ext cx="571" cy="460"/>
            </a:xfrm>
            <a:custGeom>
              <a:avLst/>
              <a:gdLst>
                <a:gd name="T0" fmla="*/ 487 w 571"/>
                <a:gd name="T1" fmla="*/ 64 h 460"/>
                <a:gd name="T2" fmla="*/ 379 w 571"/>
                <a:gd name="T3" fmla="*/ 22 h 460"/>
                <a:gd name="T4" fmla="*/ 109 w 571"/>
                <a:gd name="T5" fmla="*/ 52 h 460"/>
                <a:gd name="T6" fmla="*/ 25 w 571"/>
                <a:gd name="T7" fmla="*/ 172 h 460"/>
                <a:gd name="T8" fmla="*/ 1 w 571"/>
                <a:gd name="T9" fmla="*/ 238 h 460"/>
                <a:gd name="T10" fmla="*/ 7 w 571"/>
                <a:gd name="T11" fmla="*/ 334 h 460"/>
                <a:gd name="T12" fmla="*/ 49 w 571"/>
                <a:gd name="T13" fmla="*/ 382 h 460"/>
                <a:gd name="T14" fmla="*/ 199 w 571"/>
                <a:gd name="T15" fmla="*/ 460 h 460"/>
                <a:gd name="T16" fmla="*/ 379 w 571"/>
                <a:gd name="T17" fmla="*/ 436 h 460"/>
                <a:gd name="T18" fmla="*/ 487 w 571"/>
                <a:gd name="T19" fmla="*/ 376 h 460"/>
                <a:gd name="T20" fmla="*/ 505 w 571"/>
                <a:gd name="T21" fmla="*/ 352 h 460"/>
                <a:gd name="T22" fmla="*/ 523 w 571"/>
                <a:gd name="T23" fmla="*/ 340 h 460"/>
                <a:gd name="T24" fmla="*/ 565 w 571"/>
                <a:gd name="T25" fmla="*/ 262 h 460"/>
                <a:gd name="T26" fmla="*/ 535 w 571"/>
                <a:gd name="T27" fmla="*/ 166 h 460"/>
                <a:gd name="T28" fmla="*/ 517 w 571"/>
                <a:gd name="T29" fmla="*/ 13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1" h="460">
                  <a:moveTo>
                    <a:pt x="487" y="64"/>
                  </a:moveTo>
                  <a:cubicBezTo>
                    <a:pt x="450" y="52"/>
                    <a:pt x="416" y="34"/>
                    <a:pt x="379" y="22"/>
                  </a:cubicBezTo>
                  <a:cubicBezTo>
                    <a:pt x="289" y="25"/>
                    <a:pt x="187" y="0"/>
                    <a:pt x="109" y="52"/>
                  </a:cubicBezTo>
                  <a:cubicBezTo>
                    <a:pt x="82" y="93"/>
                    <a:pt x="55" y="133"/>
                    <a:pt x="25" y="172"/>
                  </a:cubicBezTo>
                  <a:cubicBezTo>
                    <a:pt x="17" y="195"/>
                    <a:pt x="7" y="214"/>
                    <a:pt x="1" y="238"/>
                  </a:cubicBezTo>
                  <a:cubicBezTo>
                    <a:pt x="3" y="270"/>
                    <a:pt x="0" y="303"/>
                    <a:pt x="7" y="334"/>
                  </a:cubicBezTo>
                  <a:cubicBezTo>
                    <a:pt x="15" y="369"/>
                    <a:pt x="29" y="365"/>
                    <a:pt x="49" y="382"/>
                  </a:cubicBezTo>
                  <a:cubicBezTo>
                    <a:pt x="94" y="419"/>
                    <a:pt x="151" y="428"/>
                    <a:pt x="199" y="460"/>
                  </a:cubicBezTo>
                  <a:cubicBezTo>
                    <a:pt x="360" y="453"/>
                    <a:pt x="294" y="457"/>
                    <a:pt x="379" y="436"/>
                  </a:cubicBezTo>
                  <a:cubicBezTo>
                    <a:pt x="412" y="414"/>
                    <a:pt x="449" y="384"/>
                    <a:pt x="487" y="376"/>
                  </a:cubicBezTo>
                  <a:cubicBezTo>
                    <a:pt x="493" y="368"/>
                    <a:pt x="498" y="359"/>
                    <a:pt x="505" y="352"/>
                  </a:cubicBezTo>
                  <a:cubicBezTo>
                    <a:pt x="510" y="347"/>
                    <a:pt x="518" y="345"/>
                    <a:pt x="523" y="340"/>
                  </a:cubicBezTo>
                  <a:cubicBezTo>
                    <a:pt x="542" y="318"/>
                    <a:pt x="556" y="290"/>
                    <a:pt x="565" y="262"/>
                  </a:cubicBezTo>
                  <a:cubicBezTo>
                    <a:pt x="561" y="215"/>
                    <a:pt x="571" y="190"/>
                    <a:pt x="535" y="166"/>
                  </a:cubicBezTo>
                  <a:cubicBezTo>
                    <a:pt x="521" y="144"/>
                    <a:pt x="526" y="154"/>
                    <a:pt x="517" y="1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731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89" y="65314"/>
            <a:ext cx="6105397" cy="6669314"/>
          </a:xfrm>
          <a:prstGeom prst="rect">
            <a:avLst/>
          </a:prstGeom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88686" y="65314"/>
            <a:ext cx="3990238" cy="388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DNA damage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main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Apoptotic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signallings</a:t>
            </a:r>
            <a:endParaRPr lang="en-US" sz="32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5828" y="291850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Mitotic 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catastrophy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67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57200" y="44450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4000" b="0">
                <a:latin typeface="Arial" charset="0"/>
              </a:rPr>
              <a:t>P53-dependent Apoptosis</a:t>
            </a: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323850" y="889000"/>
            <a:ext cx="8496300" cy="5924550"/>
            <a:chOff x="204" y="527"/>
            <a:chExt cx="5352" cy="3732"/>
          </a:xfrm>
        </p:grpSpPr>
        <p:pic>
          <p:nvPicPr>
            <p:cNvPr id="839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27"/>
              <a:ext cx="5352" cy="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9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4156"/>
              <a:ext cx="2388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779838" y="2133600"/>
            <a:ext cx="504825" cy="2159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0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807" y="188640"/>
            <a:ext cx="8229600" cy="765175"/>
          </a:xfrm>
          <a:prstGeom prst="rect">
            <a:avLst/>
          </a:prstGeom>
          <a:noFill/>
          <a:ln/>
        </p:spPr>
        <p:txBody>
          <a:bodyPr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200" b="0" kern="0" dirty="0" smtClean="0">
                <a:latin typeface="Arial" charset="0"/>
              </a:rPr>
              <a:t>Summary of caspase-dependent apoptosis</a:t>
            </a:r>
            <a:endParaRPr lang="cs-CZ" altLang="cs-CZ" sz="3200" b="0" kern="0" dirty="0">
              <a:latin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953815"/>
            <a:ext cx="8856984" cy="56435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Caspase-dependent apoptosis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 in contrast to non-apoptotic modes of regulated cell death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evolutionary conserved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plays primal role in eliminating unwanted or damaged cells in various organisms (at least from nematodes as C.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to humans).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vertebrates/mammals can be triggered from outside mainly through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 receptors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from inside via release of pro-apoptotic proteins from the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mitochondrial intermembrane space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Apoptotic cells usually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trigger inflammation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are removed by specific mode of phagocytosis – </a:t>
            </a:r>
            <a:r>
              <a:rPr lang="en-GB" sz="2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efferocytosis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by neighbouring cells or specialized cells as macrophages.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Some apoptotic inducers (death receptors,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anthracyclins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can induce so called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“immunogenic cell death”/ICD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that is accompanied by release of DAMPs (Damage Associated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olecular Patterns) such as ATP,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calreticulin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heat shock and HMG box proteins. ICD leads to effective activation of the immune system.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16632"/>
            <a:ext cx="8640959" cy="765175"/>
          </a:xfrm>
          <a:prstGeom prst="rect">
            <a:avLst/>
          </a:prstGeom>
          <a:noFill/>
          <a:ln/>
        </p:spPr>
        <p:txBody>
          <a:bodyPr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200" b="0" kern="0" dirty="0" smtClean="0">
                <a:latin typeface="Arial" charset="0"/>
              </a:rPr>
              <a:t>Regulated non-apoptotic modes of cell death</a:t>
            </a:r>
            <a:endParaRPr lang="cs-CZ" altLang="cs-CZ" sz="3200" b="0" kern="0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166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Necroptosis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(RIP1/3 kinases, MLKL)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MPT-dependent necrosis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(mitochondrial PTP)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Parthanatos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(PARP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overactivation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GB" sz="2800" dirty="0" smtClean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(Caspases-1/11 +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gasdermin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en-GB" sz="2800" dirty="0" smtClean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(Fe-dependent lipid oxidation)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Autophagic</a:t>
            </a:r>
            <a:r>
              <a:rPr lang="en-GB" sz="2800" dirty="0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death/</a:t>
            </a:r>
            <a:r>
              <a:rPr lang="en-GB" sz="2800" dirty="0" err="1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Autosis</a:t>
            </a:r>
            <a:r>
              <a:rPr lang="en-GB" sz="2800" dirty="0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(de-regulated autophagy)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Netosis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(specific “network” death of neutrophils)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Entosis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(cell cannibalism)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980728"/>
            <a:ext cx="7272808" cy="576064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7504" y="2996952"/>
            <a:ext cx="7272808" cy="576064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7504" y="3573016"/>
            <a:ext cx="7272808" cy="576064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7302" y="1556792"/>
            <a:ext cx="7272808" cy="936104"/>
          </a:xfrm>
          <a:prstGeom prst="rect">
            <a:avLst/>
          </a:prstGeom>
          <a:noFill/>
          <a:ln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6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116632"/>
            <a:ext cx="8640959" cy="1224136"/>
          </a:xfrm>
          <a:prstGeom prst="rect">
            <a:avLst/>
          </a:prstGeom>
          <a:noFill/>
          <a:ln/>
        </p:spPr>
        <p:txBody>
          <a:bodyPr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200" b="0" kern="0" dirty="0" smtClean="0">
                <a:latin typeface="Arial" charset="0"/>
              </a:rPr>
              <a:t>Not just Apoptosis …</a:t>
            </a:r>
          </a:p>
          <a:p>
            <a:r>
              <a:rPr lang="en-GB" altLang="cs-CZ" sz="3200" b="0" kern="0" dirty="0" smtClean="0">
                <a:latin typeface="Arial" charset="0"/>
              </a:rPr>
              <a:t>Other mainly necrotic-like cell death modalities</a:t>
            </a:r>
            <a:endParaRPr lang="cs-CZ" altLang="cs-CZ" sz="3200" b="0" kern="0" dirty="0"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061" y="2060848"/>
            <a:ext cx="8979374" cy="4494790"/>
            <a:chOff x="100061" y="2060848"/>
            <a:chExt cx="8979374" cy="44947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61" y="2060848"/>
              <a:ext cx="8979374" cy="42690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5997" y="6329897"/>
              <a:ext cx="3783438" cy="225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2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7584" y="404664"/>
            <a:ext cx="7488832" cy="6120680"/>
            <a:chOff x="1026973" y="1024853"/>
            <a:chExt cx="7188606" cy="57609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6973" y="1024853"/>
              <a:ext cx="7188606" cy="55000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8440" y="6524875"/>
              <a:ext cx="4806333" cy="2609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00658" y="3462259"/>
              <a:ext cx="13682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</a:rPr>
                <a:t>Necrosis</a:t>
              </a:r>
              <a:endParaRPr lang="en-GB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1744943" y="3917817"/>
              <a:ext cx="166914" cy="5515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364088" y="3351617"/>
              <a:ext cx="147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09D113"/>
                  </a:solidFill>
                </a:rPr>
                <a:t>Apoptosis</a:t>
              </a:r>
              <a:endParaRPr lang="en-GB" sz="2200" dirty="0">
                <a:solidFill>
                  <a:srgbClr val="09D113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52120" y="2429130"/>
              <a:ext cx="17852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CC00FF"/>
                  </a:solidFill>
                </a:rPr>
                <a:t>Necroptosis</a:t>
              </a:r>
              <a:endParaRPr lang="en-GB" sz="2200" dirty="0">
                <a:solidFill>
                  <a:srgbClr val="CC00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3229" y="2117016"/>
              <a:ext cx="1755095" cy="74300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47400" y="4875246"/>
              <a:ext cx="1755095" cy="7430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4276" y="4597953"/>
              <a:ext cx="17011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Physiological</a:t>
              </a:r>
            </a:p>
            <a:p>
              <a:r>
                <a:rPr lang="en-US" sz="1600" dirty="0">
                  <a:solidFill>
                    <a:srgbClr val="7030A0"/>
                  </a:solidFill>
                </a:rPr>
                <a:t>(</a:t>
              </a:r>
              <a:r>
                <a:rPr lang="en-US" sz="1600" dirty="0" smtClean="0">
                  <a:solidFill>
                    <a:srgbClr val="7030A0"/>
                  </a:solidFill>
                </a:rPr>
                <a:t>embryogenesis,</a:t>
              </a:r>
            </a:p>
            <a:p>
              <a:r>
                <a:rPr lang="en-US" sz="1600" dirty="0" err="1" smtClean="0">
                  <a:solidFill>
                    <a:srgbClr val="7030A0"/>
                  </a:solidFill>
                </a:rPr>
                <a:t>homeostatis</a:t>
              </a:r>
              <a:r>
                <a:rPr lang="en-US" sz="1600" dirty="0" smtClean="0">
                  <a:solidFill>
                    <a:srgbClr val="7030A0"/>
                  </a:solidFill>
                </a:rPr>
                <a:t>)</a:t>
              </a:r>
              <a:endParaRPr lang="en-GB" sz="1600" dirty="0">
                <a:solidFill>
                  <a:srgbClr val="7030A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0776" y="1532829"/>
              <a:ext cx="1667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>
                      <a:lumMod val="50000"/>
                    </a:schemeClr>
                  </a:solidFill>
                </a:rPr>
                <a:t>Stress response</a:t>
              </a:r>
              <a:endParaRPr lang="en-GB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63783" y="1998243"/>
              <a:ext cx="147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09D113"/>
                  </a:solidFill>
                </a:rPr>
                <a:t>Apoptosis</a:t>
              </a:r>
              <a:endParaRPr lang="en-GB" sz="2200" dirty="0">
                <a:solidFill>
                  <a:srgbClr val="09D113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5856" y="3028783"/>
              <a:ext cx="17852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>
                  <a:solidFill>
                    <a:srgbClr val="FF0066"/>
                  </a:solidFill>
                </a:rPr>
                <a:t>Pyroptosis</a:t>
              </a:r>
              <a:endParaRPr lang="en-GB" sz="2200" dirty="0">
                <a:solidFill>
                  <a:srgbClr val="FF006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43980" y="3475204"/>
              <a:ext cx="17852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>
                  <a:solidFill>
                    <a:srgbClr val="0000FF"/>
                  </a:solidFill>
                </a:rPr>
                <a:t>Ferroptosis</a:t>
              </a:r>
              <a:endParaRPr lang="en-GB" sz="2200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3980" y="3952180"/>
              <a:ext cx="17852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>
                  <a:solidFill>
                    <a:srgbClr val="663300"/>
                  </a:solidFill>
                </a:rPr>
                <a:t>Autophagic</a:t>
              </a:r>
              <a:endParaRPr lang="en-US" sz="2200" dirty="0" smtClean="0">
                <a:solidFill>
                  <a:srgbClr val="663300"/>
                </a:solidFill>
              </a:endParaRPr>
            </a:p>
            <a:p>
              <a:r>
                <a:rPr lang="en-US" sz="2200" dirty="0" smtClean="0">
                  <a:solidFill>
                    <a:srgbClr val="663300"/>
                  </a:solidFill>
                </a:rPr>
                <a:t>Cell death</a:t>
              </a:r>
              <a:endParaRPr lang="en-GB" sz="2200" dirty="0">
                <a:solidFill>
                  <a:srgbClr val="6633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89239" y="4760795"/>
              <a:ext cx="17852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0066"/>
                  </a:solidFill>
                </a:rPr>
                <a:t>Other…</a:t>
              </a:r>
              <a:endParaRPr lang="en-GB" sz="2200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323850" y="115888"/>
            <a:ext cx="8569325" cy="864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kern="0" dirty="0" smtClean="0">
                <a:latin typeface="Arial" charset="0"/>
              </a:rPr>
              <a:t>Regulated necrosis arrives on the stage </a:t>
            </a:r>
            <a:endParaRPr lang="cs-CZ" altLang="cs-CZ" sz="3600" b="0" kern="0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412776"/>
            <a:ext cx="8641655" cy="4680520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Phenomenon of programmed necrosis was discovered only in the beginning of this century with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contribution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Junying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Yuan,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Jurgen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Tschopp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Peter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Vandelbeele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groups.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Regulated necrosis could be induced by a number of stress stimuli and can proceed through several distinct pathways out of them the most widespread and also best described is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RIP1/3-dependent necroptosis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effector mechanisms of regulated necrosis include predominantly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MLKL-mediated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membrane(s)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permeabilization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then also activation of proteases – e.g.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calpains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lysosomal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cathepsins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increased production of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species (ROS).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Importantly, though contrast to accidental necrosis, PN/necroptosis depends on the activation of regulation-enabled signaling, it also induces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 and inflammation-dependent immune response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via release of DAMPs.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22" y="118383"/>
            <a:ext cx="7886700" cy="629103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RIP1/3-dependent necroptosis</a:t>
            </a:r>
            <a:endParaRPr lang="en-GB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504" y="1150256"/>
            <a:ext cx="4223657" cy="5251023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way of regulated cell death developed in vertebrates and mainly investigated and described in mammalian cells.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Activated by various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stimuli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(infection, inflammation, DNA damage, …) and relies on the activation of RIP1/3 kinases and formation of “</a:t>
            </a:r>
            <a:r>
              <a:rPr lang="en-US" sz="1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necrosome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Can proceed independently of apoptosis (mainly when apoptotic signaling is blocked) but also under some circumstances (ischemia) along with apoptosis.</a:t>
            </a: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Necrosome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-triggered signaling enhances mitochondrial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but mainly induces phosphorylation and membrane translocation of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MLKL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protein. P-MLKL then forms pores in plasma and intracellular membranes.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143" y="950686"/>
            <a:ext cx="4586849" cy="565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8457" y="6626094"/>
            <a:ext cx="3137742" cy="2028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58721" y="2852936"/>
            <a:ext cx="1296144" cy="108012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164288" y="282769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</a:rPr>
              <a:t>Necrosome</a:t>
            </a:r>
            <a:endParaRPr lang="en-GB" sz="1400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66455" y="950686"/>
            <a:ext cx="4580223" cy="5555270"/>
            <a:chOff x="1043608" y="292162"/>
            <a:chExt cx="4580223" cy="55552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608" y="292162"/>
              <a:ext cx="4580223" cy="55552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3803" y="5650437"/>
              <a:ext cx="3495406" cy="185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33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22" y="118383"/>
            <a:ext cx="7886700" cy="629103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TNFR1-induced apoptosis/necroptosis</a:t>
            </a:r>
            <a:endParaRPr lang="en-GB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" y="908720"/>
            <a:ext cx="8975191" cy="5544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6460681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Nature Reviews MCB (2014) 15, 135-147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761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5536" y="692696"/>
            <a:ext cx="8352928" cy="6081140"/>
            <a:chOff x="395536" y="548680"/>
            <a:chExt cx="8509062" cy="62251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548680"/>
              <a:ext cx="8509062" cy="622515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6515679"/>
              <a:ext cx="4262320" cy="241141"/>
            </a:xfrm>
            <a:prstGeom prst="rect">
              <a:avLst/>
            </a:prstGeom>
          </p:spPr>
        </p:pic>
      </p:grpSp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107504" y="7775"/>
            <a:ext cx="8928992" cy="64881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kern="0" dirty="0" smtClean="0">
                <a:latin typeface="Arial" charset="0"/>
              </a:rPr>
              <a:t>Direct and indirect formation of necrosome</a:t>
            </a:r>
            <a:endParaRPr lang="cs-CZ" altLang="cs-CZ" sz="3600" b="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16832"/>
            <a:ext cx="4512912" cy="4512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" y="1916832"/>
            <a:ext cx="4479283" cy="4511873"/>
          </a:xfrm>
          <a:prstGeom prst="rect">
            <a:avLst/>
          </a:prstGeom>
        </p:spPr>
      </p:pic>
      <p:sp>
        <p:nvSpPr>
          <p:cNvPr id="4" name="Rectangle 4"/>
          <p:cNvSpPr>
            <a:spLocks noRot="1" noChangeArrowheads="1"/>
          </p:cNvSpPr>
          <p:nvPr/>
        </p:nvSpPr>
        <p:spPr bwMode="auto">
          <a:xfrm>
            <a:off x="179388" y="0"/>
            <a:ext cx="8856662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dirty="0" smtClean="0">
                <a:latin typeface="Arial" charset="0"/>
              </a:rPr>
              <a:t>Activation and mode of action of MLKL in triggering </a:t>
            </a:r>
            <a:r>
              <a:rPr lang="en-US" altLang="cs-CZ" sz="3600" b="0" dirty="0" err="1" smtClean="0">
                <a:latin typeface="Arial" charset="0"/>
              </a:rPr>
              <a:t>necroptosis</a:t>
            </a:r>
            <a:endParaRPr lang="en-GB" altLang="cs-CZ" sz="3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28" y="764704"/>
            <a:ext cx="8494952" cy="6041584"/>
            <a:chOff x="107504" y="332656"/>
            <a:chExt cx="8854992" cy="6401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332656"/>
              <a:ext cx="8854992" cy="64016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144" y="3284984"/>
              <a:ext cx="2944011" cy="183788"/>
            </a:xfrm>
            <a:prstGeom prst="rect">
              <a:avLst/>
            </a:prstGeom>
          </p:spPr>
        </p:pic>
      </p:grpSp>
      <p:sp>
        <p:nvSpPr>
          <p:cNvPr id="5" name="Rectangle 4"/>
          <p:cNvSpPr>
            <a:spLocks noRot="1" noChangeArrowheads="1"/>
          </p:cNvSpPr>
          <p:nvPr/>
        </p:nvSpPr>
        <p:spPr bwMode="auto">
          <a:xfrm>
            <a:off x="179388" y="0"/>
            <a:ext cx="8856662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dirty="0" smtClean="0">
                <a:latin typeface="Arial" charset="0"/>
              </a:rPr>
              <a:t>Effector phase of necroptosis</a:t>
            </a:r>
            <a:endParaRPr lang="en-GB" altLang="cs-CZ" sz="3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45772"/>
            <a:ext cx="8964488" cy="3997827"/>
          </a:xfrm>
          <a:prstGeom prst="rect">
            <a:avLst/>
          </a:prstGeom>
        </p:spPr>
      </p:pic>
      <p:sp>
        <p:nvSpPr>
          <p:cNvPr id="4" name="Rectangle 3"/>
          <p:cNvSpPr>
            <a:spLocks noRot="1" noChangeArrowheads="1"/>
          </p:cNvSpPr>
          <p:nvPr/>
        </p:nvSpPr>
        <p:spPr bwMode="auto">
          <a:xfrm>
            <a:off x="161417" y="44624"/>
            <a:ext cx="8856662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dirty="0" smtClean="0">
                <a:latin typeface="Arial" charset="0"/>
              </a:rPr>
              <a:t>Necroptosis in human diseases</a:t>
            </a:r>
            <a:endParaRPr lang="en-GB" altLang="cs-CZ" sz="3600" b="0" dirty="0">
              <a:latin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756" y="764704"/>
            <a:ext cx="8928323" cy="19442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99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provides 2</a:t>
            </a:r>
            <a:r>
              <a:rPr lang="en-GB" sz="2000" baseline="30000" dirty="0" smtClean="0">
                <a:solidFill>
                  <a:srgbClr val="99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 smtClean="0">
                <a:solidFill>
                  <a:srgbClr val="99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of anti-viral (CMV) and –bacterial protection.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FF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necroptosis/expression of necrosome components is connected with some inflammatory and other (multiple sclerosis, COPD).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99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Attenuated expression of necroptosis signalling proteins was found in a number of cancers with poor prognosis.</a:t>
            </a:r>
            <a:endParaRPr lang="en-GB" sz="2000" dirty="0">
              <a:solidFill>
                <a:srgbClr val="99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181225"/>
            <a:ext cx="9036050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7" name="Rectangle 5"/>
          <p:cNvSpPr>
            <a:spLocks noRot="1" noChangeArrowheads="1"/>
          </p:cNvSpPr>
          <p:nvPr/>
        </p:nvSpPr>
        <p:spPr bwMode="auto">
          <a:xfrm>
            <a:off x="179388" y="0"/>
            <a:ext cx="885666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>
                <a:latin typeface="Arial" charset="0"/>
              </a:rPr>
              <a:t>Interrelations of apoptosis and necroptosis </a:t>
            </a:r>
            <a:endParaRPr lang="en-GB" altLang="cs-CZ" sz="3600" b="0">
              <a:latin typeface="Arial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107950" y="857250"/>
            <a:ext cx="8947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Lethal phenotype of either caspase-8, FLIP or FADD knockout mice (E10-12; defective</a:t>
            </a:r>
          </a:p>
          <a:p>
            <a:r>
              <a:rPr lang="en-US" altLang="cs-CZ"/>
              <a:t>myocardial development and haemorrages) can be alleviated by the simultaneous </a:t>
            </a:r>
          </a:p>
          <a:p>
            <a:r>
              <a:rPr lang="en-US" altLang="cs-CZ"/>
              <a:t>knockout of RIP3. </a:t>
            </a:r>
          </a:p>
        </p:txBody>
      </p:sp>
      <p:pic>
        <p:nvPicPr>
          <p:cNvPr id="1720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1628775"/>
            <a:ext cx="329088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endParaRPr lang="en-US" sz="40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000125"/>
            <a:ext cx="8858250" cy="5715000"/>
          </a:xfrm>
        </p:spPr>
        <p:txBody>
          <a:bodyPr/>
          <a:lstStyle/>
          <a:p>
            <a:pPr>
              <a:buClr>
                <a:srgbClr val="FF6600"/>
              </a:buClr>
              <a:buSzPct val="90000"/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(pyro – fire, inflame; ptosis – fall away) can be induced by some </a:t>
            </a:r>
            <a:r>
              <a:rPr lang="en-US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bacterial pathogens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infected dendritic cells or macrophages as well as by </a:t>
            </a:r>
            <a:r>
              <a:rPr lang="en-US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(Damage/danger-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Associted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Moleculars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Patterns) in non-immune cells e.g. cardiomyocytes.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has got signs of both apoptosis (e.g. condensation of chromosomal DNA) and necrosis (cell “explodes” releasing its content into extracellular milieu).</a:t>
            </a:r>
          </a:p>
          <a:p>
            <a:pPr>
              <a:buClr>
                <a:srgbClr val="FF6600"/>
              </a:buClr>
              <a:buSzPct val="90000"/>
              <a:buFont typeface="Wingdings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DAMPs interact with NOD-like receptors (NLRs) and induce formation of </a:t>
            </a:r>
            <a:r>
              <a:rPr lang="en-US" sz="24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inflammasome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multimeric complex required for the activation of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caspase-1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FF6600"/>
              </a:buClr>
              <a:buSzPct val="90000"/>
              <a:buFont typeface="Wingdings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Activated caspase-1 in addition to processing of pro-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-tory cytokines IL-1b and IL-18 also can cleave number of other cellular targets as caspase-7, induce formation of pores in cytoplasmic membrane and activate yet unknown nuclease.</a:t>
            </a:r>
          </a:p>
          <a:p>
            <a:pPr>
              <a:buClr>
                <a:srgbClr val="FF6600"/>
              </a:buClr>
              <a:buSzPct val="90000"/>
              <a:buFont typeface="Wingdings" pitchFamily="2" charset="2"/>
              <a:buChar char="v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323850" y="115888"/>
            <a:ext cx="8569325" cy="864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kern="0" dirty="0" err="1" smtClean="0">
                <a:latin typeface="Arial" charset="0"/>
              </a:rPr>
              <a:t>Pyroptosis</a:t>
            </a:r>
            <a:r>
              <a:rPr lang="en-US" altLang="cs-CZ" sz="3600" b="0" kern="0" dirty="0" smtClean="0">
                <a:latin typeface="Arial" charset="0"/>
              </a:rPr>
              <a:t>/</a:t>
            </a:r>
            <a:r>
              <a:rPr lang="en-US" altLang="cs-CZ" sz="3600" b="0" kern="0" dirty="0" err="1" smtClean="0">
                <a:latin typeface="Arial" charset="0"/>
              </a:rPr>
              <a:t>pyronecrosis</a:t>
            </a:r>
            <a:endParaRPr lang="cs-CZ" altLang="cs-CZ" sz="3600" b="0" kern="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7466" y="6381328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Nature Reviews MCB (2014) 15, 135-147 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8" y="1185618"/>
            <a:ext cx="8923928" cy="5463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74989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Making holes and cutting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6586218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Nature Reviews MCB (2014) 15, 135-147 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1845567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NOD-like receptors</a:t>
            </a:r>
            <a:endParaRPr lang="en-GB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2520"/>
            <a:ext cx="8229600" cy="1143000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How to (neatly) kill a cell…? 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844822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Make hole(s)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1844822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Cut in pieces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8" y="3111046"/>
            <a:ext cx="4575818" cy="298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708920"/>
            <a:ext cx="3802233" cy="3802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1067287"/>
            <a:ext cx="449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Ancient modes of killing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636029" cy="568509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95288" y="44450"/>
            <a:ext cx="830262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Receptors in </a:t>
            </a:r>
            <a:r>
              <a:rPr lang="en-US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Inflammasomes</a:t>
            </a: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9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21"/>
            <a:ext cx="7920880" cy="6785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941168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25000"/>
                  </a:schemeClr>
                </a:solidFill>
              </a:rPr>
              <a:t>NLRP1B</a:t>
            </a:r>
            <a:endParaRPr lang="en-GB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4221088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25000"/>
                  </a:schemeClr>
                </a:solidFill>
              </a:rPr>
              <a:t>NLRP3</a:t>
            </a:r>
            <a:endParaRPr lang="en-GB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493296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25000"/>
                  </a:schemeClr>
                </a:solidFill>
              </a:rPr>
              <a:t>NLRC4</a:t>
            </a:r>
            <a:endParaRPr lang="en-GB" sz="2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6632"/>
            <a:ext cx="4858621" cy="5544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805264"/>
            <a:ext cx="4395597" cy="86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5960725"/>
            <a:ext cx="3231160" cy="55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83772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Pyrin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8344" y="83772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AIM2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3502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288" y="115889"/>
            <a:ext cx="8302625" cy="64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Major caspase-1-activating complexes</a:t>
            </a:r>
            <a:endParaRPr lang="cs-CZ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312" y="980728"/>
            <a:ext cx="8424167" cy="5544616"/>
          </a:xfrm>
        </p:spPr>
        <p:txBody>
          <a:bodyPr/>
          <a:lstStyle/>
          <a:p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NLRP1B (NALP1B)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activated by Bacillus or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Toxoplasmosa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toxins, requires cleavage/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autoprocessing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full activation of caspase-1 + 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adapter  +  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pro-caspase-1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NLRP3 (NALP3)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activated by a number of stimuli including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urica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acid, silica, extracellular ATP, viruses, bacteria, fungi etc. – likely via  </a:t>
            </a:r>
            <a:r>
              <a:rPr lang="en-GB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2000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efflux; in complex with NEK7 kinase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adapter  + 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pro-caspase-1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NAIP-NLRC4 (IPAF)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reacts to bacterial </a:t>
            </a:r>
            <a:r>
              <a:rPr lang="en-GB" sz="20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flagellin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accessory NAIP protein(s) – 1 in human, 5 in mouse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adapter  +  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pro-caspase-1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AIM2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recognizes bacterial/viral DNA via HIN domain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adapter  + 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pro-caspase-1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Pyrin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activated by various bacterial toxins through </a:t>
            </a:r>
            <a:r>
              <a:rPr lang="en-GB" sz="20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RhoA</a:t>
            </a:r>
            <a:r>
              <a:rPr lang="en-GB" sz="2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inactivation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adapter  + 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pro-caspase-1</a:t>
            </a:r>
          </a:p>
          <a:p>
            <a:endParaRPr lang="en-GB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75" y="26098"/>
            <a:ext cx="5233411" cy="231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418447"/>
            <a:ext cx="5089106" cy="431077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496" y="103736"/>
            <a:ext cx="3612863" cy="15250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endParaRPr lang="en-US" sz="2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&amp; caspase-11 (m) or caspase 4/5 (h) </a:t>
            </a:r>
            <a:endParaRPr lang="cs-CZ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844824"/>
            <a:ext cx="3600400" cy="4680520"/>
          </a:xfrm>
        </p:spPr>
        <p:txBody>
          <a:bodyPr/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Interestingly for activation of mouse caspase-11 or human caspases-4/5 is not required any receptor complex but bacterial LPS binds directly to their CARD domain.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Caspase-11 then induces non-canonical activation of NLRP3 and cleavage of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gasdermin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 possibly inducing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600" y="129311"/>
            <a:ext cx="8928100" cy="1139825"/>
          </a:xfrm>
        </p:spPr>
        <p:txBody>
          <a:bodyPr/>
          <a:lstStyle/>
          <a:p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pro-inflammatory &amp;  death-inducing activation of caspase-1</a:t>
            </a:r>
            <a:endParaRPr lang="cs-CZ" sz="32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7271" name="Group 7"/>
          <p:cNvGrpSpPr>
            <a:grpSpLocks/>
          </p:cNvGrpSpPr>
          <p:nvPr/>
        </p:nvGrpSpPr>
        <p:grpSpPr bwMode="auto">
          <a:xfrm>
            <a:off x="889000" y="1362075"/>
            <a:ext cx="7354888" cy="5380038"/>
            <a:chOff x="607" y="845"/>
            <a:chExt cx="4633" cy="3389"/>
          </a:xfrm>
        </p:grpSpPr>
        <p:pic>
          <p:nvPicPr>
            <p:cNvPr id="267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" y="845"/>
              <a:ext cx="4632" cy="3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72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4156"/>
              <a:ext cx="1557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727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4156"/>
              <a:ext cx="1271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7273" name="Group 9"/>
          <p:cNvGrpSpPr>
            <a:grpSpLocks/>
          </p:cNvGrpSpPr>
          <p:nvPr/>
        </p:nvGrpSpPr>
        <p:grpSpPr bwMode="auto">
          <a:xfrm>
            <a:off x="2411760" y="1586051"/>
            <a:ext cx="4679950" cy="5249862"/>
            <a:chOff x="431" y="935"/>
            <a:chExt cx="2948" cy="3307"/>
          </a:xfrm>
        </p:grpSpPr>
        <p:pic>
          <p:nvPicPr>
            <p:cNvPr id="2672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935"/>
              <a:ext cx="2948" cy="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7272" name="Text Box 8"/>
            <p:cNvSpPr txBox="1">
              <a:spLocks noChangeArrowheads="1"/>
            </p:cNvSpPr>
            <p:nvPr/>
          </p:nvSpPr>
          <p:spPr bwMode="auto">
            <a:xfrm>
              <a:off x="498" y="3838"/>
              <a:ext cx="28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Activation of caspase-1 (green) during </a:t>
              </a:r>
            </a:p>
            <a:p>
              <a:r>
                <a:rPr lang="en-US"/>
                <a:t>Salmonella typh. Infection of macrophages</a:t>
              </a: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8570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d360prx.biomed.cas.cz:2082/cache/MiamiImageURL/1-s2.0-S009286741200520X-fx1_lrg.jpg/0?wchp=dGLbVlt-zSkWA"/>
          <p:cNvSpPr>
            <a:spLocks noChangeAspect="1" noChangeArrowheads="1"/>
          </p:cNvSpPr>
          <p:nvPr/>
        </p:nvSpPr>
        <p:spPr bwMode="auto">
          <a:xfrm>
            <a:off x="155575" y="-4251325"/>
            <a:ext cx="8858250" cy="8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8" y="153045"/>
            <a:ext cx="8622958" cy="17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21" y="1916832"/>
            <a:ext cx="5248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2276872"/>
            <a:ext cx="4608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Erastin</a:t>
            </a:r>
            <a:r>
              <a:rPr lang="en-US" dirty="0" smtClean="0"/>
              <a:t> and RSL3 found as small</a:t>
            </a:r>
          </a:p>
          <a:p>
            <a:pPr>
              <a:buNone/>
            </a:pPr>
            <a:r>
              <a:rPr lang="en-US" dirty="0" smtClean="0"/>
              <a:t>compounds inducing </a:t>
            </a:r>
            <a:r>
              <a:rPr lang="en-US" dirty="0" smtClean="0">
                <a:solidFill>
                  <a:srgbClr val="FFFF00"/>
                </a:solidFill>
              </a:rPr>
              <a:t>death of mutated   </a:t>
            </a:r>
            <a:r>
              <a:rPr lang="en-US" dirty="0" err="1" smtClean="0">
                <a:solidFill>
                  <a:srgbClr val="FFFF00"/>
                </a:solidFill>
              </a:rPr>
              <a:t>Ras</a:t>
            </a:r>
            <a:r>
              <a:rPr lang="en-US" dirty="0" smtClean="0">
                <a:solidFill>
                  <a:srgbClr val="FFFF00"/>
                </a:solidFill>
              </a:rPr>
              <a:t>-expressing</a:t>
            </a:r>
            <a:r>
              <a:rPr lang="en-US" dirty="0" smtClean="0"/>
              <a:t> cancer cells.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 err="1" smtClean="0"/>
              <a:t>Cystine</a:t>
            </a:r>
            <a:r>
              <a:rPr lang="en-US" dirty="0" smtClean="0"/>
              <a:t> deprivation-initiated </a:t>
            </a:r>
          </a:p>
          <a:p>
            <a:pPr>
              <a:buNone/>
            </a:pPr>
            <a:r>
              <a:rPr lang="en-US" dirty="0" smtClean="0"/>
              <a:t>cell death is </a:t>
            </a:r>
            <a:r>
              <a:rPr lang="en-US" dirty="0" smtClean="0">
                <a:solidFill>
                  <a:srgbClr val="FFFF00"/>
                </a:solidFill>
              </a:rPr>
              <a:t>ROS-dependent</a:t>
            </a:r>
            <a:r>
              <a:rPr lang="en-US" dirty="0" smtClean="0"/>
              <a:t> and</a:t>
            </a:r>
            <a:r>
              <a:rPr lang="en-US" dirty="0"/>
              <a:t> </a:t>
            </a:r>
            <a:r>
              <a:rPr lang="en-US" dirty="0" smtClean="0"/>
              <a:t>does not resemble apoptotic, </a:t>
            </a:r>
            <a:r>
              <a:rPr lang="en-US" dirty="0" err="1" smtClean="0"/>
              <a:t>autophagic</a:t>
            </a:r>
            <a:r>
              <a:rPr lang="en-US" dirty="0" smtClean="0"/>
              <a:t> or necroptotic cell death. It is also connected with </a:t>
            </a:r>
            <a:r>
              <a:rPr lang="en-US" dirty="0" smtClean="0">
                <a:solidFill>
                  <a:srgbClr val="FFFF00"/>
                </a:solidFill>
              </a:rPr>
              <a:t>extensive peroxidation of lipids</a:t>
            </a:r>
            <a:r>
              <a:rPr lang="en-US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ROS are produced in </a:t>
            </a:r>
            <a:r>
              <a:rPr lang="en-US" dirty="0" smtClean="0">
                <a:solidFill>
                  <a:srgbClr val="FFFF00"/>
                </a:solidFill>
              </a:rPr>
              <a:t>Fe2+ requiring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manner </a:t>
            </a:r>
            <a:r>
              <a:rPr lang="en-US" dirty="0" smtClean="0"/>
              <a:t>with participation of NAD oxidases (</a:t>
            </a:r>
            <a:r>
              <a:rPr lang="en-US" dirty="0" smtClean="0">
                <a:solidFill>
                  <a:srgbClr val="FFFF00"/>
                </a:solidFill>
              </a:rPr>
              <a:t>NOX</a:t>
            </a:r>
            <a:r>
              <a:rPr lang="en-US" dirty="0" smtClean="0"/>
              <a:t>) and their production can be blocked iron chelators or free radicals scavenger </a:t>
            </a:r>
            <a:r>
              <a:rPr lang="en-US" dirty="0" err="1" smtClean="0"/>
              <a:t>ferrostatin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Ferroptosis</a:t>
            </a:r>
            <a:r>
              <a:rPr lang="en-US" dirty="0" smtClean="0"/>
              <a:t> could be used for </a:t>
            </a:r>
          </a:p>
          <a:p>
            <a:pPr>
              <a:buNone/>
            </a:pPr>
            <a:r>
              <a:rPr lang="en-US" dirty="0" smtClean="0"/>
              <a:t>selective killing </a:t>
            </a:r>
            <a:r>
              <a:rPr lang="en-US" dirty="0" err="1" smtClean="0"/>
              <a:t>Ras</a:t>
            </a:r>
            <a:r>
              <a:rPr lang="en-US" dirty="0" smtClean="0"/>
              <a:t>-expressing cancers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4797152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</a:rPr>
              <a:t>Lipoxygenases</a:t>
            </a:r>
          </a:p>
          <a:p>
            <a:r>
              <a:rPr lang="en-GB" sz="1600" dirty="0" smtClean="0">
                <a:solidFill>
                  <a:schemeClr val="bg2"/>
                </a:solidFill>
              </a:rPr>
              <a:t>Hem oxidases?</a:t>
            </a:r>
            <a:endParaRPr lang="en-GB" sz="1600" dirty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174958" y="4618566"/>
            <a:ext cx="358233" cy="250594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3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520" y="174703"/>
            <a:ext cx="8533567" cy="1957071"/>
            <a:chOff x="322401" y="332656"/>
            <a:chExt cx="8533567" cy="19570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332656"/>
              <a:ext cx="8532440" cy="16168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401" y="1949527"/>
              <a:ext cx="4087125" cy="3402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983761"/>
            <a:ext cx="4608512" cy="460851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07505" y="2276872"/>
            <a:ext cx="432048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Glutathione peroxidase 4 (GPX4) is a major enzyme catalysing reduction of lipid peroxides.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is induced also by blocking glutamate-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cystine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antiporter (xc-) in glutamate-triggered cytotoxicity (depletion of glutathione precursor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cystine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GPX4 knockout in mice is embryonically lethal at E7.5-8.5, suggesting possible activation of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emryogenesis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28" y="836712"/>
            <a:ext cx="8513794" cy="5960792"/>
            <a:chOff x="323528" y="836712"/>
            <a:chExt cx="8513794" cy="59607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836712"/>
              <a:ext cx="8513794" cy="575455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9122" y="6525344"/>
              <a:ext cx="4048200" cy="272160"/>
            </a:xfrm>
            <a:prstGeom prst="rect">
              <a:avLst/>
            </a:prstGeom>
          </p:spPr>
        </p:pic>
      </p:grp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1600" y="129311"/>
            <a:ext cx="8928100" cy="63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sz="3200" b="0" kern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en-US" sz="3200" b="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glance</a:t>
            </a:r>
            <a:endParaRPr lang="cs-CZ" sz="3200" b="0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5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08112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puncturing and cutting?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84576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 mechanisms severely interfere with basic cellular functions and thus alone or in combined effort ensure that will be eliminated or commit suicide in a regulated mode –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Programmed/Regulated Cell Death (PCD/RCD).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pores in plasma or other intracellular membranes leads (depending on the pore diameter) to membrane depolarization, dysfunctional organelles and/or to the release/entering small molecules or proteins.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Cutting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-, RNA-, DNA-lysis) then eliminates possible opposition (inhibitors) and shuts down both central (DNA) and effector (proteins, RNA) parts of a cell.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7927076" cy="61575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040" y="44624"/>
            <a:ext cx="8928100" cy="49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sz="3200" b="0" kern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en-US" sz="3200" b="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pathologies/diseases</a:t>
            </a:r>
            <a:endParaRPr lang="cs-CZ" sz="3200" b="0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323849" y="0"/>
            <a:ext cx="8569325" cy="64881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kern="0" dirty="0" smtClean="0">
                <a:latin typeface="Arial" charset="0"/>
              </a:rPr>
              <a:t>Other pathways of regulated necrosis</a:t>
            </a:r>
            <a:endParaRPr lang="cs-CZ" altLang="cs-CZ" sz="3600" b="0" kern="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76" y="764704"/>
            <a:ext cx="7848872" cy="5851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6586218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Nature Reviews MCB (2014) 15, 135-147 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745073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Oxidative burst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7088" y="6189291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Energetic collapse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Rot="1" noChangeArrowheads="1"/>
          </p:cNvSpPr>
          <p:nvPr/>
        </p:nvSpPr>
        <p:spPr bwMode="auto">
          <a:xfrm>
            <a:off x="179388" y="239486"/>
            <a:ext cx="8856662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3600" b="0" dirty="0" smtClean="0">
                <a:latin typeface="Arial" charset="0"/>
              </a:rPr>
              <a:t>PARP connection - </a:t>
            </a:r>
            <a:r>
              <a:rPr lang="en-US" altLang="cs-CZ" sz="3600" b="0" dirty="0" err="1" smtClean="0">
                <a:latin typeface="Arial" charset="0"/>
              </a:rPr>
              <a:t>parthanatos</a:t>
            </a:r>
            <a:endParaRPr lang="en-GB" altLang="cs-CZ" sz="3600" b="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2" y="4772009"/>
            <a:ext cx="5363028" cy="200881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3372" y="1059543"/>
            <a:ext cx="8912678" cy="3592285"/>
          </a:xfrm>
        </p:spPr>
        <p:txBody>
          <a:bodyPr/>
          <a:lstStyle/>
          <a:p>
            <a:r>
              <a:rPr lang="en-GB" sz="2400" dirty="0" smtClean="0"/>
              <a:t>Poly (ADP ribose) polymerase-1 (PARP-1) induces </a:t>
            </a:r>
            <a:r>
              <a:rPr lang="en-GB" sz="2400" dirty="0" smtClean="0">
                <a:solidFill>
                  <a:srgbClr val="FFFF00"/>
                </a:solidFill>
              </a:rPr>
              <a:t>protein </a:t>
            </a:r>
            <a:r>
              <a:rPr lang="en-GB" sz="2400" dirty="0" err="1" smtClean="0">
                <a:solidFill>
                  <a:srgbClr val="FFFF00"/>
                </a:solidFill>
              </a:rPr>
              <a:t>PARylation</a:t>
            </a:r>
            <a:r>
              <a:rPr lang="en-GB" sz="2400" dirty="0" smtClean="0"/>
              <a:t> in NAD- and ATP-dependent manner and is activated during DNA damage.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Extensive DNA damage </a:t>
            </a:r>
            <a:r>
              <a:rPr lang="en-GB" sz="2400" dirty="0" smtClean="0"/>
              <a:t>leads to PARP-1 </a:t>
            </a:r>
            <a:r>
              <a:rPr lang="en-GB" sz="2400" dirty="0" err="1" smtClean="0"/>
              <a:t>overactivation</a:t>
            </a:r>
            <a:r>
              <a:rPr lang="en-GB" sz="2400" dirty="0" smtClean="0"/>
              <a:t>, production of branched PAR polymers, NAD/ATP depletion and through PAR polymers interaction with mitochondria to dissipation of mitochondrial membrane potential, release of AIF and to necrotic cell death.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587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4" y="352619"/>
            <a:ext cx="7707151" cy="6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130216"/>
            <a:ext cx="7605486" cy="31575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4114" y="3287784"/>
            <a:ext cx="5418048" cy="304502"/>
            <a:chOff x="624114" y="3287784"/>
            <a:chExt cx="5418048" cy="3045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114" y="3287784"/>
              <a:ext cx="1431490" cy="3045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5604" y="3287784"/>
              <a:ext cx="3986558" cy="30450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15725" y="3952568"/>
            <a:ext cx="87882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Through protein array and siRNA screen the authors identified macrophage </a:t>
            </a:r>
          </a:p>
          <a:p>
            <a:r>
              <a:rPr lang="en-GB" sz="2000" dirty="0" smtClean="0"/>
              <a:t>migration inhibitory factor (MIF) as an essential co-factor for AIF-mediated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leavage of chromosomal DNA during </a:t>
            </a:r>
            <a:r>
              <a:rPr lang="en-GB" sz="2000" dirty="0" err="1" smtClean="0"/>
              <a:t>parthanatos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en-GB" sz="2000" dirty="0" smtClean="0"/>
              <a:t>Depletion of MIF of blocking its interaction with AIF or its nuclease activity</a:t>
            </a:r>
          </a:p>
          <a:p>
            <a:r>
              <a:rPr lang="en-GB" sz="2000" dirty="0" smtClean="0"/>
              <a:t>Led to inhibition of PARP-triggered necrosis/</a:t>
            </a:r>
            <a:r>
              <a:rPr lang="en-GB" sz="2000" dirty="0" err="1" smtClean="0"/>
              <a:t>parthanatos</a:t>
            </a:r>
            <a:r>
              <a:rPr lang="en-GB" sz="2000" dirty="0" smtClean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392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" y="152400"/>
            <a:ext cx="5030838" cy="6633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486046"/>
            <a:ext cx="3829386" cy="9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12" y="106264"/>
            <a:ext cx="6120680" cy="67201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1988840"/>
            <a:ext cx="8964488" cy="4689581"/>
            <a:chOff x="107504" y="1700808"/>
            <a:chExt cx="8964488" cy="46895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1700808"/>
              <a:ext cx="8964488" cy="46895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9174" y="6196881"/>
              <a:ext cx="1952818" cy="193508"/>
            </a:xfrm>
            <a:prstGeom prst="rect">
              <a:avLst/>
            </a:prstGeom>
          </p:spPr>
        </p:pic>
      </p:grp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-73024" y="260648"/>
            <a:ext cx="3024336" cy="165618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2400" b="0" kern="0" dirty="0" smtClean="0">
                <a:latin typeface="Arial" charset="0"/>
              </a:rPr>
              <a:t>Main cell death </a:t>
            </a:r>
          </a:p>
          <a:p>
            <a:r>
              <a:rPr lang="en-US" altLang="cs-CZ" sz="2400" b="0" kern="0" dirty="0" smtClean="0">
                <a:latin typeface="Arial" charset="0"/>
              </a:rPr>
              <a:t>modalities</a:t>
            </a:r>
          </a:p>
          <a:p>
            <a:r>
              <a:rPr lang="en-US" altLang="cs-CZ" sz="2400" b="0" kern="0" dirty="0" smtClean="0">
                <a:latin typeface="Arial" charset="0"/>
              </a:rPr>
              <a:t>Morphology &amp;</a:t>
            </a:r>
          </a:p>
          <a:p>
            <a:r>
              <a:rPr lang="en-US" altLang="cs-CZ" sz="2400" b="0" kern="0" dirty="0" smtClean="0">
                <a:latin typeface="Arial" charset="0"/>
              </a:rPr>
              <a:t>Signaling</a:t>
            </a:r>
          </a:p>
          <a:p>
            <a:endParaRPr lang="cs-CZ" altLang="cs-CZ" sz="2400" b="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1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52736"/>
            <a:ext cx="6828112" cy="5578323"/>
          </a:xfrm>
          <a:prstGeom prst="rect">
            <a:avLst/>
          </a:prstGeom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107504" y="115888"/>
            <a:ext cx="8856984" cy="8509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altLang="cs-CZ" sz="4000" b="0" kern="0" dirty="0" smtClean="0">
                <a:latin typeface="Arial" charset="0"/>
              </a:rPr>
              <a:t>Evolution of viral defense against PCD</a:t>
            </a:r>
            <a:endParaRPr lang="cs-CZ" altLang="cs-CZ" sz="4000" b="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cs-CZ" b="0">
                <a:latin typeface="Arial" charset="0"/>
              </a:rPr>
              <a:t>Take-home message…</a:t>
            </a:r>
            <a:endParaRPr lang="cs-CZ" altLang="cs-CZ" b="0">
              <a:latin typeface="Arial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784976" cy="5256584"/>
          </a:xfrm>
        </p:spPr>
        <p:txBody>
          <a:bodyPr/>
          <a:lstStyle/>
          <a:p>
            <a:r>
              <a:rPr lang="en-US" altLang="cs-CZ" sz="2800" dirty="0">
                <a:latin typeface="Arial" charset="0"/>
              </a:rPr>
              <a:t>Apoptosis </a:t>
            </a:r>
            <a:r>
              <a:rPr lang="en-US" altLang="cs-CZ" sz="2800" dirty="0" smtClean="0">
                <a:latin typeface="Arial" charset="0"/>
              </a:rPr>
              <a:t>and programmed cell death in general mainly represents natural </a:t>
            </a:r>
            <a:r>
              <a:rPr lang="en-US" altLang="cs-CZ" sz="2800" dirty="0">
                <a:latin typeface="Arial" charset="0"/>
              </a:rPr>
              <a:t>and vital </a:t>
            </a:r>
            <a:r>
              <a:rPr lang="en-US" altLang="cs-CZ" sz="2800" dirty="0" smtClean="0">
                <a:latin typeface="Arial" charset="0"/>
              </a:rPr>
              <a:t>processes </a:t>
            </a:r>
            <a:r>
              <a:rPr lang="en-US" altLang="cs-CZ" sz="2800" dirty="0">
                <a:latin typeface="Arial" charset="0"/>
              </a:rPr>
              <a:t>that </a:t>
            </a:r>
            <a:r>
              <a:rPr lang="en-US" altLang="cs-CZ" sz="2800" dirty="0" smtClean="0">
                <a:latin typeface="Arial" charset="0"/>
              </a:rPr>
              <a:t>are required </a:t>
            </a:r>
            <a:r>
              <a:rPr lang="en-US" altLang="cs-CZ" sz="2800" dirty="0">
                <a:latin typeface="Arial" charset="0"/>
              </a:rPr>
              <a:t>for </a:t>
            </a:r>
            <a:r>
              <a:rPr lang="en-US" altLang="cs-CZ" sz="2800" dirty="0">
                <a:solidFill>
                  <a:srgbClr val="FFFF00"/>
                </a:solidFill>
                <a:latin typeface="Arial" charset="0"/>
              </a:rPr>
              <a:t>SURVIVAL</a:t>
            </a:r>
            <a:r>
              <a:rPr lang="en-US" altLang="cs-CZ" sz="2800" dirty="0">
                <a:latin typeface="Arial" charset="0"/>
              </a:rPr>
              <a:t> of most (all) multicellular organisms.</a:t>
            </a:r>
          </a:p>
          <a:p>
            <a:r>
              <a:rPr lang="en-US" altLang="cs-CZ" sz="2800" dirty="0" smtClean="0">
                <a:latin typeface="Arial" charset="0"/>
              </a:rPr>
              <a:t>Apoptosis as well as programmed necrosis are tightly </a:t>
            </a:r>
            <a:r>
              <a:rPr lang="en-US" altLang="cs-CZ" sz="2800" dirty="0">
                <a:latin typeface="Arial" charset="0"/>
              </a:rPr>
              <a:t>regulated signaling </a:t>
            </a:r>
            <a:r>
              <a:rPr lang="en-US" altLang="cs-CZ" sz="2800" dirty="0" smtClean="0">
                <a:latin typeface="Arial" charset="0"/>
              </a:rPr>
              <a:t>networks </a:t>
            </a:r>
            <a:r>
              <a:rPr lang="en-US" altLang="cs-CZ" sz="2800" dirty="0">
                <a:latin typeface="Arial" charset="0"/>
              </a:rPr>
              <a:t>that can rapidly respond to changed status of particular cell(s) or its environment.</a:t>
            </a:r>
          </a:p>
          <a:p>
            <a:r>
              <a:rPr lang="en-US" altLang="cs-CZ" sz="2800" dirty="0" smtClean="0">
                <a:latin typeface="Arial" charset="0"/>
              </a:rPr>
              <a:t>Dysregulation </a:t>
            </a:r>
            <a:r>
              <a:rPr lang="en-US" altLang="cs-CZ" sz="2800" dirty="0">
                <a:latin typeface="Arial" charset="0"/>
              </a:rPr>
              <a:t>of </a:t>
            </a:r>
            <a:r>
              <a:rPr lang="en-US" altLang="cs-CZ" sz="2800" dirty="0" smtClean="0">
                <a:latin typeface="Arial" charset="0"/>
              </a:rPr>
              <a:t>programmed cell death leads </a:t>
            </a:r>
            <a:r>
              <a:rPr lang="en-US" altLang="cs-CZ" sz="2800" dirty="0">
                <a:latin typeface="Arial" charset="0"/>
              </a:rPr>
              <a:t>to onset of serious developmental defects, devastating diseases and/or DEATH of an organism.</a:t>
            </a:r>
          </a:p>
          <a:p>
            <a:endParaRPr lang="cs-CZ" altLang="cs-CZ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706090"/>
          </a:xfrm>
        </p:spPr>
        <p:txBody>
          <a:bodyPr/>
          <a:lstStyle/>
          <a:p>
            <a:r>
              <a:rPr lang="cs-CZ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Making holes, puncturing membranes</a:t>
            </a:r>
            <a:r>
              <a:rPr lang="en-GB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412776"/>
            <a:ext cx="8435280" cy="4741987"/>
          </a:xfrm>
        </p:spPr>
        <p:txBody>
          <a:bodyPr/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Ancient process leading to cell death used already by </a:t>
            </a: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bacteriphages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kill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bacteria in the late stage of infection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 released from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them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cs-C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bacteria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react to stress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(including bacteriophages) and to commit suicide in order to protect bacterial community.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mechanisms were maintained also in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eukaryotic, especially mammalian cells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mitochondrial pore-forming Bcl-2 family members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proteins that are crucial for the intrinsic induction of apoptosis and MLKL puncturing plasma membrane in one of the forms of regulated necrosis - necroptosis. </a:t>
            </a:r>
          </a:p>
        </p:txBody>
      </p:sp>
    </p:spTree>
    <p:extLst>
      <p:ext uri="{BB962C8B-B14F-4D97-AF65-F5344CB8AC3E}">
        <p14:creationId xmlns:p14="http://schemas.microsoft.com/office/powerpoint/2010/main" val="18892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Pore-forming </a:t>
            </a:r>
            <a:r>
              <a:rPr lang="en-US" sz="3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006" y="1412776"/>
            <a:ext cx="4071060" cy="5184576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seven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superfamilies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encompassing hundreds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their inhibitors anti-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Three functional classes 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include membrane potential dissipation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 protein (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endolysin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transporting </a:t>
            </a: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holing channels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outer membrane lysing </a:t>
            </a:r>
            <a:r>
              <a:rPr lang="en-GB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spanins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/anti-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are likely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ancestors of the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multidomain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Bcl-2 proteins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in fact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can substitute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forming pores in bacterial membranes.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060" y="1484784"/>
            <a:ext cx="4958163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060" y="6388067"/>
            <a:ext cx="3425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Journal of Bacteriology (2015), </a:t>
            </a:r>
            <a:r>
              <a:rPr lang="en-US" sz="1400" b="1" dirty="0" smtClean="0"/>
              <a:t>197</a:t>
            </a:r>
            <a:r>
              <a:rPr lang="en-US" sz="1400" dirty="0" smtClean="0"/>
              <a:t>, 7-17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187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74" y="865461"/>
            <a:ext cx="8740306" cy="1080120"/>
          </a:xfrm>
        </p:spPr>
        <p:txBody>
          <a:bodyPr/>
          <a:lstStyle/>
          <a:p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Cid/</a:t>
            </a:r>
            <a:r>
              <a:rPr lang="en-GB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Lrg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encodes proteins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analogous to bacteriophage-encoded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antiholins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and when activated causes cell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lysis.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Widely expressed in bacteria, resembles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channels in mammals.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7"/>
          <p:cNvSpPr txBox="1">
            <a:spLocks noChangeArrowheads="1"/>
          </p:cNvSpPr>
          <p:nvPr/>
        </p:nvSpPr>
        <p:spPr>
          <a:xfrm>
            <a:off x="179512" y="145083"/>
            <a:ext cx="8784976" cy="7203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Bacterial </a:t>
            </a:r>
            <a:r>
              <a:rPr lang="en-US" sz="3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holins</a:t>
            </a:r>
            <a: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- Cid/</a:t>
            </a:r>
            <a:r>
              <a:rPr lang="en-US" sz="36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Lrg</a:t>
            </a:r>
            <a:r>
              <a:rPr lang="en-US" sz="3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cs-CZ" sz="3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4" y="2098509"/>
            <a:ext cx="5457507" cy="4488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094317"/>
            <a:ext cx="2736304" cy="4667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9" y="6588882"/>
            <a:ext cx="2462170" cy="150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478" y="6571368"/>
            <a:ext cx="2611698" cy="1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GB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Cleaving, cutting, degrading…</a:t>
            </a: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030019"/>
          </a:xfrm>
        </p:spPr>
        <p:txBody>
          <a:bodyPr/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Catabolic processes that participate in various forms of regulated cell death include cleavage of distinct cellular proteins by certain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proteases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cleavage and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DNA and RNA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well as degradation of organelles and cell debris in lysosomes. In bacteria is common mainly cleavage and degradation of RNA.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mammalian cells play main destructive role predominantly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proteases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(caspases,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granzymes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cathepsins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calpains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etc.),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nucleases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(either specifically or secondary activated during various forms of regulated cell death such as caspase-activated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DNAse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/CAD) and clean-up degradation of cellular debris/apoptotic bodies in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lysosomes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30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15808</TotalTime>
  <Words>2913</Words>
  <Application>Microsoft Office PowerPoint</Application>
  <PresentationFormat>On-screen Show (4:3)</PresentationFormat>
  <Paragraphs>234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Garamond</vt:lpstr>
      <vt:lpstr>Wingdings</vt:lpstr>
      <vt:lpstr>Stream</vt:lpstr>
      <vt:lpstr>Regulated cell death – not just apoptosis</vt:lpstr>
      <vt:lpstr>PowerPoint Presentation</vt:lpstr>
      <vt:lpstr>PowerPoint Presentation</vt:lpstr>
      <vt:lpstr>How to (neatly) kill a cell…? </vt:lpstr>
      <vt:lpstr>Why puncturing and cutting?</vt:lpstr>
      <vt:lpstr>Making holes, puncturing membranes…</vt:lpstr>
      <vt:lpstr>Pore-forming holins</vt:lpstr>
      <vt:lpstr>PowerPoint Presentation</vt:lpstr>
      <vt:lpstr>Cleaving, cutting, degrading…</vt:lpstr>
      <vt:lpstr>PowerPoint Presentation</vt:lpstr>
      <vt:lpstr>Cell death beyond bacteria</vt:lpstr>
      <vt:lpstr>The animal (mammalian) world of PCD</vt:lpstr>
      <vt:lpstr>Caspase-dependent apoptosis</vt:lpstr>
      <vt:lpstr>Extrinsic and intrinsic apoptosis-initiation pathways</vt:lpstr>
      <vt:lpstr>Caspases – workhorses of apoptosis</vt:lpstr>
      <vt:lpstr>Basic features of caspase activation</vt:lpstr>
      <vt:lpstr>Activation of initiator caspase-8 at DISC (Death-Inducing Signaling complex)</vt:lpstr>
      <vt:lpstr>Activation of the initiator caspase-9 at the apoptosome</vt:lpstr>
      <vt:lpstr>The deadly organelle - mitochondrion</vt:lpstr>
      <vt:lpstr>…and its ferocious inhabitants</vt:lpstr>
      <vt:lpstr>Proteins of the Bcl-2 family ingenious inducers/regulators of cell death</vt:lpstr>
      <vt:lpstr>Classification of Bcl-2 family proteins</vt:lpstr>
      <vt:lpstr>PowerPoint Presentation</vt:lpstr>
      <vt:lpstr>DNA damage-induced apoptosis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RIP1/3-dependent necroptosis</vt:lpstr>
      <vt:lpstr>TNFR1-induced apoptosis/necroptosis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Pyroptosis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Pyroptosis – pro-inflammatory &amp;  death-inducing activation of caspase-1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message…</vt:lpstr>
    </vt:vector>
  </TitlesOfParts>
  <Company>IMG-AVCR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APOPTOSIS (almost) all you wanna know about it…</dc:title>
  <dc:creator>Ladislav Andera</dc:creator>
  <cp:lastModifiedBy>Ladislav</cp:lastModifiedBy>
  <cp:revision>279</cp:revision>
  <cp:lastPrinted>2013-11-07T09:48:52Z</cp:lastPrinted>
  <dcterms:created xsi:type="dcterms:W3CDTF">2008-11-05T07:35:51Z</dcterms:created>
  <dcterms:modified xsi:type="dcterms:W3CDTF">2017-11-23T08:49:40Z</dcterms:modified>
</cp:coreProperties>
</file>