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57" r:id="rId5"/>
    <p:sldId id="258" r:id="rId6"/>
    <p:sldId id="282" r:id="rId7"/>
    <p:sldId id="319" r:id="rId8"/>
    <p:sldId id="280" r:id="rId9"/>
    <p:sldId id="281" r:id="rId10"/>
    <p:sldId id="260" r:id="rId11"/>
    <p:sldId id="262" r:id="rId12"/>
    <p:sldId id="263" r:id="rId13"/>
    <p:sldId id="283" r:id="rId14"/>
    <p:sldId id="284" r:id="rId15"/>
    <p:sldId id="265" r:id="rId16"/>
    <p:sldId id="266" r:id="rId17"/>
    <p:sldId id="268" r:id="rId18"/>
    <p:sldId id="267" r:id="rId19"/>
    <p:sldId id="285" r:id="rId20"/>
    <p:sldId id="269" r:id="rId21"/>
    <p:sldId id="270" r:id="rId22"/>
    <p:sldId id="286" r:id="rId23"/>
    <p:sldId id="287" r:id="rId24"/>
    <p:sldId id="271" r:id="rId25"/>
    <p:sldId id="272" r:id="rId26"/>
    <p:sldId id="273" r:id="rId27"/>
    <p:sldId id="274" r:id="rId28"/>
    <p:sldId id="275" r:id="rId29"/>
    <p:sldId id="276" r:id="rId30"/>
    <p:sldId id="278" r:id="rId31"/>
    <p:sldId id="279" r:id="rId32"/>
    <p:sldId id="288" r:id="rId33"/>
    <p:sldId id="289" r:id="rId34"/>
    <p:sldId id="294" r:id="rId35"/>
    <p:sldId id="295" r:id="rId36"/>
    <p:sldId id="290" r:id="rId37"/>
    <p:sldId id="292" r:id="rId38"/>
    <p:sldId id="296" r:id="rId39"/>
    <p:sldId id="297" r:id="rId40"/>
    <p:sldId id="298" r:id="rId41"/>
    <p:sldId id="299" r:id="rId42"/>
    <p:sldId id="302" r:id="rId43"/>
    <p:sldId id="303" r:id="rId44"/>
    <p:sldId id="293" r:id="rId45"/>
    <p:sldId id="305" r:id="rId46"/>
    <p:sldId id="311" r:id="rId47"/>
    <p:sldId id="313" r:id="rId48"/>
    <p:sldId id="312" r:id="rId49"/>
    <p:sldId id="315" r:id="rId50"/>
    <p:sldId id="316" r:id="rId51"/>
    <p:sldId id="317" r:id="rId52"/>
    <p:sldId id="318" r:id="rId53"/>
    <p:sldId id="306" r:id="rId54"/>
    <p:sldId id="307" r:id="rId55"/>
    <p:sldId id="310" r:id="rId56"/>
    <p:sldId id="308" r:id="rId57"/>
    <p:sldId id="314" r:id="rId58"/>
    <p:sldId id="304" r:id="rId5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15268999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97449736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78769468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solidFill>
                  <a:prstClr val="black">
                    <a:tint val="75000"/>
                  </a:prstClr>
                </a:solidFill>
              </a:rPr>
              <a:pPr/>
              <a:t>15.2.2017</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932456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solidFill>
                  <a:prstClr val="black">
                    <a:tint val="75000"/>
                  </a:prstClr>
                </a:solidFill>
              </a:rPr>
              <a:pPr/>
              <a:t>15.2.2017</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262505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DA70E1EA-A857-48D9-8E63-D99DC0366786}" type="datetimeFigureOut">
              <a:rPr lang="cs-CZ" smtClean="0">
                <a:solidFill>
                  <a:prstClr val="black">
                    <a:tint val="75000"/>
                  </a:prstClr>
                </a:solidFill>
              </a:rPr>
              <a:pPr/>
              <a:t>15.2.2017</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583132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DA70E1EA-A857-48D9-8E63-D99DC0366786}" type="datetimeFigureOut">
              <a:rPr lang="cs-CZ" smtClean="0">
                <a:solidFill>
                  <a:prstClr val="black">
                    <a:tint val="75000"/>
                  </a:prstClr>
                </a:solidFill>
              </a:rPr>
              <a:pPr/>
              <a:t>15.2.2017</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1450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DA70E1EA-A857-48D9-8E63-D99DC0366786}" type="datetimeFigureOut">
              <a:rPr lang="cs-CZ" smtClean="0">
                <a:solidFill>
                  <a:prstClr val="black">
                    <a:tint val="75000"/>
                  </a:prstClr>
                </a:solidFill>
              </a:rPr>
              <a:pPr/>
              <a:t>15.2.2017</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54888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DA70E1EA-A857-48D9-8E63-D99DC0366786}" type="datetimeFigureOut">
              <a:rPr lang="cs-CZ" smtClean="0">
                <a:solidFill>
                  <a:prstClr val="black">
                    <a:tint val="75000"/>
                  </a:prstClr>
                </a:solidFill>
              </a:rPr>
              <a:pPr/>
              <a:t>15.2.2017</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39359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A70E1EA-A857-48D9-8E63-D99DC0366786}" type="datetimeFigureOut">
              <a:rPr lang="cs-CZ" smtClean="0">
                <a:solidFill>
                  <a:prstClr val="black">
                    <a:tint val="75000"/>
                  </a:prstClr>
                </a:solidFill>
              </a:rPr>
              <a:pPr/>
              <a:t>15.2.2017</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73369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A70E1EA-A857-48D9-8E63-D99DC0366786}" type="datetimeFigureOut">
              <a:rPr lang="cs-CZ" smtClean="0">
                <a:solidFill>
                  <a:prstClr val="black">
                    <a:tint val="75000"/>
                  </a:prstClr>
                </a:solidFill>
              </a:rPr>
              <a:pPr/>
              <a:t>15.2.2017</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4371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4203654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A70E1EA-A857-48D9-8E63-D99DC0366786}" type="datetimeFigureOut">
              <a:rPr lang="cs-CZ" smtClean="0">
                <a:solidFill>
                  <a:prstClr val="black">
                    <a:tint val="75000"/>
                  </a:prstClr>
                </a:solidFill>
              </a:rPr>
              <a:pPr/>
              <a:t>15.2.2017</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0666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solidFill>
                  <a:prstClr val="black">
                    <a:tint val="75000"/>
                  </a:prstClr>
                </a:solidFill>
              </a:rPr>
              <a:pPr/>
              <a:t>15.2.2017</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64333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solidFill>
                  <a:prstClr val="black">
                    <a:tint val="75000"/>
                  </a:prstClr>
                </a:solidFill>
              </a:rPr>
              <a:pPr/>
              <a:t>15.2.2017</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14599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173998194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84469673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279918633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03525230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84183767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253086448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29480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198256848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177619961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329252724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2192088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79676938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263014076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37962706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23653895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50182175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87349848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372518237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53200137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41021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6136351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161356381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44823334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6112038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111021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94669793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25328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52432705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373782558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4079805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0E1EA-A857-48D9-8E63-D99DC0366786}" type="datetimeFigureOut">
              <a:rPr lang="cs-CZ" smtClean="0">
                <a:solidFill>
                  <a:prstClr val="black">
                    <a:tint val="75000"/>
                  </a:prstClr>
                </a:solidFill>
              </a:rPr>
              <a:pPr/>
              <a:t>15.2.2017</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410594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797012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0382550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hyperlink" Target="http://dx.doi.org/10.2305/IUCN.UK.2010-1.RLTS.T235A13043839.en" TargetMode="Externa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0.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5.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hyperlink" Target="http://dx.doi.org/10.2305/IUCN.UK.2011-1.RLTS.T224A13037056.en" TargetMode="Externa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4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hyperlink" Target="http://dx.doi.org/10.2305/IUCN.UK.2010-1.RLTS.T225A13038215.en" TargetMode="Externa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50.png"/><Relationship Id="rId2" Type="http://schemas.openxmlformats.org/officeDocument/2006/relationships/video" Target="file:///C:\Users\gela.FROV\Documents\V&#253;uka\V&#253;uka%20JU\Chov%20chrupav&#269;it&#253;ch%20ryb\Bordeaux%202016\uprav%20M&#225;ra\Bordeaux%202016\DSCN1745%20mal&#253;.avi" TargetMode="External"/><Relationship Id="rId1" Type="http://schemas.microsoft.com/office/2007/relationships/media" Target="file:///C:\Users\gela.FROV\Documents\V&#253;uka\V&#253;uka%20JU\Chov%20chrupav&#269;it&#253;ch%20ryb\Bordeaux%202016\uprav%20M&#225;ra\Bordeaux%202016\DSCN1745%20mal&#253;.avi" TargetMode="Externa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emf"/><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0.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0.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0.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4.png"/><Relationship Id="rId1" Type="http://schemas.openxmlformats.org/officeDocument/2006/relationships/slideLayout" Target="../slideLayouts/slideLayout40.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emf"/><Relationship Id="rId1" Type="http://schemas.openxmlformats.org/officeDocument/2006/relationships/slideLayout" Target="../slideLayouts/slideLayout35.xml"/><Relationship Id="rId5" Type="http://schemas.openxmlformats.org/officeDocument/2006/relationships/image" Target="../media/image69.jpe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0.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hyperlink" Target="http://dx.doi.org/10.2305/IUCN.UK.2010-1.RLTS.T229A13040387.en" TargetMode="Externa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0.xml"/><Relationship Id="rId5" Type="http://schemas.openxmlformats.org/officeDocument/2006/relationships/image" Target="../media/image82.jpeg"/><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40.xml"/><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hyperlink" Target="http://dx.doi.org/10.2305/IUCN.UK.2010-1.RLTS.T230A13040963.en" TargetMode="Externa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hyperlink" Target="http://www.irstea.fr/sites/default/files/ckfinder/userfiles/images/Aur%C3%A9lien%20Marquot%20(8).jpg" TargetMode="External"/><Relationship Id="rId2" Type="http://schemas.openxmlformats.org/officeDocument/2006/relationships/hyperlink" Target="http://www.irstea.fr/sites/default/files/ckfinder/userfiles/images/Aur%C3%A9lien%20Marquot%20(5)(1).jpg" TargetMode="External"/><Relationship Id="rId1" Type="http://schemas.openxmlformats.org/officeDocument/2006/relationships/slideLayout" Target="../slideLayouts/slideLayout40.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35.xml"/><Relationship Id="rId5" Type="http://schemas.openxmlformats.org/officeDocument/2006/relationships/image" Target="../media/image96.jpeg"/><Relationship Id="rId4" Type="http://schemas.openxmlformats.org/officeDocument/2006/relationships/image" Target="../media/image95.jpeg"/></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0.xml"/><Relationship Id="rId5" Type="http://schemas.openxmlformats.org/officeDocument/2006/relationships/image" Target="../media/image100.png"/><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0.xml"/><Relationship Id="rId6" Type="http://schemas.openxmlformats.org/officeDocument/2006/relationships/image" Target="../media/image98.png"/><Relationship Id="rId5" Type="http://schemas.openxmlformats.org/officeDocument/2006/relationships/image" Target="../media/image106.png"/><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hyperlink" Target="http://dx.doi.org/10.2305/IUCN.UK.2010-1.RLTS.T10269A3187455.en" TargetMode="External"/><Relationship Id="rId2" Type="http://schemas.openxmlformats.org/officeDocument/2006/relationships/image" Target="../media/image98.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hyperlink" Target="http://dx.doi.org/10.2305/IUCN.UK.2010-1.RLTS.T232A13042340.en" TargetMode="Externa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0.xml"/><Relationship Id="rId5" Type="http://schemas.openxmlformats.org/officeDocument/2006/relationships/image" Target="../media/image114.jpeg"/><Relationship Id="rId4" Type="http://schemas.openxmlformats.org/officeDocument/2006/relationships/image" Target="../media/image113.jpeg"/></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9.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p:cNvSpPr>
          <p:nvPr/>
        </p:nvSpPr>
        <p:spPr bwMode="auto">
          <a:xfrm>
            <a:off x="5484317" y="238869"/>
            <a:ext cx="1270248" cy="19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fontAlgn="base">
              <a:lnSpc>
                <a:spcPct val="90000"/>
              </a:lnSpc>
              <a:spcBef>
                <a:spcPct val="0"/>
              </a:spcBef>
              <a:spcAft>
                <a:spcPct val="0"/>
              </a:spcAft>
            </a:pPr>
            <a:r>
              <a:rPr lang="en-US" altLang="cs-CZ" sz="844">
                <a:solidFill>
                  <a:srgbClr val="000000"/>
                </a:solidFill>
                <a:latin typeface="Clara Sans" pitchFamily="122" charset="0"/>
                <a:ea typeface="ヒラギノ角ゴ Pro W3" pitchFamily="122" charset="-128"/>
                <a:sym typeface="Clara Sans" pitchFamily="122" charset="0"/>
              </a:rPr>
              <a:t>www.frov.jcu.cz</a:t>
            </a:r>
          </a:p>
        </p:txBody>
      </p:sp>
    </p:spTree>
    <p:extLst>
      <p:ext uri="{BB962C8B-B14F-4D97-AF65-F5344CB8AC3E}">
        <p14:creationId xmlns:p14="http://schemas.microsoft.com/office/powerpoint/2010/main" val="2766492197"/>
      </p:ext>
    </p:extLst>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97861" y="227982"/>
            <a:ext cx="10645642" cy="6181057"/>
          </a:xfrm>
        </p:spPr>
        <p:txBody>
          <a:bodyPr/>
          <a:lstStyle/>
          <a:p>
            <a:pPr algn="just"/>
            <a:r>
              <a:rPr lang="en-US" sz="1600" dirty="0"/>
              <a:t>In the past, </a:t>
            </a:r>
            <a:r>
              <a:rPr lang="en-US" sz="1600" b="1" dirty="0"/>
              <a:t>Persian Sturgeon </a:t>
            </a:r>
            <a:r>
              <a:rPr lang="en-US" sz="1600" dirty="0"/>
              <a:t>was considered a subspecies of </a:t>
            </a:r>
            <a:r>
              <a:rPr lang="en-US" sz="1600" i="1" dirty="0"/>
              <a:t>A. </a:t>
            </a:r>
            <a:r>
              <a:rPr lang="en-US" sz="1600" i="1" dirty="0" err="1"/>
              <a:t>gueldenstaedtii</a:t>
            </a:r>
            <a:r>
              <a:rPr lang="en-US" sz="1600" dirty="0"/>
              <a:t> (</a:t>
            </a:r>
            <a:r>
              <a:rPr lang="en-US" sz="1600" i="1" dirty="0"/>
              <a:t>A. g. </a:t>
            </a:r>
            <a:r>
              <a:rPr lang="en-US" sz="1600" i="1" dirty="0" err="1"/>
              <a:t>persicus</a:t>
            </a:r>
            <a:r>
              <a:rPr lang="en-US" sz="1600" dirty="0"/>
              <a:t>). Since 1973 (</a:t>
            </a:r>
            <a:r>
              <a:rPr lang="en-US" sz="1600" dirty="0" err="1"/>
              <a:t>Lukyanenko</a:t>
            </a:r>
            <a:r>
              <a:rPr lang="en-US" sz="1600" dirty="0"/>
              <a:t> and </a:t>
            </a:r>
            <a:r>
              <a:rPr lang="en-US" sz="1600" dirty="0" err="1"/>
              <a:t>Korotaeva</a:t>
            </a:r>
            <a:r>
              <a:rPr lang="en-US" sz="1600" dirty="0"/>
              <a:t>), based on immunological, biological and reproduction studies and also the morphological differences, it is currently accepted as a species. Based on mitochondrial DNA analysis no molecular marker has been found to differentiate between these two species. Research is still ongoing. In Iran catch for the two species exists for the past 40 years where managers and fishermen use 7-8 morphometric differences to separate these two species (M. </a:t>
            </a:r>
            <a:r>
              <a:rPr lang="en-US" sz="1600" dirty="0" err="1"/>
              <a:t>Pourkazemi</a:t>
            </a:r>
            <a:r>
              <a:rPr lang="en-US" sz="1600" dirty="0"/>
              <a:t> pers. comm.). A large scale study (joint between Iran and Russia) on the genetic and morphometric differences between these two species is needed. This was identified as a priority in the World Bank sponsored Regional Workshop on Sturgeon Genetics, June 2009</a:t>
            </a:r>
            <a:r>
              <a:rPr lang="en-US" sz="1600" dirty="0" smtClean="0"/>
              <a:t>.</a:t>
            </a:r>
            <a:endParaRPr lang="cs-CZ" sz="1600" dirty="0" smtClean="0"/>
          </a:p>
          <a:p>
            <a:pPr algn="just"/>
            <a:endParaRPr lang="cs-CZ" sz="1600" dirty="0" smtClean="0"/>
          </a:p>
          <a:p>
            <a:pPr algn="just"/>
            <a:r>
              <a:rPr lang="en-US" sz="1600" dirty="0"/>
              <a:t>This species is known from the Caspian basin, being most abundant in southern part. In its past distribution, the Persian Sturgeon ascended all rivers around the Caspian Sea. It currently now only ascends lower courses of Iranian rivers, the Volga and Ural, and may enter the Terek and Kura. It is not currently stocked in Russia. More than 80% of total sturgeon stocking in Iran is for this species (</a:t>
            </a:r>
            <a:r>
              <a:rPr lang="en-US" sz="1600" dirty="0" err="1"/>
              <a:t>Pourkazemi</a:t>
            </a:r>
            <a:r>
              <a:rPr lang="en-US" sz="1600" dirty="0"/>
              <a:t> pers. comm.). In 1998, 24.5 million fingerlings were released (</a:t>
            </a:r>
            <a:r>
              <a:rPr lang="en-US" sz="1600" dirty="0" err="1"/>
              <a:t>Abdolhay</a:t>
            </a:r>
            <a:r>
              <a:rPr lang="en-US" sz="1600" dirty="0"/>
              <a:t> and </a:t>
            </a:r>
            <a:r>
              <a:rPr lang="en-US" sz="1600" dirty="0" err="1"/>
              <a:t>Baradaran</a:t>
            </a:r>
            <a:r>
              <a:rPr lang="en-US" sz="1600" dirty="0"/>
              <a:t> </a:t>
            </a:r>
            <a:r>
              <a:rPr lang="en-US" sz="1600" dirty="0" err="1"/>
              <a:t>Tahouri</a:t>
            </a:r>
            <a:r>
              <a:rPr lang="en-US" sz="1600" dirty="0"/>
              <a:t> 2006), but in 2008 only 10 million fingerlings were released</a:t>
            </a:r>
            <a:r>
              <a:rPr lang="en-US" sz="1600" dirty="0" smtClean="0"/>
              <a:t>.</a:t>
            </a:r>
            <a:endParaRPr lang="cs-CZ" sz="1600" dirty="0" smtClean="0"/>
          </a:p>
          <a:p>
            <a:pPr algn="just"/>
            <a:endParaRPr lang="cs-CZ" sz="1600" dirty="0" smtClean="0"/>
          </a:p>
          <a:p>
            <a:pPr algn="just"/>
            <a:r>
              <a:rPr lang="en-US" sz="1600" dirty="0"/>
              <a:t>The only legal commercial exploitation of this species is in Iran (mainly from hatchery stock). Restocking in Iran started in 1969. It is estimated that 80% of catch originates from stocked individuals (</a:t>
            </a:r>
            <a:r>
              <a:rPr lang="en-US" sz="1600" dirty="0" err="1"/>
              <a:t>Pourkazemi</a:t>
            </a:r>
            <a:r>
              <a:rPr lang="en-US" sz="1600" dirty="0"/>
              <a:t> pers. comm.).</a:t>
            </a:r>
            <a:br>
              <a:rPr lang="en-US" sz="1600" dirty="0"/>
            </a:br>
            <a:r>
              <a:rPr lang="en-US" sz="1600" dirty="0"/>
              <a:t/>
            </a:r>
            <a:br>
              <a:rPr lang="en-US" sz="1600" dirty="0"/>
            </a:br>
            <a:r>
              <a:rPr lang="en-US" sz="1600" dirty="0"/>
              <a:t>Iranian catch data shows that there has been between 54-56% decline from 1960/65 to 2006; the catch has continued to decline since 2006 but data is not yet available for this time period. The decline in catch does reflect a decline in abundance even though there are fisheries regulations and a reduction in catch effort (</a:t>
            </a:r>
            <a:r>
              <a:rPr lang="en-US" sz="1600" dirty="0" err="1"/>
              <a:t>Pourkazemi</a:t>
            </a:r>
            <a:r>
              <a:rPr lang="en-US" sz="1600" dirty="0"/>
              <a:t> pers. comm.).</a:t>
            </a:r>
            <a:br>
              <a:rPr lang="en-US" sz="1600" dirty="0"/>
            </a:br>
            <a:r>
              <a:rPr lang="en-US" sz="1600" dirty="0"/>
              <a:t/>
            </a:r>
            <a:br>
              <a:rPr lang="en-US" sz="1600" dirty="0"/>
            </a:br>
            <a:r>
              <a:rPr lang="en-US" sz="1600" dirty="0"/>
              <a:t>In Russia, commercial catch in the Caspian Sea has been banned since 2000. The 2007 Quota for scientific catch was 8 </a:t>
            </a:r>
            <a:r>
              <a:rPr lang="en-US" sz="1600" dirty="0" err="1"/>
              <a:t>tonnes</a:t>
            </a:r>
            <a:r>
              <a:rPr lang="en-US" sz="1600" dirty="0"/>
              <a:t>; it is unknown if this was met.  </a:t>
            </a:r>
            <a:endParaRPr lang="cs-CZ" sz="1600" dirty="0" smtClean="0"/>
          </a:p>
          <a:p>
            <a:pPr algn="just"/>
            <a:endParaRPr lang="cs-CZ" sz="1600" dirty="0"/>
          </a:p>
        </p:txBody>
      </p:sp>
      <p:sp>
        <p:nvSpPr>
          <p:cNvPr id="4" name="Obdélník 3"/>
          <p:cNvSpPr/>
          <p:nvPr/>
        </p:nvSpPr>
        <p:spPr>
          <a:xfrm>
            <a:off x="8581039" y="6325285"/>
            <a:ext cx="3239733" cy="307777"/>
          </a:xfrm>
          <a:prstGeom prst="rect">
            <a:avLst/>
          </a:prstGeom>
        </p:spPr>
        <p:txBody>
          <a:bodyPr wrap="none">
            <a:spAutoFit/>
          </a:bodyPr>
          <a:lstStyle/>
          <a:p>
            <a:r>
              <a:rPr lang="cs-CZ" sz="1400" dirty="0"/>
              <a:t>http://www.iucnredlist.org/details/235/0</a:t>
            </a:r>
          </a:p>
        </p:txBody>
      </p:sp>
    </p:spTree>
    <p:extLst>
      <p:ext uri="{BB962C8B-B14F-4D97-AF65-F5344CB8AC3E}">
        <p14:creationId xmlns:p14="http://schemas.microsoft.com/office/powerpoint/2010/main" val="358168653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3882679657"/>
              </p:ext>
            </p:extLst>
          </p:nvPr>
        </p:nvGraphicFramePr>
        <p:xfrm>
          <a:off x="846140" y="1061738"/>
          <a:ext cx="10515600" cy="5120640"/>
        </p:xfrm>
        <a:graphic>
          <a:graphicData uri="http://schemas.openxmlformats.org/drawingml/2006/table">
            <a:tbl>
              <a:tblPr/>
              <a:tblGrid>
                <a:gridCol w="25400"/>
                <a:gridCol w="10490200"/>
              </a:tblGrid>
              <a:tr h="0">
                <a:tc>
                  <a:txBody>
                    <a:bodyPr/>
                    <a:lstStyle/>
                    <a:p>
                      <a:endParaRPr lang="cs-CZ" dirty="0"/>
                    </a:p>
                  </a:txBody>
                  <a:tcPr marL="0" marR="0" marT="0" marB="0" anchor="ctr">
                    <a:lnL>
                      <a:noFill/>
                    </a:lnL>
                    <a:lnR>
                      <a:noFill/>
                    </a:lnR>
                    <a:lnT>
                      <a:noFill/>
                    </a:lnT>
                    <a:lnB>
                      <a:noFill/>
                    </a:lnB>
                  </a:tcPr>
                </a:tc>
                <a:tc>
                  <a:txBody>
                    <a:bodyPr/>
                    <a:lstStyle/>
                    <a:p>
                      <a:r>
                        <a:rPr lang="en-US" sz="1600" dirty="0" smtClean="0"/>
                        <a:t>Habitat: At sea, coastal and estuarine zones. Spawns in strong-current habitats in the main course of large and deep rivers on stone or gravel bottom. Juveniles are found in riverine habitats during their first summer. </a:t>
                      </a:r>
                      <a:br>
                        <a:rPr lang="en-US" sz="1600" dirty="0" smtClean="0"/>
                      </a:br>
                      <a:r>
                        <a:rPr lang="en-US" sz="1600" dirty="0" smtClean="0"/>
                        <a:t/>
                      </a:r>
                      <a:br>
                        <a:rPr lang="en-US" sz="1600" dirty="0" smtClean="0"/>
                      </a:br>
                      <a:r>
                        <a:rPr lang="en-US" sz="1600" dirty="0" smtClean="0"/>
                        <a:t>Biology: Anadromous (spending at least part of its life in salt water and returning to rivers to breed). Males reproduce for the first time at 8-15 years, females at 12-18. Age range for mature females is 6-40 years; 85% are between 14-18 years, and 80% of males are between 12-16yrs (</a:t>
                      </a:r>
                      <a:r>
                        <a:rPr lang="en-US" sz="1600" dirty="0" err="1" smtClean="0"/>
                        <a:t>Moghim</a:t>
                      </a:r>
                      <a:r>
                        <a:rPr lang="en-US" sz="1600" dirty="0" smtClean="0"/>
                        <a:t> 2003). Average generation length is 14 years. This species does not spawn every year. Spawning takes place in June-August when temperature rises above 16°C. In the southern Caspian basin, the Persian Sturgeon spawns in April-September but reproduction is interrupted from June to August when temperature rises above 25°C. Most individuals migrate upriver in April-May, but some may enter rivers at other times of the year. In the southern Caspian basin, there is a second run in September-October. Juveniles migrate to the sea during their first summer and remain there until maturity. At sea, the Persian Sturgeon feeds on a wide variety of benthic </a:t>
                      </a:r>
                      <a:r>
                        <a:rPr lang="en-US" sz="1600" dirty="0" err="1" smtClean="0"/>
                        <a:t>molluscs</a:t>
                      </a:r>
                      <a:r>
                        <a:rPr lang="en-US" sz="1600" dirty="0" smtClean="0"/>
                        <a:t>, crustaceans and small fish.</a:t>
                      </a:r>
                      <a:br>
                        <a:rPr lang="en-US" sz="1600" dirty="0" smtClean="0"/>
                      </a:br>
                      <a:r>
                        <a:rPr lang="en-US" sz="1600" dirty="0" smtClean="0"/>
                        <a:t/>
                      </a:r>
                      <a:br>
                        <a:rPr lang="en-US" sz="1600" dirty="0" smtClean="0"/>
                      </a:br>
                      <a:r>
                        <a:rPr lang="en-US" sz="1600" dirty="0" smtClean="0"/>
                        <a:t>This species has different ecological biological requirements to </a:t>
                      </a:r>
                      <a:r>
                        <a:rPr lang="en-US" sz="1600" i="1" dirty="0" smtClean="0">
                          <a:effectLst/>
                        </a:rPr>
                        <a:t>A. </a:t>
                      </a:r>
                      <a:r>
                        <a:rPr lang="en-US" sz="1600" i="1" dirty="0" err="1" smtClean="0">
                          <a:effectLst/>
                        </a:rPr>
                        <a:t>gueldenstaedtii</a:t>
                      </a:r>
                      <a:r>
                        <a:rPr lang="en-US" sz="1600" dirty="0" smtClean="0"/>
                        <a:t>, as it prefers warmer water for spawning and has a shorter migration run.</a:t>
                      </a:r>
                      <a:endParaRPr lang="cs-CZ" sz="1600" dirty="0" smtClean="0"/>
                    </a:p>
                    <a:p>
                      <a:endParaRPr lang="cs-CZ" sz="1600" dirty="0" smtClean="0"/>
                    </a:p>
                    <a:p>
                      <a:r>
                        <a:rPr lang="en-US" sz="1600" dirty="0" smtClean="0"/>
                        <a:t>Skin </a:t>
                      </a:r>
                      <a:r>
                        <a:rPr lang="en-US" sz="1600" dirty="0"/>
                        <a:t>is used as leather, Caviar is used as cosmetic and medicinal purposes. The intestine is used as sauce (food) and to produce </a:t>
                      </a:r>
                      <a:r>
                        <a:rPr lang="en-US" sz="1600" dirty="0" err="1"/>
                        <a:t>gelatine</a:t>
                      </a:r>
                      <a:r>
                        <a:rPr lang="en-US" sz="1600" dirty="0"/>
                        <a:t>, and the swim bladder used as glue. Approximately 25% comes from the wild, and 75% stocked. </a:t>
                      </a:r>
                      <a:endParaRPr lang="cs-CZ" sz="1600" dirty="0" smtClean="0"/>
                    </a:p>
                    <a:p>
                      <a:r>
                        <a:rPr lang="en-US" sz="1600" dirty="0" smtClean="0"/>
                        <a:t>The lack of ability to genetically identify the species in international trade is a potential threat, as Russian and Persian Sturgeon (caviar) can be mixed. </a:t>
                      </a:r>
                      <a:endParaRPr lang="en-US" sz="1600" dirty="0"/>
                    </a:p>
                  </a:txBody>
                  <a:tcPr marL="0" marR="0" marT="0" marB="0" anchor="ctr">
                    <a:lnL>
                      <a:noFill/>
                    </a:lnL>
                    <a:lnR>
                      <a:noFill/>
                    </a:lnR>
                    <a:lnT>
                      <a:noFill/>
                    </a:lnT>
                    <a:lnB>
                      <a:noFill/>
                    </a:lnB>
                  </a:tcPr>
                </a:tc>
              </a:tr>
            </a:tbl>
          </a:graphicData>
        </a:graphic>
      </p:graphicFrame>
      <p:sp>
        <p:nvSpPr>
          <p:cNvPr id="6" name="Obdélník 5"/>
          <p:cNvSpPr/>
          <p:nvPr/>
        </p:nvSpPr>
        <p:spPr>
          <a:xfrm>
            <a:off x="9186248" y="6292200"/>
            <a:ext cx="2691045" cy="265457"/>
          </a:xfrm>
          <a:prstGeom prst="rect">
            <a:avLst/>
          </a:prstGeom>
        </p:spPr>
        <p:txBody>
          <a:bodyPr wrap="square">
            <a:spAutoFit/>
          </a:bodyPr>
          <a:lstStyle/>
          <a:p>
            <a:pPr eaLnBrk="0" fontAlgn="base" hangingPunct="0">
              <a:spcBef>
                <a:spcPct val="0"/>
              </a:spcBef>
              <a:spcAft>
                <a:spcPct val="0"/>
              </a:spcAft>
            </a:pPr>
            <a:r>
              <a:rPr lang="cs-CZ" sz="1125" dirty="0">
                <a:solidFill>
                  <a:srgbClr val="414141"/>
                </a:solidFill>
                <a:sym typeface="Gill Sans Light" charset="0"/>
              </a:rPr>
              <a:t>http://www.iucnredlist.org/details/235/0</a:t>
            </a:r>
          </a:p>
        </p:txBody>
      </p:sp>
      <p:sp>
        <p:nvSpPr>
          <p:cNvPr id="7" name="Text Box 6"/>
          <p:cNvSpPr txBox="1">
            <a:spLocks noGrp="1" noChangeArrowheads="1"/>
          </p:cNvSpPr>
          <p:nvPr>
            <p:ph type="title"/>
          </p:nvPr>
        </p:nvSpPr>
        <p:spPr bwMode="auto">
          <a:xfrm>
            <a:off x="2385397" y="316449"/>
            <a:ext cx="7437086" cy="46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r>
              <a:rPr lang="cs-CZ" altLang="cs-CZ" sz="2391" b="1" dirty="0">
                <a:solidFill>
                  <a:schemeClr val="tx1"/>
                </a:solidFill>
                <a:latin typeface="Times New Roman" panose="02020603050405020304" pitchFamily="18" charset="0"/>
              </a:rPr>
              <a:t>jeseter perský </a:t>
            </a:r>
            <a:r>
              <a:rPr lang="cs-CZ" altLang="cs-CZ" sz="2391" b="1" dirty="0" smtClean="0">
                <a:solidFill>
                  <a:schemeClr val="tx1"/>
                </a:solidFill>
                <a:latin typeface="Times New Roman" panose="02020603050405020304" pitchFamily="18" charset="0"/>
              </a:rPr>
              <a:t>(</a:t>
            </a:r>
            <a:r>
              <a:rPr lang="en-US" altLang="cs-CZ" sz="2391" b="1" i="1" dirty="0" err="1" smtClean="0">
                <a:solidFill>
                  <a:schemeClr val="tx1"/>
                </a:solidFill>
                <a:latin typeface="Times New Roman" panose="02020603050405020304" pitchFamily="18" charset="0"/>
              </a:rPr>
              <a:t>Acipenser</a:t>
            </a:r>
            <a:r>
              <a:rPr lang="en-US" altLang="cs-CZ" sz="2391" b="1" i="1" dirty="0" smtClean="0">
                <a:solidFill>
                  <a:schemeClr val="tx1"/>
                </a:solidFill>
                <a:latin typeface="Times New Roman" panose="02020603050405020304" pitchFamily="18" charset="0"/>
              </a:rPr>
              <a:t> </a:t>
            </a:r>
            <a:r>
              <a:rPr lang="en-US" altLang="cs-CZ" sz="2391" b="1" i="1" dirty="0" err="1" smtClean="0">
                <a:solidFill>
                  <a:schemeClr val="tx1"/>
                </a:solidFill>
                <a:latin typeface="Times New Roman" panose="02020603050405020304" pitchFamily="18" charset="0"/>
              </a:rPr>
              <a:t>persicus</a:t>
            </a:r>
            <a:r>
              <a:rPr lang="cs-CZ" altLang="cs-CZ" sz="2391" b="1" i="1" dirty="0" smtClean="0">
                <a:solidFill>
                  <a:schemeClr val="tx1"/>
                </a:solidFill>
                <a:latin typeface="Times New Roman" panose="02020603050405020304" pitchFamily="18" charset="0"/>
              </a:rPr>
              <a:t>) </a:t>
            </a:r>
            <a:r>
              <a:rPr lang="cs-CZ" altLang="cs-CZ" sz="2391" b="1" dirty="0" err="1" smtClean="0">
                <a:solidFill>
                  <a:schemeClr val="tx1"/>
                </a:solidFill>
                <a:latin typeface="Times New Roman" panose="02020603050405020304" pitchFamily="18" charset="0"/>
              </a:rPr>
              <a:t>Persian</a:t>
            </a:r>
            <a:r>
              <a:rPr lang="cs-CZ" altLang="cs-CZ" sz="2391" b="1" dirty="0" smtClean="0">
                <a:solidFill>
                  <a:schemeClr val="tx1"/>
                </a:solidFill>
                <a:latin typeface="Times New Roman" panose="02020603050405020304" pitchFamily="18" charset="0"/>
              </a:rPr>
              <a:t> </a:t>
            </a:r>
            <a:r>
              <a:rPr lang="cs-CZ" altLang="cs-CZ" sz="2391" b="1" dirty="0" err="1">
                <a:solidFill>
                  <a:schemeClr val="tx1"/>
                </a:solidFill>
                <a:latin typeface="Times New Roman" panose="02020603050405020304" pitchFamily="18" charset="0"/>
              </a:rPr>
              <a:t>Sturgeon</a:t>
            </a:r>
            <a:endParaRPr lang="cs-CZ" altLang="cs-CZ" sz="2391" b="1" i="1" dirty="0">
              <a:solidFill>
                <a:schemeClr val="tx1"/>
              </a:solidFill>
              <a:latin typeface="Times New Roman" panose="02020603050405020304" pitchFamily="18" charset="0"/>
            </a:endParaRPr>
          </a:p>
        </p:txBody>
      </p:sp>
      <p:graphicFrame>
        <p:nvGraphicFramePr>
          <p:cNvPr id="2" name="Tabulka 1"/>
          <p:cNvGraphicFramePr>
            <a:graphicFrameLocks noGrp="1"/>
          </p:cNvGraphicFramePr>
          <p:nvPr>
            <p:extLst>
              <p:ext uri="{D42A27DB-BD31-4B8C-83A1-F6EECF244321}">
                <p14:modId xmlns:p14="http://schemas.microsoft.com/office/powerpoint/2010/main" val="1109186117"/>
              </p:ext>
            </p:extLst>
          </p:nvPr>
        </p:nvGraphicFramePr>
        <p:xfrm>
          <a:off x="747665" y="6292200"/>
          <a:ext cx="10515600" cy="396240"/>
        </p:xfrm>
        <a:graphic>
          <a:graphicData uri="http://schemas.openxmlformats.org/drawingml/2006/table">
            <a:tbl>
              <a:tblPr/>
              <a:tblGrid>
                <a:gridCol w="782370"/>
                <a:gridCol w="9733230"/>
              </a:tblGrid>
              <a:tr h="0">
                <a:tc>
                  <a:txBody>
                    <a:bodyPr/>
                    <a:lstStyle/>
                    <a:p>
                      <a:r>
                        <a:rPr lang="cs-CZ" sz="1000" b="1" dirty="0" err="1"/>
                        <a:t>Citation</a:t>
                      </a:r>
                      <a:r>
                        <a:rPr lang="cs-CZ" sz="1000" b="1" dirty="0"/>
                        <a:t>:</a:t>
                      </a:r>
                      <a:endParaRPr lang="cs-CZ" sz="1000" dirty="0"/>
                    </a:p>
                  </a:txBody>
                  <a:tcPr anchor="ctr">
                    <a:lnL>
                      <a:noFill/>
                    </a:lnL>
                    <a:lnR>
                      <a:noFill/>
                    </a:lnR>
                    <a:lnT>
                      <a:noFill/>
                    </a:lnT>
                    <a:lnB>
                      <a:noFill/>
                    </a:lnB>
                  </a:tcPr>
                </a:tc>
                <a:tc>
                  <a:txBody>
                    <a:bodyPr/>
                    <a:lstStyle/>
                    <a:p>
                      <a:r>
                        <a:rPr lang="en-US" sz="1000" dirty="0"/>
                        <a:t>Gesner, J., </a:t>
                      </a:r>
                      <a:r>
                        <a:rPr lang="en-US" sz="1000" dirty="0" err="1"/>
                        <a:t>Freyhof</a:t>
                      </a:r>
                      <a:r>
                        <a:rPr lang="en-US" sz="1000" dirty="0"/>
                        <a:t>, J. &amp; </a:t>
                      </a:r>
                      <a:r>
                        <a:rPr lang="en-US" sz="1000" dirty="0" err="1"/>
                        <a:t>Kottelat</a:t>
                      </a:r>
                      <a:r>
                        <a:rPr lang="en-US" sz="1000" dirty="0"/>
                        <a:t>, M. 2010. </a:t>
                      </a:r>
                      <a:r>
                        <a:rPr lang="en-US" sz="1000" i="1" dirty="0" err="1"/>
                        <a:t>Acipenser</a:t>
                      </a:r>
                      <a:r>
                        <a:rPr lang="en-US" sz="1000" i="1" dirty="0"/>
                        <a:t> </a:t>
                      </a:r>
                      <a:r>
                        <a:rPr lang="en-US" sz="1000" i="1" dirty="0" err="1"/>
                        <a:t>persicus</a:t>
                      </a:r>
                      <a:r>
                        <a:rPr lang="en-US" sz="1000" dirty="0"/>
                        <a:t>. The IUCN Red List of Threatened Species 2010: e.T235A13043839. </a:t>
                      </a:r>
                      <a:r>
                        <a:rPr lang="en-US" sz="1000" dirty="0">
                          <a:effectLst/>
                          <a:hlinkClick r:id="rId2"/>
                        </a:rPr>
                        <a:t>http://dx.doi.org/10.2305/IUCN.UK.2010-1.RLTS.T235A13043839.en</a:t>
                      </a:r>
                      <a:r>
                        <a:rPr lang="en-US" sz="1000" dirty="0">
                          <a:effectLst/>
                        </a:rPr>
                        <a:t>. </a:t>
                      </a:r>
                      <a:r>
                        <a:rPr lang="en-US" sz="1000" dirty="0"/>
                        <a:t>Downloaded on </a:t>
                      </a:r>
                      <a:r>
                        <a:rPr lang="en-US" sz="1000" b="1" dirty="0"/>
                        <a:t>06 February 2017</a:t>
                      </a:r>
                      <a:r>
                        <a:rPr lang="en-US" sz="1000" dirty="0"/>
                        <a:t>.</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388433020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229" y="644055"/>
            <a:ext cx="1308564" cy="2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2224" y="3499322"/>
            <a:ext cx="3200176" cy="308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078" y="3514949"/>
            <a:ext cx="3200176" cy="30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5"/>
          <a:stretch>
            <a:fillRect/>
          </a:stretch>
        </p:blipFill>
        <p:spPr>
          <a:xfrm>
            <a:off x="4024923" y="593685"/>
            <a:ext cx="5417477" cy="2857087"/>
          </a:xfrm>
          <a:prstGeom prst="rect">
            <a:avLst/>
          </a:prstGeom>
        </p:spPr>
      </p:pic>
      <p:sp>
        <p:nvSpPr>
          <p:cNvPr id="3" name="Obdélník 2"/>
          <p:cNvSpPr/>
          <p:nvPr/>
        </p:nvSpPr>
        <p:spPr>
          <a:xfrm>
            <a:off x="5032757" y="1852648"/>
            <a:ext cx="4886091" cy="222240"/>
          </a:xfrm>
          <a:prstGeom prst="rect">
            <a:avLst/>
          </a:prstGeom>
        </p:spPr>
        <p:txBody>
          <a:bodyPr wrap="square">
            <a:spAutoFit/>
          </a:bodyPr>
          <a:lstStyle/>
          <a:p>
            <a:pPr eaLnBrk="0" fontAlgn="base" hangingPunct="0">
              <a:spcBef>
                <a:spcPct val="0"/>
              </a:spcBef>
              <a:spcAft>
                <a:spcPct val="0"/>
              </a:spcAft>
            </a:pPr>
            <a:r>
              <a:rPr lang="cs-CZ" sz="844" dirty="0">
                <a:solidFill>
                  <a:srgbClr val="414141"/>
                </a:solidFill>
                <a:sym typeface="Gill Sans Light" charset="0"/>
              </a:rPr>
              <a:t>http://www.esfahanfishing.ir/mahi-fish_files/image034.jpg</a:t>
            </a:r>
          </a:p>
        </p:txBody>
      </p:sp>
      <p:pic>
        <p:nvPicPr>
          <p:cNvPr id="8" name="Obrázek 7"/>
          <p:cNvPicPr>
            <a:picLocks noChangeAspect="1"/>
          </p:cNvPicPr>
          <p:nvPr/>
        </p:nvPicPr>
        <p:blipFill>
          <a:blip r:embed="rId6"/>
          <a:stretch>
            <a:fillRect/>
          </a:stretch>
        </p:blipFill>
        <p:spPr>
          <a:xfrm>
            <a:off x="3015016" y="1062"/>
            <a:ext cx="7437289" cy="642993"/>
          </a:xfrm>
          <a:prstGeom prst="rect">
            <a:avLst/>
          </a:prstGeom>
        </p:spPr>
      </p:pic>
    </p:spTree>
    <p:extLst>
      <p:ext uri="{BB962C8B-B14F-4D97-AF65-F5344CB8AC3E}">
        <p14:creationId xmlns:p14="http://schemas.microsoft.com/office/powerpoint/2010/main" val="2380707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4"/>
          <p:cNvSpPr txBox="1">
            <a:spLocks noChangeArrowheads="1"/>
          </p:cNvSpPr>
          <p:nvPr/>
        </p:nvSpPr>
        <p:spPr bwMode="auto">
          <a:xfrm>
            <a:off x="1506379" y="21195"/>
            <a:ext cx="4572000" cy="104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3094" b="1" dirty="0">
                <a:latin typeface="Times New Roman" panose="02020603050405020304" pitchFamily="18" charset="0"/>
              </a:rPr>
              <a:t>jeseter jadranský </a:t>
            </a:r>
          </a:p>
          <a:p>
            <a:pPr algn="ctr" eaLnBrk="0" fontAlgn="base" hangingPunct="0">
              <a:spcBef>
                <a:spcPct val="0"/>
              </a:spcBef>
              <a:spcAft>
                <a:spcPct val="0"/>
              </a:spcAft>
            </a:pPr>
            <a:r>
              <a:rPr lang="cs-CZ" altLang="cs-CZ" sz="3094" b="1" i="1" dirty="0">
                <a:latin typeface="Times New Roman" panose="02020603050405020304" pitchFamily="18" charset="0"/>
              </a:rPr>
              <a:t>(</a:t>
            </a:r>
            <a:r>
              <a:rPr lang="cs-CZ" altLang="cs-CZ" sz="3094" b="1" i="1" dirty="0" err="1">
                <a:latin typeface="Times New Roman" panose="02020603050405020304" pitchFamily="18" charset="0"/>
              </a:rPr>
              <a:t>Acipenser</a:t>
            </a:r>
            <a:r>
              <a:rPr lang="cs-CZ" altLang="cs-CZ" sz="3094" b="1" i="1" dirty="0">
                <a:latin typeface="Times New Roman" panose="02020603050405020304" pitchFamily="18" charset="0"/>
              </a:rPr>
              <a:t> </a:t>
            </a:r>
            <a:r>
              <a:rPr lang="cs-CZ" altLang="cs-CZ" sz="3094" b="1" i="1" dirty="0" err="1">
                <a:latin typeface="Times New Roman" panose="02020603050405020304" pitchFamily="18" charset="0"/>
              </a:rPr>
              <a:t>naccarii</a:t>
            </a:r>
            <a:r>
              <a:rPr lang="cs-CZ" altLang="cs-CZ" sz="3094" i="1" dirty="0">
                <a:latin typeface="Times New Roman" panose="02020603050405020304" pitchFamily="18" charset="0"/>
              </a:rPr>
              <a:t> </a:t>
            </a:r>
            <a:r>
              <a:rPr lang="cs-CZ" altLang="cs-CZ" sz="3094" b="1" i="1" dirty="0">
                <a:latin typeface="Times New Roman" panose="02020603050405020304" pitchFamily="18" charset="0"/>
              </a:rPr>
              <a:t>)</a:t>
            </a:r>
          </a:p>
        </p:txBody>
      </p:sp>
      <p:pic>
        <p:nvPicPr>
          <p:cNvPr id="29702"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183" y="3676822"/>
            <a:ext cx="3119271" cy="284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3"/>
          <a:stretch>
            <a:fillRect/>
          </a:stretch>
        </p:blipFill>
        <p:spPr>
          <a:xfrm>
            <a:off x="1506379" y="1117321"/>
            <a:ext cx="3811861" cy="2501534"/>
          </a:xfrm>
          <a:prstGeom prst="rect">
            <a:avLst/>
          </a:prstGeom>
        </p:spPr>
      </p:pic>
      <p:pic>
        <p:nvPicPr>
          <p:cNvPr id="3" name="Obrázek 2"/>
          <p:cNvPicPr>
            <a:picLocks noChangeAspect="1"/>
          </p:cNvPicPr>
          <p:nvPr/>
        </p:nvPicPr>
        <p:blipFill>
          <a:blip r:embed="rId4"/>
          <a:stretch>
            <a:fillRect/>
          </a:stretch>
        </p:blipFill>
        <p:spPr>
          <a:xfrm>
            <a:off x="5318240" y="933727"/>
            <a:ext cx="5571120" cy="367187"/>
          </a:xfrm>
          <a:prstGeom prst="rect">
            <a:avLst/>
          </a:prstGeom>
        </p:spPr>
      </p:pic>
      <p:pic>
        <p:nvPicPr>
          <p:cNvPr id="4" name="Obrázek 3"/>
          <p:cNvPicPr>
            <a:picLocks noChangeAspect="1"/>
          </p:cNvPicPr>
          <p:nvPr/>
        </p:nvPicPr>
        <p:blipFill>
          <a:blip r:embed="rId5"/>
          <a:stretch>
            <a:fillRect/>
          </a:stretch>
        </p:blipFill>
        <p:spPr>
          <a:xfrm>
            <a:off x="6088318" y="319237"/>
            <a:ext cx="2849806" cy="414289"/>
          </a:xfrm>
          <a:prstGeom prst="rect">
            <a:avLst/>
          </a:prstGeom>
        </p:spPr>
      </p:pic>
      <p:pic>
        <p:nvPicPr>
          <p:cNvPr id="6" name="Obrázek 5"/>
          <p:cNvPicPr>
            <a:picLocks noChangeAspect="1"/>
          </p:cNvPicPr>
          <p:nvPr/>
        </p:nvPicPr>
        <p:blipFill>
          <a:blip r:embed="rId6"/>
          <a:stretch>
            <a:fillRect/>
          </a:stretch>
        </p:blipFill>
        <p:spPr>
          <a:xfrm>
            <a:off x="5032756" y="4594840"/>
            <a:ext cx="5604616" cy="2023889"/>
          </a:xfrm>
          <a:prstGeom prst="rect">
            <a:avLst/>
          </a:prstGeom>
        </p:spPr>
      </p:pic>
      <p:pic>
        <p:nvPicPr>
          <p:cNvPr id="8" name="Obrázek 7"/>
          <p:cNvPicPr>
            <a:picLocks noChangeAspect="1"/>
          </p:cNvPicPr>
          <p:nvPr/>
        </p:nvPicPr>
        <p:blipFill>
          <a:blip r:embed="rId7"/>
          <a:stretch>
            <a:fillRect/>
          </a:stretch>
        </p:blipFill>
        <p:spPr>
          <a:xfrm>
            <a:off x="5589694" y="1353144"/>
            <a:ext cx="4855894" cy="3087097"/>
          </a:xfrm>
          <a:prstGeom prst="rect">
            <a:avLst/>
          </a:prstGeom>
        </p:spPr>
      </p:pic>
      <p:sp>
        <p:nvSpPr>
          <p:cNvPr id="9" name="Obdélník 8"/>
          <p:cNvSpPr/>
          <p:nvPr/>
        </p:nvSpPr>
        <p:spPr>
          <a:xfrm>
            <a:off x="5873588" y="3750960"/>
            <a:ext cx="4572000" cy="243785"/>
          </a:xfrm>
          <a:prstGeom prst="rect">
            <a:avLst/>
          </a:prstGeom>
        </p:spPr>
        <p:txBody>
          <a:bodyPr>
            <a:spAutoFit/>
          </a:bodyPr>
          <a:lstStyle/>
          <a:p>
            <a:pPr eaLnBrk="0" fontAlgn="base" hangingPunct="0">
              <a:spcBef>
                <a:spcPct val="0"/>
              </a:spcBef>
              <a:spcAft>
                <a:spcPct val="0"/>
              </a:spcAft>
            </a:pPr>
            <a:r>
              <a:rPr lang="cs-CZ" sz="984" dirty="0">
                <a:solidFill>
                  <a:srgbClr val="414141"/>
                </a:solidFill>
                <a:sym typeface="Gill Sans Light" charset="0"/>
              </a:rPr>
              <a:t>https://hiveminer.com/Tags/acipenser/Interesting</a:t>
            </a:r>
          </a:p>
        </p:txBody>
      </p:sp>
      <p:sp>
        <p:nvSpPr>
          <p:cNvPr id="10" name="Obdélník 9"/>
          <p:cNvSpPr/>
          <p:nvPr/>
        </p:nvSpPr>
        <p:spPr>
          <a:xfrm>
            <a:off x="8938124" y="6378968"/>
            <a:ext cx="2916633" cy="276999"/>
          </a:xfrm>
          <a:prstGeom prst="rect">
            <a:avLst/>
          </a:prstGeom>
        </p:spPr>
        <p:txBody>
          <a:bodyPr wrap="square">
            <a:spAutoFit/>
          </a:bodyPr>
          <a:lstStyle/>
          <a:p>
            <a:r>
              <a:rPr lang="cs-CZ" sz="1200" dirty="0"/>
              <a:t>http://</a:t>
            </a:r>
            <a:r>
              <a:rPr lang="cs-CZ" sz="1200" dirty="0" smtClean="0"/>
              <a:t>www.pond-life.me.uk/sturgeon/</a:t>
            </a:r>
            <a:endParaRPr lang="cs-CZ" sz="1200" dirty="0"/>
          </a:p>
        </p:txBody>
      </p:sp>
    </p:spTree>
    <p:extLst>
      <p:ext uri="{BB962C8B-B14F-4D97-AF65-F5344CB8AC3E}">
        <p14:creationId xmlns:p14="http://schemas.microsoft.com/office/powerpoint/2010/main" val="28564475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7983" y="4643"/>
            <a:ext cx="5614541" cy="374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5369" y="2726096"/>
            <a:ext cx="4622631" cy="308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Obdélník 4"/>
          <p:cNvSpPr>
            <a:spLocks noChangeArrowheads="1"/>
          </p:cNvSpPr>
          <p:nvPr/>
        </p:nvSpPr>
        <p:spPr bwMode="auto">
          <a:xfrm>
            <a:off x="7260209" y="486668"/>
            <a:ext cx="3653358" cy="104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eaLnBrk="0" fontAlgn="base" hangingPunct="0">
              <a:spcBef>
                <a:spcPct val="0"/>
              </a:spcBef>
              <a:spcAft>
                <a:spcPct val="0"/>
              </a:spcAft>
            </a:pPr>
            <a:r>
              <a:rPr lang="cs-CZ" altLang="cs-CZ" sz="3094" b="1" dirty="0">
                <a:latin typeface="Times New Roman" panose="02020603050405020304" pitchFamily="18" charset="0"/>
              </a:rPr>
              <a:t>jeseter jadranský </a:t>
            </a:r>
          </a:p>
          <a:p>
            <a:pPr eaLnBrk="0" fontAlgn="base" hangingPunct="0">
              <a:spcBef>
                <a:spcPct val="0"/>
              </a:spcBef>
              <a:spcAft>
                <a:spcPct val="0"/>
              </a:spcAft>
            </a:pPr>
            <a:r>
              <a:rPr lang="cs-CZ" altLang="cs-CZ" sz="3094" b="1" i="1" dirty="0">
                <a:latin typeface="Times New Roman" panose="02020603050405020304" pitchFamily="18" charset="0"/>
              </a:rPr>
              <a:t>(</a:t>
            </a:r>
            <a:r>
              <a:rPr lang="cs-CZ" altLang="cs-CZ" sz="3094" b="1" i="1" dirty="0" err="1">
                <a:latin typeface="Times New Roman" panose="02020603050405020304" pitchFamily="18" charset="0"/>
              </a:rPr>
              <a:t>Acipenser</a:t>
            </a:r>
            <a:r>
              <a:rPr lang="cs-CZ" altLang="cs-CZ" sz="3094" b="1" i="1" dirty="0">
                <a:latin typeface="Times New Roman" panose="02020603050405020304" pitchFamily="18" charset="0"/>
              </a:rPr>
              <a:t> </a:t>
            </a:r>
            <a:r>
              <a:rPr lang="cs-CZ" altLang="cs-CZ" sz="3094" b="1" i="1" dirty="0" err="1">
                <a:latin typeface="Times New Roman" panose="02020603050405020304" pitchFamily="18" charset="0"/>
              </a:rPr>
              <a:t>naccarii</a:t>
            </a:r>
            <a:r>
              <a:rPr lang="cs-CZ" altLang="cs-CZ" sz="1266" i="1" dirty="0">
                <a:latin typeface="Times New Roman" panose="02020603050405020304" pitchFamily="18" charset="0"/>
              </a:rPr>
              <a:t> </a:t>
            </a:r>
            <a:r>
              <a:rPr lang="cs-CZ" altLang="cs-CZ" sz="3094" b="1" i="1" dirty="0">
                <a:latin typeface="Times New Roman" panose="02020603050405020304" pitchFamily="18" charset="0"/>
              </a:rPr>
              <a:t>)</a:t>
            </a:r>
          </a:p>
        </p:txBody>
      </p:sp>
      <p:pic>
        <p:nvPicPr>
          <p:cNvPr id="2" name="Obrázek 1"/>
          <p:cNvPicPr>
            <a:picLocks noChangeAspect="1"/>
          </p:cNvPicPr>
          <p:nvPr/>
        </p:nvPicPr>
        <p:blipFill>
          <a:blip r:embed="rId4"/>
          <a:stretch>
            <a:fillRect/>
          </a:stretch>
        </p:blipFill>
        <p:spPr>
          <a:xfrm>
            <a:off x="1524001" y="5504856"/>
            <a:ext cx="9144000" cy="908440"/>
          </a:xfrm>
          <a:prstGeom prst="rect">
            <a:avLst/>
          </a:prstGeom>
        </p:spPr>
      </p:pic>
      <p:sp>
        <p:nvSpPr>
          <p:cNvPr id="6" name="Obdélník 5"/>
          <p:cNvSpPr/>
          <p:nvPr/>
        </p:nvSpPr>
        <p:spPr>
          <a:xfrm>
            <a:off x="7996934" y="6413296"/>
            <a:ext cx="2916633" cy="276999"/>
          </a:xfrm>
          <a:prstGeom prst="rect">
            <a:avLst/>
          </a:prstGeom>
        </p:spPr>
        <p:txBody>
          <a:bodyPr wrap="square">
            <a:spAutoFit/>
          </a:bodyPr>
          <a:lstStyle/>
          <a:p>
            <a:r>
              <a:rPr lang="cs-CZ" sz="1200" dirty="0"/>
              <a:t>http://</a:t>
            </a:r>
            <a:r>
              <a:rPr lang="cs-CZ" sz="1200" dirty="0" smtClean="0"/>
              <a:t>www.pond-life.me.uk/sturgeon/</a:t>
            </a:r>
            <a:endParaRPr lang="cs-CZ" sz="1200" dirty="0"/>
          </a:p>
        </p:txBody>
      </p:sp>
    </p:spTree>
    <p:extLst>
      <p:ext uri="{BB962C8B-B14F-4D97-AF65-F5344CB8AC3E}">
        <p14:creationId xmlns:p14="http://schemas.microsoft.com/office/powerpoint/2010/main" val="30196359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a:stretch>
            <a:fillRect/>
          </a:stretch>
        </p:blipFill>
        <p:spPr>
          <a:xfrm>
            <a:off x="6092652" y="3998268"/>
            <a:ext cx="6697" cy="6697"/>
          </a:xfrm>
          <a:prstGeom prst="rect">
            <a:avLst/>
          </a:prstGeom>
        </p:spPr>
      </p:pic>
      <p:pic>
        <p:nvPicPr>
          <p:cNvPr id="7" name="Obrázek 6"/>
          <p:cNvPicPr>
            <a:picLocks noChangeAspect="1"/>
          </p:cNvPicPr>
          <p:nvPr/>
        </p:nvPicPr>
        <p:blipFill>
          <a:blip r:embed="rId3"/>
          <a:stretch>
            <a:fillRect/>
          </a:stretch>
        </p:blipFill>
        <p:spPr>
          <a:xfrm>
            <a:off x="1786341" y="188640"/>
            <a:ext cx="5758178" cy="2683423"/>
          </a:xfrm>
          <a:prstGeom prst="rect">
            <a:avLst/>
          </a:prstGeom>
        </p:spPr>
      </p:pic>
      <p:pic>
        <p:nvPicPr>
          <p:cNvPr id="8" name="Obrázek 7"/>
          <p:cNvPicPr>
            <a:picLocks noChangeAspect="1"/>
          </p:cNvPicPr>
          <p:nvPr/>
        </p:nvPicPr>
        <p:blipFill>
          <a:blip r:embed="rId4"/>
          <a:stretch>
            <a:fillRect/>
          </a:stretch>
        </p:blipFill>
        <p:spPr>
          <a:xfrm>
            <a:off x="1792397" y="2843805"/>
            <a:ext cx="5417477" cy="3654392"/>
          </a:xfrm>
          <a:prstGeom prst="rect">
            <a:avLst/>
          </a:prstGeom>
        </p:spPr>
      </p:pic>
      <p:pic>
        <p:nvPicPr>
          <p:cNvPr id="9" name="Obrázek 8"/>
          <p:cNvPicPr>
            <a:picLocks noChangeAspect="1"/>
          </p:cNvPicPr>
          <p:nvPr/>
        </p:nvPicPr>
        <p:blipFill>
          <a:blip r:embed="rId5"/>
          <a:stretch>
            <a:fillRect/>
          </a:stretch>
        </p:blipFill>
        <p:spPr>
          <a:xfrm>
            <a:off x="7412396" y="1867422"/>
            <a:ext cx="3129234" cy="4693851"/>
          </a:xfrm>
          <a:prstGeom prst="rect">
            <a:avLst/>
          </a:prstGeom>
        </p:spPr>
      </p:pic>
      <p:sp>
        <p:nvSpPr>
          <p:cNvPr id="10" name="Obdélník 9"/>
          <p:cNvSpPr/>
          <p:nvPr/>
        </p:nvSpPr>
        <p:spPr>
          <a:xfrm>
            <a:off x="3413050" y="6284274"/>
            <a:ext cx="2916633" cy="276999"/>
          </a:xfrm>
          <a:prstGeom prst="rect">
            <a:avLst/>
          </a:prstGeom>
        </p:spPr>
        <p:txBody>
          <a:bodyPr wrap="square">
            <a:spAutoFit/>
          </a:bodyPr>
          <a:lstStyle/>
          <a:p>
            <a:r>
              <a:rPr lang="cs-CZ" sz="1200" dirty="0"/>
              <a:t>http://</a:t>
            </a:r>
            <a:r>
              <a:rPr lang="cs-CZ" sz="1200" dirty="0" smtClean="0"/>
              <a:t>www.pond-life.me.uk/sturgeon/</a:t>
            </a:r>
            <a:endParaRPr lang="cs-CZ" sz="1200" dirty="0"/>
          </a:p>
        </p:txBody>
      </p:sp>
    </p:spTree>
    <p:extLst>
      <p:ext uri="{BB962C8B-B14F-4D97-AF65-F5344CB8AC3E}">
        <p14:creationId xmlns:p14="http://schemas.microsoft.com/office/powerpoint/2010/main" val="224584511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543697" y="840922"/>
            <a:ext cx="11310551" cy="5632311"/>
          </a:xfrm>
          <a:prstGeom prst="rect">
            <a:avLst/>
          </a:prstGeom>
        </p:spPr>
        <p:txBody>
          <a:bodyPr wrap="square">
            <a:spAutoFit/>
          </a:bodyPr>
          <a:lstStyle/>
          <a:p>
            <a:r>
              <a:rPr lang="en-US" dirty="0"/>
              <a:t>Artificial reproduction in fish farms has been effective and successful since 1988 (</a:t>
            </a:r>
            <a:r>
              <a:rPr lang="en-US" dirty="0" err="1"/>
              <a:t>Arlati</a:t>
            </a:r>
            <a:r>
              <a:rPr lang="en-US" dirty="0"/>
              <a:t> </a:t>
            </a:r>
            <a:r>
              <a:rPr lang="en-US" i="1" dirty="0"/>
              <a:t>et al</a:t>
            </a:r>
            <a:r>
              <a:rPr lang="en-US" dirty="0"/>
              <a:t>. 1988), and the species is continuously restocked in Italy. However, there is no evidence to confirm successful reproduction in the wild. The presence of natural populations in Italy cannot be excluded completely because of some sporadic catches of individuals of possible wild origin. Spawning has not been recorded at suspected spawning grounds over the past 15 years. A land-locked population seems to be present in the river Ticino but it remains unclear whether the occasionally caught individuals originate from escapees or stockings.</a:t>
            </a:r>
            <a:br>
              <a:rPr lang="en-US" dirty="0"/>
            </a:br>
            <a:r>
              <a:rPr lang="en-US" dirty="0"/>
              <a:t/>
            </a:r>
            <a:br>
              <a:rPr lang="en-US" dirty="0"/>
            </a:br>
            <a:r>
              <a:rPr lang="en-US" dirty="0"/>
              <a:t>A genetic comparison between Italian and Albanian samples collected some decades ago showed a high level of diversification and suggested that the different populations should be considered as distinct conservation units (Ludwig </a:t>
            </a:r>
            <a:r>
              <a:rPr lang="en-US" i="1" dirty="0"/>
              <a:t>et al</a:t>
            </a:r>
            <a:r>
              <a:rPr lang="en-US" dirty="0"/>
              <a:t>. 2003).</a:t>
            </a:r>
            <a:br>
              <a:rPr lang="en-US" dirty="0"/>
            </a:br>
            <a:r>
              <a:rPr lang="en-US" dirty="0"/>
              <a:t/>
            </a:r>
            <a:br>
              <a:rPr lang="en-US" dirty="0"/>
            </a:br>
            <a:r>
              <a:rPr lang="en-US" dirty="0"/>
              <a:t>The species was reintroduced to Greece (</a:t>
            </a:r>
            <a:r>
              <a:rPr lang="en-US" dirty="0" err="1"/>
              <a:t>Pascos</a:t>
            </a:r>
            <a:r>
              <a:rPr lang="en-US" dirty="0"/>
              <a:t> </a:t>
            </a:r>
            <a:r>
              <a:rPr lang="en-US" i="1" dirty="0"/>
              <a:t>et al</a:t>
            </a:r>
            <a:r>
              <a:rPr lang="en-US" dirty="0"/>
              <a:t>. 2003), but there is no evidence that it has established a viable population. It is considered as regionally extinct in Croatia, Albania and Montenegro.</a:t>
            </a:r>
            <a:br>
              <a:rPr lang="en-US" dirty="0"/>
            </a:br>
            <a:r>
              <a:rPr lang="en-US" dirty="0"/>
              <a:t/>
            </a:r>
            <a:br>
              <a:rPr lang="en-US" dirty="0"/>
            </a:br>
            <a:r>
              <a:rPr lang="en-US" dirty="0"/>
              <a:t>Of approximately 2,000 specimens of </a:t>
            </a:r>
            <a:r>
              <a:rPr lang="en-US" i="1" dirty="0"/>
              <a:t>A. </a:t>
            </a:r>
            <a:r>
              <a:rPr lang="en-US" i="1" dirty="0" err="1"/>
              <a:t>naccarii</a:t>
            </a:r>
            <a:r>
              <a:rPr lang="en-US" dirty="0"/>
              <a:t> fished in the Po River and sold at the fish market between 1981 and 1988, more than 80% of the specimens weighed less than 3.5 kg, having been taken before the reproductive phase (Rossi </a:t>
            </a:r>
            <a:r>
              <a:rPr lang="en-US" i="1" dirty="0"/>
              <a:t>et al</a:t>
            </a:r>
            <a:r>
              <a:rPr lang="en-US" dirty="0"/>
              <a:t>. 1991</a:t>
            </a:r>
            <a:r>
              <a:rPr lang="en-US" dirty="0" smtClean="0"/>
              <a:t>).</a:t>
            </a:r>
            <a:endParaRPr lang="cs-CZ" dirty="0" smtClean="0"/>
          </a:p>
          <a:p>
            <a:endParaRPr lang="cs-CZ" dirty="0" smtClean="0"/>
          </a:p>
          <a:p>
            <a:r>
              <a:rPr lang="en-US" dirty="0"/>
              <a:t>Pure </a:t>
            </a:r>
            <a:r>
              <a:rPr lang="en-US" i="1" dirty="0"/>
              <a:t>A. </a:t>
            </a:r>
            <a:r>
              <a:rPr lang="en-US" i="1" dirty="0" err="1"/>
              <a:t>nacarii</a:t>
            </a:r>
            <a:r>
              <a:rPr lang="en-US" dirty="0"/>
              <a:t> are not traded much; it is used more to produce hybrids with other sturgeon species, which are traded. Subsistence catches of this species for food is illegal. </a:t>
            </a:r>
            <a:endParaRPr lang="cs-CZ" dirty="0"/>
          </a:p>
        </p:txBody>
      </p:sp>
      <p:sp>
        <p:nvSpPr>
          <p:cNvPr id="4" name="Obdélník 4"/>
          <p:cNvSpPr>
            <a:spLocks noChangeArrowheads="1"/>
          </p:cNvSpPr>
          <p:nvPr/>
        </p:nvSpPr>
        <p:spPr bwMode="auto">
          <a:xfrm>
            <a:off x="1194486" y="164756"/>
            <a:ext cx="9860692" cy="56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eaLnBrk="0" fontAlgn="base" hangingPunct="0">
              <a:spcBef>
                <a:spcPct val="0"/>
              </a:spcBef>
              <a:spcAft>
                <a:spcPct val="0"/>
              </a:spcAft>
            </a:pPr>
            <a:r>
              <a:rPr lang="cs-CZ" altLang="cs-CZ" sz="3094" b="1" dirty="0">
                <a:latin typeface="Times New Roman" panose="02020603050405020304" pitchFamily="18" charset="0"/>
              </a:rPr>
              <a:t>jeseter jadranský </a:t>
            </a:r>
            <a:r>
              <a:rPr lang="cs-CZ" altLang="cs-CZ" sz="3094" b="1" dirty="0" err="1" smtClean="0">
                <a:latin typeface="Times New Roman" panose="02020603050405020304" pitchFamily="18" charset="0"/>
              </a:rPr>
              <a:t>Adriatic</a:t>
            </a:r>
            <a:r>
              <a:rPr lang="cs-CZ" altLang="cs-CZ" sz="3094" b="1" dirty="0" smtClean="0">
                <a:latin typeface="Times New Roman" panose="02020603050405020304" pitchFamily="18" charset="0"/>
              </a:rPr>
              <a:t> </a:t>
            </a:r>
            <a:r>
              <a:rPr lang="cs-CZ" altLang="cs-CZ" sz="3094" b="1" dirty="0" err="1" smtClean="0">
                <a:latin typeface="Times New Roman" panose="02020603050405020304" pitchFamily="18" charset="0"/>
              </a:rPr>
              <a:t>Sturgeon</a:t>
            </a:r>
            <a:r>
              <a:rPr lang="cs-CZ" altLang="cs-CZ" sz="3094" b="1" dirty="0" smtClean="0">
                <a:latin typeface="Times New Roman" panose="02020603050405020304" pitchFamily="18" charset="0"/>
              </a:rPr>
              <a:t> </a:t>
            </a:r>
            <a:r>
              <a:rPr lang="cs-CZ" altLang="cs-CZ" sz="3094" b="1" i="1" dirty="0" smtClean="0">
                <a:latin typeface="Times New Roman" panose="02020603050405020304" pitchFamily="18" charset="0"/>
              </a:rPr>
              <a:t>(</a:t>
            </a:r>
            <a:r>
              <a:rPr lang="cs-CZ" altLang="cs-CZ" sz="3094" b="1" i="1" dirty="0" err="1" smtClean="0">
                <a:latin typeface="Times New Roman" panose="02020603050405020304" pitchFamily="18" charset="0"/>
              </a:rPr>
              <a:t>Acipenser</a:t>
            </a:r>
            <a:r>
              <a:rPr lang="cs-CZ" altLang="cs-CZ" sz="3094" b="1" i="1" dirty="0" smtClean="0">
                <a:latin typeface="Times New Roman" panose="02020603050405020304" pitchFamily="18" charset="0"/>
              </a:rPr>
              <a:t> </a:t>
            </a:r>
            <a:r>
              <a:rPr lang="cs-CZ" altLang="cs-CZ" sz="3094" b="1" i="1" dirty="0" err="1">
                <a:latin typeface="Times New Roman" panose="02020603050405020304" pitchFamily="18" charset="0"/>
              </a:rPr>
              <a:t>naccarii</a:t>
            </a:r>
            <a:r>
              <a:rPr lang="cs-CZ" altLang="cs-CZ" sz="1266" i="1" dirty="0">
                <a:latin typeface="Times New Roman" panose="02020603050405020304" pitchFamily="18" charset="0"/>
              </a:rPr>
              <a:t> </a:t>
            </a:r>
            <a:r>
              <a:rPr lang="cs-CZ" altLang="cs-CZ" sz="3094" b="1" i="1" dirty="0">
                <a:latin typeface="Times New Roman" panose="02020603050405020304" pitchFamily="18" charset="0"/>
              </a:rPr>
              <a:t>)</a:t>
            </a:r>
          </a:p>
        </p:txBody>
      </p:sp>
      <p:sp>
        <p:nvSpPr>
          <p:cNvPr id="5" name="Obdélník 4"/>
          <p:cNvSpPr/>
          <p:nvPr/>
        </p:nvSpPr>
        <p:spPr>
          <a:xfrm>
            <a:off x="8614515" y="6141336"/>
            <a:ext cx="3239733" cy="307777"/>
          </a:xfrm>
          <a:prstGeom prst="rect">
            <a:avLst/>
          </a:prstGeom>
        </p:spPr>
        <p:txBody>
          <a:bodyPr wrap="none">
            <a:spAutoFit/>
          </a:bodyPr>
          <a:lstStyle/>
          <a:p>
            <a:r>
              <a:rPr lang="cs-CZ" sz="1400" dirty="0"/>
              <a:t>http://www.iucnredlist.org/details/224/0</a:t>
            </a:r>
          </a:p>
        </p:txBody>
      </p:sp>
      <p:graphicFrame>
        <p:nvGraphicFramePr>
          <p:cNvPr id="6" name="Tabulka 5"/>
          <p:cNvGraphicFramePr>
            <a:graphicFrameLocks noGrp="1"/>
          </p:cNvGraphicFramePr>
          <p:nvPr>
            <p:extLst>
              <p:ext uri="{D42A27DB-BD31-4B8C-83A1-F6EECF244321}">
                <p14:modId xmlns:p14="http://schemas.microsoft.com/office/powerpoint/2010/main" val="3696020994"/>
              </p:ext>
            </p:extLst>
          </p:nvPr>
        </p:nvGraphicFramePr>
        <p:xfrm>
          <a:off x="539578" y="6429001"/>
          <a:ext cx="10515600" cy="396240"/>
        </p:xfrm>
        <a:graphic>
          <a:graphicData uri="http://schemas.openxmlformats.org/drawingml/2006/table">
            <a:tbl>
              <a:tblPr/>
              <a:tblGrid>
                <a:gridCol w="827638"/>
                <a:gridCol w="9687962"/>
              </a:tblGrid>
              <a:tr h="0">
                <a:tc>
                  <a:txBody>
                    <a:bodyPr/>
                    <a:lstStyle/>
                    <a:p>
                      <a:r>
                        <a:rPr lang="cs-CZ" sz="1000" b="1" dirty="0" err="1"/>
                        <a:t>Citation</a:t>
                      </a:r>
                      <a:r>
                        <a:rPr lang="cs-CZ" sz="1000" b="1" dirty="0"/>
                        <a:t>:</a:t>
                      </a:r>
                      <a:endParaRPr lang="cs-CZ" sz="1000" dirty="0"/>
                    </a:p>
                  </a:txBody>
                  <a:tcPr anchor="ctr">
                    <a:lnL>
                      <a:noFill/>
                    </a:lnL>
                    <a:lnR>
                      <a:noFill/>
                    </a:lnR>
                    <a:lnT>
                      <a:noFill/>
                    </a:lnT>
                    <a:lnB>
                      <a:noFill/>
                    </a:lnB>
                  </a:tcPr>
                </a:tc>
                <a:tc>
                  <a:txBody>
                    <a:bodyPr/>
                    <a:lstStyle/>
                    <a:p>
                      <a:r>
                        <a:rPr lang="cs-CZ" sz="1000" dirty="0"/>
                        <a:t>Bronzi, P., </a:t>
                      </a:r>
                      <a:r>
                        <a:rPr lang="cs-CZ" sz="1000" dirty="0" err="1"/>
                        <a:t>Congiu</a:t>
                      </a:r>
                      <a:r>
                        <a:rPr lang="cs-CZ" sz="1000" dirty="0"/>
                        <a:t>, L., </a:t>
                      </a:r>
                      <a:r>
                        <a:rPr lang="cs-CZ" sz="1000" dirty="0" err="1"/>
                        <a:t>Rossi</a:t>
                      </a:r>
                      <a:r>
                        <a:rPr lang="cs-CZ" sz="1000" dirty="0"/>
                        <a:t>, R., </a:t>
                      </a:r>
                      <a:r>
                        <a:rPr lang="cs-CZ" sz="1000" dirty="0" err="1"/>
                        <a:t>Zerunian</a:t>
                      </a:r>
                      <a:r>
                        <a:rPr lang="cs-CZ" sz="1000" dirty="0"/>
                        <a:t>, S. &amp; </a:t>
                      </a:r>
                      <a:r>
                        <a:rPr lang="cs-CZ" sz="1000" dirty="0" err="1"/>
                        <a:t>Arlati</a:t>
                      </a:r>
                      <a:r>
                        <a:rPr lang="cs-CZ" sz="1000" dirty="0"/>
                        <a:t> , G. 2011. </a:t>
                      </a:r>
                      <a:r>
                        <a:rPr lang="cs-CZ" sz="1000" i="1" dirty="0" err="1"/>
                        <a:t>Acipenser</a:t>
                      </a:r>
                      <a:r>
                        <a:rPr lang="cs-CZ" sz="1000" i="1" dirty="0"/>
                        <a:t> </a:t>
                      </a:r>
                      <a:r>
                        <a:rPr lang="cs-CZ" sz="1000" i="1" dirty="0" err="1"/>
                        <a:t>naccarii</a:t>
                      </a:r>
                      <a:r>
                        <a:rPr lang="cs-CZ" sz="1000" dirty="0"/>
                        <a:t>. </a:t>
                      </a:r>
                      <a:r>
                        <a:rPr lang="cs-CZ" sz="1000" dirty="0" err="1"/>
                        <a:t>The</a:t>
                      </a:r>
                      <a:r>
                        <a:rPr lang="cs-CZ" sz="1000" dirty="0"/>
                        <a:t> IUCN </a:t>
                      </a:r>
                      <a:r>
                        <a:rPr lang="cs-CZ" sz="1000" dirty="0" err="1"/>
                        <a:t>Red</a:t>
                      </a:r>
                      <a:r>
                        <a:rPr lang="cs-CZ" sz="1000" dirty="0"/>
                        <a:t> List </a:t>
                      </a:r>
                      <a:r>
                        <a:rPr lang="cs-CZ" sz="1000" dirty="0" err="1"/>
                        <a:t>of</a:t>
                      </a:r>
                      <a:r>
                        <a:rPr lang="cs-CZ" sz="1000" dirty="0"/>
                        <a:t> </a:t>
                      </a:r>
                      <a:r>
                        <a:rPr lang="cs-CZ" sz="1000" dirty="0" err="1"/>
                        <a:t>Threatened</a:t>
                      </a:r>
                      <a:r>
                        <a:rPr lang="cs-CZ" sz="1000" dirty="0"/>
                        <a:t> Species 2011: e.T224A13037056. </a:t>
                      </a:r>
                      <a:r>
                        <a:rPr lang="cs-CZ" sz="1000" dirty="0">
                          <a:effectLst/>
                          <a:hlinkClick r:id="rId2"/>
                        </a:rPr>
                        <a:t>http://dx.doi.org/10.2305/IUCN.UK.2011-1.RLTS.T224A13037056.en</a:t>
                      </a:r>
                      <a:r>
                        <a:rPr lang="cs-CZ" sz="1000" dirty="0">
                          <a:effectLst/>
                        </a:rPr>
                        <a:t>. </a:t>
                      </a:r>
                      <a:r>
                        <a:rPr lang="cs-CZ" sz="1000" dirty="0" err="1"/>
                        <a:t>Downloaded</a:t>
                      </a:r>
                      <a:r>
                        <a:rPr lang="cs-CZ" sz="1000" dirty="0"/>
                        <a:t> on </a:t>
                      </a:r>
                      <a:r>
                        <a:rPr lang="cs-CZ" sz="1000" b="1" dirty="0"/>
                        <a:t>06 </a:t>
                      </a:r>
                      <a:r>
                        <a:rPr lang="cs-CZ" sz="1000" b="1" dirty="0" err="1"/>
                        <a:t>February</a:t>
                      </a:r>
                      <a:r>
                        <a:rPr lang="cs-CZ" sz="1000" b="1" dirty="0"/>
                        <a:t> 2017</a:t>
                      </a:r>
                      <a:r>
                        <a:rPr lang="cs-CZ" sz="1000" dirty="0"/>
                        <a:t>.</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389316570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1524000" y="87379"/>
            <a:ext cx="4724921" cy="1195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3586" b="1" dirty="0">
                <a:latin typeface="Times New Roman" panose="02020603050405020304" pitchFamily="18" charset="0"/>
              </a:rPr>
              <a:t>jeseter hladký </a:t>
            </a:r>
          </a:p>
          <a:p>
            <a:pPr algn="ctr" eaLnBrk="0" fontAlgn="base" hangingPunct="0">
              <a:spcBef>
                <a:spcPct val="0"/>
              </a:spcBef>
              <a:spcAft>
                <a:spcPct val="0"/>
              </a:spcAft>
            </a:pPr>
            <a:r>
              <a:rPr lang="cs-CZ" altLang="cs-CZ" sz="3586" b="1" i="1" dirty="0">
                <a:latin typeface="Times New Roman" panose="02020603050405020304" pitchFamily="18" charset="0"/>
              </a:rPr>
              <a:t>(</a:t>
            </a:r>
            <a:r>
              <a:rPr lang="cs-CZ" altLang="cs-CZ" sz="3586" b="1" i="1" dirty="0" err="1">
                <a:latin typeface="Times New Roman" panose="02020603050405020304" pitchFamily="18" charset="0"/>
              </a:rPr>
              <a:t>Acipenser</a:t>
            </a:r>
            <a:r>
              <a:rPr lang="cs-CZ" altLang="cs-CZ" sz="3586" b="1" i="1" dirty="0">
                <a:latin typeface="Times New Roman" panose="02020603050405020304" pitchFamily="18" charset="0"/>
              </a:rPr>
              <a:t> </a:t>
            </a:r>
            <a:r>
              <a:rPr lang="cs-CZ" altLang="cs-CZ" sz="3586" b="1" i="1" dirty="0" err="1">
                <a:latin typeface="Times New Roman" panose="02020603050405020304" pitchFamily="18" charset="0"/>
              </a:rPr>
              <a:t>nudiventris</a:t>
            </a:r>
            <a:r>
              <a:rPr lang="cs-CZ" altLang="cs-CZ" sz="1617" i="1" dirty="0">
                <a:latin typeface="Times New Roman" panose="02020603050405020304" pitchFamily="18" charset="0"/>
              </a:rPr>
              <a:t> </a:t>
            </a:r>
            <a:r>
              <a:rPr lang="cs-CZ" altLang="cs-CZ" sz="3586" b="1" i="1" dirty="0">
                <a:latin typeface="Times New Roman" panose="02020603050405020304" pitchFamily="18" charset="0"/>
              </a:rPr>
              <a:t>)</a:t>
            </a:r>
          </a:p>
        </p:txBody>
      </p:sp>
      <p:pic>
        <p:nvPicPr>
          <p:cNvPr id="33797" name="Picture 5" descr="a nudiventr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726" y="914178"/>
            <a:ext cx="3962549" cy="90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3"/>
          <a:stretch>
            <a:fillRect/>
          </a:stretch>
        </p:blipFill>
        <p:spPr>
          <a:xfrm>
            <a:off x="1572723" y="3912793"/>
            <a:ext cx="4513030" cy="2610050"/>
          </a:xfrm>
          <a:prstGeom prst="rect">
            <a:avLst/>
          </a:prstGeom>
        </p:spPr>
      </p:pic>
      <p:pic>
        <p:nvPicPr>
          <p:cNvPr id="3" name="Obrázek 2"/>
          <p:cNvPicPr>
            <a:picLocks noChangeAspect="1"/>
          </p:cNvPicPr>
          <p:nvPr/>
        </p:nvPicPr>
        <p:blipFill>
          <a:blip r:embed="rId4"/>
          <a:stretch>
            <a:fillRect/>
          </a:stretch>
        </p:blipFill>
        <p:spPr>
          <a:xfrm>
            <a:off x="1512786" y="1365684"/>
            <a:ext cx="4804921" cy="438623"/>
          </a:xfrm>
          <a:prstGeom prst="rect">
            <a:avLst/>
          </a:prstGeom>
        </p:spPr>
      </p:pic>
      <p:pic>
        <p:nvPicPr>
          <p:cNvPr id="4" name="Obrázek 3"/>
          <p:cNvPicPr>
            <a:picLocks noChangeAspect="1"/>
          </p:cNvPicPr>
          <p:nvPr/>
        </p:nvPicPr>
        <p:blipFill>
          <a:blip r:embed="rId5"/>
          <a:stretch>
            <a:fillRect/>
          </a:stretch>
        </p:blipFill>
        <p:spPr>
          <a:xfrm>
            <a:off x="1524000" y="1933309"/>
            <a:ext cx="5819401" cy="367675"/>
          </a:xfrm>
          <a:prstGeom prst="rect">
            <a:avLst/>
          </a:prstGeom>
        </p:spPr>
      </p:pic>
      <p:pic>
        <p:nvPicPr>
          <p:cNvPr id="5" name="Obrázek 4"/>
          <p:cNvPicPr>
            <a:picLocks noChangeAspect="1"/>
          </p:cNvPicPr>
          <p:nvPr/>
        </p:nvPicPr>
        <p:blipFill>
          <a:blip r:embed="rId6"/>
          <a:stretch>
            <a:fillRect/>
          </a:stretch>
        </p:blipFill>
        <p:spPr>
          <a:xfrm>
            <a:off x="1529896" y="2408645"/>
            <a:ext cx="5968540" cy="912694"/>
          </a:xfrm>
          <a:prstGeom prst="rect">
            <a:avLst/>
          </a:prstGeom>
        </p:spPr>
      </p:pic>
      <p:pic>
        <p:nvPicPr>
          <p:cNvPr id="6" name="Obrázek 5"/>
          <p:cNvPicPr>
            <a:picLocks noChangeAspect="1"/>
          </p:cNvPicPr>
          <p:nvPr/>
        </p:nvPicPr>
        <p:blipFill>
          <a:blip r:embed="rId7"/>
          <a:stretch>
            <a:fillRect/>
          </a:stretch>
        </p:blipFill>
        <p:spPr>
          <a:xfrm>
            <a:off x="1572723" y="3341509"/>
            <a:ext cx="8573727" cy="444822"/>
          </a:xfrm>
          <a:prstGeom prst="rect">
            <a:avLst/>
          </a:prstGeom>
        </p:spPr>
      </p:pic>
      <p:pic>
        <p:nvPicPr>
          <p:cNvPr id="7" name="Obrázek 6"/>
          <p:cNvPicPr>
            <a:picLocks noChangeAspect="1"/>
          </p:cNvPicPr>
          <p:nvPr/>
        </p:nvPicPr>
        <p:blipFill>
          <a:blip r:embed="rId8"/>
          <a:stretch>
            <a:fillRect/>
          </a:stretch>
        </p:blipFill>
        <p:spPr>
          <a:xfrm>
            <a:off x="6100870" y="4137829"/>
            <a:ext cx="4617552" cy="1619382"/>
          </a:xfrm>
          <a:prstGeom prst="rect">
            <a:avLst/>
          </a:prstGeom>
        </p:spPr>
      </p:pic>
      <p:sp>
        <p:nvSpPr>
          <p:cNvPr id="10" name="Obdélník 9"/>
          <p:cNvSpPr/>
          <p:nvPr/>
        </p:nvSpPr>
        <p:spPr>
          <a:xfrm>
            <a:off x="8108617" y="6245844"/>
            <a:ext cx="2916633" cy="276999"/>
          </a:xfrm>
          <a:prstGeom prst="rect">
            <a:avLst/>
          </a:prstGeom>
        </p:spPr>
        <p:txBody>
          <a:bodyPr wrap="square">
            <a:spAutoFit/>
          </a:bodyPr>
          <a:lstStyle/>
          <a:p>
            <a:r>
              <a:rPr lang="cs-CZ" sz="1200" dirty="0"/>
              <a:t>http://</a:t>
            </a:r>
            <a:r>
              <a:rPr lang="cs-CZ" sz="1200" dirty="0" smtClean="0"/>
              <a:t>www.pond-life.me.uk/sturgeon/</a:t>
            </a:r>
            <a:endParaRPr lang="cs-CZ" sz="1200" dirty="0"/>
          </a:p>
        </p:txBody>
      </p:sp>
    </p:spTree>
    <p:extLst>
      <p:ext uri="{BB962C8B-B14F-4D97-AF65-F5344CB8AC3E}">
        <p14:creationId xmlns:p14="http://schemas.microsoft.com/office/powerpoint/2010/main" val="606157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89874" y="2922373"/>
            <a:ext cx="6927206" cy="3544465"/>
          </a:xfrm>
          <a:prstGeom prst="rect">
            <a:avLst/>
          </a:prstGeom>
        </p:spPr>
      </p:pic>
      <p:pic>
        <p:nvPicPr>
          <p:cNvPr id="3" name="Obrázek 2"/>
          <p:cNvPicPr>
            <a:picLocks noChangeAspect="1"/>
          </p:cNvPicPr>
          <p:nvPr/>
        </p:nvPicPr>
        <p:blipFill>
          <a:blip r:embed="rId3"/>
          <a:stretch>
            <a:fillRect/>
          </a:stretch>
        </p:blipFill>
        <p:spPr>
          <a:xfrm>
            <a:off x="3564469" y="138009"/>
            <a:ext cx="6854685" cy="2683423"/>
          </a:xfrm>
          <a:prstGeom prst="rect">
            <a:avLst/>
          </a:prstGeom>
        </p:spPr>
      </p:pic>
      <p:sp>
        <p:nvSpPr>
          <p:cNvPr id="4" name="Obdélník 3"/>
          <p:cNvSpPr/>
          <p:nvPr/>
        </p:nvSpPr>
        <p:spPr>
          <a:xfrm>
            <a:off x="8517080" y="6329658"/>
            <a:ext cx="2916633" cy="276999"/>
          </a:xfrm>
          <a:prstGeom prst="rect">
            <a:avLst/>
          </a:prstGeom>
        </p:spPr>
        <p:txBody>
          <a:bodyPr wrap="square">
            <a:spAutoFit/>
          </a:bodyPr>
          <a:lstStyle/>
          <a:p>
            <a:r>
              <a:rPr lang="cs-CZ" sz="1200" dirty="0"/>
              <a:t>http://</a:t>
            </a:r>
            <a:r>
              <a:rPr lang="cs-CZ" sz="1200" dirty="0" smtClean="0"/>
              <a:t>www.pond-life.me.uk/sturgeon/</a:t>
            </a:r>
            <a:endParaRPr lang="cs-CZ" sz="1200" dirty="0"/>
          </a:p>
        </p:txBody>
      </p:sp>
    </p:spTree>
    <p:extLst>
      <p:ext uri="{BB962C8B-B14F-4D97-AF65-F5344CB8AC3E}">
        <p14:creationId xmlns:p14="http://schemas.microsoft.com/office/powerpoint/2010/main" val="269943781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416" y="795263"/>
            <a:ext cx="11195221" cy="5632311"/>
          </a:xfrm>
          <a:prstGeom prst="rect">
            <a:avLst/>
          </a:prstGeom>
        </p:spPr>
        <p:txBody>
          <a:bodyPr wrap="square">
            <a:spAutoFit/>
          </a:bodyPr>
          <a:lstStyle/>
          <a:p>
            <a:r>
              <a:rPr lang="en-US" dirty="0"/>
              <a:t>Habitat : At sea, close to shores and estuaries. In freshwater, deep stretches of large rivers. Juveniles in shallow riverine habitats. This species spawns in strong-current habitats in main courses of large and deep rivers on stone or gravel bottom.</a:t>
            </a:r>
            <a:br>
              <a:rPr lang="en-US" dirty="0"/>
            </a:br>
            <a:r>
              <a:rPr lang="en-US" dirty="0"/>
              <a:t/>
            </a:r>
            <a:br>
              <a:rPr lang="en-US" dirty="0"/>
            </a:br>
            <a:r>
              <a:rPr lang="en-US" dirty="0"/>
              <a:t>Biology: Anadromous (spending at least part of its life in salt water and returning to rivers to breed), with some non-migratory freshwater populations. Males reproduce for the first time at 6-15 years, females at 12-22, with an average generation length of 15 years (but in the Danube, the average population age has now increased and in the Caspian Sea, the average population age is decreasing because of overharvesting). In most drainages, there are two migration runs, in spring and autumn. Individuals migrating in autumn remain in the river until the following spring to spawn. Females reproduce every 2-3 and males every 1-2 years in March-May and at temperatures above 10°C. Most juveniles move to sea in their first summer and remain there until maturity. Some individuals remain in freshwater for a longer period. Feeds on a wide variety of benthic fishes, </a:t>
            </a:r>
            <a:r>
              <a:rPr lang="en-US" dirty="0" err="1"/>
              <a:t>molluscs</a:t>
            </a:r>
            <a:r>
              <a:rPr lang="en-US" dirty="0"/>
              <a:t> and crustaceans.</a:t>
            </a:r>
            <a:br>
              <a:rPr lang="en-US" dirty="0"/>
            </a:br>
            <a:r>
              <a:rPr lang="en-US" dirty="0"/>
              <a:t/>
            </a:r>
            <a:br>
              <a:rPr lang="en-US" dirty="0"/>
            </a:br>
            <a:r>
              <a:rPr lang="en-US" dirty="0"/>
              <a:t>This species has the highest relative fecundity for any sturgeon species (</a:t>
            </a:r>
            <a:r>
              <a:rPr lang="en-US" dirty="0" err="1"/>
              <a:t>Chebanov</a:t>
            </a:r>
            <a:r>
              <a:rPr lang="en-US" dirty="0"/>
              <a:t> pers. comm.).</a:t>
            </a:r>
            <a:endParaRPr lang="cs-CZ" dirty="0" smtClean="0"/>
          </a:p>
          <a:p>
            <a:r>
              <a:rPr lang="en-US" dirty="0" smtClean="0"/>
              <a:t>Skin </a:t>
            </a:r>
            <a:r>
              <a:rPr lang="en-US" dirty="0"/>
              <a:t>is used as leather, Caviar is used as cosmetic and medicinal purposes. The cartilage is used medicinal use, the intestine is used as sauce (food) and to produce </a:t>
            </a:r>
            <a:r>
              <a:rPr lang="en-US" dirty="0" err="1"/>
              <a:t>gelatine</a:t>
            </a:r>
            <a:r>
              <a:rPr lang="en-US" dirty="0"/>
              <a:t>, and the swim bladder is used as glue.</a:t>
            </a:r>
            <a:br>
              <a:rPr lang="en-US" dirty="0"/>
            </a:br>
            <a:r>
              <a:rPr lang="en-US" dirty="0"/>
              <a:t/>
            </a:r>
            <a:br>
              <a:rPr lang="en-US" dirty="0"/>
            </a:br>
            <a:r>
              <a:rPr lang="en-US" dirty="0"/>
              <a:t>Natural and ranched individuals are used from </a:t>
            </a:r>
            <a:r>
              <a:rPr lang="en-US" dirty="0" err="1"/>
              <a:t>Kazakstan</a:t>
            </a:r>
            <a:r>
              <a:rPr lang="en-US" dirty="0"/>
              <a:t>, ranched from Iran, captive bred from Russia. All international trade is historical as trade was banned from 2001. However some illegal trade does exist. </a:t>
            </a:r>
            <a:endParaRPr lang="cs-CZ" dirty="0"/>
          </a:p>
        </p:txBody>
      </p:sp>
      <p:sp>
        <p:nvSpPr>
          <p:cNvPr id="3" name="Obdélník 2"/>
          <p:cNvSpPr/>
          <p:nvPr/>
        </p:nvSpPr>
        <p:spPr>
          <a:xfrm>
            <a:off x="7857503" y="6284096"/>
            <a:ext cx="4121706" cy="369332"/>
          </a:xfrm>
          <a:prstGeom prst="rect">
            <a:avLst/>
          </a:prstGeom>
        </p:spPr>
        <p:txBody>
          <a:bodyPr wrap="none">
            <a:spAutoFit/>
          </a:bodyPr>
          <a:lstStyle/>
          <a:p>
            <a:r>
              <a:rPr lang="cs-CZ" dirty="0"/>
              <a:t>http://www.iucnredlist.org/details/225/0</a:t>
            </a:r>
          </a:p>
        </p:txBody>
      </p:sp>
      <p:sp>
        <p:nvSpPr>
          <p:cNvPr id="4" name="Text Box 3"/>
          <p:cNvSpPr txBox="1">
            <a:spLocks noChangeArrowheads="1"/>
          </p:cNvSpPr>
          <p:nvPr/>
        </p:nvSpPr>
        <p:spPr bwMode="auto">
          <a:xfrm>
            <a:off x="1524000" y="87379"/>
            <a:ext cx="9292281" cy="707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2000" b="1" dirty="0">
                <a:latin typeface="Times New Roman" panose="02020603050405020304" pitchFamily="18" charset="0"/>
              </a:rPr>
              <a:t>jeseter hladký </a:t>
            </a:r>
            <a:r>
              <a:rPr lang="cs-CZ" altLang="cs-CZ" sz="2000" b="1" dirty="0" err="1" smtClean="0">
                <a:latin typeface="Times New Roman" panose="02020603050405020304" pitchFamily="18" charset="0"/>
              </a:rPr>
              <a:t>Ship</a:t>
            </a:r>
            <a:r>
              <a:rPr lang="cs-CZ" altLang="cs-CZ" sz="2000" b="1" dirty="0" smtClean="0">
                <a:latin typeface="Times New Roman" panose="02020603050405020304" pitchFamily="18" charset="0"/>
              </a:rPr>
              <a:t> </a:t>
            </a:r>
            <a:r>
              <a:rPr lang="cs-CZ" altLang="cs-CZ" sz="2000" b="1" dirty="0" err="1" smtClean="0">
                <a:latin typeface="Times New Roman" panose="02020603050405020304" pitchFamily="18" charset="0"/>
              </a:rPr>
              <a:t>Sturgeon</a:t>
            </a:r>
            <a:endParaRPr lang="cs-CZ" altLang="cs-CZ" sz="2000" b="1" dirty="0">
              <a:latin typeface="Times New Roman" panose="02020603050405020304" pitchFamily="18" charset="0"/>
            </a:endParaRPr>
          </a:p>
          <a:p>
            <a:pPr algn="ctr" eaLnBrk="0" fontAlgn="base" hangingPunct="0">
              <a:spcBef>
                <a:spcPct val="0"/>
              </a:spcBef>
              <a:spcAft>
                <a:spcPct val="0"/>
              </a:spcAft>
            </a:pPr>
            <a:r>
              <a:rPr lang="cs-CZ" altLang="cs-CZ" sz="2000" b="1" i="1" dirty="0">
                <a:latin typeface="Times New Roman" panose="02020603050405020304" pitchFamily="18" charset="0"/>
              </a:rPr>
              <a:t>(</a:t>
            </a:r>
            <a:r>
              <a:rPr lang="cs-CZ" altLang="cs-CZ" sz="2000" b="1" i="1" dirty="0" err="1">
                <a:latin typeface="Times New Roman" panose="02020603050405020304" pitchFamily="18" charset="0"/>
              </a:rPr>
              <a:t>Acipenser</a:t>
            </a:r>
            <a:r>
              <a:rPr lang="cs-CZ" altLang="cs-CZ" sz="2000" b="1" i="1" dirty="0">
                <a:latin typeface="Times New Roman" panose="02020603050405020304" pitchFamily="18" charset="0"/>
              </a:rPr>
              <a:t> </a:t>
            </a:r>
            <a:r>
              <a:rPr lang="cs-CZ" altLang="cs-CZ" sz="2000" b="1" i="1" dirty="0" err="1">
                <a:latin typeface="Times New Roman" panose="02020603050405020304" pitchFamily="18" charset="0"/>
              </a:rPr>
              <a:t>nudiventris</a:t>
            </a:r>
            <a:r>
              <a:rPr lang="cs-CZ" altLang="cs-CZ" sz="2000" i="1" dirty="0">
                <a:latin typeface="Times New Roman" panose="02020603050405020304" pitchFamily="18" charset="0"/>
              </a:rPr>
              <a:t> </a:t>
            </a:r>
            <a:r>
              <a:rPr lang="cs-CZ" altLang="cs-CZ" sz="2000" b="1" i="1" dirty="0">
                <a:latin typeface="Times New Roman" panose="02020603050405020304" pitchFamily="18" charset="0"/>
              </a:rPr>
              <a:t>)</a:t>
            </a:r>
          </a:p>
        </p:txBody>
      </p:sp>
    </p:spTree>
    <p:extLst>
      <p:ext uri="{BB962C8B-B14F-4D97-AF65-F5344CB8AC3E}">
        <p14:creationId xmlns:p14="http://schemas.microsoft.com/office/powerpoint/2010/main" val="424193342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5" name="Rectangle 5"/>
          <p:cNvSpPr>
            <a:spLocks/>
          </p:cNvSpPr>
          <p:nvPr/>
        </p:nvSpPr>
        <p:spPr bwMode="auto">
          <a:xfrm>
            <a:off x="5484317" y="238869"/>
            <a:ext cx="1270248" cy="19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nSpc>
                <a:spcPct val="90000"/>
              </a:lnSpc>
            </a:pPr>
            <a:r>
              <a:rPr lang="en-US" altLang="cs-CZ" sz="844">
                <a:solidFill>
                  <a:srgbClr val="000000"/>
                </a:solidFill>
                <a:latin typeface="Clara Sans" pitchFamily="122" charset="0"/>
                <a:ea typeface="ヒラギノ角ゴ Pro W3" pitchFamily="122" charset="-128"/>
                <a:sym typeface="Clara Sans" pitchFamily="122" charset="0"/>
              </a:rPr>
              <a:t>www.frov.jcu.cz</a:t>
            </a:r>
          </a:p>
        </p:txBody>
      </p:sp>
      <p:sp>
        <p:nvSpPr>
          <p:cNvPr id="3077" name="Obdélník 1"/>
          <p:cNvSpPr>
            <a:spLocks noChangeArrowheads="1"/>
          </p:cNvSpPr>
          <p:nvPr/>
        </p:nvSpPr>
        <p:spPr bwMode="auto">
          <a:xfrm>
            <a:off x="1791890" y="2000250"/>
            <a:ext cx="8658449" cy="241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3023" b="1" dirty="0">
                <a:solidFill>
                  <a:prstClr val="black"/>
                </a:solidFill>
              </a:rPr>
              <a:t>Všechny ryby nemají kosti aneb je libo kaviár?</a:t>
            </a:r>
          </a:p>
          <a:p>
            <a:pPr algn="ctr"/>
            <a:r>
              <a:rPr lang="cs-CZ" altLang="cs-CZ" sz="3023" b="1" dirty="0">
                <a:solidFill>
                  <a:prstClr val="black"/>
                </a:solidFill>
              </a:rPr>
              <a:t>Díl </a:t>
            </a:r>
            <a:r>
              <a:rPr lang="cs-CZ" altLang="cs-CZ" sz="3023" b="1" dirty="0" smtClean="0">
                <a:solidFill>
                  <a:prstClr val="black"/>
                </a:solidFill>
              </a:rPr>
              <a:t>II. </a:t>
            </a:r>
            <a:r>
              <a:rPr lang="cs-CZ" altLang="cs-CZ" sz="3023" b="1" dirty="0">
                <a:solidFill>
                  <a:prstClr val="black"/>
                </a:solidFill>
              </a:rPr>
              <a:t>Systematika a biologie </a:t>
            </a:r>
            <a:r>
              <a:rPr lang="cs-CZ" altLang="cs-CZ" sz="3023" b="1" dirty="0" smtClean="0">
                <a:solidFill>
                  <a:prstClr val="black"/>
                </a:solidFill>
              </a:rPr>
              <a:t>chrupavčitých</a:t>
            </a:r>
          </a:p>
          <a:p>
            <a:pPr algn="ctr"/>
            <a:r>
              <a:rPr lang="cs-CZ" altLang="cs-CZ" sz="3023" b="1" dirty="0" smtClean="0">
                <a:solidFill>
                  <a:prstClr val="black"/>
                </a:solidFill>
              </a:rPr>
              <a:t>- </a:t>
            </a:r>
          </a:p>
          <a:p>
            <a:pPr algn="ctr"/>
            <a:r>
              <a:rPr lang="cs-CZ" altLang="cs-CZ" sz="3023" b="1" dirty="0" err="1" smtClean="0">
                <a:solidFill>
                  <a:prstClr val="black"/>
                </a:solidFill>
              </a:rPr>
              <a:t>Euroasie</a:t>
            </a:r>
            <a:r>
              <a:rPr lang="cs-CZ" altLang="cs-CZ" sz="3023" b="1" dirty="0" smtClean="0">
                <a:solidFill>
                  <a:prstClr val="black"/>
                </a:solidFill>
              </a:rPr>
              <a:t>, Persie</a:t>
            </a:r>
            <a:endParaRPr lang="cs-CZ" altLang="cs-CZ" sz="3023" b="1" dirty="0">
              <a:solidFill>
                <a:prstClr val="black"/>
              </a:solidFill>
            </a:endParaRPr>
          </a:p>
        </p:txBody>
      </p:sp>
      <p:sp>
        <p:nvSpPr>
          <p:cNvPr id="7" name="TextBox 24"/>
          <p:cNvSpPr txBox="1">
            <a:spLocks noChangeArrowheads="1"/>
          </p:cNvSpPr>
          <p:nvPr/>
        </p:nvSpPr>
        <p:spPr bwMode="auto">
          <a:xfrm>
            <a:off x="3649363" y="4969475"/>
            <a:ext cx="8155459" cy="16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eaLnBrk="1" hangingPunct="1"/>
            <a:r>
              <a:rPr lang="cs-CZ" altLang="cs-CZ" sz="1969" b="1" dirty="0">
                <a:solidFill>
                  <a:schemeClr val="tx1"/>
                </a:solidFill>
                <a:ea typeface="ヒラギノ角ゴ Pro W3" pitchFamily="122" charset="-128"/>
              </a:rPr>
              <a:t>Ing. David Gela, Ph.D</a:t>
            </a:r>
            <a:r>
              <a:rPr lang="cs-CZ" altLang="cs-CZ" sz="1969" b="1" dirty="0" smtClean="0">
                <a:solidFill>
                  <a:schemeClr val="tx1"/>
                </a:solidFill>
                <a:ea typeface="ヒラギノ角ゴ Pro W3" pitchFamily="122" charset="-128"/>
              </a:rPr>
              <a:t>., Bc. </a:t>
            </a:r>
            <a:r>
              <a:rPr lang="cs-CZ" altLang="cs-CZ" sz="1969" b="1" dirty="0">
                <a:solidFill>
                  <a:schemeClr val="tx1"/>
                </a:solidFill>
                <a:ea typeface="ヒラギノ角ゴ Pro W3" pitchFamily="122" charset="-128"/>
              </a:rPr>
              <a:t>Martin Kahanec, DiS</a:t>
            </a:r>
            <a:r>
              <a:rPr lang="cs-CZ" altLang="cs-CZ" sz="1969" b="1" dirty="0" smtClean="0">
                <a:solidFill>
                  <a:schemeClr val="tx1"/>
                </a:solidFill>
                <a:ea typeface="ヒラギノ角ゴ Pro W3" pitchFamily="122" charset="-128"/>
              </a:rPr>
              <a:t>.</a:t>
            </a:r>
            <a:endParaRPr lang="cs-CZ" altLang="cs-CZ" sz="1969" b="1" dirty="0">
              <a:solidFill>
                <a:schemeClr val="tx1"/>
              </a:solidFill>
              <a:ea typeface="ヒラギノ角ゴ Pro W3" pitchFamily="122" charset="-128"/>
            </a:endParaRPr>
          </a:p>
          <a:p>
            <a:pPr algn="ctr"/>
            <a:r>
              <a:rPr lang="en-US" altLang="cs-CZ" sz="1969" b="1" dirty="0" smtClean="0">
                <a:solidFill>
                  <a:schemeClr val="tx1"/>
                </a:solidFill>
                <a:ea typeface="ヒラギノ角ゴ Pro W3" pitchFamily="122" charset="-128"/>
              </a:rPr>
              <a:t>Ing</a:t>
            </a:r>
            <a:r>
              <a:rPr lang="en-US" altLang="cs-CZ" sz="1969" b="1" dirty="0">
                <a:solidFill>
                  <a:schemeClr val="tx1"/>
                </a:solidFill>
                <a:ea typeface="ヒラギノ角ゴ Pro W3" pitchFamily="122" charset="-128"/>
              </a:rPr>
              <a:t>. Marek Rodina</a:t>
            </a:r>
            <a:r>
              <a:rPr lang="cs-CZ" altLang="cs-CZ" sz="1969" b="1" dirty="0">
                <a:solidFill>
                  <a:schemeClr val="tx1"/>
                </a:solidFill>
                <a:ea typeface="ヒラギノ角ゴ Pro W3" pitchFamily="122" charset="-128"/>
              </a:rPr>
              <a:t>, Ph.D</a:t>
            </a:r>
            <a:r>
              <a:rPr lang="cs-CZ" altLang="cs-CZ" sz="1969" b="1" dirty="0" smtClean="0">
                <a:solidFill>
                  <a:schemeClr val="tx1"/>
                </a:solidFill>
                <a:ea typeface="ヒラギノ角ゴ Pro W3" pitchFamily="122" charset="-128"/>
              </a:rPr>
              <a:t>.</a:t>
            </a:r>
            <a:r>
              <a:rPr lang="en-US" altLang="cs-CZ" sz="1969" b="1" dirty="0">
                <a:solidFill>
                  <a:schemeClr val="tx1"/>
                </a:solidFill>
                <a:ea typeface="ヒラギノ角ゴ Pro W3" pitchFamily="122" charset="-128"/>
              </a:rPr>
              <a:t> </a:t>
            </a:r>
            <a:r>
              <a:rPr lang="en-US" altLang="cs-CZ" sz="1969" b="1" dirty="0" smtClean="0">
                <a:solidFill>
                  <a:schemeClr val="tx1"/>
                </a:solidFill>
                <a:ea typeface="ヒラギノ角ゴ Pro W3" pitchFamily="122" charset="-128"/>
              </a:rPr>
              <a:t>&amp;</a:t>
            </a:r>
            <a:r>
              <a:rPr lang="cs-CZ" altLang="cs-CZ" sz="1969" b="1" dirty="0" smtClean="0">
                <a:solidFill>
                  <a:schemeClr val="tx1"/>
                </a:solidFill>
                <a:ea typeface="ヒラギノ角ゴ Pro W3" pitchFamily="122" charset="-128"/>
              </a:rPr>
              <a:t> </a:t>
            </a:r>
            <a:r>
              <a:rPr lang="sv-SE" sz="2000" b="1" dirty="0" smtClean="0">
                <a:solidFill>
                  <a:schemeClr val="tx1"/>
                </a:solidFill>
              </a:rPr>
              <a:t>prof</a:t>
            </a:r>
            <a:r>
              <a:rPr lang="sv-SE" sz="2000" b="1" dirty="0">
                <a:solidFill>
                  <a:schemeClr val="tx1"/>
                </a:solidFill>
              </a:rPr>
              <a:t>. Ing. Martin Flajšhans , Dr. rer. agr.</a:t>
            </a:r>
            <a:endParaRPr lang="cs-CZ" altLang="cs-CZ" sz="1969" b="1" dirty="0">
              <a:solidFill>
                <a:schemeClr val="tx1"/>
              </a:solidFill>
              <a:ea typeface="ヒラギノ角ゴ Pro W3" pitchFamily="122" charset="-128"/>
            </a:endParaRPr>
          </a:p>
          <a:p>
            <a:pPr algn="ctr" eaLnBrk="1" hangingPunct="1"/>
            <a:endParaRPr lang="cs-CZ" altLang="cs-CZ" sz="1969" b="1" dirty="0">
              <a:solidFill>
                <a:schemeClr val="tx1"/>
              </a:solidFill>
              <a:ea typeface="ヒラギノ角ゴ Pro W3" pitchFamily="122" charset="-128"/>
            </a:endParaRPr>
          </a:p>
          <a:p>
            <a:pPr algn="r" eaLnBrk="1" hangingPunct="1"/>
            <a:r>
              <a:rPr lang="cs-CZ" altLang="cs-CZ" sz="1969" dirty="0" smtClean="0">
                <a:solidFill>
                  <a:schemeClr val="tx1"/>
                </a:solidFill>
                <a:ea typeface="ヒラギノ角ゴ Pro W3" pitchFamily="122" charset="-128"/>
                <a:sym typeface="Myriad Pro" pitchFamily="34" charset="0"/>
              </a:rPr>
              <a:t>CHCHR 2017</a:t>
            </a:r>
          </a:p>
          <a:p>
            <a:pPr algn="r">
              <a:spcAft>
                <a:spcPts val="844"/>
              </a:spcAft>
            </a:pPr>
            <a:r>
              <a:rPr lang="cs-CZ" altLang="cs-CZ" sz="1969" dirty="0" smtClean="0">
                <a:solidFill>
                  <a:srgbClr val="FFFFFF"/>
                </a:solidFill>
                <a:ea typeface="ヒラギノ角ゴ Pro W3" pitchFamily="122" charset="-128"/>
                <a:sym typeface="Myriad Pro" pitchFamily="34" charset="0"/>
              </a:rPr>
              <a:t>Přednáška pro předmět přednáška</a:t>
            </a:r>
            <a:endParaRPr lang="en-US" altLang="cs-CZ" sz="1969" dirty="0">
              <a:solidFill>
                <a:srgbClr val="000000"/>
              </a:solidFill>
              <a:latin typeface="Clara Sans" pitchFamily="122" charset="0"/>
              <a:ea typeface="ヒラギノ角ゴ Pro W3" pitchFamily="122" charset="-128"/>
            </a:endParaRPr>
          </a:p>
        </p:txBody>
      </p:sp>
    </p:spTree>
    <p:extLst>
      <p:ext uri="{BB962C8B-B14F-4D97-AF65-F5344CB8AC3E}">
        <p14:creationId xmlns:p14="http://schemas.microsoft.com/office/powerpoint/2010/main" val="251137150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416" y="795263"/>
            <a:ext cx="11401168" cy="5632311"/>
          </a:xfrm>
          <a:prstGeom prst="rect">
            <a:avLst/>
          </a:prstGeom>
        </p:spPr>
        <p:txBody>
          <a:bodyPr wrap="square">
            <a:spAutoFit/>
          </a:bodyPr>
          <a:lstStyle/>
          <a:p>
            <a:r>
              <a:rPr lang="en-US" dirty="0"/>
              <a:t>Over harvesting, bycatch and illegal fishing (poaching) along with dams, water abstraction and drought has led to the loss of spawning habitats/ground and has caused massive population declines. In the Caspian Sea and Sea of Azov the illegal sturgeon catch for all species was evaluated to be 6 to 10 times the legal catch (CITES Doc. AC.16.7.2).</a:t>
            </a:r>
            <a:br>
              <a:rPr lang="en-US" dirty="0"/>
            </a:br>
            <a:r>
              <a:rPr lang="en-US" dirty="0"/>
              <a:t/>
            </a:r>
            <a:br>
              <a:rPr lang="en-US" dirty="0"/>
            </a:br>
            <a:r>
              <a:rPr lang="en-US" dirty="0"/>
              <a:t>Transfers of </a:t>
            </a:r>
            <a:r>
              <a:rPr lang="en-US" i="1" dirty="0"/>
              <a:t>A. </a:t>
            </a:r>
            <a:r>
              <a:rPr lang="en-US" i="1" dirty="0" err="1"/>
              <a:t>stellatus</a:t>
            </a:r>
            <a:r>
              <a:rPr lang="en-US" dirty="0"/>
              <a:t> from the Caspian Sea, carrying a nematode parasite, were introduced to the Aral sea in the late 1960s and along with increasing salinity, helped cause the extirpation of </a:t>
            </a:r>
            <a:r>
              <a:rPr lang="en-US" i="1" dirty="0"/>
              <a:t>A. </a:t>
            </a:r>
            <a:r>
              <a:rPr lang="en-US" i="1" dirty="0" err="1"/>
              <a:t>nudiventris</a:t>
            </a:r>
            <a:r>
              <a:rPr lang="en-US" dirty="0"/>
              <a:t> in the Aral sea within a few years (Gessner, J. pers. comm.).</a:t>
            </a:r>
            <a:br>
              <a:rPr lang="en-US" dirty="0"/>
            </a:br>
            <a:r>
              <a:rPr lang="en-US" dirty="0"/>
              <a:t/>
            </a:r>
            <a:br>
              <a:rPr lang="en-US" dirty="0"/>
            </a:br>
            <a:r>
              <a:rPr lang="en-US" dirty="0"/>
              <a:t>The </a:t>
            </a:r>
            <a:r>
              <a:rPr lang="en-US" dirty="0" err="1"/>
              <a:t>Allee</a:t>
            </a:r>
            <a:r>
              <a:rPr lang="en-US" dirty="0"/>
              <a:t> affect is also a potential threat to the species (Gessner, J. </a:t>
            </a:r>
            <a:r>
              <a:rPr lang="en-US" dirty="0" err="1"/>
              <a:t>pers</a:t>
            </a:r>
            <a:r>
              <a:rPr lang="en-US" dirty="0"/>
              <a:t> comm.).</a:t>
            </a:r>
            <a:br>
              <a:rPr lang="en-US" dirty="0"/>
            </a:br>
            <a:r>
              <a:rPr lang="en-US" dirty="0"/>
              <a:t/>
            </a:r>
            <a:br>
              <a:rPr lang="en-US" dirty="0"/>
            </a:br>
            <a:r>
              <a:rPr lang="en-US" dirty="0" err="1"/>
              <a:t>Hybridisation</a:t>
            </a:r>
            <a:r>
              <a:rPr lang="en-US" dirty="0"/>
              <a:t> between this species and all sturgeons and especially </a:t>
            </a:r>
            <a:r>
              <a:rPr lang="en-US" i="1" dirty="0"/>
              <a:t>A. </a:t>
            </a:r>
            <a:r>
              <a:rPr lang="en-US" i="1" dirty="0" err="1"/>
              <a:t>stellatus</a:t>
            </a:r>
            <a:r>
              <a:rPr lang="en-US" dirty="0"/>
              <a:t> occurs in freshwater naturally (</a:t>
            </a:r>
            <a:r>
              <a:rPr lang="en-US" dirty="0" err="1"/>
              <a:t>Chebanov</a:t>
            </a:r>
            <a:r>
              <a:rPr lang="en-US" dirty="0"/>
              <a:t> pers. Com.). </a:t>
            </a:r>
            <a:endParaRPr lang="cs-CZ" dirty="0" smtClean="0"/>
          </a:p>
          <a:p>
            <a:endParaRPr lang="cs-CZ" dirty="0" smtClean="0"/>
          </a:p>
          <a:p>
            <a:r>
              <a:rPr lang="en-US" dirty="0"/>
              <a:t>There is a zero quota of exporting of Caviar (CAB) but there is still a catch for domestic use. Iran and Russia have established gene bank conservation for this species for both live specimens and cryopreservation with DNA and tissue samples. The 2004 progeny have been produced from captive bred individuals - juveniles were released into the Don and Kuban rivers - and there are between 15 and 20 'farms' in Russia (</a:t>
            </a:r>
            <a:r>
              <a:rPr lang="en-US" dirty="0" err="1"/>
              <a:t>Chebenov</a:t>
            </a:r>
            <a:r>
              <a:rPr lang="en-US" dirty="0"/>
              <a:t> </a:t>
            </a:r>
            <a:r>
              <a:rPr lang="en-US" dirty="0" err="1"/>
              <a:t>pers</a:t>
            </a:r>
            <a:r>
              <a:rPr lang="en-US" dirty="0"/>
              <a:t> comm.). In Iran 80,000-1 million fingerlings (3-5 g each) (from ranched individuals) are released annually to the Caspian Sea (</a:t>
            </a:r>
            <a:r>
              <a:rPr lang="en-US" dirty="0" err="1"/>
              <a:t>Pourkazemi</a:t>
            </a:r>
            <a:r>
              <a:rPr lang="en-US" dirty="0"/>
              <a:t> </a:t>
            </a:r>
            <a:r>
              <a:rPr lang="en-US" dirty="0" err="1"/>
              <a:t>pers</a:t>
            </a:r>
            <a:r>
              <a:rPr lang="en-US" dirty="0"/>
              <a:t> comm.). This species was listed on CITES Appendix II in 1998. </a:t>
            </a:r>
            <a:endParaRPr lang="cs-CZ" dirty="0"/>
          </a:p>
        </p:txBody>
      </p:sp>
      <p:sp>
        <p:nvSpPr>
          <p:cNvPr id="3" name="Obdélník 2"/>
          <p:cNvSpPr/>
          <p:nvPr/>
        </p:nvSpPr>
        <p:spPr>
          <a:xfrm>
            <a:off x="7857503" y="6284096"/>
            <a:ext cx="4121706" cy="369332"/>
          </a:xfrm>
          <a:prstGeom prst="rect">
            <a:avLst/>
          </a:prstGeom>
        </p:spPr>
        <p:txBody>
          <a:bodyPr wrap="none">
            <a:spAutoFit/>
          </a:bodyPr>
          <a:lstStyle/>
          <a:p>
            <a:r>
              <a:rPr lang="cs-CZ" dirty="0"/>
              <a:t>http://www.iucnredlist.org/details/225/0</a:t>
            </a:r>
          </a:p>
        </p:txBody>
      </p:sp>
      <p:sp>
        <p:nvSpPr>
          <p:cNvPr id="4" name="Text Box 3"/>
          <p:cNvSpPr txBox="1">
            <a:spLocks noChangeArrowheads="1"/>
          </p:cNvSpPr>
          <p:nvPr/>
        </p:nvSpPr>
        <p:spPr bwMode="auto">
          <a:xfrm>
            <a:off x="1524000" y="87379"/>
            <a:ext cx="9292281" cy="707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2000" b="1" dirty="0">
                <a:latin typeface="Times New Roman" panose="02020603050405020304" pitchFamily="18" charset="0"/>
              </a:rPr>
              <a:t>jeseter hladký </a:t>
            </a:r>
            <a:r>
              <a:rPr lang="cs-CZ" altLang="cs-CZ" sz="2000" b="1" dirty="0" err="1" smtClean="0">
                <a:latin typeface="Times New Roman" panose="02020603050405020304" pitchFamily="18" charset="0"/>
              </a:rPr>
              <a:t>Ship</a:t>
            </a:r>
            <a:r>
              <a:rPr lang="cs-CZ" altLang="cs-CZ" sz="2000" b="1" dirty="0" smtClean="0">
                <a:latin typeface="Times New Roman" panose="02020603050405020304" pitchFamily="18" charset="0"/>
              </a:rPr>
              <a:t> </a:t>
            </a:r>
            <a:r>
              <a:rPr lang="cs-CZ" altLang="cs-CZ" sz="2000" b="1" dirty="0" err="1" smtClean="0">
                <a:latin typeface="Times New Roman" panose="02020603050405020304" pitchFamily="18" charset="0"/>
              </a:rPr>
              <a:t>Sturgeon</a:t>
            </a:r>
            <a:endParaRPr lang="cs-CZ" altLang="cs-CZ" sz="2000" b="1" dirty="0">
              <a:latin typeface="Times New Roman" panose="02020603050405020304" pitchFamily="18" charset="0"/>
            </a:endParaRPr>
          </a:p>
          <a:p>
            <a:pPr algn="ctr" eaLnBrk="0" fontAlgn="base" hangingPunct="0">
              <a:spcBef>
                <a:spcPct val="0"/>
              </a:spcBef>
              <a:spcAft>
                <a:spcPct val="0"/>
              </a:spcAft>
            </a:pPr>
            <a:r>
              <a:rPr lang="cs-CZ" altLang="cs-CZ" sz="2000" b="1" i="1" dirty="0">
                <a:latin typeface="Times New Roman" panose="02020603050405020304" pitchFamily="18" charset="0"/>
              </a:rPr>
              <a:t>(</a:t>
            </a:r>
            <a:r>
              <a:rPr lang="cs-CZ" altLang="cs-CZ" sz="2000" b="1" i="1" dirty="0" err="1">
                <a:latin typeface="Times New Roman" panose="02020603050405020304" pitchFamily="18" charset="0"/>
              </a:rPr>
              <a:t>Acipenser</a:t>
            </a:r>
            <a:r>
              <a:rPr lang="cs-CZ" altLang="cs-CZ" sz="2000" b="1" i="1" dirty="0">
                <a:latin typeface="Times New Roman" panose="02020603050405020304" pitchFamily="18" charset="0"/>
              </a:rPr>
              <a:t> </a:t>
            </a:r>
            <a:r>
              <a:rPr lang="cs-CZ" altLang="cs-CZ" sz="2000" b="1" i="1" dirty="0" err="1">
                <a:latin typeface="Times New Roman" panose="02020603050405020304" pitchFamily="18" charset="0"/>
              </a:rPr>
              <a:t>nudiventris</a:t>
            </a:r>
            <a:r>
              <a:rPr lang="cs-CZ" altLang="cs-CZ" sz="2000" i="1" dirty="0">
                <a:latin typeface="Times New Roman" panose="02020603050405020304" pitchFamily="18" charset="0"/>
              </a:rPr>
              <a:t> </a:t>
            </a:r>
            <a:r>
              <a:rPr lang="cs-CZ" altLang="cs-CZ" sz="2000" b="1" i="1" dirty="0">
                <a:latin typeface="Times New Roman" panose="02020603050405020304" pitchFamily="18" charset="0"/>
              </a:rPr>
              <a:t>)</a:t>
            </a:r>
          </a:p>
        </p:txBody>
      </p:sp>
      <p:graphicFrame>
        <p:nvGraphicFramePr>
          <p:cNvPr id="5" name="Tabulka 4"/>
          <p:cNvGraphicFramePr>
            <a:graphicFrameLocks noGrp="1"/>
          </p:cNvGraphicFramePr>
          <p:nvPr>
            <p:extLst>
              <p:ext uri="{D42A27DB-BD31-4B8C-83A1-F6EECF244321}">
                <p14:modId xmlns:p14="http://schemas.microsoft.com/office/powerpoint/2010/main" val="1121062767"/>
              </p:ext>
            </p:extLst>
          </p:nvPr>
        </p:nvGraphicFramePr>
        <p:xfrm>
          <a:off x="395416" y="6539284"/>
          <a:ext cx="10515600" cy="396240"/>
        </p:xfrm>
        <a:graphic>
          <a:graphicData uri="http://schemas.openxmlformats.org/drawingml/2006/table">
            <a:tbl>
              <a:tblPr/>
              <a:tblGrid>
                <a:gridCol w="737103"/>
                <a:gridCol w="9778497"/>
              </a:tblGrid>
              <a:tr h="0">
                <a:tc>
                  <a:txBody>
                    <a:bodyPr/>
                    <a:lstStyle/>
                    <a:p>
                      <a:r>
                        <a:rPr lang="cs-CZ" sz="1000" b="1" dirty="0" err="1"/>
                        <a:t>Citation</a:t>
                      </a:r>
                      <a:r>
                        <a:rPr lang="cs-CZ" sz="1000" b="1" dirty="0"/>
                        <a:t>:</a:t>
                      </a:r>
                      <a:endParaRPr lang="cs-CZ" sz="1000" dirty="0"/>
                    </a:p>
                  </a:txBody>
                  <a:tcPr anchor="ctr">
                    <a:lnL>
                      <a:noFill/>
                    </a:lnL>
                    <a:lnR>
                      <a:noFill/>
                    </a:lnR>
                    <a:lnT>
                      <a:noFill/>
                    </a:lnT>
                    <a:lnB>
                      <a:noFill/>
                    </a:lnB>
                  </a:tcPr>
                </a:tc>
                <a:tc>
                  <a:txBody>
                    <a:bodyPr/>
                    <a:lstStyle/>
                    <a:p>
                      <a:r>
                        <a:rPr lang="en-US" sz="1000" dirty="0"/>
                        <a:t>Gesner, J., </a:t>
                      </a:r>
                      <a:r>
                        <a:rPr lang="en-US" sz="1000" dirty="0" err="1"/>
                        <a:t>Freyhof</a:t>
                      </a:r>
                      <a:r>
                        <a:rPr lang="en-US" sz="1000" dirty="0"/>
                        <a:t>, J. &amp; </a:t>
                      </a:r>
                      <a:r>
                        <a:rPr lang="en-US" sz="1000" dirty="0" err="1"/>
                        <a:t>Kottelat</a:t>
                      </a:r>
                      <a:r>
                        <a:rPr lang="en-US" sz="1000" dirty="0"/>
                        <a:t>, M. 2010. </a:t>
                      </a:r>
                      <a:r>
                        <a:rPr lang="en-US" sz="1000" i="1" dirty="0" err="1"/>
                        <a:t>Acipenser</a:t>
                      </a:r>
                      <a:r>
                        <a:rPr lang="en-US" sz="1000" i="1" dirty="0"/>
                        <a:t> </a:t>
                      </a:r>
                      <a:r>
                        <a:rPr lang="en-US" sz="1000" i="1" dirty="0" err="1"/>
                        <a:t>nudiventris</a:t>
                      </a:r>
                      <a:r>
                        <a:rPr lang="en-US" sz="1000" dirty="0"/>
                        <a:t>. The IUCN Red List of Threatened Species 2010: e.T225A13038215. </a:t>
                      </a:r>
                      <a:r>
                        <a:rPr lang="en-US" sz="1000" dirty="0">
                          <a:effectLst/>
                          <a:hlinkClick r:id="rId2"/>
                        </a:rPr>
                        <a:t>http://dx.doi.org/10.2305/IUCN.UK.2010-1.RLTS.T225A13038215.en</a:t>
                      </a:r>
                      <a:r>
                        <a:rPr lang="en-US" sz="1000" dirty="0">
                          <a:effectLst/>
                        </a:rPr>
                        <a:t>. </a:t>
                      </a:r>
                      <a:r>
                        <a:rPr lang="en-US" sz="1000" dirty="0"/>
                        <a:t>Downloaded on </a:t>
                      </a:r>
                      <a:r>
                        <a:rPr lang="en-US" sz="1000" b="1" dirty="0"/>
                        <a:t>06 February 2017</a:t>
                      </a:r>
                      <a:r>
                        <a:rPr lang="en-US" sz="1000" dirty="0"/>
                        <a:t>.</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195190999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 nudiventris hlav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9317" y="186594"/>
            <a:ext cx="4318620" cy="2414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jeseter hladký"/>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3504903"/>
            <a:ext cx="4454798" cy="297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Obdélník 1"/>
          <p:cNvSpPr>
            <a:spLocks noChangeArrowheads="1"/>
          </p:cNvSpPr>
          <p:nvPr/>
        </p:nvSpPr>
        <p:spPr bwMode="auto">
          <a:xfrm>
            <a:off x="1286091" y="2758303"/>
            <a:ext cx="4572001" cy="87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2531" b="1" dirty="0">
                <a:latin typeface="Times New Roman" panose="02020603050405020304" pitchFamily="18" charset="0"/>
              </a:rPr>
              <a:t>jeseter hladký </a:t>
            </a:r>
          </a:p>
          <a:p>
            <a:pPr algn="ctr" eaLnBrk="0" fontAlgn="base" hangingPunct="0">
              <a:spcBef>
                <a:spcPct val="0"/>
              </a:spcBef>
              <a:spcAft>
                <a:spcPct val="0"/>
              </a:spcAft>
            </a:pPr>
            <a:r>
              <a:rPr lang="cs-CZ" altLang="cs-CZ" sz="2531" b="1" i="1" dirty="0">
                <a:latin typeface="Times New Roman" panose="02020603050405020304" pitchFamily="18" charset="0"/>
              </a:rPr>
              <a:t>(</a:t>
            </a:r>
            <a:r>
              <a:rPr lang="cs-CZ" altLang="cs-CZ" sz="2531" b="1" i="1" dirty="0" err="1">
                <a:latin typeface="Times New Roman" panose="02020603050405020304" pitchFamily="18" charset="0"/>
              </a:rPr>
              <a:t>Acipenser</a:t>
            </a:r>
            <a:r>
              <a:rPr lang="cs-CZ" altLang="cs-CZ" sz="2531" b="1" i="1" dirty="0">
                <a:latin typeface="Times New Roman" panose="02020603050405020304" pitchFamily="18" charset="0"/>
              </a:rPr>
              <a:t> </a:t>
            </a:r>
            <a:r>
              <a:rPr lang="cs-CZ" altLang="cs-CZ" sz="2531" b="1" i="1" dirty="0" err="1">
                <a:latin typeface="Times New Roman" panose="02020603050405020304" pitchFamily="18" charset="0"/>
              </a:rPr>
              <a:t>nudiventris</a:t>
            </a:r>
            <a:r>
              <a:rPr lang="cs-CZ" altLang="cs-CZ" sz="2531" i="1" dirty="0">
                <a:latin typeface="Times New Roman" panose="02020603050405020304" pitchFamily="18" charset="0"/>
              </a:rPr>
              <a:t> </a:t>
            </a:r>
            <a:r>
              <a:rPr lang="cs-CZ" altLang="cs-CZ" sz="2531" b="1" i="1" dirty="0">
                <a:latin typeface="Times New Roman" panose="02020603050405020304" pitchFamily="18" charset="0"/>
              </a:rPr>
              <a:t>)</a:t>
            </a:r>
          </a:p>
        </p:txBody>
      </p:sp>
      <p:pic>
        <p:nvPicPr>
          <p:cNvPr id="2" name="DSCN1745 malý.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382742" y="3504903"/>
            <a:ext cx="5285258" cy="29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p:cNvPicPr>
            <a:picLocks noChangeAspect="1"/>
          </p:cNvPicPr>
          <p:nvPr/>
        </p:nvPicPr>
        <p:blipFill>
          <a:blip r:embed="rId7"/>
          <a:stretch>
            <a:fillRect/>
          </a:stretch>
        </p:blipFill>
        <p:spPr>
          <a:xfrm>
            <a:off x="6804829" y="533549"/>
            <a:ext cx="3525378" cy="2646745"/>
          </a:xfrm>
          <a:prstGeom prst="rect">
            <a:avLst/>
          </a:prstGeom>
        </p:spPr>
      </p:pic>
      <p:sp>
        <p:nvSpPr>
          <p:cNvPr id="4" name="Obdélník 3"/>
          <p:cNvSpPr/>
          <p:nvPr/>
        </p:nvSpPr>
        <p:spPr>
          <a:xfrm>
            <a:off x="6197261" y="208941"/>
            <a:ext cx="4572000" cy="287130"/>
          </a:xfrm>
          <a:prstGeom prst="rect">
            <a:avLst/>
          </a:prstGeom>
        </p:spPr>
        <p:txBody>
          <a:bodyPr>
            <a:spAutoFit/>
          </a:bodyPr>
          <a:lstStyle/>
          <a:p>
            <a:pPr eaLnBrk="0" fontAlgn="base" hangingPunct="0">
              <a:spcBef>
                <a:spcPct val="0"/>
              </a:spcBef>
              <a:spcAft>
                <a:spcPct val="0"/>
              </a:spcAft>
            </a:pPr>
            <a:r>
              <a:rPr lang="cs-CZ" sz="1266" dirty="0">
                <a:solidFill>
                  <a:srgbClr val="414141"/>
                </a:solidFill>
                <a:sym typeface="Gill Sans Light" charset="0"/>
              </a:rPr>
              <a:t>http://www.arkive.org/ship-sturgeon/acipenser-nudiventris</a:t>
            </a:r>
            <a:endParaRPr lang="cs-CZ" sz="3023" dirty="0">
              <a:solidFill>
                <a:srgbClr val="414141"/>
              </a:solidFill>
              <a:sym typeface="Gill Sans Light" charset="0"/>
            </a:endParaRPr>
          </a:p>
        </p:txBody>
      </p:sp>
    </p:spTree>
    <p:extLst>
      <p:ext uri="{BB962C8B-B14F-4D97-AF65-F5344CB8AC3E}">
        <p14:creationId xmlns:p14="http://schemas.microsoft.com/office/powerpoint/2010/main" val="3140852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5596" y="1150814"/>
            <a:ext cx="4914677" cy="308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acipenser_nudivent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596" y="4436939"/>
            <a:ext cx="4914677"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Obdélník 1"/>
          <p:cNvSpPr>
            <a:spLocks noChangeArrowheads="1"/>
          </p:cNvSpPr>
          <p:nvPr/>
        </p:nvSpPr>
        <p:spPr bwMode="auto">
          <a:xfrm>
            <a:off x="3868043" y="112738"/>
            <a:ext cx="4572000" cy="104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3094" b="1">
                <a:latin typeface="Times New Roman" panose="02020603050405020304" pitchFamily="18" charset="0"/>
              </a:rPr>
              <a:t>jeseter hladký </a:t>
            </a:r>
          </a:p>
          <a:p>
            <a:pPr algn="ctr" eaLnBrk="0" fontAlgn="base" hangingPunct="0">
              <a:spcBef>
                <a:spcPct val="0"/>
              </a:spcBef>
              <a:spcAft>
                <a:spcPct val="0"/>
              </a:spcAft>
            </a:pPr>
            <a:r>
              <a:rPr lang="cs-CZ" altLang="cs-CZ" sz="3094" b="1" i="1">
                <a:latin typeface="Times New Roman" panose="02020603050405020304" pitchFamily="18" charset="0"/>
              </a:rPr>
              <a:t>(Acipenser nudiventris</a:t>
            </a:r>
            <a:r>
              <a:rPr lang="cs-CZ" altLang="cs-CZ" sz="1266" i="1">
                <a:latin typeface="Times New Roman" panose="02020603050405020304" pitchFamily="18" charset="0"/>
              </a:rPr>
              <a:t> </a:t>
            </a:r>
            <a:r>
              <a:rPr lang="cs-CZ" altLang="cs-CZ" sz="3094" b="1" i="1">
                <a:latin typeface="Times New Roman" panose="02020603050405020304" pitchFamily="18" charset="0"/>
              </a:rPr>
              <a:t>)</a:t>
            </a:r>
          </a:p>
        </p:txBody>
      </p:sp>
    </p:spTree>
    <p:extLst>
      <p:ext uri="{BB962C8B-B14F-4D97-AF65-F5344CB8AC3E}">
        <p14:creationId xmlns:p14="http://schemas.microsoft.com/office/powerpoint/2010/main" val="22136969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6248921" y="3494927"/>
            <a:ext cx="4751039" cy="2580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eaLnBrk="0" fontAlgn="base" hangingPunct="0">
              <a:spcBef>
                <a:spcPct val="0"/>
              </a:spcBef>
              <a:spcAft>
                <a:spcPct val="0"/>
              </a:spcAft>
            </a:pPr>
            <a:r>
              <a:rPr lang="cs-CZ" altLang="cs-CZ" sz="1617" b="1" dirty="0">
                <a:latin typeface="Times New Roman" panose="02020603050405020304" pitchFamily="18" charset="0"/>
              </a:rPr>
              <a:t>výskyt: </a:t>
            </a:r>
            <a:r>
              <a:rPr lang="cs-CZ" altLang="cs-CZ" sz="1617" dirty="0">
                <a:latin typeface="Times New Roman" panose="02020603050405020304" pitchFamily="18" charset="0"/>
              </a:rPr>
              <a:t>řeky moří Azovského, Černého a Kaspického</a:t>
            </a:r>
            <a:endParaRPr lang="cs-CZ" altLang="cs-CZ" sz="1617" b="1" dirty="0">
              <a:latin typeface="Times New Roman" panose="02020603050405020304" pitchFamily="18" charset="0"/>
            </a:endParaRPr>
          </a:p>
          <a:p>
            <a:pPr eaLnBrk="0" fontAlgn="base" hangingPunct="0">
              <a:spcBef>
                <a:spcPct val="0"/>
              </a:spcBef>
              <a:spcAft>
                <a:spcPct val="0"/>
              </a:spcAft>
            </a:pPr>
            <a:r>
              <a:rPr lang="cs-CZ" altLang="cs-CZ" sz="1617" b="1" dirty="0">
                <a:latin typeface="Times New Roman" panose="02020603050405020304" pitchFamily="18" charset="0"/>
              </a:rPr>
              <a:t>karyotyp 2n: </a:t>
            </a:r>
            <a:r>
              <a:rPr lang="cs-CZ" altLang="cs-CZ" sz="1617" dirty="0">
                <a:latin typeface="Times New Roman" panose="02020603050405020304" pitchFamily="18" charset="0"/>
              </a:rPr>
              <a:t>118 ± 2(4) chromozómů</a:t>
            </a:r>
            <a:endParaRPr lang="cs-CZ" altLang="cs-CZ" sz="1617" b="1" dirty="0">
              <a:latin typeface="Times New Roman" panose="02020603050405020304" pitchFamily="18" charset="0"/>
            </a:endParaRPr>
          </a:p>
          <a:p>
            <a:pPr eaLnBrk="0" fontAlgn="base" hangingPunct="0">
              <a:spcBef>
                <a:spcPct val="0"/>
              </a:spcBef>
              <a:spcAft>
                <a:spcPct val="0"/>
              </a:spcAft>
            </a:pPr>
            <a:r>
              <a:rPr lang="cs-CZ" altLang="cs-CZ" sz="1617" b="1" dirty="0">
                <a:latin typeface="Times New Roman" panose="02020603050405020304" pitchFamily="18" charset="0"/>
              </a:rPr>
              <a:t>maximální délka: </a:t>
            </a:r>
            <a:r>
              <a:rPr lang="cs-CZ" altLang="cs-CZ" sz="1617" dirty="0">
                <a:latin typeface="Times New Roman" panose="02020603050405020304" pitchFamily="18" charset="0"/>
              </a:rPr>
              <a:t>0,9 –1,25 m</a:t>
            </a:r>
            <a:endParaRPr lang="cs-CZ" altLang="cs-CZ" sz="1617" b="1" dirty="0">
              <a:latin typeface="Times New Roman" panose="02020603050405020304" pitchFamily="18" charset="0"/>
            </a:endParaRPr>
          </a:p>
          <a:p>
            <a:pPr eaLnBrk="0" fontAlgn="base" hangingPunct="0">
              <a:spcBef>
                <a:spcPct val="0"/>
              </a:spcBef>
              <a:spcAft>
                <a:spcPct val="0"/>
              </a:spcAft>
            </a:pPr>
            <a:r>
              <a:rPr lang="cs-CZ" altLang="cs-CZ" sz="1617" b="1" dirty="0">
                <a:latin typeface="Times New Roman" panose="02020603050405020304" pitchFamily="18" charset="0"/>
              </a:rPr>
              <a:t>maximální hmotnost: </a:t>
            </a:r>
            <a:r>
              <a:rPr lang="cs-CZ" altLang="cs-CZ" sz="1617" dirty="0">
                <a:latin typeface="Times New Roman" panose="02020603050405020304" pitchFamily="18" charset="0"/>
              </a:rPr>
              <a:t>16 kg</a:t>
            </a:r>
            <a:endParaRPr lang="cs-CZ" altLang="cs-CZ" sz="1617" b="1" dirty="0">
              <a:latin typeface="Times New Roman" panose="02020603050405020304" pitchFamily="18" charset="0"/>
            </a:endParaRPr>
          </a:p>
          <a:p>
            <a:pPr eaLnBrk="0" fontAlgn="base" hangingPunct="0">
              <a:spcBef>
                <a:spcPct val="0"/>
              </a:spcBef>
              <a:spcAft>
                <a:spcPct val="0"/>
              </a:spcAft>
            </a:pPr>
            <a:r>
              <a:rPr lang="cs-CZ" altLang="cs-CZ" sz="1617" b="1" dirty="0">
                <a:latin typeface="Times New Roman" panose="02020603050405020304" pitchFamily="18" charset="0"/>
              </a:rPr>
              <a:t>pohlavní dospělost</a:t>
            </a:r>
          </a:p>
          <a:p>
            <a:pPr eaLnBrk="0" fontAlgn="base" hangingPunct="0">
              <a:spcBef>
                <a:spcPct val="0"/>
              </a:spcBef>
              <a:spcAft>
                <a:spcPct val="0"/>
              </a:spcAft>
            </a:pPr>
            <a:r>
              <a:rPr lang="cs-CZ" altLang="cs-CZ" sz="1617" b="1" dirty="0">
                <a:latin typeface="Times New Roman" panose="02020603050405020304" pitchFamily="18" charset="0"/>
              </a:rPr>
              <a:t> mlíčáků: </a:t>
            </a:r>
            <a:r>
              <a:rPr lang="cs-CZ" altLang="cs-CZ" sz="1617" dirty="0">
                <a:latin typeface="Times New Roman" panose="02020603050405020304" pitchFamily="18" charset="0"/>
              </a:rPr>
              <a:t>3 – 7 let (Dunaj) 4 – 5 let Rusko (0,35 m)</a:t>
            </a:r>
            <a:endParaRPr lang="cs-CZ" altLang="cs-CZ" sz="1617" b="1" dirty="0">
              <a:latin typeface="Times New Roman" panose="02020603050405020304" pitchFamily="18" charset="0"/>
            </a:endParaRPr>
          </a:p>
          <a:p>
            <a:pPr eaLnBrk="0" fontAlgn="base" hangingPunct="0">
              <a:spcBef>
                <a:spcPct val="0"/>
              </a:spcBef>
              <a:spcAft>
                <a:spcPct val="0"/>
              </a:spcAft>
            </a:pPr>
            <a:r>
              <a:rPr lang="cs-CZ" altLang="cs-CZ" sz="1617" b="1" dirty="0">
                <a:latin typeface="Times New Roman" panose="02020603050405020304" pitchFamily="18" charset="0"/>
              </a:rPr>
              <a:t>jikernaček: </a:t>
            </a:r>
            <a:r>
              <a:rPr lang="cs-CZ" altLang="cs-CZ" sz="1617" dirty="0">
                <a:latin typeface="Times New Roman" panose="02020603050405020304" pitchFamily="18" charset="0"/>
              </a:rPr>
              <a:t>7 - 9 let  (0,45 m)</a:t>
            </a:r>
            <a:endParaRPr lang="cs-CZ" altLang="cs-CZ" sz="1617" b="1" dirty="0">
              <a:latin typeface="Times New Roman" panose="02020603050405020304" pitchFamily="18" charset="0"/>
            </a:endParaRPr>
          </a:p>
          <a:p>
            <a:pPr eaLnBrk="0" fontAlgn="base" hangingPunct="0">
              <a:spcBef>
                <a:spcPct val="0"/>
              </a:spcBef>
              <a:spcAft>
                <a:spcPct val="0"/>
              </a:spcAft>
            </a:pPr>
            <a:r>
              <a:rPr lang="cs-CZ" altLang="cs-CZ" sz="1617" b="1" dirty="0">
                <a:latin typeface="Times New Roman" panose="02020603050405020304" pitchFamily="18" charset="0"/>
              </a:rPr>
              <a:t>výtěr: </a:t>
            </a:r>
            <a:r>
              <a:rPr lang="cs-CZ" altLang="cs-CZ" sz="1617" dirty="0">
                <a:latin typeface="Times New Roman" panose="02020603050405020304" pitchFamily="18" charset="0"/>
              </a:rPr>
              <a:t>na jaře (4.-6.) v 12 - 17 </a:t>
            </a:r>
            <a:r>
              <a:rPr lang="cs-CZ" altLang="cs-CZ" sz="1617" baseline="30000" dirty="0">
                <a:latin typeface="Times New Roman" panose="02020603050405020304" pitchFamily="18" charset="0"/>
              </a:rPr>
              <a:t>0</a:t>
            </a:r>
            <a:r>
              <a:rPr lang="cs-CZ" altLang="cs-CZ" sz="1617" dirty="0">
                <a:latin typeface="Times New Roman" panose="02020603050405020304" pitchFamily="18" charset="0"/>
              </a:rPr>
              <a:t>C</a:t>
            </a:r>
            <a:endParaRPr lang="cs-CZ" altLang="cs-CZ" sz="1617" b="1" dirty="0">
              <a:latin typeface="Times New Roman" panose="02020603050405020304" pitchFamily="18" charset="0"/>
            </a:endParaRPr>
          </a:p>
          <a:p>
            <a:pPr eaLnBrk="0" fontAlgn="base" hangingPunct="0">
              <a:spcBef>
                <a:spcPct val="0"/>
              </a:spcBef>
              <a:spcAft>
                <a:spcPct val="0"/>
              </a:spcAft>
            </a:pPr>
            <a:r>
              <a:rPr lang="cs-CZ" altLang="cs-CZ" sz="1617" b="1" dirty="0">
                <a:latin typeface="Times New Roman" panose="02020603050405020304" pitchFamily="18" charset="0"/>
              </a:rPr>
              <a:t>velikost jiker: </a:t>
            </a:r>
            <a:r>
              <a:rPr lang="cs-CZ" altLang="cs-CZ" sz="1617" dirty="0">
                <a:latin typeface="Times New Roman" panose="02020603050405020304" pitchFamily="18" charset="0"/>
              </a:rPr>
              <a:t>1,9 – 2,5 mm</a:t>
            </a:r>
            <a:endParaRPr lang="cs-CZ" altLang="cs-CZ" sz="1617" b="1" dirty="0">
              <a:latin typeface="Times New Roman" panose="02020603050405020304" pitchFamily="18" charset="0"/>
            </a:endParaRPr>
          </a:p>
          <a:p>
            <a:pPr eaLnBrk="0" fontAlgn="base" hangingPunct="0">
              <a:spcBef>
                <a:spcPct val="0"/>
              </a:spcBef>
              <a:spcAft>
                <a:spcPct val="0"/>
              </a:spcAft>
            </a:pPr>
            <a:r>
              <a:rPr lang="cs-CZ" altLang="cs-CZ" sz="1617" b="1" dirty="0">
                <a:latin typeface="Times New Roman" panose="02020603050405020304" pitchFamily="18" charset="0"/>
              </a:rPr>
              <a:t>počet jiker v 1g: </a:t>
            </a:r>
            <a:r>
              <a:rPr lang="cs-CZ" altLang="cs-CZ" sz="1617" dirty="0">
                <a:latin typeface="Times New Roman" panose="02020603050405020304" pitchFamily="18" charset="0"/>
              </a:rPr>
              <a:t>110 - 120</a:t>
            </a:r>
            <a:endParaRPr lang="cs-CZ" altLang="cs-CZ" sz="1617" b="1" dirty="0">
              <a:latin typeface="Times New Roman" panose="02020603050405020304" pitchFamily="18" charset="0"/>
            </a:endParaRPr>
          </a:p>
        </p:txBody>
      </p:sp>
      <p:sp>
        <p:nvSpPr>
          <p:cNvPr id="36867" name="Text Box 3"/>
          <p:cNvSpPr txBox="1">
            <a:spLocks noChangeArrowheads="1"/>
          </p:cNvSpPr>
          <p:nvPr/>
        </p:nvSpPr>
        <p:spPr bwMode="auto">
          <a:xfrm>
            <a:off x="1676921" y="9578"/>
            <a:ext cx="4572000" cy="1195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3586" b="1" dirty="0">
                <a:latin typeface="Times New Roman" panose="02020603050405020304" pitchFamily="18" charset="0"/>
              </a:rPr>
              <a:t>jeseter malý </a:t>
            </a:r>
          </a:p>
          <a:p>
            <a:pPr algn="ctr" eaLnBrk="0" fontAlgn="base" hangingPunct="0">
              <a:spcBef>
                <a:spcPct val="0"/>
              </a:spcBef>
              <a:spcAft>
                <a:spcPct val="0"/>
              </a:spcAft>
            </a:pPr>
            <a:r>
              <a:rPr lang="cs-CZ" altLang="cs-CZ" sz="3586" b="1" i="1" dirty="0">
                <a:latin typeface="Times New Roman" panose="02020603050405020304" pitchFamily="18" charset="0"/>
              </a:rPr>
              <a:t>(</a:t>
            </a:r>
            <a:r>
              <a:rPr lang="cs-CZ" altLang="cs-CZ" sz="3586" b="1" i="1" dirty="0" err="1">
                <a:latin typeface="Times New Roman" panose="02020603050405020304" pitchFamily="18" charset="0"/>
              </a:rPr>
              <a:t>Acipenser</a:t>
            </a:r>
            <a:r>
              <a:rPr lang="cs-CZ" altLang="cs-CZ" sz="3586" b="1" i="1" dirty="0">
                <a:latin typeface="Times New Roman" panose="02020603050405020304" pitchFamily="18" charset="0"/>
              </a:rPr>
              <a:t> </a:t>
            </a:r>
            <a:r>
              <a:rPr lang="cs-CZ" altLang="cs-CZ" sz="3586" b="1" i="1" dirty="0" err="1">
                <a:latin typeface="Times New Roman" panose="02020603050405020304" pitchFamily="18" charset="0"/>
              </a:rPr>
              <a:t>ruthenus</a:t>
            </a:r>
            <a:r>
              <a:rPr lang="cs-CZ" altLang="cs-CZ" sz="1617" i="1" dirty="0">
                <a:latin typeface="Times New Roman" panose="02020603050405020304" pitchFamily="18" charset="0"/>
              </a:rPr>
              <a:t> </a:t>
            </a:r>
            <a:r>
              <a:rPr lang="cs-CZ" altLang="cs-CZ" sz="3586" b="1" i="1" dirty="0">
                <a:latin typeface="Times New Roman" panose="02020603050405020304" pitchFamily="18" charset="0"/>
              </a:rPr>
              <a:t>)</a:t>
            </a:r>
          </a:p>
        </p:txBody>
      </p:sp>
      <p:pic>
        <p:nvPicPr>
          <p:cNvPr id="36868" name="Picture 4" descr="ruthen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0415" y="9578"/>
            <a:ext cx="4038451" cy="119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3"/>
          <a:stretch>
            <a:fillRect/>
          </a:stretch>
        </p:blipFill>
        <p:spPr>
          <a:xfrm>
            <a:off x="279455" y="3512155"/>
            <a:ext cx="5664033" cy="2563605"/>
          </a:xfrm>
          <a:prstGeom prst="rect">
            <a:avLst/>
          </a:prstGeom>
        </p:spPr>
      </p:pic>
      <p:pic>
        <p:nvPicPr>
          <p:cNvPr id="3" name="Obrázek 2"/>
          <p:cNvPicPr>
            <a:picLocks noChangeAspect="1"/>
          </p:cNvPicPr>
          <p:nvPr/>
        </p:nvPicPr>
        <p:blipFill>
          <a:blip r:embed="rId4"/>
          <a:stretch>
            <a:fillRect/>
          </a:stretch>
        </p:blipFill>
        <p:spPr>
          <a:xfrm>
            <a:off x="279455" y="1728284"/>
            <a:ext cx="10979588" cy="1155746"/>
          </a:xfrm>
          <a:prstGeom prst="rect">
            <a:avLst/>
          </a:prstGeom>
        </p:spPr>
      </p:pic>
      <p:pic>
        <p:nvPicPr>
          <p:cNvPr id="4" name="Obrázek 3"/>
          <p:cNvPicPr>
            <a:picLocks noChangeAspect="1"/>
          </p:cNvPicPr>
          <p:nvPr/>
        </p:nvPicPr>
        <p:blipFill>
          <a:blip r:embed="rId5"/>
          <a:stretch>
            <a:fillRect/>
          </a:stretch>
        </p:blipFill>
        <p:spPr>
          <a:xfrm>
            <a:off x="2236865" y="1189299"/>
            <a:ext cx="4193648" cy="448176"/>
          </a:xfrm>
          <a:prstGeom prst="rect">
            <a:avLst/>
          </a:prstGeom>
        </p:spPr>
      </p:pic>
      <p:sp>
        <p:nvSpPr>
          <p:cNvPr id="8" name="Obdélník 7"/>
          <p:cNvSpPr/>
          <p:nvPr/>
        </p:nvSpPr>
        <p:spPr>
          <a:xfrm>
            <a:off x="8201680" y="3050979"/>
            <a:ext cx="2916633" cy="276999"/>
          </a:xfrm>
          <a:prstGeom prst="rect">
            <a:avLst/>
          </a:prstGeom>
        </p:spPr>
        <p:txBody>
          <a:bodyPr wrap="square">
            <a:spAutoFit/>
          </a:bodyPr>
          <a:lstStyle/>
          <a:p>
            <a:r>
              <a:rPr lang="cs-CZ" sz="1200" dirty="0"/>
              <a:t>http://</a:t>
            </a:r>
            <a:r>
              <a:rPr lang="cs-CZ" sz="1200" dirty="0" smtClean="0"/>
              <a:t>www.pond-life.me.uk/sturgeon/</a:t>
            </a:r>
            <a:endParaRPr lang="cs-CZ" sz="1200" dirty="0"/>
          </a:p>
        </p:txBody>
      </p:sp>
    </p:spTree>
    <p:extLst>
      <p:ext uri="{BB962C8B-B14F-4D97-AF65-F5344CB8AC3E}">
        <p14:creationId xmlns:p14="http://schemas.microsoft.com/office/powerpoint/2010/main" val="38595715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910132" y="0"/>
            <a:ext cx="8281868" cy="2671570"/>
          </a:xfrm>
          <a:prstGeom prst="rect">
            <a:avLst/>
          </a:prstGeom>
        </p:spPr>
      </p:pic>
      <p:sp>
        <p:nvSpPr>
          <p:cNvPr id="3" name="Obdélník 2"/>
          <p:cNvSpPr/>
          <p:nvPr/>
        </p:nvSpPr>
        <p:spPr>
          <a:xfrm>
            <a:off x="8429248" y="6392562"/>
            <a:ext cx="3676066" cy="308674"/>
          </a:xfrm>
          <a:prstGeom prst="rect">
            <a:avLst/>
          </a:prstGeom>
        </p:spPr>
        <p:txBody>
          <a:bodyPr wrap="square">
            <a:spAutoFit/>
          </a:bodyPr>
          <a:lstStyle/>
          <a:p>
            <a:pPr eaLnBrk="0" fontAlgn="base" hangingPunct="0">
              <a:spcBef>
                <a:spcPct val="0"/>
              </a:spcBef>
              <a:spcAft>
                <a:spcPct val="0"/>
              </a:spcAft>
            </a:pPr>
            <a:r>
              <a:rPr lang="cs-CZ" sz="1406" dirty="0">
                <a:solidFill>
                  <a:srgbClr val="414141"/>
                </a:solidFill>
                <a:sym typeface="Gill Sans Light" charset="0"/>
              </a:rPr>
              <a:t>http://www.iucnredlist.org/details/227/0</a:t>
            </a:r>
          </a:p>
        </p:txBody>
      </p:sp>
      <p:pic>
        <p:nvPicPr>
          <p:cNvPr id="4" name="Obrázek 3"/>
          <p:cNvPicPr>
            <a:picLocks noChangeAspect="1"/>
          </p:cNvPicPr>
          <p:nvPr/>
        </p:nvPicPr>
        <p:blipFill>
          <a:blip r:embed="rId3"/>
          <a:stretch>
            <a:fillRect/>
          </a:stretch>
        </p:blipFill>
        <p:spPr>
          <a:xfrm>
            <a:off x="0" y="2758813"/>
            <a:ext cx="8082117" cy="3788086"/>
          </a:xfrm>
          <a:prstGeom prst="rect">
            <a:avLst/>
          </a:prstGeom>
        </p:spPr>
      </p:pic>
      <p:sp>
        <p:nvSpPr>
          <p:cNvPr id="5" name="Text Box 3"/>
          <p:cNvSpPr txBox="1">
            <a:spLocks noChangeArrowheads="1"/>
          </p:cNvSpPr>
          <p:nvPr/>
        </p:nvSpPr>
        <p:spPr bwMode="auto">
          <a:xfrm>
            <a:off x="347131" y="59912"/>
            <a:ext cx="2496737" cy="646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1800" b="1" dirty="0">
                <a:latin typeface="Times New Roman" panose="02020603050405020304" pitchFamily="18" charset="0"/>
              </a:rPr>
              <a:t>jeseter malý </a:t>
            </a:r>
          </a:p>
          <a:p>
            <a:pPr algn="ctr" eaLnBrk="0" fontAlgn="base" hangingPunct="0">
              <a:spcBef>
                <a:spcPct val="0"/>
              </a:spcBef>
              <a:spcAft>
                <a:spcPct val="0"/>
              </a:spcAft>
            </a:pPr>
            <a:r>
              <a:rPr lang="cs-CZ" altLang="cs-CZ" sz="1800" b="1" i="1" dirty="0">
                <a:latin typeface="Times New Roman" panose="02020603050405020304" pitchFamily="18" charset="0"/>
              </a:rPr>
              <a:t>(</a:t>
            </a:r>
            <a:r>
              <a:rPr lang="cs-CZ" altLang="cs-CZ" sz="1800" b="1" i="1" dirty="0" err="1">
                <a:latin typeface="Times New Roman" panose="02020603050405020304" pitchFamily="18" charset="0"/>
              </a:rPr>
              <a:t>Acipenser</a:t>
            </a:r>
            <a:r>
              <a:rPr lang="cs-CZ" altLang="cs-CZ" sz="1800" b="1" i="1" dirty="0">
                <a:latin typeface="Times New Roman" panose="02020603050405020304" pitchFamily="18" charset="0"/>
              </a:rPr>
              <a:t> </a:t>
            </a:r>
            <a:r>
              <a:rPr lang="cs-CZ" altLang="cs-CZ" sz="1800" b="1" i="1" dirty="0" err="1">
                <a:latin typeface="Times New Roman" panose="02020603050405020304" pitchFamily="18" charset="0"/>
              </a:rPr>
              <a:t>ruthenus</a:t>
            </a:r>
            <a:r>
              <a:rPr lang="cs-CZ" altLang="cs-CZ" sz="1800" i="1" dirty="0">
                <a:latin typeface="Times New Roman" panose="02020603050405020304" pitchFamily="18" charset="0"/>
              </a:rPr>
              <a:t> </a:t>
            </a:r>
            <a:r>
              <a:rPr lang="cs-CZ" altLang="cs-CZ" sz="1800" b="1" i="1" dirty="0">
                <a:latin typeface="Times New Roman" panose="02020603050405020304" pitchFamily="18" charset="0"/>
              </a:rPr>
              <a:t>)</a:t>
            </a:r>
          </a:p>
        </p:txBody>
      </p:sp>
      <p:pic>
        <p:nvPicPr>
          <p:cNvPr id="6" name="Obrázek 5"/>
          <p:cNvPicPr>
            <a:picLocks noChangeAspect="1"/>
          </p:cNvPicPr>
          <p:nvPr/>
        </p:nvPicPr>
        <p:blipFill>
          <a:blip r:embed="rId4"/>
          <a:stretch>
            <a:fillRect/>
          </a:stretch>
        </p:blipFill>
        <p:spPr>
          <a:xfrm>
            <a:off x="8003685" y="2758813"/>
            <a:ext cx="4188315" cy="3145809"/>
          </a:xfrm>
          <a:prstGeom prst="rect">
            <a:avLst/>
          </a:prstGeom>
        </p:spPr>
      </p:pic>
    </p:spTree>
    <p:extLst>
      <p:ext uri="{BB962C8B-B14F-4D97-AF65-F5344CB8AC3E}">
        <p14:creationId xmlns:p14="http://schemas.microsoft.com/office/powerpoint/2010/main" val="103417088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47131" y="1074784"/>
            <a:ext cx="7170190" cy="5417477"/>
          </a:xfrm>
          <a:prstGeom prst="rect">
            <a:avLst/>
          </a:prstGeom>
        </p:spPr>
      </p:pic>
      <p:pic>
        <p:nvPicPr>
          <p:cNvPr id="3" name="Obrázek 2"/>
          <p:cNvPicPr>
            <a:picLocks noChangeAspect="1"/>
          </p:cNvPicPr>
          <p:nvPr/>
        </p:nvPicPr>
        <p:blipFill>
          <a:blip r:embed="rId3"/>
          <a:stretch>
            <a:fillRect/>
          </a:stretch>
        </p:blipFill>
        <p:spPr>
          <a:xfrm>
            <a:off x="8980708" y="6303650"/>
            <a:ext cx="3270692" cy="377222"/>
          </a:xfrm>
          <a:prstGeom prst="rect">
            <a:avLst/>
          </a:prstGeom>
        </p:spPr>
      </p:pic>
      <p:sp>
        <p:nvSpPr>
          <p:cNvPr id="4" name="Text Box 3"/>
          <p:cNvSpPr txBox="1">
            <a:spLocks noChangeArrowheads="1"/>
          </p:cNvSpPr>
          <p:nvPr/>
        </p:nvSpPr>
        <p:spPr bwMode="auto">
          <a:xfrm>
            <a:off x="347131" y="59912"/>
            <a:ext cx="2496737" cy="646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1800" b="1" dirty="0">
                <a:latin typeface="Times New Roman" panose="02020603050405020304" pitchFamily="18" charset="0"/>
              </a:rPr>
              <a:t>jeseter malý </a:t>
            </a:r>
          </a:p>
          <a:p>
            <a:pPr algn="ctr" eaLnBrk="0" fontAlgn="base" hangingPunct="0">
              <a:spcBef>
                <a:spcPct val="0"/>
              </a:spcBef>
              <a:spcAft>
                <a:spcPct val="0"/>
              </a:spcAft>
            </a:pPr>
            <a:r>
              <a:rPr lang="cs-CZ" altLang="cs-CZ" sz="1800" b="1" i="1" dirty="0">
                <a:latin typeface="Times New Roman" panose="02020603050405020304" pitchFamily="18" charset="0"/>
              </a:rPr>
              <a:t>(</a:t>
            </a:r>
            <a:r>
              <a:rPr lang="cs-CZ" altLang="cs-CZ" sz="1800" b="1" i="1" dirty="0" err="1">
                <a:latin typeface="Times New Roman" panose="02020603050405020304" pitchFamily="18" charset="0"/>
              </a:rPr>
              <a:t>Acipenser</a:t>
            </a:r>
            <a:r>
              <a:rPr lang="cs-CZ" altLang="cs-CZ" sz="1800" b="1" i="1" dirty="0">
                <a:latin typeface="Times New Roman" panose="02020603050405020304" pitchFamily="18" charset="0"/>
              </a:rPr>
              <a:t> </a:t>
            </a:r>
            <a:r>
              <a:rPr lang="cs-CZ" altLang="cs-CZ" sz="1800" b="1" i="1" dirty="0" err="1">
                <a:latin typeface="Times New Roman" panose="02020603050405020304" pitchFamily="18" charset="0"/>
              </a:rPr>
              <a:t>ruthenus</a:t>
            </a:r>
            <a:r>
              <a:rPr lang="cs-CZ" altLang="cs-CZ" sz="1800" i="1" dirty="0">
                <a:latin typeface="Times New Roman" panose="02020603050405020304" pitchFamily="18" charset="0"/>
              </a:rPr>
              <a:t> </a:t>
            </a:r>
            <a:r>
              <a:rPr lang="cs-CZ" altLang="cs-CZ" sz="1800" b="1" i="1" dirty="0">
                <a:latin typeface="Times New Roman" panose="02020603050405020304" pitchFamily="18" charset="0"/>
              </a:rPr>
              <a:t>)</a:t>
            </a:r>
          </a:p>
        </p:txBody>
      </p:sp>
      <p:pic>
        <p:nvPicPr>
          <p:cNvPr id="5" name="Obrázek 4"/>
          <p:cNvPicPr>
            <a:picLocks noChangeAspect="1"/>
          </p:cNvPicPr>
          <p:nvPr/>
        </p:nvPicPr>
        <p:blipFill>
          <a:blip r:embed="rId4"/>
          <a:stretch>
            <a:fillRect/>
          </a:stretch>
        </p:blipFill>
        <p:spPr>
          <a:xfrm>
            <a:off x="7774772" y="233241"/>
            <a:ext cx="4188315" cy="3145809"/>
          </a:xfrm>
          <a:prstGeom prst="rect">
            <a:avLst/>
          </a:prstGeom>
        </p:spPr>
      </p:pic>
      <p:pic>
        <p:nvPicPr>
          <p:cNvPr id="6" name="Obrázek 5"/>
          <p:cNvPicPr>
            <a:picLocks noChangeAspect="1"/>
          </p:cNvPicPr>
          <p:nvPr/>
        </p:nvPicPr>
        <p:blipFill>
          <a:blip r:embed="rId5"/>
          <a:stretch>
            <a:fillRect/>
          </a:stretch>
        </p:blipFill>
        <p:spPr>
          <a:xfrm>
            <a:off x="7774772" y="3473760"/>
            <a:ext cx="4188315" cy="3139712"/>
          </a:xfrm>
          <a:prstGeom prst="rect">
            <a:avLst/>
          </a:prstGeom>
        </p:spPr>
      </p:pic>
      <p:sp>
        <p:nvSpPr>
          <p:cNvPr id="7" name="Obdélník 6"/>
          <p:cNvSpPr/>
          <p:nvPr/>
        </p:nvSpPr>
        <p:spPr>
          <a:xfrm>
            <a:off x="4343281" y="6399508"/>
            <a:ext cx="3676066" cy="308674"/>
          </a:xfrm>
          <a:prstGeom prst="rect">
            <a:avLst/>
          </a:prstGeom>
        </p:spPr>
        <p:txBody>
          <a:bodyPr wrap="square">
            <a:spAutoFit/>
          </a:bodyPr>
          <a:lstStyle/>
          <a:p>
            <a:pPr eaLnBrk="0" fontAlgn="base" hangingPunct="0">
              <a:spcBef>
                <a:spcPct val="0"/>
              </a:spcBef>
              <a:spcAft>
                <a:spcPct val="0"/>
              </a:spcAft>
            </a:pPr>
            <a:r>
              <a:rPr lang="cs-CZ" sz="1406" dirty="0">
                <a:solidFill>
                  <a:srgbClr val="414141"/>
                </a:solidFill>
                <a:sym typeface="Gill Sans Light" charset="0"/>
              </a:rPr>
              <a:t>http://www.iucnredlist.org/details/227/0</a:t>
            </a:r>
          </a:p>
        </p:txBody>
      </p:sp>
    </p:spTree>
    <p:extLst>
      <p:ext uri="{BB962C8B-B14F-4D97-AF65-F5344CB8AC3E}">
        <p14:creationId xmlns:p14="http://schemas.microsoft.com/office/powerpoint/2010/main" val="101426271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03828" y="536020"/>
            <a:ext cx="5974414" cy="5841860"/>
          </a:xfrm>
          <a:prstGeom prst="rect">
            <a:avLst/>
          </a:prstGeom>
        </p:spPr>
      </p:pic>
      <p:pic>
        <p:nvPicPr>
          <p:cNvPr id="3" name="Obrázek 2"/>
          <p:cNvPicPr>
            <a:picLocks noChangeAspect="1"/>
          </p:cNvPicPr>
          <p:nvPr/>
        </p:nvPicPr>
        <p:blipFill>
          <a:blip r:embed="rId3"/>
          <a:stretch>
            <a:fillRect/>
          </a:stretch>
        </p:blipFill>
        <p:spPr>
          <a:xfrm>
            <a:off x="8560590" y="6189269"/>
            <a:ext cx="3270692" cy="377222"/>
          </a:xfrm>
          <a:prstGeom prst="rect">
            <a:avLst/>
          </a:prstGeom>
        </p:spPr>
      </p:pic>
      <p:pic>
        <p:nvPicPr>
          <p:cNvPr id="4" name="Obrázek 3"/>
          <p:cNvPicPr>
            <a:picLocks noChangeAspect="1"/>
          </p:cNvPicPr>
          <p:nvPr/>
        </p:nvPicPr>
        <p:blipFill>
          <a:blip r:embed="rId4"/>
          <a:stretch>
            <a:fillRect/>
          </a:stretch>
        </p:blipFill>
        <p:spPr>
          <a:xfrm>
            <a:off x="6170142" y="1834218"/>
            <a:ext cx="5661140" cy="4243795"/>
          </a:xfrm>
          <a:prstGeom prst="rect">
            <a:avLst/>
          </a:prstGeom>
        </p:spPr>
      </p:pic>
      <p:sp>
        <p:nvSpPr>
          <p:cNvPr id="5" name="Text Box 3"/>
          <p:cNvSpPr txBox="1">
            <a:spLocks noChangeArrowheads="1"/>
          </p:cNvSpPr>
          <p:nvPr/>
        </p:nvSpPr>
        <p:spPr bwMode="auto">
          <a:xfrm>
            <a:off x="7752343" y="447090"/>
            <a:ext cx="2496737" cy="646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1800" b="1" dirty="0">
                <a:latin typeface="Times New Roman" panose="02020603050405020304" pitchFamily="18" charset="0"/>
              </a:rPr>
              <a:t>jeseter malý </a:t>
            </a:r>
          </a:p>
          <a:p>
            <a:pPr algn="ctr" eaLnBrk="0" fontAlgn="base" hangingPunct="0">
              <a:spcBef>
                <a:spcPct val="0"/>
              </a:spcBef>
              <a:spcAft>
                <a:spcPct val="0"/>
              </a:spcAft>
            </a:pPr>
            <a:r>
              <a:rPr lang="cs-CZ" altLang="cs-CZ" sz="1800" b="1" i="1" dirty="0">
                <a:latin typeface="Times New Roman" panose="02020603050405020304" pitchFamily="18" charset="0"/>
              </a:rPr>
              <a:t>(</a:t>
            </a:r>
            <a:r>
              <a:rPr lang="cs-CZ" altLang="cs-CZ" sz="1800" b="1" i="1" dirty="0" err="1">
                <a:latin typeface="Times New Roman" panose="02020603050405020304" pitchFamily="18" charset="0"/>
              </a:rPr>
              <a:t>Acipenser</a:t>
            </a:r>
            <a:r>
              <a:rPr lang="cs-CZ" altLang="cs-CZ" sz="1800" b="1" i="1" dirty="0">
                <a:latin typeface="Times New Roman" panose="02020603050405020304" pitchFamily="18" charset="0"/>
              </a:rPr>
              <a:t> </a:t>
            </a:r>
            <a:r>
              <a:rPr lang="cs-CZ" altLang="cs-CZ" sz="1800" b="1" i="1" dirty="0" err="1">
                <a:latin typeface="Times New Roman" panose="02020603050405020304" pitchFamily="18" charset="0"/>
              </a:rPr>
              <a:t>ruthenus</a:t>
            </a:r>
            <a:r>
              <a:rPr lang="cs-CZ" altLang="cs-CZ" sz="1800" i="1" dirty="0">
                <a:latin typeface="Times New Roman" panose="02020603050405020304" pitchFamily="18" charset="0"/>
              </a:rPr>
              <a:t> </a:t>
            </a:r>
            <a:r>
              <a:rPr lang="cs-CZ" altLang="cs-CZ" sz="1800" b="1" i="1" dirty="0">
                <a:latin typeface="Times New Roman" panose="02020603050405020304" pitchFamily="18" charset="0"/>
              </a:rPr>
              <a:t>)</a:t>
            </a:r>
          </a:p>
        </p:txBody>
      </p:sp>
    </p:spTree>
    <p:extLst>
      <p:ext uri="{BB962C8B-B14F-4D97-AF65-F5344CB8AC3E}">
        <p14:creationId xmlns:p14="http://schemas.microsoft.com/office/powerpoint/2010/main" val="267408829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9416" y="642938"/>
            <a:ext cx="320129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alb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642938"/>
            <a:ext cx="320017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Acipenser Ruthen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9416" y="3715866"/>
            <a:ext cx="3201293" cy="289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ste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4563" y="3715867"/>
            <a:ext cx="3200177" cy="290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2987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860" y="87065"/>
            <a:ext cx="9146232" cy="685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44710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57665" y="123345"/>
            <a:ext cx="6416373" cy="52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2800" b="1" dirty="0">
                <a:solidFill>
                  <a:schemeClr val="tx1"/>
                </a:solidFill>
                <a:latin typeface="Times New Roman" panose="02020603050405020304" pitchFamily="18" charset="0"/>
              </a:rPr>
              <a:t>jeseter hvězdnatý </a:t>
            </a:r>
            <a:r>
              <a:rPr lang="cs-CZ" altLang="cs-CZ" sz="2800" b="1" i="1" dirty="0" smtClean="0">
                <a:solidFill>
                  <a:schemeClr val="tx1"/>
                </a:solidFill>
                <a:latin typeface="Times New Roman" panose="02020603050405020304" pitchFamily="18" charset="0"/>
              </a:rPr>
              <a:t>(</a:t>
            </a:r>
            <a:r>
              <a:rPr lang="cs-CZ" altLang="cs-CZ" sz="2800" b="1" i="1" dirty="0" err="1">
                <a:solidFill>
                  <a:schemeClr val="tx1"/>
                </a:solidFill>
                <a:latin typeface="Times New Roman" panose="02020603050405020304" pitchFamily="18" charset="0"/>
              </a:rPr>
              <a:t>Acipenser</a:t>
            </a:r>
            <a:r>
              <a:rPr lang="cs-CZ" altLang="cs-CZ" sz="2800" b="1" i="1" dirty="0">
                <a:solidFill>
                  <a:schemeClr val="tx1"/>
                </a:solidFill>
                <a:latin typeface="Times New Roman" panose="02020603050405020304" pitchFamily="18" charset="0"/>
              </a:rPr>
              <a:t> </a:t>
            </a:r>
            <a:r>
              <a:rPr lang="cs-CZ" altLang="cs-CZ" sz="2800" b="1" i="1" dirty="0" err="1">
                <a:solidFill>
                  <a:schemeClr val="tx1"/>
                </a:solidFill>
                <a:latin typeface="Times New Roman" panose="02020603050405020304" pitchFamily="18" charset="0"/>
              </a:rPr>
              <a:t>stellatus</a:t>
            </a:r>
            <a:r>
              <a:rPr lang="cs-CZ" altLang="cs-CZ" sz="2800" b="1" i="1" dirty="0">
                <a:solidFill>
                  <a:schemeClr val="tx1"/>
                </a:solidFill>
                <a:latin typeface="Times New Roman" panose="02020603050405020304" pitchFamily="18" charset="0"/>
              </a:rPr>
              <a:t>)</a:t>
            </a:r>
            <a:endParaRPr lang="cs-CZ" altLang="cs-CZ" sz="2800" i="1" dirty="0">
              <a:solidFill>
                <a:schemeClr val="tx1"/>
              </a:solidFill>
              <a:latin typeface="Times New Roman" panose="02020603050405020304" pitchFamily="18" charset="0"/>
            </a:endParaRPr>
          </a:p>
        </p:txBody>
      </p:sp>
      <p:pic>
        <p:nvPicPr>
          <p:cNvPr id="2" name="Obrázek 1"/>
          <p:cNvPicPr>
            <a:picLocks noChangeAspect="1"/>
          </p:cNvPicPr>
          <p:nvPr/>
        </p:nvPicPr>
        <p:blipFill>
          <a:blip r:embed="rId2"/>
          <a:stretch>
            <a:fillRect/>
          </a:stretch>
        </p:blipFill>
        <p:spPr>
          <a:xfrm>
            <a:off x="6474039" y="3468089"/>
            <a:ext cx="5602631" cy="3138357"/>
          </a:xfrm>
          <a:prstGeom prst="rect">
            <a:avLst/>
          </a:prstGeom>
        </p:spPr>
      </p:pic>
      <p:pic>
        <p:nvPicPr>
          <p:cNvPr id="3" name="Obrázek 2"/>
          <p:cNvPicPr>
            <a:picLocks noChangeAspect="1"/>
          </p:cNvPicPr>
          <p:nvPr/>
        </p:nvPicPr>
        <p:blipFill>
          <a:blip r:embed="rId3"/>
          <a:stretch>
            <a:fillRect/>
          </a:stretch>
        </p:blipFill>
        <p:spPr>
          <a:xfrm>
            <a:off x="6474039" y="123345"/>
            <a:ext cx="5602631" cy="3232707"/>
          </a:xfrm>
          <a:prstGeom prst="rect">
            <a:avLst/>
          </a:prstGeom>
        </p:spPr>
      </p:pic>
      <p:pic>
        <p:nvPicPr>
          <p:cNvPr id="4" name="Obrázek 3"/>
          <p:cNvPicPr>
            <a:picLocks noChangeAspect="1"/>
          </p:cNvPicPr>
          <p:nvPr/>
        </p:nvPicPr>
        <p:blipFill>
          <a:blip r:embed="rId4"/>
          <a:stretch>
            <a:fillRect/>
          </a:stretch>
        </p:blipFill>
        <p:spPr>
          <a:xfrm>
            <a:off x="306600" y="732585"/>
            <a:ext cx="5213233" cy="330096"/>
          </a:xfrm>
          <a:prstGeom prst="rect">
            <a:avLst/>
          </a:prstGeom>
        </p:spPr>
      </p:pic>
      <p:pic>
        <p:nvPicPr>
          <p:cNvPr id="5" name="Obrázek 4"/>
          <p:cNvPicPr>
            <a:picLocks noChangeAspect="1"/>
          </p:cNvPicPr>
          <p:nvPr/>
        </p:nvPicPr>
        <p:blipFill>
          <a:blip r:embed="rId5"/>
          <a:stretch>
            <a:fillRect/>
          </a:stretch>
        </p:blipFill>
        <p:spPr>
          <a:xfrm>
            <a:off x="306600" y="1292350"/>
            <a:ext cx="5229226" cy="3278642"/>
          </a:xfrm>
          <a:prstGeom prst="rect">
            <a:avLst/>
          </a:prstGeom>
        </p:spPr>
      </p:pic>
      <p:pic>
        <p:nvPicPr>
          <p:cNvPr id="7" name="Obrázek 6"/>
          <p:cNvPicPr>
            <a:picLocks noChangeAspect="1"/>
          </p:cNvPicPr>
          <p:nvPr/>
        </p:nvPicPr>
        <p:blipFill>
          <a:blip r:embed="rId6"/>
          <a:stretch>
            <a:fillRect/>
          </a:stretch>
        </p:blipFill>
        <p:spPr>
          <a:xfrm>
            <a:off x="292312" y="4636913"/>
            <a:ext cx="5245555" cy="1697983"/>
          </a:xfrm>
          <a:prstGeom prst="rect">
            <a:avLst/>
          </a:prstGeom>
        </p:spPr>
      </p:pic>
      <p:sp>
        <p:nvSpPr>
          <p:cNvPr id="8" name="Obdélník 7"/>
          <p:cNvSpPr/>
          <p:nvPr/>
        </p:nvSpPr>
        <p:spPr>
          <a:xfrm>
            <a:off x="710857" y="6343152"/>
            <a:ext cx="3895169" cy="276999"/>
          </a:xfrm>
          <a:prstGeom prst="rect">
            <a:avLst/>
          </a:prstGeom>
        </p:spPr>
        <p:txBody>
          <a:bodyPr wrap="none">
            <a:spAutoFit/>
          </a:bodyPr>
          <a:lstStyle/>
          <a:p>
            <a:r>
              <a:rPr lang="cs-CZ" sz="1200" dirty="0"/>
              <a:t>http://www.pond-life.me.uk/sturgeon/acipenserstellatus</a:t>
            </a:r>
          </a:p>
        </p:txBody>
      </p:sp>
    </p:spTree>
    <p:extLst>
      <p:ext uri="{BB962C8B-B14F-4D97-AF65-F5344CB8AC3E}">
        <p14:creationId xmlns:p14="http://schemas.microsoft.com/office/powerpoint/2010/main" val="25678248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 name="Text Box 3"/>
          <p:cNvSpPr txBox="1">
            <a:spLocks noChangeArrowheads="1"/>
          </p:cNvSpPr>
          <p:nvPr/>
        </p:nvSpPr>
        <p:spPr bwMode="auto">
          <a:xfrm>
            <a:off x="758009" y="1793681"/>
            <a:ext cx="5476875" cy="405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Gill Sans Light" charset="0"/>
              </a:defRPr>
            </a:lvl1pPr>
            <a:lvl2pPr marL="650875" algn="l" defTabSz="1300163">
              <a:defRPr sz="1200">
                <a:solidFill>
                  <a:schemeClr val="tx1"/>
                </a:solidFill>
                <a:latin typeface="Gill Sans Light" charset="0"/>
              </a:defRPr>
            </a:lvl2pPr>
            <a:lvl3pPr marL="1300163" algn="l" defTabSz="1300163">
              <a:defRPr sz="1200">
                <a:solidFill>
                  <a:schemeClr val="tx1"/>
                </a:solidFill>
                <a:latin typeface="Gill Sans Light" charset="0"/>
              </a:defRPr>
            </a:lvl3pPr>
            <a:lvl4pPr marL="1951038" algn="l" defTabSz="1300163">
              <a:defRPr sz="1200">
                <a:solidFill>
                  <a:schemeClr val="tx1"/>
                </a:solidFill>
                <a:latin typeface="Gill Sans Light" charset="0"/>
              </a:defRPr>
            </a:lvl4pPr>
            <a:lvl5pPr marL="2600325" algn="l" defTabSz="1300163">
              <a:defRPr sz="1200">
                <a:solidFill>
                  <a:schemeClr val="tx1"/>
                </a:solidFill>
                <a:latin typeface="Gill Sans Light" charset="0"/>
              </a:defRPr>
            </a:lvl5pPr>
            <a:lvl6pPr marL="3057525" defTabSz="1300163" fontAlgn="base">
              <a:spcBef>
                <a:spcPct val="0"/>
              </a:spcBef>
              <a:spcAft>
                <a:spcPct val="0"/>
              </a:spcAft>
              <a:defRPr sz="1200">
                <a:solidFill>
                  <a:schemeClr val="tx1"/>
                </a:solidFill>
                <a:latin typeface="Gill Sans Light" charset="0"/>
              </a:defRPr>
            </a:lvl6pPr>
            <a:lvl7pPr marL="3514725" defTabSz="1300163" fontAlgn="base">
              <a:spcBef>
                <a:spcPct val="0"/>
              </a:spcBef>
              <a:spcAft>
                <a:spcPct val="0"/>
              </a:spcAft>
              <a:defRPr sz="1200">
                <a:solidFill>
                  <a:schemeClr val="tx1"/>
                </a:solidFill>
                <a:latin typeface="Gill Sans Light" charset="0"/>
              </a:defRPr>
            </a:lvl7pPr>
            <a:lvl8pPr marL="3971925" defTabSz="1300163" fontAlgn="base">
              <a:spcBef>
                <a:spcPct val="0"/>
              </a:spcBef>
              <a:spcAft>
                <a:spcPct val="0"/>
              </a:spcAft>
              <a:defRPr sz="1200">
                <a:solidFill>
                  <a:schemeClr val="tx1"/>
                </a:solidFill>
                <a:latin typeface="Gill Sans Light" charset="0"/>
              </a:defRPr>
            </a:lvl8pPr>
            <a:lvl9pPr marL="4429125" defTabSz="1300163" fontAlgn="base">
              <a:spcBef>
                <a:spcPct val="0"/>
              </a:spcBef>
              <a:spcAft>
                <a:spcPct val="0"/>
              </a:spcAft>
              <a:defRPr sz="1200">
                <a:solidFill>
                  <a:schemeClr val="tx1"/>
                </a:solidFill>
                <a:latin typeface="Gill Sans Light" charset="0"/>
              </a:defRPr>
            </a:lvl9pPr>
          </a:lstStyle>
          <a:p>
            <a:pPr eaLnBrk="0" hangingPunct="0"/>
            <a:r>
              <a:rPr lang="cs-CZ" altLang="cs-CZ" sz="1700" b="1" dirty="0">
                <a:latin typeface="Times New Roman" panose="02020603050405020304" pitchFamily="18" charset="0"/>
              </a:rPr>
              <a:t>Rod: Jeseter – </a:t>
            </a:r>
            <a:r>
              <a:rPr lang="cs-CZ" altLang="cs-CZ" sz="1700" b="1" i="1" dirty="0" err="1" smtClean="0">
                <a:latin typeface="Times New Roman" panose="02020603050405020304" pitchFamily="18" charset="0"/>
              </a:rPr>
              <a:t>Acipenser</a:t>
            </a:r>
            <a:endParaRPr lang="cs-CZ" altLang="cs-CZ" sz="1700" b="1" dirty="0" smtClean="0">
              <a:latin typeface="Times New Roman" panose="02020603050405020304" pitchFamily="18" charset="0"/>
            </a:endParaRPr>
          </a:p>
          <a:p>
            <a:pPr eaLnBrk="0" hangingPunct="0"/>
            <a:endParaRPr lang="cs-CZ" altLang="cs-CZ" sz="1700" b="1" i="1" dirty="0">
              <a:latin typeface="Times New Roman" panose="02020603050405020304" pitchFamily="18" charset="0"/>
            </a:endParaRPr>
          </a:p>
          <a:p>
            <a:pPr eaLnBrk="0" hangingPunct="0"/>
            <a:r>
              <a:rPr lang="cs-CZ" altLang="cs-CZ" sz="1700" b="1" i="1" dirty="0" smtClean="0">
                <a:latin typeface="Times New Roman" panose="02020603050405020304" pitchFamily="18" charset="0"/>
              </a:rPr>
              <a:t>	</a:t>
            </a:r>
            <a:r>
              <a:rPr lang="cs-CZ" altLang="cs-CZ" sz="1700" b="1" i="1" dirty="0" err="1" smtClean="0">
                <a:latin typeface="Times New Roman" panose="02020603050405020304" pitchFamily="18" charset="0"/>
              </a:rPr>
              <a:t>Acipenser</a:t>
            </a:r>
            <a:r>
              <a:rPr lang="cs-CZ" altLang="cs-CZ" sz="1700" b="1" i="1" dirty="0" smtClean="0">
                <a:latin typeface="Times New Roman" panose="02020603050405020304" pitchFamily="18" charset="0"/>
              </a:rPr>
              <a:t> </a:t>
            </a:r>
            <a:r>
              <a:rPr lang="cs-CZ" altLang="cs-CZ" sz="1700" b="1" i="1" dirty="0" err="1">
                <a:latin typeface="Times New Roman" panose="02020603050405020304" pitchFamily="18" charset="0"/>
              </a:rPr>
              <a:t>gueldenstaedti</a:t>
            </a:r>
            <a:r>
              <a:rPr lang="cs-CZ" altLang="cs-CZ" sz="1700" b="1" i="1" dirty="0">
                <a:latin typeface="Times New Roman" panose="02020603050405020304" pitchFamily="18" charset="0"/>
              </a:rPr>
              <a:t>   </a:t>
            </a:r>
            <a:r>
              <a:rPr lang="cs-CZ" altLang="cs-CZ" sz="1700" b="1" dirty="0">
                <a:latin typeface="Times New Roman" panose="02020603050405020304" pitchFamily="18" charset="0"/>
              </a:rPr>
              <a:t>jeseter ruský</a:t>
            </a:r>
          </a:p>
          <a:p>
            <a:pPr eaLnBrk="0" hangingPunct="0"/>
            <a:r>
              <a:rPr lang="cs-CZ" altLang="cs-CZ" sz="1700" b="1" i="1" dirty="0" smtClean="0">
                <a:latin typeface="Times New Roman" panose="02020603050405020304" pitchFamily="18" charset="0"/>
              </a:rPr>
              <a:t>	</a:t>
            </a:r>
            <a:r>
              <a:rPr lang="cs-CZ" altLang="cs-CZ" sz="1700" b="1" i="1" dirty="0" err="1" smtClean="0">
                <a:latin typeface="Times New Roman" panose="02020603050405020304" pitchFamily="18" charset="0"/>
              </a:rPr>
              <a:t>Acipenser</a:t>
            </a:r>
            <a:r>
              <a:rPr lang="cs-CZ" altLang="cs-CZ" sz="1700" b="1" i="1" dirty="0" smtClean="0">
                <a:latin typeface="Times New Roman" panose="02020603050405020304" pitchFamily="18" charset="0"/>
              </a:rPr>
              <a:t> </a:t>
            </a:r>
            <a:r>
              <a:rPr lang="cs-CZ" altLang="cs-CZ" sz="1700" b="1" i="1" dirty="0" err="1">
                <a:latin typeface="Times New Roman" panose="02020603050405020304" pitchFamily="18" charset="0"/>
              </a:rPr>
              <a:t>persicus</a:t>
            </a:r>
            <a:r>
              <a:rPr lang="cs-CZ" altLang="cs-CZ" sz="1700" b="1" i="1" dirty="0">
                <a:latin typeface="Times New Roman" panose="02020603050405020304" pitchFamily="18" charset="0"/>
              </a:rPr>
              <a:t> </a:t>
            </a:r>
            <a:r>
              <a:rPr lang="cs-CZ" altLang="cs-CZ" sz="1700" b="1" dirty="0">
                <a:latin typeface="Times New Roman" panose="02020603050405020304" pitchFamily="18" charset="0"/>
              </a:rPr>
              <a:t>jeseter perský</a:t>
            </a:r>
          </a:p>
          <a:p>
            <a:pPr eaLnBrk="0" hangingPunct="0"/>
            <a:r>
              <a:rPr lang="cs-CZ" altLang="cs-CZ" sz="1700" b="1" i="1" dirty="0" smtClean="0">
                <a:latin typeface="Times New Roman" panose="02020603050405020304" pitchFamily="18" charset="0"/>
              </a:rPr>
              <a:t>	</a:t>
            </a:r>
            <a:r>
              <a:rPr lang="cs-CZ" altLang="cs-CZ" sz="1700" b="1" i="1" dirty="0" err="1" smtClean="0">
                <a:latin typeface="Times New Roman" panose="02020603050405020304" pitchFamily="18" charset="0"/>
              </a:rPr>
              <a:t>Acipenser</a:t>
            </a:r>
            <a:r>
              <a:rPr lang="cs-CZ" altLang="cs-CZ" sz="1700" b="1" i="1" dirty="0" smtClean="0">
                <a:latin typeface="Times New Roman" panose="02020603050405020304" pitchFamily="18" charset="0"/>
              </a:rPr>
              <a:t> </a:t>
            </a:r>
            <a:r>
              <a:rPr lang="cs-CZ" altLang="cs-CZ" sz="1700" b="1" i="1" dirty="0" err="1">
                <a:latin typeface="Times New Roman" panose="02020603050405020304" pitchFamily="18" charset="0"/>
              </a:rPr>
              <a:t>naccarii</a:t>
            </a:r>
            <a:r>
              <a:rPr lang="cs-CZ" altLang="cs-CZ" sz="1700" b="1" i="1" dirty="0">
                <a:latin typeface="Times New Roman" panose="02020603050405020304" pitchFamily="18" charset="0"/>
              </a:rPr>
              <a:t>   </a:t>
            </a:r>
            <a:r>
              <a:rPr lang="cs-CZ" altLang="cs-CZ" sz="1700" b="1" dirty="0">
                <a:latin typeface="Times New Roman" panose="02020603050405020304" pitchFamily="18" charset="0"/>
              </a:rPr>
              <a:t>jeseter jadranský </a:t>
            </a:r>
            <a:endParaRPr lang="cs-CZ" altLang="cs-CZ" sz="1700" b="1" i="1" dirty="0">
              <a:latin typeface="Times New Roman" panose="02020603050405020304" pitchFamily="18" charset="0"/>
            </a:endParaRPr>
          </a:p>
          <a:p>
            <a:pPr eaLnBrk="0" hangingPunct="0"/>
            <a:r>
              <a:rPr lang="cs-CZ" altLang="cs-CZ" sz="1700" b="1" i="1" dirty="0" smtClean="0">
                <a:latin typeface="Times New Roman" panose="02020603050405020304" pitchFamily="18" charset="0"/>
              </a:rPr>
              <a:t>	</a:t>
            </a:r>
            <a:r>
              <a:rPr lang="cs-CZ" altLang="cs-CZ" sz="1700" b="1" i="1" dirty="0" err="1" smtClean="0">
                <a:latin typeface="Times New Roman" panose="02020603050405020304" pitchFamily="18" charset="0"/>
              </a:rPr>
              <a:t>Acipenser</a:t>
            </a:r>
            <a:r>
              <a:rPr lang="cs-CZ" altLang="cs-CZ" sz="1700" b="1" i="1" dirty="0" smtClean="0">
                <a:latin typeface="Times New Roman" panose="02020603050405020304" pitchFamily="18" charset="0"/>
              </a:rPr>
              <a:t> </a:t>
            </a:r>
            <a:r>
              <a:rPr lang="cs-CZ" altLang="cs-CZ" sz="1700" b="1" i="1" dirty="0" err="1">
                <a:latin typeface="Times New Roman" panose="02020603050405020304" pitchFamily="18" charset="0"/>
              </a:rPr>
              <a:t>ruthenus</a:t>
            </a:r>
            <a:r>
              <a:rPr lang="cs-CZ" altLang="cs-CZ" sz="1700" b="1" i="1" dirty="0">
                <a:latin typeface="Times New Roman" panose="02020603050405020304" pitchFamily="18" charset="0"/>
              </a:rPr>
              <a:t>   </a:t>
            </a:r>
            <a:r>
              <a:rPr lang="cs-CZ" altLang="cs-CZ" sz="1700" b="1" dirty="0">
                <a:latin typeface="Times New Roman" panose="02020603050405020304" pitchFamily="18" charset="0"/>
              </a:rPr>
              <a:t>jeseter malý </a:t>
            </a:r>
            <a:endParaRPr lang="cs-CZ" altLang="cs-CZ" sz="1700" b="1" i="1" dirty="0">
              <a:latin typeface="Times New Roman" panose="02020603050405020304" pitchFamily="18" charset="0"/>
            </a:endParaRPr>
          </a:p>
          <a:p>
            <a:pPr eaLnBrk="0" hangingPunct="0"/>
            <a:r>
              <a:rPr lang="cs-CZ" altLang="cs-CZ" sz="1700" b="1" i="1" dirty="0" smtClean="0">
                <a:latin typeface="Times New Roman" panose="02020603050405020304" pitchFamily="18" charset="0"/>
              </a:rPr>
              <a:t>	</a:t>
            </a:r>
            <a:r>
              <a:rPr lang="cs-CZ" altLang="cs-CZ" sz="1700" b="1" i="1" dirty="0" err="1" smtClean="0">
                <a:latin typeface="Times New Roman" panose="02020603050405020304" pitchFamily="18" charset="0"/>
              </a:rPr>
              <a:t>Acipenser</a:t>
            </a:r>
            <a:r>
              <a:rPr lang="cs-CZ" altLang="cs-CZ" sz="1700" b="1" i="1" dirty="0" smtClean="0">
                <a:latin typeface="Times New Roman" panose="02020603050405020304" pitchFamily="18" charset="0"/>
              </a:rPr>
              <a:t> </a:t>
            </a:r>
            <a:r>
              <a:rPr lang="cs-CZ" altLang="cs-CZ" sz="1700" b="1" i="1" dirty="0" err="1">
                <a:latin typeface="Times New Roman" panose="02020603050405020304" pitchFamily="18" charset="0"/>
              </a:rPr>
              <a:t>stellatus</a:t>
            </a:r>
            <a:r>
              <a:rPr lang="cs-CZ" altLang="cs-CZ" sz="1700" b="1" i="1" dirty="0">
                <a:latin typeface="Times New Roman" panose="02020603050405020304" pitchFamily="18" charset="0"/>
              </a:rPr>
              <a:t>   </a:t>
            </a:r>
            <a:r>
              <a:rPr lang="cs-CZ" altLang="cs-CZ" sz="1700" b="1" dirty="0">
                <a:latin typeface="Times New Roman" panose="02020603050405020304" pitchFamily="18" charset="0"/>
              </a:rPr>
              <a:t>jeseter hvězdnatý </a:t>
            </a:r>
            <a:endParaRPr lang="cs-CZ" altLang="cs-CZ" sz="1700" b="1" i="1" dirty="0">
              <a:latin typeface="Times New Roman" panose="02020603050405020304" pitchFamily="18" charset="0"/>
            </a:endParaRPr>
          </a:p>
          <a:p>
            <a:pPr eaLnBrk="0" hangingPunct="0"/>
            <a:r>
              <a:rPr lang="cs-CZ" altLang="cs-CZ" sz="1700" b="1" i="1" dirty="0" smtClean="0">
                <a:latin typeface="Times New Roman" panose="02020603050405020304" pitchFamily="18" charset="0"/>
              </a:rPr>
              <a:t>	</a:t>
            </a:r>
            <a:r>
              <a:rPr lang="cs-CZ" altLang="cs-CZ" sz="1700" b="1" i="1" dirty="0" err="1" smtClean="0">
                <a:latin typeface="Times New Roman" panose="02020603050405020304" pitchFamily="18" charset="0"/>
              </a:rPr>
              <a:t>Acipenser</a:t>
            </a:r>
            <a:r>
              <a:rPr lang="cs-CZ" altLang="cs-CZ" sz="1700" b="1" i="1" dirty="0" smtClean="0">
                <a:latin typeface="Times New Roman" panose="02020603050405020304" pitchFamily="18" charset="0"/>
              </a:rPr>
              <a:t> </a:t>
            </a:r>
            <a:r>
              <a:rPr lang="cs-CZ" altLang="cs-CZ" sz="1700" b="1" i="1" dirty="0" err="1">
                <a:latin typeface="Times New Roman" panose="02020603050405020304" pitchFamily="18" charset="0"/>
              </a:rPr>
              <a:t>sturio</a:t>
            </a:r>
            <a:r>
              <a:rPr lang="cs-CZ" altLang="cs-CZ" sz="1700" b="1" i="1" dirty="0">
                <a:latin typeface="Times New Roman" panose="02020603050405020304" pitchFamily="18" charset="0"/>
              </a:rPr>
              <a:t>  </a:t>
            </a:r>
            <a:r>
              <a:rPr lang="cs-CZ" altLang="cs-CZ" sz="1700" b="1" dirty="0">
                <a:latin typeface="Times New Roman" panose="02020603050405020304" pitchFamily="18" charset="0"/>
              </a:rPr>
              <a:t>jeseter velký (atlantský)</a:t>
            </a:r>
            <a:endParaRPr lang="cs-CZ" altLang="cs-CZ" sz="1700" b="1" i="1" dirty="0">
              <a:latin typeface="Times New Roman" panose="02020603050405020304" pitchFamily="18" charset="0"/>
            </a:endParaRPr>
          </a:p>
          <a:p>
            <a:pPr eaLnBrk="0" hangingPunct="0"/>
            <a:r>
              <a:rPr lang="cs-CZ" altLang="cs-CZ" sz="1700" b="1" i="1" dirty="0" smtClean="0">
                <a:latin typeface="Times New Roman" panose="02020603050405020304" pitchFamily="18" charset="0"/>
              </a:rPr>
              <a:t>	</a:t>
            </a:r>
            <a:r>
              <a:rPr lang="cs-CZ" altLang="cs-CZ" sz="1700" b="1" i="1" dirty="0" err="1" smtClean="0">
                <a:latin typeface="Times New Roman" panose="02020603050405020304" pitchFamily="18" charset="0"/>
              </a:rPr>
              <a:t>Acipenser</a:t>
            </a:r>
            <a:r>
              <a:rPr lang="cs-CZ" altLang="cs-CZ" sz="1700" b="1" i="1" dirty="0" smtClean="0">
                <a:latin typeface="Times New Roman" panose="02020603050405020304" pitchFamily="18" charset="0"/>
              </a:rPr>
              <a:t> </a:t>
            </a:r>
            <a:r>
              <a:rPr lang="cs-CZ" altLang="cs-CZ" sz="1700" b="1" i="1" dirty="0" err="1">
                <a:latin typeface="Times New Roman" panose="02020603050405020304" pitchFamily="18" charset="0"/>
              </a:rPr>
              <a:t>nudiventris</a:t>
            </a:r>
            <a:r>
              <a:rPr lang="cs-CZ" altLang="cs-CZ" sz="1700" b="1" i="1" dirty="0">
                <a:latin typeface="Times New Roman" panose="02020603050405020304" pitchFamily="18" charset="0"/>
              </a:rPr>
              <a:t>  </a:t>
            </a:r>
            <a:r>
              <a:rPr lang="cs-CZ" altLang="cs-CZ" sz="1700" b="1" dirty="0">
                <a:latin typeface="Times New Roman" panose="02020603050405020304" pitchFamily="18" charset="0"/>
              </a:rPr>
              <a:t>jeseter hladký </a:t>
            </a:r>
            <a:endParaRPr lang="cs-CZ" altLang="cs-CZ" sz="1700" b="1" dirty="0" smtClean="0">
              <a:latin typeface="Times New Roman" panose="02020603050405020304" pitchFamily="18" charset="0"/>
            </a:endParaRPr>
          </a:p>
          <a:p>
            <a:pPr eaLnBrk="0" hangingPunct="0"/>
            <a:endParaRPr lang="cs-CZ" altLang="cs-CZ" sz="1700" b="1" i="1" dirty="0">
              <a:latin typeface="Times New Roman" panose="02020603050405020304" pitchFamily="18" charset="0"/>
            </a:endParaRPr>
          </a:p>
          <a:p>
            <a:pPr algn="just" eaLnBrk="0" hangingPunct="0"/>
            <a:r>
              <a:rPr lang="cs-CZ" altLang="cs-CZ" sz="1700" b="1" dirty="0">
                <a:latin typeface="Times New Roman" panose="02020603050405020304" pitchFamily="18" charset="0"/>
              </a:rPr>
              <a:t>Rod: vyza </a:t>
            </a:r>
            <a:r>
              <a:rPr lang="cs-CZ" altLang="cs-CZ" sz="1700" b="1" i="1" dirty="0">
                <a:latin typeface="Times New Roman" panose="02020603050405020304" pitchFamily="18" charset="0"/>
              </a:rPr>
              <a:t>Huso</a:t>
            </a:r>
            <a:endParaRPr lang="cs-CZ" altLang="cs-CZ" sz="1700" b="1" dirty="0">
              <a:latin typeface="Times New Roman" panose="02020603050405020304" pitchFamily="18" charset="0"/>
            </a:endParaRPr>
          </a:p>
          <a:p>
            <a:pPr algn="just" eaLnBrk="0" hangingPunct="0"/>
            <a:r>
              <a:rPr lang="cs-CZ" altLang="cs-CZ" sz="1700" b="1" dirty="0">
                <a:latin typeface="Times New Roman" panose="02020603050405020304" pitchFamily="18" charset="0"/>
              </a:rPr>
              <a:t>	</a:t>
            </a:r>
            <a:r>
              <a:rPr lang="cs-CZ" altLang="cs-CZ" sz="1700" b="1" i="1" dirty="0">
                <a:latin typeface="Times New Roman" panose="02020603050405020304" pitchFamily="18" charset="0"/>
              </a:rPr>
              <a:t>Huso </a:t>
            </a:r>
            <a:r>
              <a:rPr lang="cs-CZ" altLang="cs-CZ" sz="1700" b="1" i="1" dirty="0" err="1">
                <a:latin typeface="Times New Roman" panose="02020603050405020304" pitchFamily="18" charset="0"/>
              </a:rPr>
              <a:t>huso</a:t>
            </a:r>
            <a:r>
              <a:rPr lang="cs-CZ" altLang="cs-CZ" sz="1700" b="1" i="1" dirty="0">
                <a:latin typeface="Times New Roman" panose="02020603050405020304" pitchFamily="18" charset="0"/>
              </a:rPr>
              <a:t>            </a:t>
            </a:r>
            <a:r>
              <a:rPr lang="cs-CZ" altLang="cs-CZ" sz="1700" b="1" dirty="0">
                <a:latin typeface="Times New Roman" panose="02020603050405020304" pitchFamily="18" charset="0"/>
              </a:rPr>
              <a:t>vyza velká </a:t>
            </a:r>
          </a:p>
          <a:p>
            <a:pPr eaLnBrk="0" hangingPunct="0"/>
            <a:endParaRPr lang="cs-CZ" altLang="cs-CZ" sz="1700" b="1" i="1" dirty="0">
              <a:latin typeface="Times New Roman" panose="02020603050405020304" pitchFamily="18" charset="0"/>
            </a:endParaRPr>
          </a:p>
          <a:p>
            <a:pPr eaLnBrk="0" hangingPunct="0"/>
            <a:endParaRPr lang="cs-CZ" altLang="cs-CZ" sz="1700" b="1" i="1" dirty="0">
              <a:latin typeface="Times New Roman" panose="02020603050405020304" pitchFamily="18" charset="0"/>
            </a:endParaRPr>
          </a:p>
          <a:p>
            <a:pPr eaLnBrk="0" hangingPunct="0"/>
            <a:endParaRPr lang="cs-CZ" altLang="cs-CZ" sz="1700" b="1" i="1" dirty="0">
              <a:latin typeface="Times New Roman" panose="02020603050405020304" pitchFamily="18" charset="0"/>
            </a:endParaRPr>
          </a:p>
        </p:txBody>
      </p:sp>
    </p:spTree>
    <p:extLst>
      <p:ext uri="{BB962C8B-B14F-4D97-AF65-F5344CB8AC3E}">
        <p14:creationId xmlns:p14="http://schemas.microsoft.com/office/powerpoint/2010/main" val="20532521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363" y="659027"/>
            <a:ext cx="11833083" cy="185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Obdélník 2"/>
          <p:cNvSpPr>
            <a:spLocks noChangeArrowheads="1"/>
          </p:cNvSpPr>
          <p:nvPr/>
        </p:nvSpPr>
        <p:spPr bwMode="auto">
          <a:xfrm>
            <a:off x="10007060" y="2467709"/>
            <a:ext cx="2063386"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eaLnBrk="1" hangingPunct="1"/>
            <a:r>
              <a:rPr lang="cs-CZ" altLang="cs-CZ" sz="1266" dirty="0"/>
              <a:t>Autor kresby: Petr Pelikán</a:t>
            </a:r>
          </a:p>
        </p:txBody>
      </p:sp>
      <p:sp>
        <p:nvSpPr>
          <p:cNvPr id="5" name="Text Box 4"/>
          <p:cNvSpPr txBox="1">
            <a:spLocks noChangeArrowheads="1"/>
          </p:cNvSpPr>
          <p:nvPr/>
        </p:nvSpPr>
        <p:spPr bwMode="auto">
          <a:xfrm>
            <a:off x="2821909" y="98631"/>
            <a:ext cx="6416373" cy="46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2400" b="1" dirty="0">
                <a:solidFill>
                  <a:schemeClr val="tx1"/>
                </a:solidFill>
                <a:latin typeface="Times New Roman" panose="02020603050405020304" pitchFamily="18" charset="0"/>
              </a:rPr>
              <a:t>jeseter hvězdnatý </a:t>
            </a:r>
            <a:r>
              <a:rPr lang="cs-CZ" altLang="cs-CZ" sz="2400" b="1" i="1" dirty="0" smtClean="0">
                <a:solidFill>
                  <a:schemeClr val="tx1"/>
                </a:solidFill>
                <a:latin typeface="Times New Roman" panose="02020603050405020304" pitchFamily="18" charset="0"/>
              </a:rPr>
              <a:t>(</a:t>
            </a:r>
            <a:r>
              <a:rPr lang="cs-CZ" altLang="cs-CZ" sz="2400" b="1" i="1" dirty="0" err="1">
                <a:solidFill>
                  <a:schemeClr val="tx1"/>
                </a:solidFill>
                <a:latin typeface="Times New Roman" panose="02020603050405020304" pitchFamily="18" charset="0"/>
              </a:rPr>
              <a:t>Acipenser</a:t>
            </a:r>
            <a:r>
              <a:rPr lang="cs-CZ" altLang="cs-CZ" sz="2400" b="1" i="1" dirty="0">
                <a:solidFill>
                  <a:schemeClr val="tx1"/>
                </a:solidFill>
                <a:latin typeface="Times New Roman" panose="02020603050405020304" pitchFamily="18" charset="0"/>
              </a:rPr>
              <a:t> </a:t>
            </a:r>
            <a:r>
              <a:rPr lang="cs-CZ" altLang="cs-CZ" sz="2400" b="1" i="1" dirty="0" err="1">
                <a:solidFill>
                  <a:schemeClr val="tx1"/>
                </a:solidFill>
                <a:latin typeface="Times New Roman" panose="02020603050405020304" pitchFamily="18" charset="0"/>
              </a:rPr>
              <a:t>stellatus</a:t>
            </a:r>
            <a:r>
              <a:rPr lang="cs-CZ" altLang="cs-CZ" sz="2400" b="1" i="1" dirty="0">
                <a:solidFill>
                  <a:schemeClr val="tx1"/>
                </a:solidFill>
                <a:latin typeface="Times New Roman" panose="02020603050405020304" pitchFamily="18" charset="0"/>
              </a:rPr>
              <a:t>)</a:t>
            </a:r>
            <a:endParaRPr lang="cs-CZ" altLang="cs-CZ" sz="2400" i="1" dirty="0">
              <a:solidFill>
                <a:schemeClr val="tx1"/>
              </a:solidFill>
              <a:latin typeface="Times New Roman" panose="02020603050405020304" pitchFamily="18" charset="0"/>
            </a:endParaRPr>
          </a:p>
        </p:txBody>
      </p:sp>
      <p:pic>
        <p:nvPicPr>
          <p:cNvPr id="6" name="Obrázek 5"/>
          <p:cNvPicPr>
            <a:picLocks noChangeAspect="1"/>
          </p:cNvPicPr>
          <p:nvPr/>
        </p:nvPicPr>
        <p:blipFill>
          <a:blip r:embed="rId3"/>
          <a:stretch>
            <a:fillRect/>
          </a:stretch>
        </p:blipFill>
        <p:spPr>
          <a:xfrm>
            <a:off x="237363" y="2750591"/>
            <a:ext cx="8794563" cy="1971491"/>
          </a:xfrm>
          <a:prstGeom prst="rect">
            <a:avLst/>
          </a:prstGeom>
        </p:spPr>
      </p:pic>
      <p:pic>
        <p:nvPicPr>
          <p:cNvPr id="7" name="Obrázek 6"/>
          <p:cNvPicPr>
            <a:picLocks noChangeAspect="1"/>
          </p:cNvPicPr>
          <p:nvPr/>
        </p:nvPicPr>
        <p:blipFill>
          <a:blip r:embed="rId4"/>
          <a:stretch>
            <a:fillRect/>
          </a:stretch>
        </p:blipFill>
        <p:spPr>
          <a:xfrm>
            <a:off x="237363" y="5033319"/>
            <a:ext cx="10096081" cy="1115149"/>
          </a:xfrm>
          <a:prstGeom prst="rect">
            <a:avLst/>
          </a:prstGeom>
        </p:spPr>
      </p:pic>
      <p:sp>
        <p:nvSpPr>
          <p:cNvPr id="8" name="Obdélník 7"/>
          <p:cNvSpPr/>
          <p:nvPr/>
        </p:nvSpPr>
        <p:spPr>
          <a:xfrm>
            <a:off x="237363" y="6321205"/>
            <a:ext cx="3895169" cy="276999"/>
          </a:xfrm>
          <a:prstGeom prst="rect">
            <a:avLst/>
          </a:prstGeom>
        </p:spPr>
        <p:txBody>
          <a:bodyPr wrap="none">
            <a:spAutoFit/>
          </a:bodyPr>
          <a:lstStyle/>
          <a:p>
            <a:r>
              <a:rPr lang="cs-CZ" sz="1200" dirty="0"/>
              <a:t>http://www.pond-life.me.uk/sturgeon/acipenserstellatus</a:t>
            </a:r>
          </a:p>
        </p:txBody>
      </p:sp>
    </p:spTree>
    <p:extLst>
      <p:ext uri="{BB962C8B-B14F-4D97-AF65-F5344CB8AC3E}">
        <p14:creationId xmlns:p14="http://schemas.microsoft.com/office/powerpoint/2010/main" val="158380319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6518" y="494270"/>
            <a:ext cx="11747157" cy="6494085"/>
          </a:xfrm>
          <a:prstGeom prst="rect">
            <a:avLst/>
          </a:prstGeom>
        </p:spPr>
        <p:txBody>
          <a:bodyPr wrap="square">
            <a:spAutoFit/>
          </a:bodyPr>
          <a:lstStyle/>
          <a:p>
            <a:r>
              <a:rPr lang="en-US" sz="1600" dirty="0"/>
              <a:t>The species was known from the Caspian, Black and Aegean Seas. It is now extirpated from the Aegean Sea, and in the Black Sea basin the last natural population migrates up the Danube where it is heavily overfished. Only very few </a:t>
            </a:r>
            <a:r>
              <a:rPr lang="en-US" sz="1600" dirty="0" err="1"/>
              <a:t>spawners</a:t>
            </a:r>
            <a:r>
              <a:rPr lang="en-US" sz="1600" dirty="0"/>
              <a:t> remain in the rest of the Black Sea basin. The Caspian populations are under massive pressure from overfishing (including poaching) and loss of spawning sites and the stocks are declining very fast. Almost all migrating </a:t>
            </a:r>
            <a:r>
              <a:rPr lang="en-US" sz="1600" dirty="0" err="1"/>
              <a:t>spawners</a:t>
            </a:r>
            <a:r>
              <a:rPr lang="en-US" sz="1600" dirty="0"/>
              <a:t> are poached below the Volgograd dam. Overfishing will soon cause extinction of the natural populations. In the immediate future, survival can only depend on stocking and effective fisheries management and combating illegal fishing. Based on catch data, and number of individuals migrating into the Volga and Ural rivers it is estimated that the species has undergone a population decline of at least 80% (possibly close to 100%) in the past three generations (minimum estimate of 30 years, possibly up to 40), which is expected to continue. Catch data shows massive declines across the species range with a 98% decline between 1980 and 2007 in the Caspian Sea, and a 72.5% in four years (2002-2005) in Romania (Danube). </a:t>
            </a:r>
            <a:endParaRPr lang="cs-CZ" sz="1600" dirty="0" smtClean="0"/>
          </a:p>
          <a:p>
            <a:r>
              <a:rPr lang="en-US" sz="1600" dirty="0"/>
              <a:t>This species is found at sea, coastal and estuarine zones, where it forages on clayey sand bottoms, as well as intensively in middle and upper water layers. It spawns in strong-current habitats in the main course of large and deep rivers, on stone or gravel bottoms. It is also known to spawn on flooded river banks, on sand or sandy clay. Juveniles inhabit shallow riverine habitats during their first summer (</a:t>
            </a:r>
            <a:r>
              <a:rPr lang="en-US" sz="1600" dirty="0" err="1"/>
              <a:t>Khodorevskaya</a:t>
            </a:r>
            <a:r>
              <a:rPr lang="en-US" sz="1600" dirty="0"/>
              <a:t> </a:t>
            </a:r>
            <a:r>
              <a:rPr lang="en-US" sz="1600" i="1" dirty="0"/>
              <a:t>et al</a:t>
            </a:r>
            <a:r>
              <a:rPr lang="en-US" sz="1600" dirty="0"/>
              <a:t>. 2009). </a:t>
            </a:r>
            <a:endParaRPr lang="cs-CZ" sz="1600" dirty="0" smtClean="0"/>
          </a:p>
          <a:p>
            <a:endParaRPr lang="cs-CZ" sz="1600" dirty="0"/>
          </a:p>
          <a:p>
            <a:r>
              <a:rPr lang="en-US" sz="1600" dirty="0"/>
              <a:t>Dams have also led to the loss of many spawning grounds. For example the Volgograd dam (built in 1955) led to loss of 40% of spawning sites formally available in the Volga (</a:t>
            </a:r>
            <a:r>
              <a:rPr lang="en-US" sz="1600" dirty="0" err="1"/>
              <a:t>Khodorevskaya</a:t>
            </a:r>
            <a:r>
              <a:rPr lang="en-US" sz="1600" dirty="0"/>
              <a:t> </a:t>
            </a:r>
            <a:r>
              <a:rPr lang="en-US" sz="1600" i="1" dirty="0"/>
              <a:t>et al</a:t>
            </a:r>
            <a:r>
              <a:rPr lang="en-US" sz="1600" dirty="0"/>
              <a:t>. 2009). The species is also considered extirpated from the upper and middle Danube since the building of the </a:t>
            </a:r>
            <a:r>
              <a:rPr lang="en-US" sz="1600" dirty="0" err="1"/>
              <a:t>Djerdap</a:t>
            </a:r>
            <a:r>
              <a:rPr lang="en-US" sz="1600" dirty="0"/>
              <a:t> Dams (Iron Gate Dams). The Don River dam removed 68,000 ha of spawning ground and flow regulation in the Kuban led to the loss of 140,000 ha of spawning grounds.</a:t>
            </a:r>
            <a:br>
              <a:rPr lang="en-US" sz="1600" dirty="0"/>
            </a:br>
            <a:r>
              <a:rPr lang="en-US" sz="1600" dirty="0"/>
              <a:t/>
            </a:r>
            <a:br>
              <a:rPr lang="en-US" sz="1600" dirty="0"/>
            </a:br>
            <a:r>
              <a:rPr lang="en-US" sz="1600" dirty="0"/>
              <a:t>Pollution is a threat to the species. In 1990, 55,000 sturgeon were found dead on the shore of the Sea of Azov as the result of pollution.</a:t>
            </a:r>
            <a:endParaRPr lang="cs-CZ" sz="1600" dirty="0"/>
          </a:p>
          <a:p>
            <a:endParaRPr lang="cs-CZ" sz="1600" dirty="0" smtClean="0"/>
          </a:p>
          <a:p>
            <a:r>
              <a:rPr lang="en-US" sz="1600" dirty="0"/>
              <a:t>The </a:t>
            </a:r>
            <a:r>
              <a:rPr lang="en-US" sz="1600" dirty="0" err="1"/>
              <a:t>Allee</a:t>
            </a:r>
            <a:r>
              <a:rPr lang="en-US" sz="1600" dirty="0"/>
              <a:t> affect is also a potential threat to the species (Gessner, J. pers. comm.).</a:t>
            </a:r>
            <a:br>
              <a:rPr lang="en-US" sz="1600" dirty="0"/>
            </a:br>
            <a:r>
              <a:rPr lang="en-US" sz="1600" dirty="0"/>
              <a:t/>
            </a:r>
            <a:br>
              <a:rPr lang="en-US" sz="1600" dirty="0"/>
            </a:br>
            <a:endParaRPr lang="cs-CZ" sz="1600" dirty="0"/>
          </a:p>
        </p:txBody>
      </p:sp>
      <p:sp>
        <p:nvSpPr>
          <p:cNvPr id="3" name="Text Box 4"/>
          <p:cNvSpPr txBox="1">
            <a:spLocks noChangeArrowheads="1"/>
          </p:cNvSpPr>
          <p:nvPr/>
        </p:nvSpPr>
        <p:spPr bwMode="auto">
          <a:xfrm>
            <a:off x="2821909" y="98631"/>
            <a:ext cx="6416373" cy="46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2400" b="1" dirty="0">
                <a:solidFill>
                  <a:schemeClr val="tx1"/>
                </a:solidFill>
                <a:latin typeface="Times New Roman" panose="02020603050405020304" pitchFamily="18" charset="0"/>
              </a:rPr>
              <a:t>jeseter hvězdnatý </a:t>
            </a:r>
            <a:r>
              <a:rPr lang="cs-CZ" altLang="cs-CZ" sz="2400" b="1" i="1" dirty="0" smtClean="0">
                <a:solidFill>
                  <a:schemeClr val="tx1"/>
                </a:solidFill>
                <a:latin typeface="Times New Roman" panose="02020603050405020304" pitchFamily="18" charset="0"/>
              </a:rPr>
              <a:t>(</a:t>
            </a:r>
            <a:r>
              <a:rPr lang="cs-CZ" altLang="cs-CZ" sz="2400" b="1" i="1" dirty="0" err="1">
                <a:solidFill>
                  <a:schemeClr val="tx1"/>
                </a:solidFill>
                <a:latin typeface="Times New Roman" panose="02020603050405020304" pitchFamily="18" charset="0"/>
              </a:rPr>
              <a:t>Acipenser</a:t>
            </a:r>
            <a:r>
              <a:rPr lang="cs-CZ" altLang="cs-CZ" sz="2400" b="1" i="1" dirty="0">
                <a:solidFill>
                  <a:schemeClr val="tx1"/>
                </a:solidFill>
                <a:latin typeface="Times New Roman" panose="02020603050405020304" pitchFamily="18" charset="0"/>
              </a:rPr>
              <a:t> </a:t>
            </a:r>
            <a:r>
              <a:rPr lang="cs-CZ" altLang="cs-CZ" sz="2400" b="1" i="1" dirty="0" err="1">
                <a:solidFill>
                  <a:schemeClr val="tx1"/>
                </a:solidFill>
                <a:latin typeface="Times New Roman" panose="02020603050405020304" pitchFamily="18" charset="0"/>
              </a:rPr>
              <a:t>stellatus</a:t>
            </a:r>
            <a:r>
              <a:rPr lang="cs-CZ" altLang="cs-CZ" sz="2400" b="1" i="1" dirty="0">
                <a:solidFill>
                  <a:schemeClr val="tx1"/>
                </a:solidFill>
                <a:latin typeface="Times New Roman" panose="02020603050405020304" pitchFamily="18" charset="0"/>
              </a:rPr>
              <a:t>)</a:t>
            </a:r>
            <a:endParaRPr lang="cs-CZ" altLang="cs-CZ" sz="2400" i="1" dirty="0">
              <a:solidFill>
                <a:schemeClr val="tx1"/>
              </a:solidFill>
              <a:latin typeface="Times New Roman" panose="02020603050405020304" pitchFamily="18" charset="0"/>
            </a:endParaRPr>
          </a:p>
        </p:txBody>
      </p:sp>
      <p:sp>
        <p:nvSpPr>
          <p:cNvPr id="4" name="Obdélník 3"/>
          <p:cNvSpPr/>
          <p:nvPr/>
        </p:nvSpPr>
        <p:spPr>
          <a:xfrm>
            <a:off x="8663942" y="6249692"/>
            <a:ext cx="3239733" cy="307777"/>
          </a:xfrm>
          <a:prstGeom prst="rect">
            <a:avLst/>
          </a:prstGeom>
        </p:spPr>
        <p:txBody>
          <a:bodyPr wrap="none">
            <a:spAutoFit/>
          </a:bodyPr>
          <a:lstStyle/>
          <a:p>
            <a:r>
              <a:rPr lang="cs-CZ" sz="1400" dirty="0"/>
              <a:t>http://www.iucnredlist.org/details/229/0</a:t>
            </a:r>
          </a:p>
        </p:txBody>
      </p:sp>
    </p:spTree>
    <p:extLst>
      <p:ext uri="{BB962C8B-B14F-4D97-AF65-F5344CB8AC3E}">
        <p14:creationId xmlns:p14="http://schemas.microsoft.com/office/powerpoint/2010/main" val="69382149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124615" y="5816590"/>
            <a:ext cx="3239733" cy="307777"/>
          </a:xfrm>
          <a:prstGeom prst="rect">
            <a:avLst/>
          </a:prstGeom>
        </p:spPr>
        <p:txBody>
          <a:bodyPr wrap="none">
            <a:spAutoFit/>
          </a:bodyPr>
          <a:lstStyle/>
          <a:p>
            <a:r>
              <a:rPr lang="cs-CZ" sz="1400" dirty="0"/>
              <a:t>http://www.iucnredlist.org/details/229/0</a:t>
            </a:r>
          </a:p>
        </p:txBody>
      </p:sp>
      <p:sp>
        <p:nvSpPr>
          <p:cNvPr id="3" name="Obdélník 2"/>
          <p:cNvSpPr/>
          <p:nvPr/>
        </p:nvSpPr>
        <p:spPr>
          <a:xfrm>
            <a:off x="218300" y="560294"/>
            <a:ext cx="11623589" cy="5755422"/>
          </a:xfrm>
          <a:prstGeom prst="rect">
            <a:avLst/>
          </a:prstGeom>
        </p:spPr>
        <p:txBody>
          <a:bodyPr wrap="square">
            <a:spAutoFit/>
          </a:bodyPr>
          <a:lstStyle/>
          <a:p>
            <a:r>
              <a:rPr lang="en-US" sz="1400" dirty="0"/>
              <a:t>This species is anadromous (spending at least part of its life in salt water and returning to rivers to breed). Caspian fish first mature at 6-7 years for males, and 7-8 years for females, with a generation length not less than 10 years. Females reproduce every 3-4 years and males every 2-3 years in April-September. It spawns only under relatively constant hydrological conditions, as fluctuating hydrological conditions lead to high egg mortality. This species migrates upriver at higher temperatures and therefore later than other sturgeons, with two peaks, in spring and in autumn. Males remain at spawning sites no longer than six weeks and females only 10-12 days. Spent individuals migrate directly back to sea. Yolk-sac larvae are pelagic for 2-3 days and drift with current. Juveniles migrate to sea during their first summer and remain there until maturity. At sea, this species feeds on a wide variety of crustaceans, </a:t>
            </a:r>
            <a:r>
              <a:rPr lang="en-US" sz="1400" dirty="0" err="1"/>
              <a:t>molluscs</a:t>
            </a:r>
            <a:r>
              <a:rPr lang="en-US" sz="1400" dirty="0"/>
              <a:t> and benthic as well as pelagic fish (</a:t>
            </a:r>
            <a:r>
              <a:rPr lang="en-US" sz="1400" dirty="0" err="1"/>
              <a:t>Khodorevskaya</a:t>
            </a:r>
            <a:r>
              <a:rPr lang="en-US" sz="1400" dirty="0"/>
              <a:t> </a:t>
            </a:r>
            <a:r>
              <a:rPr lang="en-US" sz="1400" i="1" dirty="0"/>
              <a:t>et al</a:t>
            </a:r>
            <a:r>
              <a:rPr lang="en-US" sz="1400" dirty="0"/>
              <a:t>. 2009).</a:t>
            </a:r>
            <a:endParaRPr lang="cs-CZ" sz="1400" dirty="0"/>
          </a:p>
          <a:p>
            <a:endParaRPr lang="cs-CZ" sz="1400" b="1" dirty="0"/>
          </a:p>
          <a:p>
            <a:r>
              <a:rPr lang="cs-CZ" sz="1400" b="1" dirty="0" smtClean="0"/>
              <a:t>Use </a:t>
            </a:r>
            <a:r>
              <a:rPr lang="cs-CZ" sz="1400" b="1" dirty="0"/>
              <a:t>and Trade</a:t>
            </a:r>
            <a:r>
              <a:rPr lang="cs-CZ" sz="1400" b="1" dirty="0" smtClean="0"/>
              <a:t>: </a:t>
            </a:r>
            <a:r>
              <a:rPr lang="en-US" sz="1400" dirty="0" smtClean="0"/>
              <a:t>Skin </a:t>
            </a:r>
            <a:r>
              <a:rPr lang="en-US" sz="1400" dirty="0"/>
              <a:t>and as a leather. Caviar is also used as cosmetic and medicinal purposes. Cartilage used medicinal use. Intestine use as sauce (food) and to produce </a:t>
            </a:r>
            <a:r>
              <a:rPr lang="en-US" sz="1400" dirty="0" err="1"/>
              <a:t>gelatine</a:t>
            </a:r>
            <a:r>
              <a:rPr lang="en-US" sz="1400" dirty="0"/>
              <a:t>. Swim bladder used as glue. 25% from wild, 75% stocked. </a:t>
            </a:r>
            <a:endParaRPr lang="cs-CZ" sz="1400" dirty="0" smtClean="0"/>
          </a:p>
          <a:p>
            <a:r>
              <a:rPr lang="en-US" sz="1400" dirty="0"/>
              <a:t>Restocking measures are ongoing. However, although aquaculture contributes considerably to the maintenance of the stocks, it cannot compensate for the damage caused to natural reproduction by overfishing (CITES 2000). </a:t>
            </a:r>
            <a:br>
              <a:rPr lang="en-US" sz="1400" dirty="0"/>
            </a:br>
            <a:r>
              <a:rPr lang="en-US" sz="1400" dirty="0"/>
              <a:t/>
            </a:r>
            <a:br>
              <a:rPr lang="en-US" sz="1400" dirty="0"/>
            </a:br>
            <a:r>
              <a:rPr lang="en-US" sz="1400" dirty="0"/>
              <a:t>It is not fully protected in any range state apart from Moldova. A </a:t>
            </a:r>
            <a:r>
              <a:rPr lang="en-US" sz="1400" dirty="0" err="1"/>
              <a:t>licence</a:t>
            </a:r>
            <a:r>
              <a:rPr lang="en-US" sz="1400" dirty="0"/>
              <a:t> is required for fishing in most countries and private sturgeon fisheries are banned in Iran. This species was listed on CITES Appendix II in 1998.</a:t>
            </a:r>
            <a:br>
              <a:rPr lang="en-US" sz="1400" dirty="0"/>
            </a:br>
            <a:r>
              <a:rPr lang="en-US" sz="1400" dirty="0"/>
              <a:t/>
            </a:r>
            <a:br>
              <a:rPr lang="en-US" sz="1400" dirty="0"/>
            </a:br>
            <a:r>
              <a:rPr lang="en-US" sz="1400" dirty="0"/>
              <a:t>According to 2007 Caspian Sea </a:t>
            </a:r>
            <a:r>
              <a:rPr lang="en-US" sz="1400" dirty="0" err="1"/>
              <a:t>Bioresource</a:t>
            </a:r>
            <a:r>
              <a:rPr lang="en-US" sz="1400" dirty="0"/>
              <a:t> Commission, 8.1 million fingerlings of </a:t>
            </a:r>
            <a:r>
              <a:rPr lang="en-US" sz="1400" i="1" dirty="0"/>
              <a:t>A. </a:t>
            </a:r>
            <a:r>
              <a:rPr lang="en-US" sz="1400" i="1" dirty="0" err="1"/>
              <a:t>stellatus</a:t>
            </a:r>
            <a:r>
              <a:rPr lang="en-US" sz="1400" dirty="0"/>
              <a:t> were released into Caspian Sea by </a:t>
            </a:r>
            <a:r>
              <a:rPr lang="en-US" sz="1400" dirty="0" err="1"/>
              <a:t>Khazakstan</a:t>
            </a:r>
            <a:r>
              <a:rPr lang="en-US" sz="1400" dirty="0"/>
              <a:t>, Iran and Azerbaijan. Russia released 45 million (all sturgeon species) in 2007, but not specified how many were </a:t>
            </a:r>
            <a:r>
              <a:rPr lang="en-US" sz="1400" i="1" dirty="0"/>
              <a:t>A. </a:t>
            </a:r>
            <a:r>
              <a:rPr lang="en-US" sz="1400" i="1" dirty="0" err="1"/>
              <a:t>stellatus</a:t>
            </a:r>
            <a:r>
              <a:rPr lang="en-US" sz="1400" dirty="0"/>
              <a:t> - but this is not less than 12 million (</a:t>
            </a:r>
            <a:r>
              <a:rPr lang="en-US" sz="1400" dirty="0" err="1"/>
              <a:t>Ruban</a:t>
            </a:r>
            <a:r>
              <a:rPr lang="en-US" sz="1400" dirty="0"/>
              <a:t> pers. comm.). </a:t>
            </a:r>
            <a:br>
              <a:rPr lang="en-US" sz="1400" dirty="0"/>
            </a:br>
            <a:r>
              <a:rPr lang="en-US" sz="1400" dirty="0"/>
              <a:t/>
            </a:r>
            <a:br>
              <a:rPr lang="en-US" sz="1400" dirty="0"/>
            </a:br>
            <a:r>
              <a:rPr lang="en-US" sz="1400" dirty="0"/>
              <a:t>To preserve the commercial importance of Stellate Sturgeon population it is necessary to protect the recruitment from natural spawning and increase the industrial sturgeon aquaculture. Considering the state of stocks of the Caspian Sea it is necessary for all Caspian Sea states to suspend its harvest for commercial purposes (in Russia, the ban on Stellate Sturgeon commercial harvesting has been introduced since 2005). </a:t>
            </a:r>
            <a:br>
              <a:rPr lang="en-US" sz="1400" dirty="0"/>
            </a:br>
            <a:r>
              <a:rPr lang="en-US" sz="1400" dirty="0"/>
              <a:t/>
            </a:r>
            <a:br>
              <a:rPr lang="en-US" sz="1400" dirty="0"/>
            </a:br>
            <a:r>
              <a:rPr lang="en-US" sz="1400" dirty="0"/>
              <a:t>Stellate Sturgeon has no commercial value in the basins of the Black and Azov Seas. </a:t>
            </a:r>
            <a:endParaRPr lang="cs-CZ" sz="1400" dirty="0" smtClean="0"/>
          </a:p>
          <a:p>
            <a:endParaRPr lang="cs-CZ" dirty="0"/>
          </a:p>
        </p:txBody>
      </p:sp>
      <p:sp>
        <p:nvSpPr>
          <p:cNvPr id="4" name="Text Box 4"/>
          <p:cNvSpPr txBox="1">
            <a:spLocks noChangeArrowheads="1"/>
          </p:cNvSpPr>
          <p:nvPr/>
        </p:nvSpPr>
        <p:spPr bwMode="auto">
          <a:xfrm>
            <a:off x="2821909" y="98631"/>
            <a:ext cx="6416373" cy="46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2400" b="1" dirty="0">
                <a:solidFill>
                  <a:schemeClr val="tx1"/>
                </a:solidFill>
                <a:latin typeface="Times New Roman" panose="02020603050405020304" pitchFamily="18" charset="0"/>
              </a:rPr>
              <a:t>jeseter hvězdnatý </a:t>
            </a:r>
            <a:r>
              <a:rPr lang="cs-CZ" altLang="cs-CZ" sz="2400" b="1" i="1" dirty="0" smtClean="0">
                <a:solidFill>
                  <a:schemeClr val="tx1"/>
                </a:solidFill>
                <a:latin typeface="Times New Roman" panose="02020603050405020304" pitchFamily="18" charset="0"/>
              </a:rPr>
              <a:t>(</a:t>
            </a:r>
            <a:r>
              <a:rPr lang="cs-CZ" altLang="cs-CZ" sz="2400" b="1" i="1" dirty="0" err="1">
                <a:solidFill>
                  <a:schemeClr val="tx1"/>
                </a:solidFill>
                <a:latin typeface="Times New Roman" panose="02020603050405020304" pitchFamily="18" charset="0"/>
              </a:rPr>
              <a:t>Acipenser</a:t>
            </a:r>
            <a:r>
              <a:rPr lang="cs-CZ" altLang="cs-CZ" sz="2400" b="1" i="1" dirty="0">
                <a:solidFill>
                  <a:schemeClr val="tx1"/>
                </a:solidFill>
                <a:latin typeface="Times New Roman" panose="02020603050405020304" pitchFamily="18" charset="0"/>
              </a:rPr>
              <a:t> </a:t>
            </a:r>
            <a:r>
              <a:rPr lang="cs-CZ" altLang="cs-CZ" sz="2400" b="1" i="1" dirty="0" err="1">
                <a:solidFill>
                  <a:schemeClr val="tx1"/>
                </a:solidFill>
                <a:latin typeface="Times New Roman" panose="02020603050405020304" pitchFamily="18" charset="0"/>
              </a:rPr>
              <a:t>stellatus</a:t>
            </a:r>
            <a:r>
              <a:rPr lang="cs-CZ" altLang="cs-CZ" sz="2400" b="1" i="1" dirty="0">
                <a:solidFill>
                  <a:schemeClr val="tx1"/>
                </a:solidFill>
                <a:latin typeface="Times New Roman" panose="02020603050405020304" pitchFamily="18" charset="0"/>
              </a:rPr>
              <a:t>)</a:t>
            </a:r>
            <a:endParaRPr lang="cs-CZ" altLang="cs-CZ" sz="2400" i="1" dirty="0">
              <a:solidFill>
                <a:schemeClr val="tx1"/>
              </a:solidFill>
              <a:latin typeface="Times New Roman" panose="02020603050405020304" pitchFamily="18" charset="0"/>
            </a:endParaRPr>
          </a:p>
        </p:txBody>
      </p:sp>
      <p:graphicFrame>
        <p:nvGraphicFramePr>
          <p:cNvPr id="5" name="Tabulka 4"/>
          <p:cNvGraphicFramePr>
            <a:graphicFrameLocks noGrp="1"/>
          </p:cNvGraphicFramePr>
          <p:nvPr>
            <p:extLst>
              <p:ext uri="{D42A27DB-BD31-4B8C-83A1-F6EECF244321}">
                <p14:modId xmlns:p14="http://schemas.microsoft.com/office/powerpoint/2010/main" val="2869686524"/>
              </p:ext>
            </p:extLst>
          </p:nvPr>
        </p:nvGraphicFramePr>
        <p:xfrm>
          <a:off x="218299" y="6164034"/>
          <a:ext cx="11623590" cy="477266"/>
        </p:xfrm>
        <a:graphic>
          <a:graphicData uri="http://schemas.openxmlformats.org/drawingml/2006/table">
            <a:tbl>
              <a:tblPr/>
              <a:tblGrid>
                <a:gridCol w="874813"/>
                <a:gridCol w="10748777"/>
              </a:tblGrid>
              <a:tr h="0">
                <a:tc>
                  <a:txBody>
                    <a:bodyPr/>
                    <a:lstStyle/>
                    <a:p>
                      <a:r>
                        <a:rPr lang="cs-CZ" b="1" dirty="0" err="1"/>
                        <a:t>Citation</a:t>
                      </a:r>
                      <a:r>
                        <a:rPr lang="cs-CZ" b="1" dirty="0"/>
                        <a:t>:</a:t>
                      </a:r>
                      <a:endParaRPr lang="cs-CZ" dirty="0"/>
                    </a:p>
                  </a:txBody>
                  <a:tcPr anchor="ctr">
                    <a:lnL>
                      <a:noFill/>
                    </a:lnL>
                    <a:lnR>
                      <a:noFill/>
                    </a:lnR>
                    <a:lnT>
                      <a:noFill/>
                    </a:lnT>
                    <a:lnB>
                      <a:noFill/>
                    </a:lnB>
                  </a:tcPr>
                </a:tc>
                <a:tc>
                  <a:txBody>
                    <a:bodyPr/>
                    <a:lstStyle/>
                    <a:p>
                      <a:r>
                        <a:rPr lang="en-US" dirty="0" err="1"/>
                        <a:t>Qiwei</a:t>
                      </a:r>
                      <a:r>
                        <a:rPr lang="en-US" dirty="0"/>
                        <a:t>, W. 2010. </a:t>
                      </a:r>
                      <a:r>
                        <a:rPr lang="en-US" i="1" dirty="0" err="1"/>
                        <a:t>Acipenser</a:t>
                      </a:r>
                      <a:r>
                        <a:rPr lang="en-US" i="1" dirty="0"/>
                        <a:t> </a:t>
                      </a:r>
                      <a:r>
                        <a:rPr lang="en-US" i="1" dirty="0" err="1"/>
                        <a:t>stellatus</a:t>
                      </a:r>
                      <a:r>
                        <a:rPr lang="en-US" dirty="0"/>
                        <a:t>. The IUCN Red List of Threatened Species 2010: e.T229A13040387. </a:t>
                      </a:r>
                      <a:r>
                        <a:rPr lang="en-US" dirty="0">
                          <a:effectLst/>
                          <a:hlinkClick r:id="rId2"/>
                        </a:rPr>
                        <a:t>http://dx.doi.org/10.2305/IUCN.UK.2010-1.RLTS.T229A13040387.en</a:t>
                      </a:r>
                      <a:r>
                        <a:rPr lang="en-US" dirty="0">
                          <a:effectLst/>
                        </a:rPr>
                        <a:t>. </a:t>
                      </a:r>
                      <a:r>
                        <a:rPr lang="en-US" dirty="0"/>
                        <a:t>Downloaded on </a:t>
                      </a:r>
                      <a:r>
                        <a:rPr lang="en-US" b="1" dirty="0"/>
                        <a:t>06 February 2017</a:t>
                      </a:r>
                      <a:r>
                        <a:rPr lang="en-US" dirty="0"/>
                        <a:t>.</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270373259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 hvězdnatý zhor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922" y="152922"/>
            <a:ext cx="4190256" cy="3144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j hvězdnatý hlava zbok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824" y="152921"/>
            <a:ext cx="4177977" cy="31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j hvězdnatý hlava zdol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921" y="3570759"/>
            <a:ext cx="4177977" cy="31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j hvězdnatý hlava zdola deta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824" y="3570759"/>
            <a:ext cx="4177977" cy="31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57070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6319780" y="3987865"/>
            <a:ext cx="5795839" cy="2580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r>
              <a:rPr lang="cs-CZ" altLang="cs-CZ" sz="1617" b="1" dirty="0" smtClean="0">
                <a:solidFill>
                  <a:schemeClr val="tx1"/>
                </a:solidFill>
                <a:latin typeface="Times New Roman" panose="02020603050405020304" pitchFamily="18" charset="0"/>
              </a:rPr>
              <a:t>karyotyp</a:t>
            </a:r>
            <a:r>
              <a:rPr lang="cs-CZ" altLang="cs-CZ" sz="1617" b="1" dirty="0">
                <a:solidFill>
                  <a:schemeClr val="tx1"/>
                </a:solidFill>
                <a:latin typeface="Times New Roman" panose="02020603050405020304" pitchFamily="18" charset="0"/>
              </a:rPr>
              <a:t>: </a:t>
            </a:r>
            <a:r>
              <a:rPr lang="cs-CZ" altLang="cs-CZ" sz="1617" dirty="0">
                <a:solidFill>
                  <a:schemeClr val="tx1"/>
                </a:solidFill>
                <a:latin typeface="Times New Roman" panose="02020603050405020304" pitchFamily="18" charset="0"/>
              </a:rPr>
              <a:t>116 ± 4 chromozómů </a:t>
            </a:r>
            <a:endParaRPr lang="cs-CZ" altLang="cs-CZ" sz="1617" b="1" dirty="0">
              <a:solidFill>
                <a:schemeClr val="tx1"/>
              </a:solidFill>
              <a:latin typeface="Times New Roman" panose="02020603050405020304" pitchFamily="18" charset="0"/>
            </a:endParaRPr>
          </a:p>
          <a:p>
            <a:r>
              <a:rPr lang="cs-CZ" altLang="cs-CZ" sz="1617" b="1" dirty="0">
                <a:solidFill>
                  <a:schemeClr val="tx1"/>
                </a:solidFill>
                <a:latin typeface="Times New Roman" panose="02020603050405020304" pitchFamily="18" charset="0"/>
              </a:rPr>
              <a:t>maximální délka: </a:t>
            </a:r>
            <a:r>
              <a:rPr lang="cs-CZ" altLang="cs-CZ" sz="1617" dirty="0">
                <a:solidFill>
                  <a:schemeClr val="tx1"/>
                </a:solidFill>
                <a:latin typeface="Times New Roman" panose="02020603050405020304" pitchFamily="18" charset="0"/>
              </a:rPr>
              <a:t>5 m (liter. z roku 1853), nyní 2,5 m</a:t>
            </a:r>
            <a:endParaRPr lang="cs-CZ" altLang="cs-CZ" sz="1617" b="1" dirty="0">
              <a:solidFill>
                <a:schemeClr val="tx1"/>
              </a:solidFill>
              <a:latin typeface="Times New Roman" panose="02020603050405020304" pitchFamily="18" charset="0"/>
            </a:endParaRPr>
          </a:p>
          <a:p>
            <a:r>
              <a:rPr lang="cs-CZ" altLang="cs-CZ" sz="1617" b="1" dirty="0">
                <a:solidFill>
                  <a:schemeClr val="tx1"/>
                </a:solidFill>
                <a:latin typeface="Times New Roman" panose="02020603050405020304" pitchFamily="18" charset="0"/>
              </a:rPr>
              <a:t>maximální hmotnost: </a:t>
            </a:r>
            <a:r>
              <a:rPr lang="cs-CZ" altLang="cs-CZ" sz="1617" dirty="0">
                <a:solidFill>
                  <a:schemeClr val="tx1"/>
                </a:solidFill>
                <a:latin typeface="Times New Roman" panose="02020603050405020304" pitchFamily="18" charset="0"/>
              </a:rPr>
              <a:t>200 kg</a:t>
            </a:r>
            <a:endParaRPr lang="cs-CZ" altLang="cs-CZ" sz="1617" b="1" dirty="0">
              <a:solidFill>
                <a:schemeClr val="tx1"/>
              </a:solidFill>
              <a:latin typeface="Times New Roman" panose="02020603050405020304" pitchFamily="18" charset="0"/>
            </a:endParaRPr>
          </a:p>
          <a:p>
            <a:r>
              <a:rPr lang="cs-CZ" altLang="cs-CZ" sz="1617" b="1" dirty="0">
                <a:solidFill>
                  <a:schemeClr val="tx1"/>
                </a:solidFill>
                <a:latin typeface="Times New Roman" panose="02020603050405020304" pitchFamily="18" charset="0"/>
              </a:rPr>
              <a:t>pohlavní dospělost</a:t>
            </a:r>
          </a:p>
          <a:p>
            <a:r>
              <a:rPr lang="cs-CZ" altLang="cs-CZ" sz="1617" b="1" dirty="0">
                <a:solidFill>
                  <a:schemeClr val="tx1"/>
                </a:solidFill>
                <a:latin typeface="Times New Roman" panose="02020603050405020304" pitchFamily="18" charset="0"/>
              </a:rPr>
              <a:t> mlíčáků: </a:t>
            </a:r>
            <a:r>
              <a:rPr lang="cs-CZ" altLang="cs-CZ" sz="1617" dirty="0">
                <a:solidFill>
                  <a:schemeClr val="tx1"/>
                </a:solidFill>
                <a:latin typeface="Times New Roman" panose="02020603050405020304" pitchFamily="18" charset="0"/>
              </a:rPr>
              <a:t>7 - 14 – 18 let (145 cm/20 kg)</a:t>
            </a:r>
            <a:endParaRPr lang="cs-CZ" altLang="cs-CZ" sz="1617" b="1" dirty="0">
              <a:solidFill>
                <a:schemeClr val="tx1"/>
              </a:solidFill>
              <a:latin typeface="Times New Roman" panose="02020603050405020304" pitchFamily="18" charset="0"/>
            </a:endParaRPr>
          </a:p>
          <a:p>
            <a:r>
              <a:rPr lang="cs-CZ" altLang="cs-CZ" sz="1617" b="1" dirty="0">
                <a:solidFill>
                  <a:schemeClr val="tx1"/>
                </a:solidFill>
                <a:latin typeface="Times New Roman" panose="02020603050405020304" pitchFamily="18" charset="0"/>
              </a:rPr>
              <a:t>jikernaček: </a:t>
            </a:r>
            <a:r>
              <a:rPr lang="cs-CZ" altLang="cs-CZ" sz="1617" dirty="0">
                <a:solidFill>
                  <a:schemeClr val="tx1"/>
                </a:solidFill>
                <a:latin typeface="Times New Roman" panose="02020603050405020304" pitchFamily="18" charset="0"/>
              </a:rPr>
              <a:t>8 - 16 – 18 let  (165 cm/30 kg)</a:t>
            </a:r>
            <a:endParaRPr lang="cs-CZ" altLang="cs-CZ" sz="1617" b="1" dirty="0">
              <a:solidFill>
                <a:schemeClr val="tx1"/>
              </a:solidFill>
              <a:latin typeface="Times New Roman" panose="02020603050405020304" pitchFamily="18" charset="0"/>
            </a:endParaRPr>
          </a:p>
          <a:p>
            <a:r>
              <a:rPr lang="cs-CZ" altLang="cs-CZ" sz="1617" b="1" dirty="0">
                <a:solidFill>
                  <a:schemeClr val="tx1"/>
                </a:solidFill>
                <a:latin typeface="Times New Roman" panose="02020603050405020304" pitchFamily="18" charset="0"/>
              </a:rPr>
              <a:t>výtěr: </a:t>
            </a:r>
            <a:r>
              <a:rPr lang="cs-CZ" altLang="cs-CZ" sz="1617" dirty="0">
                <a:solidFill>
                  <a:schemeClr val="tx1"/>
                </a:solidFill>
                <a:latin typeface="Times New Roman" panose="02020603050405020304" pitchFamily="18" charset="0"/>
              </a:rPr>
              <a:t>na jaře v řekách </a:t>
            </a:r>
          </a:p>
          <a:p>
            <a:r>
              <a:rPr lang="cs-CZ" altLang="cs-CZ" sz="1617" dirty="0">
                <a:solidFill>
                  <a:schemeClr val="tx1"/>
                </a:solidFill>
                <a:latin typeface="Times New Roman" panose="02020603050405020304" pitchFamily="18" charset="0"/>
              </a:rPr>
              <a:t> (5.-6. v úmoří Atlantiku a  Černého moře) (6.-7. v úmoří Baltu)</a:t>
            </a:r>
            <a:endParaRPr lang="cs-CZ" altLang="cs-CZ" sz="1617" b="1" dirty="0">
              <a:solidFill>
                <a:schemeClr val="tx1"/>
              </a:solidFill>
              <a:latin typeface="Times New Roman" panose="02020603050405020304" pitchFamily="18" charset="0"/>
            </a:endParaRPr>
          </a:p>
          <a:p>
            <a:r>
              <a:rPr lang="cs-CZ" altLang="cs-CZ" sz="1617" b="1" dirty="0">
                <a:solidFill>
                  <a:schemeClr val="tx1"/>
                </a:solidFill>
                <a:latin typeface="Times New Roman" panose="02020603050405020304" pitchFamily="18" charset="0"/>
              </a:rPr>
              <a:t>velikost jiker: </a:t>
            </a:r>
            <a:r>
              <a:rPr lang="cs-CZ" altLang="cs-CZ" sz="1617" dirty="0">
                <a:solidFill>
                  <a:schemeClr val="tx1"/>
                </a:solidFill>
                <a:latin typeface="Times New Roman" panose="02020603050405020304" pitchFamily="18" charset="0"/>
              </a:rPr>
              <a:t>2,6 – 3,0 mm</a:t>
            </a:r>
            <a:endParaRPr lang="cs-CZ" altLang="cs-CZ" sz="1617" b="1" dirty="0">
              <a:solidFill>
                <a:schemeClr val="tx1"/>
              </a:solidFill>
              <a:latin typeface="Times New Roman" panose="02020603050405020304" pitchFamily="18" charset="0"/>
            </a:endParaRPr>
          </a:p>
          <a:p>
            <a:r>
              <a:rPr lang="cs-CZ" altLang="cs-CZ" sz="1617" b="1" dirty="0">
                <a:solidFill>
                  <a:schemeClr val="tx1"/>
                </a:solidFill>
                <a:latin typeface="Times New Roman" panose="02020603050405020304" pitchFamily="18" charset="0"/>
              </a:rPr>
              <a:t>počet jiker v 1g:</a:t>
            </a:r>
          </a:p>
        </p:txBody>
      </p:sp>
      <p:sp>
        <p:nvSpPr>
          <p:cNvPr id="8196" name="Text Box 4"/>
          <p:cNvSpPr txBox="1">
            <a:spLocks noChangeArrowheads="1"/>
          </p:cNvSpPr>
          <p:nvPr/>
        </p:nvSpPr>
        <p:spPr bwMode="auto">
          <a:xfrm>
            <a:off x="90616" y="0"/>
            <a:ext cx="6247880" cy="52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2800" b="1" dirty="0">
                <a:solidFill>
                  <a:schemeClr val="tx1"/>
                </a:solidFill>
                <a:latin typeface="Times New Roman" panose="02020603050405020304" pitchFamily="18" charset="0"/>
              </a:rPr>
              <a:t>jeseter velký </a:t>
            </a:r>
            <a:r>
              <a:rPr lang="cs-CZ" altLang="cs-CZ" sz="2800" b="1" i="1" dirty="0" smtClean="0">
                <a:solidFill>
                  <a:schemeClr val="tx1"/>
                </a:solidFill>
                <a:latin typeface="Times New Roman" panose="02020603050405020304" pitchFamily="18" charset="0"/>
              </a:rPr>
              <a:t>(</a:t>
            </a:r>
            <a:r>
              <a:rPr lang="cs-CZ" altLang="cs-CZ" sz="2800" b="1" i="1" dirty="0" err="1">
                <a:solidFill>
                  <a:schemeClr val="tx1"/>
                </a:solidFill>
                <a:latin typeface="Times New Roman" panose="02020603050405020304" pitchFamily="18" charset="0"/>
              </a:rPr>
              <a:t>Acipenser</a:t>
            </a:r>
            <a:r>
              <a:rPr lang="cs-CZ" altLang="cs-CZ" sz="2800" b="1" i="1" dirty="0">
                <a:solidFill>
                  <a:schemeClr val="tx1"/>
                </a:solidFill>
                <a:latin typeface="Times New Roman" panose="02020603050405020304" pitchFamily="18" charset="0"/>
              </a:rPr>
              <a:t> </a:t>
            </a:r>
            <a:r>
              <a:rPr lang="cs-CZ" altLang="cs-CZ" sz="2800" b="1" i="1" dirty="0" err="1">
                <a:solidFill>
                  <a:schemeClr val="tx1"/>
                </a:solidFill>
                <a:latin typeface="Times New Roman" panose="02020603050405020304" pitchFamily="18" charset="0"/>
              </a:rPr>
              <a:t>sturio</a:t>
            </a:r>
            <a:r>
              <a:rPr lang="cs-CZ" altLang="cs-CZ" sz="2800" b="1" i="1" dirty="0">
                <a:solidFill>
                  <a:schemeClr val="tx1"/>
                </a:solidFill>
                <a:latin typeface="Times New Roman" panose="02020603050405020304" pitchFamily="18" charset="0"/>
              </a:rPr>
              <a:t>)</a:t>
            </a:r>
            <a:endParaRPr lang="cs-CZ" altLang="cs-CZ" sz="2800" i="1" dirty="0">
              <a:solidFill>
                <a:schemeClr val="tx1"/>
              </a:solidFill>
              <a:latin typeface="Times New Roman" panose="02020603050405020304" pitchFamily="18" charset="0"/>
            </a:endParaRPr>
          </a:p>
        </p:txBody>
      </p:sp>
      <p:pic>
        <p:nvPicPr>
          <p:cNvPr id="8197" name="Picture 5" descr="obr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848" y="1090078"/>
            <a:ext cx="3937992" cy="26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3"/>
          <a:stretch>
            <a:fillRect/>
          </a:stretch>
        </p:blipFill>
        <p:spPr>
          <a:xfrm>
            <a:off x="271848" y="3849532"/>
            <a:ext cx="4876800" cy="2857500"/>
          </a:xfrm>
          <a:prstGeom prst="rect">
            <a:avLst/>
          </a:prstGeom>
        </p:spPr>
      </p:pic>
      <p:pic>
        <p:nvPicPr>
          <p:cNvPr id="3" name="Obrázek 2"/>
          <p:cNvPicPr>
            <a:picLocks noChangeAspect="1"/>
          </p:cNvPicPr>
          <p:nvPr/>
        </p:nvPicPr>
        <p:blipFill>
          <a:blip r:embed="rId4"/>
          <a:stretch>
            <a:fillRect/>
          </a:stretch>
        </p:blipFill>
        <p:spPr>
          <a:xfrm>
            <a:off x="695065" y="556274"/>
            <a:ext cx="4857750" cy="447675"/>
          </a:xfrm>
          <a:prstGeom prst="rect">
            <a:avLst/>
          </a:prstGeom>
        </p:spPr>
      </p:pic>
      <p:pic>
        <p:nvPicPr>
          <p:cNvPr id="5" name="Obrázek 4"/>
          <p:cNvPicPr>
            <a:picLocks noChangeAspect="1"/>
          </p:cNvPicPr>
          <p:nvPr/>
        </p:nvPicPr>
        <p:blipFill>
          <a:blip r:embed="rId5"/>
          <a:stretch>
            <a:fillRect/>
          </a:stretch>
        </p:blipFill>
        <p:spPr>
          <a:xfrm>
            <a:off x="6257529" y="133685"/>
            <a:ext cx="5858090" cy="3629718"/>
          </a:xfrm>
          <a:prstGeom prst="rect">
            <a:avLst/>
          </a:prstGeom>
        </p:spPr>
      </p:pic>
      <p:sp>
        <p:nvSpPr>
          <p:cNvPr id="4" name="Obdélník 3"/>
          <p:cNvSpPr/>
          <p:nvPr/>
        </p:nvSpPr>
        <p:spPr>
          <a:xfrm>
            <a:off x="8484382" y="3572533"/>
            <a:ext cx="3707618" cy="276999"/>
          </a:xfrm>
          <a:prstGeom prst="rect">
            <a:avLst/>
          </a:prstGeom>
        </p:spPr>
        <p:txBody>
          <a:bodyPr wrap="none">
            <a:spAutoFit/>
          </a:bodyPr>
          <a:lstStyle/>
          <a:p>
            <a:r>
              <a:rPr lang="cs-CZ" sz="1200" dirty="0"/>
              <a:t>http://www.pond-life.me.uk/sturgeon/acipensersturio</a:t>
            </a:r>
          </a:p>
        </p:txBody>
      </p:sp>
    </p:spTree>
    <p:extLst>
      <p:ext uri="{BB962C8B-B14F-4D97-AF65-F5344CB8AC3E}">
        <p14:creationId xmlns:p14="http://schemas.microsoft.com/office/powerpoint/2010/main" val="35512359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588632" y="651948"/>
            <a:ext cx="6440795" cy="583728"/>
          </a:xfrm>
          <a:prstGeom prst="rect">
            <a:avLst/>
          </a:prstGeom>
        </p:spPr>
      </p:pic>
      <p:sp>
        <p:nvSpPr>
          <p:cNvPr id="6" name="Obdélník 5"/>
          <p:cNvSpPr/>
          <p:nvPr/>
        </p:nvSpPr>
        <p:spPr>
          <a:xfrm>
            <a:off x="2045156" y="122193"/>
            <a:ext cx="3702680" cy="369332"/>
          </a:xfrm>
          <a:prstGeom prst="rect">
            <a:avLst/>
          </a:prstGeom>
        </p:spPr>
        <p:txBody>
          <a:bodyPr wrap="none">
            <a:spAutoFit/>
          </a:bodyPr>
          <a:lstStyle/>
          <a:p>
            <a:pPr lvl="0"/>
            <a:r>
              <a:rPr lang="en-US" b="1" dirty="0">
                <a:solidFill>
                  <a:srgbClr val="FF0000"/>
                </a:solidFill>
              </a:rPr>
              <a:t>It is listed on CITES Appendix I. </a:t>
            </a:r>
            <a:endParaRPr lang="cs-CZ" b="1" dirty="0">
              <a:solidFill>
                <a:srgbClr val="FF0000"/>
              </a:solidFill>
            </a:endParaRPr>
          </a:p>
        </p:txBody>
      </p:sp>
      <p:pic>
        <p:nvPicPr>
          <p:cNvPr id="7" name="Obrázek 6"/>
          <p:cNvPicPr>
            <a:picLocks noChangeAspect="1"/>
          </p:cNvPicPr>
          <p:nvPr/>
        </p:nvPicPr>
        <p:blipFill>
          <a:blip r:embed="rId3"/>
          <a:stretch>
            <a:fillRect/>
          </a:stretch>
        </p:blipFill>
        <p:spPr>
          <a:xfrm>
            <a:off x="588632" y="1512801"/>
            <a:ext cx="10932885" cy="2943869"/>
          </a:xfrm>
          <a:prstGeom prst="rect">
            <a:avLst/>
          </a:prstGeom>
        </p:spPr>
      </p:pic>
      <p:sp>
        <p:nvSpPr>
          <p:cNvPr id="8" name="Obdélník 7"/>
          <p:cNvSpPr/>
          <p:nvPr/>
        </p:nvSpPr>
        <p:spPr>
          <a:xfrm>
            <a:off x="7891257" y="4456670"/>
            <a:ext cx="3707618" cy="276999"/>
          </a:xfrm>
          <a:prstGeom prst="rect">
            <a:avLst/>
          </a:prstGeom>
        </p:spPr>
        <p:txBody>
          <a:bodyPr wrap="none">
            <a:spAutoFit/>
          </a:bodyPr>
          <a:lstStyle/>
          <a:p>
            <a:r>
              <a:rPr lang="cs-CZ" sz="1200" dirty="0"/>
              <a:t>http://www.pond-life.me.uk/sturgeon/acipensersturio</a:t>
            </a:r>
          </a:p>
        </p:txBody>
      </p:sp>
    </p:spTree>
    <p:extLst>
      <p:ext uri="{BB962C8B-B14F-4D97-AF65-F5344CB8AC3E}">
        <p14:creationId xmlns:p14="http://schemas.microsoft.com/office/powerpoint/2010/main" val="18541237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1104922282"/>
              </p:ext>
            </p:extLst>
          </p:nvPr>
        </p:nvGraphicFramePr>
        <p:xfrm>
          <a:off x="156519" y="940568"/>
          <a:ext cx="11854249" cy="1097280"/>
        </p:xfrm>
        <a:graphic>
          <a:graphicData uri="http://schemas.openxmlformats.org/drawingml/2006/table">
            <a:tbl>
              <a:tblPr/>
              <a:tblGrid>
                <a:gridCol w="1683183"/>
                <a:gridCol w="10171066"/>
              </a:tblGrid>
              <a:tr h="0">
                <a:tc>
                  <a:txBody>
                    <a:bodyPr/>
                    <a:lstStyle/>
                    <a:p>
                      <a:r>
                        <a:rPr lang="cs-CZ" b="1" dirty="0" err="1"/>
                        <a:t>Taxonomic</a:t>
                      </a:r>
                      <a:r>
                        <a:rPr lang="cs-CZ" b="1" dirty="0"/>
                        <a:t> Notes:</a:t>
                      </a:r>
                      <a:endParaRPr lang="cs-CZ" dirty="0"/>
                    </a:p>
                  </a:txBody>
                  <a:tcPr marL="0" marR="0" marT="0" marB="0" anchor="ctr">
                    <a:lnL>
                      <a:noFill/>
                    </a:lnL>
                    <a:lnR>
                      <a:noFill/>
                    </a:lnR>
                    <a:lnT>
                      <a:noFill/>
                    </a:lnT>
                    <a:lnB>
                      <a:noFill/>
                    </a:lnB>
                  </a:tcPr>
                </a:tc>
                <a:tc>
                  <a:txBody>
                    <a:bodyPr/>
                    <a:lstStyle/>
                    <a:p>
                      <a:pPr algn="just"/>
                      <a:r>
                        <a:rPr lang="en-US" sz="1800" dirty="0" err="1"/>
                        <a:t>Archaelogical</a:t>
                      </a:r>
                      <a:r>
                        <a:rPr lang="en-US" sz="1800" dirty="0"/>
                        <a:t> remains suggest that </a:t>
                      </a:r>
                      <a:r>
                        <a:rPr lang="en-US" sz="1800" i="1" dirty="0" err="1">
                          <a:effectLst/>
                        </a:rPr>
                        <a:t>A.sturio</a:t>
                      </a:r>
                      <a:r>
                        <a:rPr lang="en-US" sz="1800" dirty="0"/>
                        <a:t> </a:t>
                      </a:r>
                      <a:r>
                        <a:rPr lang="en-US" sz="1800" dirty="0" err="1"/>
                        <a:t>colonised</a:t>
                      </a:r>
                      <a:r>
                        <a:rPr lang="en-US" sz="1800" dirty="0"/>
                        <a:t> the Baltic Sea about 3000 years ago from the North Sea, and vanished from the Baltic Sea about 800 years ago. Climatic changes about 100 years ago (Little Ice Age) might have had an impact indirectly in </a:t>
                      </a:r>
                      <a:r>
                        <a:rPr lang="en-US" sz="1800" dirty="0" err="1"/>
                        <a:t>favouring</a:t>
                      </a:r>
                      <a:r>
                        <a:rPr lang="en-US" sz="1800" dirty="0"/>
                        <a:t> introgression by hybridization with </a:t>
                      </a:r>
                      <a:r>
                        <a:rPr lang="en-US" sz="1800" i="1" dirty="0">
                          <a:effectLst/>
                        </a:rPr>
                        <a:t>A. </a:t>
                      </a:r>
                      <a:r>
                        <a:rPr lang="en-US" sz="1800" i="1" dirty="0" err="1">
                          <a:effectLst/>
                        </a:rPr>
                        <a:t>oxyrinchus</a:t>
                      </a:r>
                      <a:r>
                        <a:rPr lang="en-US" sz="1800" dirty="0"/>
                        <a:t>.</a:t>
                      </a:r>
                    </a:p>
                  </a:txBody>
                  <a:tcPr marL="0" marR="0" marT="0" marB="0" anchor="ctr">
                    <a:lnL>
                      <a:noFill/>
                    </a:lnL>
                    <a:lnR>
                      <a:noFill/>
                    </a:lnR>
                    <a:lnT>
                      <a:noFill/>
                    </a:lnT>
                    <a:lnB>
                      <a:noFill/>
                    </a:lnB>
                  </a:tcPr>
                </a:tc>
              </a:tr>
            </a:tbl>
          </a:graphicData>
        </a:graphic>
      </p:graphicFrame>
      <p:sp>
        <p:nvSpPr>
          <p:cNvPr id="4" name="Text Box 4"/>
          <p:cNvSpPr txBox="1">
            <a:spLocks noChangeArrowheads="1"/>
          </p:cNvSpPr>
          <p:nvPr/>
        </p:nvSpPr>
        <p:spPr bwMode="auto">
          <a:xfrm>
            <a:off x="2650784" y="103772"/>
            <a:ext cx="6247880" cy="46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2400" b="1" dirty="0">
                <a:solidFill>
                  <a:schemeClr val="tx1"/>
                </a:solidFill>
                <a:latin typeface="Times New Roman" panose="02020603050405020304" pitchFamily="18" charset="0"/>
              </a:rPr>
              <a:t>jeseter velký </a:t>
            </a:r>
            <a:r>
              <a:rPr lang="cs-CZ" altLang="cs-CZ" sz="2400" b="1" i="1" dirty="0" smtClean="0">
                <a:solidFill>
                  <a:schemeClr val="tx1"/>
                </a:solidFill>
                <a:latin typeface="Times New Roman" panose="02020603050405020304" pitchFamily="18" charset="0"/>
              </a:rPr>
              <a:t>(</a:t>
            </a:r>
            <a:r>
              <a:rPr lang="cs-CZ" altLang="cs-CZ" sz="2400" b="1" i="1" dirty="0" err="1">
                <a:solidFill>
                  <a:schemeClr val="tx1"/>
                </a:solidFill>
                <a:latin typeface="Times New Roman" panose="02020603050405020304" pitchFamily="18" charset="0"/>
              </a:rPr>
              <a:t>Acipenser</a:t>
            </a:r>
            <a:r>
              <a:rPr lang="cs-CZ" altLang="cs-CZ" sz="2400" b="1" i="1" dirty="0">
                <a:solidFill>
                  <a:schemeClr val="tx1"/>
                </a:solidFill>
                <a:latin typeface="Times New Roman" panose="02020603050405020304" pitchFamily="18" charset="0"/>
              </a:rPr>
              <a:t> </a:t>
            </a:r>
            <a:r>
              <a:rPr lang="cs-CZ" altLang="cs-CZ" sz="2400" b="1" i="1" dirty="0" err="1">
                <a:solidFill>
                  <a:schemeClr val="tx1"/>
                </a:solidFill>
                <a:latin typeface="Times New Roman" panose="02020603050405020304" pitchFamily="18" charset="0"/>
              </a:rPr>
              <a:t>sturio</a:t>
            </a:r>
            <a:r>
              <a:rPr lang="cs-CZ" altLang="cs-CZ" sz="2400" b="1" i="1" dirty="0">
                <a:solidFill>
                  <a:schemeClr val="tx1"/>
                </a:solidFill>
                <a:latin typeface="Times New Roman" panose="02020603050405020304" pitchFamily="18" charset="0"/>
              </a:rPr>
              <a:t>)</a:t>
            </a:r>
            <a:endParaRPr lang="cs-CZ" altLang="cs-CZ" sz="2400" i="1" dirty="0">
              <a:solidFill>
                <a:schemeClr val="tx1"/>
              </a:solidFill>
              <a:latin typeface="Times New Roman" panose="02020603050405020304" pitchFamily="18" charset="0"/>
            </a:endParaRPr>
          </a:p>
        </p:txBody>
      </p:sp>
      <p:sp>
        <p:nvSpPr>
          <p:cNvPr id="5" name="Obdélník 4"/>
          <p:cNvSpPr/>
          <p:nvPr/>
        </p:nvSpPr>
        <p:spPr>
          <a:xfrm>
            <a:off x="288325" y="2711714"/>
            <a:ext cx="11722443" cy="3693319"/>
          </a:xfrm>
          <a:prstGeom prst="rect">
            <a:avLst/>
          </a:prstGeom>
        </p:spPr>
        <p:txBody>
          <a:bodyPr wrap="square">
            <a:spAutoFit/>
          </a:bodyPr>
          <a:lstStyle/>
          <a:p>
            <a:pPr algn="just"/>
            <a:r>
              <a:rPr lang="en-US" sz="1200" b="1" dirty="0"/>
              <a:t>Justification:</a:t>
            </a:r>
            <a:r>
              <a:rPr lang="en-US" dirty="0"/>
              <a:t/>
            </a:r>
            <a:br>
              <a:rPr lang="en-US" dirty="0"/>
            </a:br>
            <a:r>
              <a:rPr lang="en-US" dirty="0"/>
              <a:t>Once a very wide ranging species from the North and (Eastern) north Atlantic and Mediterranean coast of Europe and the Black Sea (one record from the White Sea in the 1950s), the last remaining population (in the Garonne in France) is still declining. The species last spawned in 1994 in the Garonne, where dams, pollution and river regulation has degraded and destroyed spawning sites. There are also plans to start gravel extraction. The current population size is between 20-750 wild, mature individuals (in the past three years there has been substantial stocking, but these animals will not reproduce until ~2016). Under normal population circumstances, the average reproductive age is suspected to be about 25 years. There has been more than a 90% population decline in the past 75 years based mainly on loss of habitat, along with pollution and exploitation.</a:t>
            </a:r>
            <a:br>
              <a:rPr lang="en-US" dirty="0"/>
            </a:br>
            <a:r>
              <a:rPr lang="en-US" dirty="0"/>
              <a:t/>
            </a:r>
            <a:br>
              <a:rPr lang="en-US" dirty="0"/>
            </a:br>
            <a:r>
              <a:rPr lang="en-US" dirty="0"/>
              <a:t>This species now remains in just one location, where 27 spawning grounds (less than 10 km²) remain potentially accessible (the major threat to this species is bycatch). As this species continues to be caught as bycatch, the population is still decreasing. </a:t>
            </a:r>
            <a:endParaRPr lang="cs-CZ" dirty="0"/>
          </a:p>
        </p:txBody>
      </p:sp>
      <p:sp>
        <p:nvSpPr>
          <p:cNvPr id="6" name="Obdélník 5"/>
          <p:cNvSpPr/>
          <p:nvPr/>
        </p:nvSpPr>
        <p:spPr>
          <a:xfrm>
            <a:off x="8639229" y="6251145"/>
            <a:ext cx="3239733" cy="307777"/>
          </a:xfrm>
          <a:prstGeom prst="rect">
            <a:avLst/>
          </a:prstGeom>
        </p:spPr>
        <p:txBody>
          <a:bodyPr wrap="none">
            <a:spAutoFit/>
          </a:bodyPr>
          <a:lstStyle/>
          <a:p>
            <a:r>
              <a:rPr lang="cs-CZ" sz="1400" dirty="0"/>
              <a:t>http://www.iucnredlist.org/details/230/0</a:t>
            </a:r>
          </a:p>
        </p:txBody>
      </p:sp>
    </p:spTree>
    <p:extLst>
      <p:ext uri="{BB962C8B-B14F-4D97-AF65-F5344CB8AC3E}">
        <p14:creationId xmlns:p14="http://schemas.microsoft.com/office/powerpoint/2010/main" val="189616963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2844391032"/>
              </p:ext>
            </p:extLst>
          </p:nvPr>
        </p:nvGraphicFramePr>
        <p:xfrm>
          <a:off x="230659" y="565435"/>
          <a:ext cx="11442357" cy="1097280"/>
        </p:xfrm>
        <a:graphic>
          <a:graphicData uri="http://schemas.openxmlformats.org/drawingml/2006/table">
            <a:tbl>
              <a:tblPr/>
              <a:tblGrid>
                <a:gridCol w="1059975"/>
                <a:gridCol w="10382382"/>
              </a:tblGrid>
              <a:tr h="0">
                <a:tc>
                  <a:txBody>
                    <a:bodyPr/>
                    <a:lstStyle/>
                    <a:p>
                      <a:r>
                        <a:rPr lang="cs-CZ" b="1" dirty="0" err="1"/>
                        <a:t>Population</a:t>
                      </a:r>
                      <a:r>
                        <a:rPr lang="cs-CZ" b="1" dirty="0"/>
                        <a:t>:</a:t>
                      </a:r>
                      <a:endParaRPr lang="cs-CZ" dirty="0"/>
                    </a:p>
                  </a:txBody>
                  <a:tcPr marL="0" marR="0" marT="0" marB="0" anchor="ctr">
                    <a:lnL>
                      <a:noFill/>
                    </a:lnL>
                    <a:lnR>
                      <a:noFill/>
                    </a:lnR>
                    <a:lnT>
                      <a:noFill/>
                    </a:lnT>
                    <a:lnB>
                      <a:noFill/>
                    </a:lnB>
                  </a:tcPr>
                </a:tc>
                <a:tc>
                  <a:txBody>
                    <a:bodyPr/>
                    <a:lstStyle/>
                    <a:p>
                      <a:pPr algn="just"/>
                      <a:r>
                        <a:rPr lang="en-US" sz="1800" dirty="0"/>
                        <a:t>The sturgeon was an important commercial fish until the beginning of the 20th century (Debus 2007). The last natural reproduction was in 1994 (previous reproduction in 1988). A population assessment in 2005 estimated 2,000 individuals remain. It is estimated that bycatch took around 200 fish per year (gill net and trawling at sea) (</a:t>
                      </a:r>
                      <a:r>
                        <a:rPr lang="en-US" sz="1800" dirty="0" err="1"/>
                        <a:t>Rochard</a:t>
                      </a:r>
                      <a:r>
                        <a:rPr lang="en-US" sz="1800" dirty="0"/>
                        <a:t> </a:t>
                      </a:r>
                      <a:r>
                        <a:rPr lang="en-US" sz="1800" i="1" dirty="0">
                          <a:effectLst/>
                        </a:rPr>
                        <a:t>et al</a:t>
                      </a:r>
                      <a:r>
                        <a:rPr lang="en-US" sz="1800" dirty="0"/>
                        <a:t>. 1997).</a:t>
                      </a:r>
                    </a:p>
                  </a:txBody>
                  <a:tcPr marL="0" marR="0" marT="0" marB="0" anchor="ctr">
                    <a:lnL>
                      <a:noFill/>
                    </a:lnL>
                    <a:lnR>
                      <a:noFill/>
                    </a:lnR>
                    <a:lnT>
                      <a:noFill/>
                    </a:lnT>
                    <a:lnB>
                      <a:noFill/>
                    </a:lnB>
                  </a:tcPr>
                </a:tc>
              </a:tr>
            </a:tbl>
          </a:graphicData>
        </a:graphic>
      </p:graphicFrame>
      <p:sp>
        <p:nvSpPr>
          <p:cNvPr id="3" name="Text Box 4"/>
          <p:cNvSpPr txBox="1">
            <a:spLocks noChangeArrowheads="1"/>
          </p:cNvSpPr>
          <p:nvPr/>
        </p:nvSpPr>
        <p:spPr bwMode="auto">
          <a:xfrm>
            <a:off x="2650784" y="103772"/>
            <a:ext cx="6247880" cy="46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2400" b="1" dirty="0">
                <a:solidFill>
                  <a:schemeClr val="tx1"/>
                </a:solidFill>
                <a:latin typeface="Times New Roman" panose="02020603050405020304" pitchFamily="18" charset="0"/>
              </a:rPr>
              <a:t>jeseter velký </a:t>
            </a:r>
            <a:r>
              <a:rPr lang="cs-CZ" altLang="cs-CZ" sz="2400" b="1" i="1" dirty="0" smtClean="0">
                <a:solidFill>
                  <a:schemeClr val="tx1"/>
                </a:solidFill>
                <a:latin typeface="Times New Roman" panose="02020603050405020304" pitchFamily="18" charset="0"/>
              </a:rPr>
              <a:t>(</a:t>
            </a:r>
            <a:r>
              <a:rPr lang="cs-CZ" altLang="cs-CZ" sz="2400" b="1" i="1" dirty="0" err="1">
                <a:solidFill>
                  <a:schemeClr val="tx1"/>
                </a:solidFill>
                <a:latin typeface="Times New Roman" panose="02020603050405020304" pitchFamily="18" charset="0"/>
              </a:rPr>
              <a:t>Acipenser</a:t>
            </a:r>
            <a:r>
              <a:rPr lang="cs-CZ" altLang="cs-CZ" sz="2400" b="1" i="1" dirty="0">
                <a:solidFill>
                  <a:schemeClr val="tx1"/>
                </a:solidFill>
                <a:latin typeface="Times New Roman" panose="02020603050405020304" pitchFamily="18" charset="0"/>
              </a:rPr>
              <a:t> </a:t>
            </a:r>
            <a:r>
              <a:rPr lang="cs-CZ" altLang="cs-CZ" sz="2400" b="1" i="1" dirty="0" err="1">
                <a:solidFill>
                  <a:schemeClr val="tx1"/>
                </a:solidFill>
                <a:latin typeface="Times New Roman" panose="02020603050405020304" pitchFamily="18" charset="0"/>
              </a:rPr>
              <a:t>sturio</a:t>
            </a:r>
            <a:r>
              <a:rPr lang="cs-CZ" altLang="cs-CZ" sz="2400" b="1" i="1" dirty="0">
                <a:solidFill>
                  <a:schemeClr val="tx1"/>
                </a:solidFill>
                <a:latin typeface="Times New Roman" panose="02020603050405020304" pitchFamily="18" charset="0"/>
              </a:rPr>
              <a:t>)</a:t>
            </a:r>
            <a:endParaRPr lang="cs-CZ" altLang="cs-CZ" sz="2400" i="1" dirty="0">
              <a:solidFill>
                <a:schemeClr val="tx1"/>
              </a:solidFill>
              <a:latin typeface="Times New Roman" panose="02020603050405020304" pitchFamily="18" charset="0"/>
            </a:endParaRPr>
          </a:p>
        </p:txBody>
      </p:sp>
      <p:graphicFrame>
        <p:nvGraphicFramePr>
          <p:cNvPr id="4" name="Tabulka 3"/>
          <p:cNvGraphicFramePr>
            <a:graphicFrameLocks noGrp="1"/>
          </p:cNvGraphicFramePr>
          <p:nvPr>
            <p:extLst>
              <p:ext uri="{D42A27DB-BD31-4B8C-83A1-F6EECF244321}">
                <p14:modId xmlns:p14="http://schemas.microsoft.com/office/powerpoint/2010/main" val="933529225"/>
              </p:ext>
            </p:extLst>
          </p:nvPr>
        </p:nvGraphicFramePr>
        <p:xfrm>
          <a:off x="230659" y="1726325"/>
          <a:ext cx="11442357" cy="3840480"/>
        </p:xfrm>
        <a:graphic>
          <a:graphicData uri="http://schemas.openxmlformats.org/drawingml/2006/table">
            <a:tbl>
              <a:tblPr/>
              <a:tblGrid>
                <a:gridCol w="1839830"/>
                <a:gridCol w="9602527"/>
              </a:tblGrid>
              <a:tr h="0">
                <a:tc>
                  <a:txBody>
                    <a:bodyPr/>
                    <a:lstStyle/>
                    <a:p>
                      <a:r>
                        <a:rPr lang="cs-CZ" b="1" dirty="0"/>
                        <a:t>Habitat and </a:t>
                      </a:r>
                      <a:r>
                        <a:rPr lang="cs-CZ" b="1" dirty="0" err="1"/>
                        <a:t>Ecology</a:t>
                      </a:r>
                      <a:r>
                        <a:rPr lang="cs-CZ" b="1" dirty="0"/>
                        <a:t>:</a:t>
                      </a:r>
                      <a:endParaRPr lang="cs-CZ" dirty="0"/>
                    </a:p>
                  </a:txBody>
                  <a:tcPr marL="0" marR="0" marT="0" marB="0" anchor="ctr">
                    <a:lnL>
                      <a:noFill/>
                    </a:lnL>
                    <a:lnR>
                      <a:noFill/>
                    </a:lnR>
                    <a:lnT>
                      <a:noFill/>
                    </a:lnT>
                    <a:lnB>
                      <a:noFill/>
                    </a:lnB>
                  </a:tcPr>
                </a:tc>
                <a:tc>
                  <a:txBody>
                    <a:bodyPr/>
                    <a:lstStyle/>
                    <a:p>
                      <a:pPr algn="l"/>
                      <a:r>
                        <a:rPr lang="en-US" sz="1800" dirty="0"/>
                        <a:t>Biology: Anadromous (spends at least part of its life in salt water and returns to rivers to breed). </a:t>
                      </a:r>
                      <a:br>
                        <a:rPr lang="en-US" sz="1800" dirty="0"/>
                      </a:br>
                      <a:r>
                        <a:rPr lang="en-US" sz="1800" dirty="0"/>
                        <a:t/>
                      </a:r>
                      <a:br>
                        <a:rPr lang="en-US" sz="1800" dirty="0"/>
                      </a:br>
                      <a:r>
                        <a:rPr lang="en-US" sz="1800" dirty="0"/>
                        <a:t>Males reproduce for the first time at 10-12 years, females at 14-18. There are indications for a reproduction at two year intervals for males and 3-4 years for females in April-July. Adults do not eat during migration and spawning. The distance of the spawning migration seems to be positively correlated with water level, and a distance of 1000 km or more may be covered during years of high water. Spent fishes immediately return to the sea (FAO 2009).</a:t>
                      </a:r>
                      <a:br>
                        <a:rPr lang="en-US" sz="1800" dirty="0"/>
                      </a:br>
                      <a:r>
                        <a:rPr lang="en-US" sz="1800" dirty="0"/>
                        <a:t/>
                      </a:r>
                      <a:br>
                        <a:rPr lang="en-US" sz="1800" dirty="0"/>
                      </a:br>
                      <a:r>
                        <a:rPr lang="en-US" sz="1800" dirty="0"/>
                        <a:t>Potential spawning grounds have been mapped. Juveniles migrate downstream and are present in upper estuary at one year old. They continue a slow downstream migration and penetrate the sea at 2-3 years. For the next 4-6 years, they leave the sea to enter the lower estuary at summer time where movements and feeding were determined. At sea, this species feeds on a variety of </a:t>
                      </a:r>
                      <a:r>
                        <a:rPr lang="en-US" sz="1800" dirty="0" err="1"/>
                        <a:t>molluscs</a:t>
                      </a:r>
                      <a:r>
                        <a:rPr lang="en-US" sz="1800" dirty="0"/>
                        <a:t>, crustaceans and small fish. Atlantic population feed </a:t>
                      </a:r>
                      <a:r>
                        <a:rPr lang="en-US" sz="1800" dirty="0" err="1"/>
                        <a:t>benthically</a:t>
                      </a:r>
                      <a:r>
                        <a:rPr lang="en-US" sz="1800" dirty="0"/>
                        <a:t>.</a:t>
                      </a:r>
                    </a:p>
                  </a:txBody>
                  <a:tcPr marL="0" marR="0" marT="0" marB="0" anchor="ctr">
                    <a:lnL>
                      <a:noFill/>
                    </a:lnL>
                    <a:lnR>
                      <a:noFill/>
                    </a:lnR>
                    <a:lnT>
                      <a:noFill/>
                    </a:lnT>
                    <a:lnB>
                      <a:noFill/>
                    </a:lnB>
                  </a:tcPr>
                </a:tc>
              </a:tr>
            </a:tbl>
          </a:graphicData>
        </a:graphic>
      </p:graphicFrame>
      <p:sp>
        <p:nvSpPr>
          <p:cNvPr id="5" name="Obdélník 4"/>
          <p:cNvSpPr/>
          <p:nvPr/>
        </p:nvSpPr>
        <p:spPr>
          <a:xfrm>
            <a:off x="8684496" y="5858623"/>
            <a:ext cx="3239733" cy="307777"/>
          </a:xfrm>
          <a:prstGeom prst="rect">
            <a:avLst/>
          </a:prstGeom>
        </p:spPr>
        <p:txBody>
          <a:bodyPr wrap="none">
            <a:spAutoFit/>
          </a:bodyPr>
          <a:lstStyle/>
          <a:p>
            <a:r>
              <a:rPr lang="cs-CZ" sz="1400" dirty="0"/>
              <a:t>http://www.iucnredlist.org/details/230/0</a:t>
            </a:r>
          </a:p>
        </p:txBody>
      </p:sp>
      <p:graphicFrame>
        <p:nvGraphicFramePr>
          <p:cNvPr id="6" name="Tabulka 5"/>
          <p:cNvGraphicFramePr>
            <a:graphicFrameLocks noGrp="1"/>
          </p:cNvGraphicFramePr>
          <p:nvPr>
            <p:extLst>
              <p:ext uri="{D42A27DB-BD31-4B8C-83A1-F6EECF244321}">
                <p14:modId xmlns:p14="http://schemas.microsoft.com/office/powerpoint/2010/main" val="3570018939"/>
              </p:ext>
            </p:extLst>
          </p:nvPr>
        </p:nvGraphicFramePr>
        <p:xfrm>
          <a:off x="113922" y="6166400"/>
          <a:ext cx="10515600" cy="477266"/>
        </p:xfrm>
        <a:graphic>
          <a:graphicData uri="http://schemas.openxmlformats.org/drawingml/2006/table">
            <a:tbl>
              <a:tblPr/>
              <a:tblGrid>
                <a:gridCol w="782370"/>
                <a:gridCol w="9733230"/>
              </a:tblGrid>
              <a:tr h="0">
                <a:tc>
                  <a:txBody>
                    <a:bodyPr/>
                    <a:lstStyle/>
                    <a:p>
                      <a:r>
                        <a:rPr lang="cs-CZ" b="1"/>
                        <a:t>Citation:</a:t>
                      </a:r>
                      <a:endParaRPr lang="cs-CZ"/>
                    </a:p>
                  </a:txBody>
                  <a:tcPr anchor="ctr">
                    <a:lnL>
                      <a:noFill/>
                    </a:lnL>
                    <a:lnR>
                      <a:noFill/>
                    </a:lnR>
                    <a:lnT>
                      <a:noFill/>
                    </a:lnT>
                    <a:lnB>
                      <a:noFill/>
                    </a:lnB>
                  </a:tcPr>
                </a:tc>
                <a:tc>
                  <a:txBody>
                    <a:bodyPr/>
                    <a:lstStyle/>
                    <a:p>
                      <a:r>
                        <a:rPr lang="en-US" dirty="0"/>
                        <a:t>Gesner, J., </a:t>
                      </a:r>
                      <a:r>
                        <a:rPr lang="en-US" dirty="0" err="1"/>
                        <a:t>Williot</a:t>
                      </a:r>
                      <a:r>
                        <a:rPr lang="en-US" dirty="0"/>
                        <a:t>, P., </a:t>
                      </a:r>
                      <a:r>
                        <a:rPr lang="en-US" dirty="0" err="1"/>
                        <a:t>Rochard</a:t>
                      </a:r>
                      <a:r>
                        <a:rPr lang="en-US" dirty="0"/>
                        <a:t>, E., </a:t>
                      </a:r>
                      <a:r>
                        <a:rPr lang="en-US" dirty="0" err="1"/>
                        <a:t>Freyhof</a:t>
                      </a:r>
                      <a:r>
                        <a:rPr lang="en-US" dirty="0"/>
                        <a:t>, J. &amp; </a:t>
                      </a:r>
                      <a:r>
                        <a:rPr lang="en-US" dirty="0" err="1"/>
                        <a:t>Kottelat</a:t>
                      </a:r>
                      <a:r>
                        <a:rPr lang="en-US" dirty="0"/>
                        <a:t>, M. 2010. </a:t>
                      </a:r>
                      <a:r>
                        <a:rPr lang="en-US" i="1" dirty="0" err="1"/>
                        <a:t>Acipenser</a:t>
                      </a:r>
                      <a:r>
                        <a:rPr lang="en-US" i="1" dirty="0"/>
                        <a:t> </a:t>
                      </a:r>
                      <a:r>
                        <a:rPr lang="en-US" i="1" dirty="0" err="1"/>
                        <a:t>sturio</a:t>
                      </a:r>
                      <a:r>
                        <a:rPr lang="en-US" dirty="0"/>
                        <a:t>. The IUCN Red List of Threatened Species 2010: e.T230A13040963. </a:t>
                      </a:r>
                      <a:r>
                        <a:rPr lang="en-US" dirty="0">
                          <a:effectLst/>
                          <a:hlinkClick r:id="rId2"/>
                        </a:rPr>
                        <a:t>http://dx.doi.org/10.2305/IUCN.UK.2010-1.RLTS.T230A13040963.en</a:t>
                      </a:r>
                      <a:r>
                        <a:rPr lang="en-US" dirty="0">
                          <a:effectLst/>
                        </a:rPr>
                        <a:t>. </a:t>
                      </a:r>
                      <a:r>
                        <a:rPr lang="en-US" dirty="0"/>
                        <a:t>Downloaded on </a:t>
                      </a:r>
                      <a:r>
                        <a:rPr lang="en-US" b="1" dirty="0"/>
                        <a:t>06 February 2017</a:t>
                      </a:r>
                      <a:r>
                        <a:rPr lang="en-US" dirty="0"/>
                        <a:t>.</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166827690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200340333"/>
              </p:ext>
            </p:extLst>
          </p:nvPr>
        </p:nvGraphicFramePr>
        <p:xfrm>
          <a:off x="304800" y="565435"/>
          <a:ext cx="11524735" cy="1371600"/>
        </p:xfrm>
        <a:graphic>
          <a:graphicData uri="http://schemas.openxmlformats.org/drawingml/2006/table">
            <a:tbl>
              <a:tblPr/>
              <a:tblGrid>
                <a:gridCol w="1338457"/>
                <a:gridCol w="10186278"/>
              </a:tblGrid>
              <a:tr h="0">
                <a:tc>
                  <a:txBody>
                    <a:bodyPr/>
                    <a:lstStyle/>
                    <a:p>
                      <a:r>
                        <a:rPr lang="cs-CZ" b="1" dirty="0"/>
                        <a:t>Use and Trade:</a:t>
                      </a:r>
                      <a:endParaRPr lang="cs-CZ" dirty="0"/>
                    </a:p>
                  </a:txBody>
                  <a:tcPr marL="0" marR="0" marT="0" marB="0" anchor="ctr">
                    <a:lnL>
                      <a:noFill/>
                    </a:lnL>
                    <a:lnR>
                      <a:noFill/>
                    </a:lnR>
                    <a:lnT>
                      <a:noFill/>
                    </a:lnT>
                    <a:lnB>
                      <a:noFill/>
                    </a:lnB>
                  </a:tcPr>
                </a:tc>
                <a:tc>
                  <a:txBody>
                    <a:bodyPr/>
                    <a:lstStyle/>
                    <a:p>
                      <a:r>
                        <a:rPr lang="en-US" sz="1800" dirty="0"/>
                        <a:t>In the past (until late 19th century), juveniles of this species were harvested as animal food in Poland and Germany (Gessner, pers. comm.)</a:t>
                      </a:r>
                      <a:br>
                        <a:rPr lang="en-US" sz="1800" dirty="0"/>
                      </a:br>
                      <a:r>
                        <a:rPr lang="en-US" sz="1800" dirty="0"/>
                        <a:t/>
                      </a:r>
                      <a:br>
                        <a:rPr lang="en-US" sz="1800" dirty="0"/>
                      </a:br>
                      <a:r>
                        <a:rPr lang="en-US" sz="1800" dirty="0"/>
                        <a:t>100% removal from the wild - This relates to the past only as commercial trade in this species is now prohibited. </a:t>
                      </a:r>
                    </a:p>
                  </a:txBody>
                  <a:tcPr marL="0" marR="0" marT="0" marB="0" anchor="ctr">
                    <a:lnL>
                      <a:noFill/>
                    </a:lnL>
                    <a:lnR>
                      <a:noFill/>
                    </a:lnR>
                    <a:lnT>
                      <a:noFill/>
                    </a:lnT>
                    <a:lnB>
                      <a:noFill/>
                    </a:lnB>
                  </a:tcPr>
                </a:tc>
              </a:tr>
            </a:tbl>
          </a:graphicData>
        </a:graphic>
      </p:graphicFrame>
      <p:sp>
        <p:nvSpPr>
          <p:cNvPr id="3" name="Text Box 4"/>
          <p:cNvSpPr txBox="1">
            <a:spLocks noChangeArrowheads="1"/>
          </p:cNvSpPr>
          <p:nvPr/>
        </p:nvSpPr>
        <p:spPr bwMode="auto">
          <a:xfrm>
            <a:off x="2650784" y="103772"/>
            <a:ext cx="6247880" cy="46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2400" b="1" dirty="0">
                <a:solidFill>
                  <a:schemeClr val="tx1"/>
                </a:solidFill>
                <a:latin typeface="Times New Roman" panose="02020603050405020304" pitchFamily="18" charset="0"/>
              </a:rPr>
              <a:t>jeseter velký </a:t>
            </a:r>
            <a:r>
              <a:rPr lang="cs-CZ" altLang="cs-CZ" sz="2400" b="1" i="1" dirty="0" smtClean="0">
                <a:solidFill>
                  <a:schemeClr val="tx1"/>
                </a:solidFill>
                <a:latin typeface="Times New Roman" panose="02020603050405020304" pitchFamily="18" charset="0"/>
              </a:rPr>
              <a:t>(</a:t>
            </a:r>
            <a:r>
              <a:rPr lang="cs-CZ" altLang="cs-CZ" sz="2400" b="1" i="1" dirty="0" err="1">
                <a:solidFill>
                  <a:schemeClr val="tx1"/>
                </a:solidFill>
                <a:latin typeface="Times New Roman" panose="02020603050405020304" pitchFamily="18" charset="0"/>
              </a:rPr>
              <a:t>Acipenser</a:t>
            </a:r>
            <a:r>
              <a:rPr lang="cs-CZ" altLang="cs-CZ" sz="2400" b="1" i="1" dirty="0">
                <a:solidFill>
                  <a:schemeClr val="tx1"/>
                </a:solidFill>
                <a:latin typeface="Times New Roman" panose="02020603050405020304" pitchFamily="18" charset="0"/>
              </a:rPr>
              <a:t> </a:t>
            </a:r>
            <a:r>
              <a:rPr lang="cs-CZ" altLang="cs-CZ" sz="2400" b="1" i="1" dirty="0" err="1">
                <a:solidFill>
                  <a:schemeClr val="tx1"/>
                </a:solidFill>
                <a:latin typeface="Times New Roman" panose="02020603050405020304" pitchFamily="18" charset="0"/>
              </a:rPr>
              <a:t>sturio</a:t>
            </a:r>
            <a:r>
              <a:rPr lang="cs-CZ" altLang="cs-CZ" sz="2400" b="1" i="1" dirty="0">
                <a:solidFill>
                  <a:schemeClr val="tx1"/>
                </a:solidFill>
                <a:latin typeface="Times New Roman" panose="02020603050405020304" pitchFamily="18" charset="0"/>
              </a:rPr>
              <a:t>)</a:t>
            </a:r>
            <a:endParaRPr lang="cs-CZ" altLang="cs-CZ" sz="2400" i="1" dirty="0">
              <a:solidFill>
                <a:schemeClr val="tx1"/>
              </a:solidFill>
              <a:latin typeface="Times New Roman" panose="02020603050405020304" pitchFamily="18" charset="0"/>
            </a:endParaRPr>
          </a:p>
        </p:txBody>
      </p:sp>
      <p:graphicFrame>
        <p:nvGraphicFramePr>
          <p:cNvPr id="4" name="Tabulka 3"/>
          <p:cNvGraphicFramePr>
            <a:graphicFrameLocks noGrp="1"/>
          </p:cNvGraphicFramePr>
          <p:nvPr>
            <p:extLst>
              <p:ext uri="{D42A27DB-BD31-4B8C-83A1-F6EECF244321}">
                <p14:modId xmlns:p14="http://schemas.microsoft.com/office/powerpoint/2010/main" val="260485886"/>
              </p:ext>
            </p:extLst>
          </p:nvPr>
        </p:nvGraphicFramePr>
        <p:xfrm>
          <a:off x="233748" y="1987218"/>
          <a:ext cx="11081951" cy="822960"/>
        </p:xfrm>
        <a:graphic>
          <a:graphicData uri="http://schemas.openxmlformats.org/drawingml/2006/table">
            <a:tbl>
              <a:tblPr/>
              <a:tblGrid>
                <a:gridCol w="1486709"/>
                <a:gridCol w="9595242"/>
              </a:tblGrid>
              <a:tr h="0">
                <a:tc>
                  <a:txBody>
                    <a:bodyPr/>
                    <a:lstStyle/>
                    <a:p>
                      <a:r>
                        <a:rPr lang="cs-CZ" b="1" dirty="0"/>
                        <a:t>Major </a:t>
                      </a:r>
                      <a:r>
                        <a:rPr lang="cs-CZ" b="1" dirty="0" err="1"/>
                        <a:t>Threat</a:t>
                      </a:r>
                      <a:r>
                        <a:rPr lang="cs-CZ" b="1" dirty="0"/>
                        <a:t>(s):</a:t>
                      </a:r>
                      <a:endParaRPr lang="cs-CZ" dirty="0"/>
                    </a:p>
                  </a:txBody>
                  <a:tcPr marL="0" marR="0" marT="0" marB="0" anchor="ctr">
                    <a:lnL>
                      <a:noFill/>
                    </a:lnL>
                    <a:lnR>
                      <a:noFill/>
                    </a:lnR>
                    <a:lnT>
                      <a:noFill/>
                    </a:lnT>
                    <a:lnB>
                      <a:noFill/>
                    </a:lnB>
                  </a:tcPr>
                </a:tc>
                <a:tc>
                  <a:txBody>
                    <a:bodyPr/>
                    <a:lstStyle/>
                    <a:p>
                      <a:r>
                        <a:rPr lang="en-US" sz="1800" dirty="0"/>
                        <a:t>Bycatch is the major threat and the extraction of gravel in the Garonne is a potential threat to the species. Dam construction, pollution and river regulation have led to loss and degradation of spawning sites. </a:t>
                      </a:r>
                    </a:p>
                  </a:txBody>
                  <a:tcPr marL="0" marR="0" marT="0" marB="0" anchor="ctr">
                    <a:lnL>
                      <a:noFill/>
                    </a:lnL>
                    <a:lnR>
                      <a:noFill/>
                    </a:lnR>
                    <a:lnT>
                      <a:noFill/>
                    </a:lnT>
                    <a:lnB>
                      <a:noFill/>
                    </a:lnB>
                  </a:tcPr>
                </a:tc>
              </a:tr>
            </a:tbl>
          </a:graphicData>
        </a:graphic>
      </p:graphicFrame>
      <p:graphicFrame>
        <p:nvGraphicFramePr>
          <p:cNvPr id="5" name="Tabulka 4"/>
          <p:cNvGraphicFramePr>
            <a:graphicFrameLocks noGrp="1"/>
          </p:cNvGraphicFramePr>
          <p:nvPr>
            <p:extLst>
              <p:ext uri="{D42A27DB-BD31-4B8C-83A1-F6EECF244321}">
                <p14:modId xmlns:p14="http://schemas.microsoft.com/office/powerpoint/2010/main" val="3136607316"/>
              </p:ext>
            </p:extLst>
          </p:nvPr>
        </p:nvGraphicFramePr>
        <p:xfrm>
          <a:off x="233748" y="2958100"/>
          <a:ext cx="10515600" cy="3566160"/>
        </p:xfrm>
        <a:graphic>
          <a:graphicData uri="http://schemas.openxmlformats.org/drawingml/2006/table">
            <a:tbl>
              <a:tblPr/>
              <a:tblGrid>
                <a:gridCol w="1768047"/>
                <a:gridCol w="8747553"/>
              </a:tblGrid>
              <a:tr h="0">
                <a:tc>
                  <a:txBody>
                    <a:bodyPr/>
                    <a:lstStyle/>
                    <a:p>
                      <a:r>
                        <a:rPr lang="cs-CZ" b="1" dirty="0" err="1"/>
                        <a:t>Conservation</a:t>
                      </a:r>
                      <a:r>
                        <a:rPr lang="cs-CZ" b="1" dirty="0"/>
                        <a:t> </a:t>
                      </a:r>
                      <a:r>
                        <a:rPr lang="cs-CZ" b="1" dirty="0" err="1"/>
                        <a:t>Actions</a:t>
                      </a:r>
                      <a:r>
                        <a:rPr lang="cs-CZ" b="1" dirty="0"/>
                        <a:t>:</a:t>
                      </a:r>
                      <a:endParaRPr lang="cs-CZ" dirty="0"/>
                    </a:p>
                  </a:txBody>
                  <a:tcPr marL="0" marR="0" marT="0" marB="0" anchor="ctr">
                    <a:lnL>
                      <a:noFill/>
                    </a:lnL>
                    <a:lnR>
                      <a:noFill/>
                    </a:lnR>
                    <a:lnT>
                      <a:noFill/>
                    </a:lnT>
                    <a:lnB>
                      <a:noFill/>
                    </a:lnB>
                  </a:tcPr>
                </a:tc>
                <a:tc>
                  <a:txBody>
                    <a:bodyPr/>
                    <a:lstStyle/>
                    <a:p>
                      <a:r>
                        <a:rPr lang="en-US" sz="1800" dirty="0"/>
                        <a:t>An ongoing in situ conservation </a:t>
                      </a:r>
                      <a:r>
                        <a:rPr lang="en-US" sz="1800" dirty="0" err="1"/>
                        <a:t>programme</a:t>
                      </a:r>
                      <a:r>
                        <a:rPr lang="en-US" sz="1800" dirty="0"/>
                        <a:t> is in place. Ex-situ conservation is carried out in France and Germany. Bern Convention Action Plans have been developed, while National Action Plans are to come.</a:t>
                      </a:r>
                      <a:br>
                        <a:rPr lang="en-US" sz="1800" dirty="0"/>
                      </a:br>
                      <a:r>
                        <a:rPr lang="en-US" sz="1800" dirty="0"/>
                        <a:t/>
                      </a:r>
                      <a:br>
                        <a:rPr lang="en-US" sz="1800" dirty="0"/>
                      </a:br>
                      <a:r>
                        <a:rPr lang="en-US" sz="1800" dirty="0"/>
                        <a:t>Restocking was initiated in 1995 and later in 2007 until 2009. Survival rate for the 1995 stocking is 3-5%; the survival rate for recent releases is unknown. For the first time in 2007, progenies were obtained from farmed specimen (</a:t>
                      </a:r>
                      <a:r>
                        <a:rPr lang="en-US" sz="1800" dirty="0" err="1"/>
                        <a:t>Williot</a:t>
                      </a:r>
                      <a:r>
                        <a:rPr lang="en-US" sz="1800" dirty="0"/>
                        <a:t> </a:t>
                      </a:r>
                      <a:r>
                        <a:rPr lang="en-US" sz="1800" i="1" dirty="0">
                          <a:effectLst/>
                        </a:rPr>
                        <a:t>et al</a:t>
                      </a:r>
                      <a:r>
                        <a:rPr lang="en-US" sz="1800" dirty="0"/>
                        <a:t>. 2009).</a:t>
                      </a:r>
                      <a:br>
                        <a:rPr lang="en-US" sz="1800" dirty="0"/>
                      </a:br>
                      <a:r>
                        <a:rPr lang="en-US" sz="1800" dirty="0"/>
                        <a:t/>
                      </a:r>
                      <a:br>
                        <a:rPr lang="en-US" sz="1800" dirty="0"/>
                      </a:br>
                      <a:r>
                        <a:rPr lang="en-US" sz="1800" dirty="0"/>
                        <a:t>There is a fisheries awareness </a:t>
                      </a:r>
                      <a:r>
                        <a:rPr lang="en-US" sz="1800" dirty="0" err="1"/>
                        <a:t>programme</a:t>
                      </a:r>
                      <a:r>
                        <a:rPr lang="en-US" sz="1800" dirty="0"/>
                        <a:t> </a:t>
                      </a:r>
                      <a:r>
                        <a:rPr lang="en-US" sz="1800" dirty="0" err="1"/>
                        <a:t>co-ordinated</a:t>
                      </a:r>
                      <a:r>
                        <a:rPr lang="en-US" sz="1800" dirty="0"/>
                        <a:t> between National Fishermen Associations in Atlantic North Sea and WWF.</a:t>
                      </a:r>
                      <a:br>
                        <a:rPr lang="en-US" sz="1800" dirty="0"/>
                      </a:br>
                      <a:r>
                        <a:rPr lang="en-US" sz="1800" dirty="0"/>
                        <a:t/>
                      </a:r>
                      <a:br>
                        <a:rPr lang="en-US" sz="1800" dirty="0"/>
                      </a:br>
                      <a:r>
                        <a:rPr lang="en-US" sz="1800" dirty="0"/>
                        <a:t>This species was listed on </a:t>
                      </a:r>
                      <a:r>
                        <a:rPr lang="en-US" sz="1800" b="1" dirty="0">
                          <a:solidFill>
                            <a:srgbClr val="FF0000"/>
                          </a:solidFill>
                        </a:rPr>
                        <a:t>CITES</a:t>
                      </a:r>
                      <a:r>
                        <a:rPr lang="en-US" sz="1800" dirty="0"/>
                        <a:t> Appendix II in 1975, and moved to </a:t>
                      </a:r>
                      <a:r>
                        <a:rPr lang="en-US" sz="1800" b="1" dirty="0">
                          <a:solidFill>
                            <a:srgbClr val="FF0000"/>
                          </a:solidFill>
                        </a:rPr>
                        <a:t>Appendix I</a:t>
                      </a:r>
                      <a:r>
                        <a:rPr lang="en-US" sz="1800" dirty="0"/>
                        <a:t> in 1983. </a:t>
                      </a:r>
                    </a:p>
                  </a:txBody>
                  <a:tcPr marL="0" marR="0" marT="0" marB="0" anchor="ctr">
                    <a:lnL>
                      <a:noFill/>
                    </a:lnL>
                    <a:lnR>
                      <a:noFill/>
                    </a:lnR>
                    <a:lnT>
                      <a:noFill/>
                    </a:lnT>
                    <a:lnB>
                      <a:noFill/>
                    </a:lnB>
                  </a:tcPr>
                </a:tc>
              </a:tr>
            </a:tbl>
          </a:graphicData>
        </a:graphic>
      </p:graphicFrame>
      <p:sp>
        <p:nvSpPr>
          <p:cNvPr id="6" name="Obdélník 5"/>
          <p:cNvSpPr/>
          <p:nvPr/>
        </p:nvSpPr>
        <p:spPr>
          <a:xfrm>
            <a:off x="8639229" y="6251145"/>
            <a:ext cx="3239733" cy="307777"/>
          </a:xfrm>
          <a:prstGeom prst="rect">
            <a:avLst/>
          </a:prstGeom>
        </p:spPr>
        <p:txBody>
          <a:bodyPr wrap="none">
            <a:spAutoFit/>
          </a:bodyPr>
          <a:lstStyle/>
          <a:p>
            <a:r>
              <a:rPr lang="cs-CZ" sz="1400" dirty="0"/>
              <a:t>http://www.iucnredlist.org/details/230/0</a:t>
            </a:r>
          </a:p>
        </p:txBody>
      </p:sp>
    </p:spTree>
    <p:extLst>
      <p:ext uri="{BB962C8B-B14F-4D97-AF65-F5344CB8AC3E}">
        <p14:creationId xmlns:p14="http://schemas.microsoft.com/office/powerpoint/2010/main" val="422442334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60028" y="967255"/>
            <a:ext cx="11122276" cy="5450021"/>
          </a:xfrm>
          <a:prstGeom prst="rect">
            <a:avLst/>
          </a:prstGeom>
        </p:spPr>
      </p:pic>
      <p:sp>
        <p:nvSpPr>
          <p:cNvPr id="3" name="Obdélník 2"/>
          <p:cNvSpPr/>
          <p:nvPr/>
        </p:nvSpPr>
        <p:spPr>
          <a:xfrm>
            <a:off x="4022713" y="316577"/>
            <a:ext cx="4196906" cy="584775"/>
          </a:xfrm>
          <a:prstGeom prst="rect">
            <a:avLst/>
          </a:prstGeom>
        </p:spPr>
        <p:txBody>
          <a:bodyPr wrap="square">
            <a:spAutoFit/>
          </a:bodyPr>
          <a:lstStyle/>
          <a:p>
            <a:r>
              <a:rPr lang="cs-CZ" sz="3200" dirty="0"/>
              <a:t>http://www.sturio.fr/</a:t>
            </a:r>
          </a:p>
        </p:txBody>
      </p:sp>
    </p:spTree>
    <p:extLst>
      <p:ext uri="{BB962C8B-B14F-4D97-AF65-F5344CB8AC3E}">
        <p14:creationId xmlns:p14="http://schemas.microsoft.com/office/powerpoint/2010/main" val="373783015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jeseter rusk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9121" y="609452"/>
            <a:ext cx="4959798" cy="310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7093350" y="4127200"/>
            <a:ext cx="4266158" cy="247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eaLnBrk="0" fontAlgn="base" hangingPunct="0">
              <a:spcBef>
                <a:spcPct val="0"/>
              </a:spcBef>
              <a:spcAft>
                <a:spcPct val="0"/>
              </a:spcAft>
            </a:pPr>
            <a:r>
              <a:rPr lang="cs-CZ" altLang="cs-CZ" sz="1406" b="1" dirty="0">
                <a:latin typeface="Times New Roman" panose="02020603050405020304" pitchFamily="18" charset="0"/>
              </a:rPr>
              <a:t>výskyt: </a:t>
            </a:r>
            <a:r>
              <a:rPr lang="cs-CZ" altLang="cs-CZ" sz="1406" dirty="0">
                <a:latin typeface="Times New Roman" panose="02020603050405020304" pitchFamily="18" charset="0"/>
              </a:rPr>
              <a:t>řeky moří Azovského, Černého a Kaspického</a:t>
            </a:r>
            <a:endParaRPr lang="cs-CZ" altLang="cs-CZ" sz="1406" b="1" dirty="0">
              <a:latin typeface="Times New Roman" panose="02020603050405020304" pitchFamily="18" charset="0"/>
            </a:endParaRPr>
          </a:p>
          <a:p>
            <a:pPr eaLnBrk="0" fontAlgn="base" hangingPunct="0">
              <a:spcBef>
                <a:spcPct val="0"/>
              </a:spcBef>
              <a:spcAft>
                <a:spcPct val="0"/>
              </a:spcAft>
            </a:pPr>
            <a:r>
              <a:rPr lang="cs-CZ" altLang="cs-CZ" sz="1406" b="1" dirty="0">
                <a:latin typeface="Times New Roman" panose="02020603050405020304" pitchFamily="18" charset="0"/>
              </a:rPr>
              <a:t>karyotyp: </a:t>
            </a:r>
            <a:r>
              <a:rPr lang="cs-CZ" altLang="cs-CZ" sz="1406" dirty="0">
                <a:latin typeface="Times New Roman" panose="02020603050405020304" pitchFamily="18" charset="0"/>
              </a:rPr>
              <a:t>250 ± 8 chromozómů</a:t>
            </a:r>
            <a:endParaRPr lang="cs-CZ" altLang="cs-CZ" sz="1406" b="1" dirty="0">
              <a:latin typeface="Times New Roman" panose="02020603050405020304" pitchFamily="18" charset="0"/>
            </a:endParaRPr>
          </a:p>
          <a:p>
            <a:pPr eaLnBrk="0" fontAlgn="base" hangingPunct="0">
              <a:spcBef>
                <a:spcPct val="0"/>
              </a:spcBef>
              <a:spcAft>
                <a:spcPct val="0"/>
              </a:spcAft>
            </a:pPr>
            <a:r>
              <a:rPr lang="cs-CZ" altLang="cs-CZ" sz="1406" b="1" dirty="0">
                <a:latin typeface="Times New Roman" panose="02020603050405020304" pitchFamily="18" charset="0"/>
              </a:rPr>
              <a:t>maximální délka: </a:t>
            </a:r>
            <a:r>
              <a:rPr lang="cs-CZ" altLang="cs-CZ" sz="1406" dirty="0">
                <a:latin typeface="Times New Roman" panose="02020603050405020304" pitchFamily="18" charset="0"/>
              </a:rPr>
              <a:t>2,15 – 2,35 m</a:t>
            </a:r>
            <a:endParaRPr lang="cs-CZ" altLang="cs-CZ" sz="1406" b="1" dirty="0">
              <a:latin typeface="Times New Roman" panose="02020603050405020304" pitchFamily="18" charset="0"/>
            </a:endParaRPr>
          </a:p>
          <a:p>
            <a:pPr eaLnBrk="0" fontAlgn="base" hangingPunct="0">
              <a:spcBef>
                <a:spcPct val="0"/>
              </a:spcBef>
              <a:spcAft>
                <a:spcPct val="0"/>
              </a:spcAft>
            </a:pPr>
            <a:r>
              <a:rPr lang="cs-CZ" altLang="cs-CZ" sz="1406" b="1" dirty="0">
                <a:latin typeface="Times New Roman" panose="02020603050405020304" pitchFamily="18" charset="0"/>
              </a:rPr>
              <a:t>maximální hmotnost: </a:t>
            </a:r>
            <a:r>
              <a:rPr lang="cs-CZ" altLang="cs-CZ" sz="1406" dirty="0">
                <a:latin typeface="Times New Roman" panose="02020603050405020304" pitchFamily="18" charset="0"/>
              </a:rPr>
              <a:t>80 - 100 kg, dožívá se 50 let</a:t>
            </a:r>
            <a:endParaRPr lang="cs-CZ" altLang="cs-CZ" sz="1406" b="1" dirty="0">
              <a:latin typeface="Times New Roman" panose="02020603050405020304" pitchFamily="18" charset="0"/>
            </a:endParaRPr>
          </a:p>
          <a:p>
            <a:pPr eaLnBrk="0" fontAlgn="base" hangingPunct="0">
              <a:spcBef>
                <a:spcPct val="0"/>
              </a:spcBef>
              <a:spcAft>
                <a:spcPct val="0"/>
              </a:spcAft>
            </a:pPr>
            <a:r>
              <a:rPr lang="cs-CZ" altLang="cs-CZ" sz="1406" b="1" dirty="0">
                <a:latin typeface="Times New Roman" panose="02020603050405020304" pitchFamily="18" charset="0"/>
              </a:rPr>
              <a:t>pohlavní dospělost</a:t>
            </a:r>
          </a:p>
          <a:p>
            <a:pPr eaLnBrk="0" fontAlgn="base" hangingPunct="0">
              <a:spcBef>
                <a:spcPct val="0"/>
              </a:spcBef>
              <a:spcAft>
                <a:spcPct val="0"/>
              </a:spcAft>
            </a:pPr>
            <a:r>
              <a:rPr lang="cs-CZ" altLang="cs-CZ" sz="1406" b="1" dirty="0">
                <a:latin typeface="Times New Roman" panose="02020603050405020304" pitchFamily="18" charset="0"/>
              </a:rPr>
              <a:t> mlíčáků: </a:t>
            </a:r>
            <a:r>
              <a:rPr lang="cs-CZ" altLang="cs-CZ" sz="1406" dirty="0">
                <a:latin typeface="Times New Roman" panose="02020603050405020304" pitchFamily="18" charset="0"/>
              </a:rPr>
              <a:t>8 – 14 let (100 cm/3 kg – 10- 20 kg)</a:t>
            </a:r>
            <a:endParaRPr lang="cs-CZ" altLang="cs-CZ" sz="1406" b="1" dirty="0">
              <a:latin typeface="Times New Roman" panose="02020603050405020304" pitchFamily="18" charset="0"/>
            </a:endParaRPr>
          </a:p>
          <a:p>
            <a:pPr eaLnBrk="0" fontAlgn="base" hangingPunct="0">
              <a:spcBef>
                <a:spcPct val="0"/>
              </a:spcBef>
              <a:spcAft>
                <a:spcPct val="0"/>
              </a:spcAft>
            </a:pPr>
            <a:r>
              <a:rPr lang="cs-CZ" altLang="cs-CZ" sz="1406" b="1" dirty="0">
                <a:latin typeface="Times New Roman" panose="02020603050405020304" pitchFamily="18" charset="0"/>
              </a:rPr>
              <a:t> jikernaček: </a:t>
            </a:r>
            <a:r>
              <a:rPr lang="cs-CZ" altLang="cs-CZ" sz="1406" dirty="0">
                <a:latin typeface="Times New Roman" panose="02020603050405020304" pitchFamily="18" charset="0"/>
              </a:rPr>
              <a:t>10 – 20 let  (120 cm/9 kg–18–30 kg )</a:t>
            </a:r>
            <a:endParaRPr lang="cs-CZ" altLang="cs-CZ" sz="1406" b="1" dirty="0">
              <a:latin typeface="Times New Roman" panose="02020603050405020304" pitchFamily="18" charset="0"/>
            </a:endParaRPr>
          </a:p>
          <a:p>
            <a:pPr eaLnBrk="0" fontAlgn="base" hangingPunct="0">
              <a:spcBef>
                <a:spcPct val="0"/>
              </a:spcBef>
              <a:spcAft>
                <a:spcPct val="0"/>
              </a:spcAft>
            </a:pPr>
            <a:r>
              <a:rPr lang="cs-CZ" altLang="cs-CZ" sz="1406" b="1" dirty="0">
                <a:latin typeface="Times New Roman" panose="02020603050405020304" pitchFamily="18" charset="0"/>
              </a:rPr>
              <a:t>výtěr: </a:t>
            </a:r>
            <a:r>
              <a:rPr lang="cs-CZ" altLang="cs-CZ" sz="1406" dirty="0">
                <a:latin typeface="Times New Roman" panose="02020603050405020304" pitchFamily="18" charset="0"/>
              </a:rPr>
              <a:t>na jaře v 8 – 15 </a:t>
            </a:r>
            <a:r>
              <a:rPr lang="cs-CZ" altLang="cs-CZ" sz="1406" baseline="30000" dirty="0">
                <a:latin typeface="Times New Roman" panose="02020603050405020304" pitchFamily="18" charset="0"/>
              </a:rPr>
              <a:t>0</a:t>
            </a:r>
            <a:r>
              <a:rPr lang="cs-CZ" altLang="cs-CZ" sz="1406" dirty="0">
                <a:latin typeface="Times New Roman" panose="02020603050405020304" pitchFamily="18" charset="0"/>
              </a:rPr>
              <a:t>C, v 4 – 10 m</a:t>
            </a:r>
            <a:endParaRPr lang="cs-CZ" altLang="cs-CZ" sz="1406" b="1" dirty="0">
              <a:latin typeface="Times New Roman" panose="02020603050405020304" pitchFamily="18" charset="0"/>
            </a:endParaRPr>
          </a:p>
          <a:p>
            <a:pPr eaLnBrk="0" fontAlgn="base" hangingPunct="0">
              <a:spcBef>
                <a:spcPct val="0"/>
              </a:spcBef>
              <a:spcAft>
                <a:spcPct val="0"/>
              </a:spcAft>
            </a:pPr>
            <a:r>
              <a:rPr lang="cs-CZ" altLang="cs-CZ" sz="1406" b="1" dirty="0">
                <a:latin typeface="Times New Roman" panose="02020603050405020304" pitchFamily="18" charset="0"/>
              </a:rPr>
              <a:t>velikost jiker: </a:t>
            </a:r>
            <a:r>
              <a:rPr lang="cs-CZ" altLang="cs-CZ" sz="1406" dirty="0">
                <a:latin typeface="Times New Roman" panose="02020603050405020304" pitchFamily="18" charset="0"/>
              </a:rPr>
              <a:t>2,8 – 3,8 mm</a:t>
            </a:r>
            <a:endParaRPr lang="cs-CZ" altLang="cs-CZ" sz="1406" b="1" dirty="0">
              <a:latin typeface="Times New Roman" panose="02020603050405020304" pitchFamily="18" charset="0"/>
            </a:endParaRPr>
          </a:p>
          <a:p>
            <a:pPr eaLnBrk="0" fontAlgn="base" hangingPunct="0">
              <a:spcBef>
                <a:spcPct val="0"/>
              </a:spcBef>
              <a:spcAft>
                <a:spcPct val="0"/>
              </a:spcAft>
            </a:pPr>
            <a:r>
              <a:rPr lang="cs-CZ" altLang="cs-CZ" sz="1406" b="1" dirty="0">
                <a:latin typeface="Times New Roman" panose="02020603050405020304" pitchFamily="18" charset="0"/>
              </a:rPr>
              <a:t>počet jiker v 1g: </a:t>
            </a:r>
            <a:r>
              <a:rPr lang="cs-CZ" altLang="cs-CZ" sz="1406" dirty="0">
                <a:latin typeface="Times New Roman" panose="02020603050405020304" pitchFamily="18" charset="0"/>
              </a:rPr>
              <a:t>50 – 80 </a:t>
            </a:r>
            <a:endParaRPr lang="cs-CZ" altLang="cs-CZ" sz="1406" b="1" dirty="0">
              <a:latin typeface="Times New Roman" panose="02020603050405020304" pitchFamily="18" charset="0"/>
            </a:endParaRPr>
          </a:p>
          <a:p>
            <a:pPr eaLnBrk="0" fontAlgn="base" hangingPunct="0">
              <a:spcBef>
                <a:spcPct val="0"/>
              </a:spcBef>
              <a:spcAft>
                <a:spcPct val="0"/>
              </a:spcAft>
            </a:pPr>
            <a:r>
              <a:rPr lang="cs-CZ" altLang="cs-CZ" sz="1406" dirty="0">
                <a:latin typeface="Times New Roman" panose="02020603050405020304" pitchFamily="18" charset="0"/>
              </a:rPr>
              <a:t>vousky neobrvené</a:t>
            </a:r>
          </a:p>
        </p:txBody>
      </p:sp>
      <p:sp>
        <p:nvSpPr>
          <p:cNvPr id="22532" name="Text Box 4"/>
          <p:cNvSpPr txBox="1">
            <a:spLocks noChangeArrowheads="1"/>
          </p:cNvSpPr>
          <p:nvPr/>
        </p:nvSpPr>
        <p:spPr bwMode="auto">
          <a:xfrm>
            <a:off x="916998" y="65586"/>
            <a:ext cx="5105549" cy="1087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3234" b="1" dirty="0">
                <a:latin typeface="Times New Roman" panose="02020603050405020304" pitchFamily="18" charset="0"/>
              </a:rPr>
              <a:t>jeseter ruský </a:t>
            </a:r>
          </a:p>
          <a:p>
            <a:pPr algn="ctr" eaLnBrk="0" fontAlgn="base" hangingPunct="0">
              <a:spcBef>
                <a:spcPct val="0"/>
              </a:spcBef>
              <a:spcAft>
                <a:spcPct val="0"/>
              </a:spcAft>
            </a:pPr>
            <a:r>
              <a:rPr lang="cs-CZ" altLang="cs-CZ" sz="3234" b="1" i="1" dirty="0">
                <a:latin typeface="Times New Roman" panose="02020603050405020304" pitchFamily="18" charset="0"/>
              </a:rPr>
              <a:t>(</a:t>
            </a:r>
            <a:r>
              <a:rPr lang="cs-CZ" altLang="cs-CZ" sz="3234" b="1" i="1" dirty="0" err="1">
                <a:latin typeface="Times New Roman" panose="02020603050405020304" pitchFamily="18" charset="0"/>
              </a:rPr>
              <a:t>Acipenser</a:t>
            </a:r>
            <a:r>
              <a:rPr lang="cs-CZ" altLang="cs-CZ" sz="3234" b="1" i="1" dirty="0">
                <a:latin typeface="Times New Roman" panose="02020603050405020304" pitchFamily="18" charset="0"/>
              </a:rPr>
              <a:t> </a:t>
            </a:r>
            <a:r>
              <a:rPr lang="cs-CZ" altLang="cs-CZ" sz="3234" b="1" i="1" dirty="0" err="1">
                <a:latin typeface="Times New Roman" panose="02020603050405020304" pitchFamily="18" charset="0"/>
              </a:rPr>
              <a:t>gueldenstaedti</a:t>
            </a:r>
            <a:r>
              <a:rPr lang="cs-CZ" altLang="cs-CZ" sz="3234" i="1" dirty="0">
                <a:latin typeface="Times New Roman" panose="02020603050405020304" pitchFamily="18" charset="0"/>
              </a:rPr>
              <a:t> </a:t>
            </a:r>
            <a:r>
              <a:rPr lang="cs-CZ" altLang="cs-CZ" sz="3234" b="1" i="1" dirty="0">
                <a:latin typeface="Times New Roman" panose="02020603050405020304" pitchFamily="18" charset="0"/>
              </a:rPr>
              <a:t>)</a:t>
            </a:r>
            <a:endParaRPr lang="cs-CZ" altLang="cs-CZ" sz="3586" b="1" i="1" dirty="0">
              <a:latin typeface="Times New Roman" panose="02020603050405020304" pitchFamily="18" charset="0"/>
            </a:endParaRPr>
          </a:p>
        </p:txBody>
      </p:sp>
      <p:pic>
        <p:nvPicPr>
          <p:cNvPr id="22533"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135" y="3216462"/>
            <a:ext cx="5822851" cy="338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47136" y="1408670"/>
            <a:ext cx="6433750" cy="461665"/>
          </a:xfrm>
          <a:prstGeom prst="rect">
            <a:avLst/>
          </a:prstGeom>
          <a:noFill/>
        </p:spPr>
        <p:txBody>
          <a:bodyPr wrap="square" rtlCol="0">
            <a:spAutoFit/>
          </a:bodyPr>
          <a:lstStyle/>
          <a:p>
            <a:r>
              <a:rPr lang="cs-CZ" sz="1200" dirty="0" err="1" smtClean="0"/>
              <a:t>Russian</a:t>
            </a:r>
            <a:r>
              <a:rPr lang="cs-CZ" sz="1200" dirty="0" smtClean="0"/>
              <a:t> </a:t>
            </a:r>
            <a:r>
              <a:rPr lang="cs-CZ" sz="1200" dirty="0" err="1" smtClean="0"/>
              <a:t>sturgeon</a:t>
            </a:r>
            <a:r>
              <a:rPr lang="cs-CZ" sz="1200" dirty="0" smtClean="0"/>
              <a:t>, Azov-Black </a:t>
            </a:r>
            <a:r>
              <a:rPr lang="cs-CZ" sz="1200" dirty="0" err="1" smtClean="0"/>
              <a:t>Sea</a:t>
            </a:r>
            <a:r>
              <a:rPr lang="cs-CZ" sz="1200" dirty="0" smtClean="0"/>
              <a:t> </a:t>
            </a:r>
            <a:r>
              <a:rPr lang="cs-CZ" sz="1200" dirty="0" err="1" smtClean="0"/>
              <a:t>Sturgeon</a:t>
            </a:r>
            <a:r>
              <a:rPr lang="cs-CZ" sz="1200" dirty="0" smtClean="0"/>
              <a:t>, </a:t>
            </a:r>
            <a:r>
              <a:rPr lang="cs-CZ" sz="1200" dirty="0" err="1" smtClean="0"/>
              <a:t>Danube</a:t>
            </a:r>
            <a:r>
              <a:rPr lang="cs-CZ" sz="1200" dirty="0" smtClean="0"/>
              <a:t> </a:t>
            </a:r>
            <a:r>
              <a:rPr lang="cs-CZ" sz="1200" dirty="0" err="1" smtClean="0"/>
              <a:t>Sturgeon</a:t>
            </a:r>
            <a:r>
              <a:rPr lang="cs-CZ" sz="1200" dirty="0" smtClean="0"/>
              <a:t>, Kura </a:t>
            </a:r>
            <a:r>
              <a:rPr lang="cs-CZ" sz="1200" dirty="0" err="1" smtClean="0"/>
              <a:t>sturgeon</a:t>
            </a:r>
            <a:r>
              <a:rPr lang="cs-CZ" sz="1200" dirty="0" smtClean="0"/>
              <a:t>, </a:t>
            </a:r>
            <a:r>
              <a:rPr lang="cs-CZ" sz="1200" dirty="0" err="1" smtClean="0"/>
              <a:t>Osetr</a:t>
            </a:r>
            <a:endParaRPr lang="cs-CZ" sz="1200" dirty="0" smtClean="0"/>
          </a:p>
          <a:p>
            <a:endParaRPr lang="cs-CZ" sz="1200" dirty="0"/>
          </a:p>
        </p:txBody>
      </p:sp>
      <p:sp>
        <p:nvSpPr>
          <p:cNvPr id="4" name="Obdélník 3"/>
          <p:cNvSpPr/>
          <p:nvPr/>
        </p:nvSpPr>
        <p:spPr>
          <a:xfrm>
            <a:off x="247135" y="2125687"/>
            <a:ext cx="6096000" cy="584775"/>
          </a:xfrm>
          <a:prstGeom prst="rect">
            <a:avLst/>
          </a:prstGeom>
        </p:spPr>
        <p:txBody>
          <a:bodyPr>
            <a:spAutoFit/>
          </a:bodyPr>
          <a:lstStyle/>
          <a:p>
            <a:r>
              <a:rPr lang="cs-CZ" sz="1600" dirty="0" err="1">
                <a:solidFill>
                  <a:srgbClr val="0070C0"/>
                </a:solidFill>
              </a:rPr>
              <a:t>Diamond</a:t>
            </a:r>
            <a:r>
              <a:rPr lang="cs-CZ" sz="1600" dirty="0">
                <a:solidFill>
                  <a:srgbClr val="0070C0"/>
                </a:solidFill>
              </a:rPr>
              <a:t> </a:t>
            </a:r>
            <a:r>
              <a:rPr lang="cs-CZ" sz="1600" dirty="0" err="1">
                <a:solidFill>
                  <a:srgbClr val="0070C0"/>
                </a:solidFill>
              </a:rPr>
              <a:t>Sturgeon</a:t>
            </a:r>
            <a:r>
              <a:rPr lang="cs-CZ" sz="1600" dirty="0">
                <a:solidFill>
                  <a:srgbClr val="0070C0"/>
                </a:solidFill>
              </a:rPr>
              <a:t>, </a:t>
            </a:r>
            <a:r>
              <a:rPr lang="cs-CZ" sz="1600" dirty="0" err="1">
                <a:solidFill>
                  <a:srgbClr val="0070C0"/>
                </a:solidFill>
              </a:rPr>
              <a:t>Diamondback</a:t>
            </a:r>
            <a:r>
              <a:rPr lang="cs-CZ" sz="1600" dirty="0">
                <a:solidFill>
                  <a:srgbClr val="0070C0"/>
                </a:solidFill>
              </a:rPr>
              <a:t> </a:t>
            </a:r>
            <a:r>
              <a:rPr lang="cs-CZ" sz="1600" dirty="0" err="1">
                <a:solidFill>
                  <a:srgbClr val="0070C0"/>
                </a:solidFill>
              </a:rPr>
              <a:t>Sturgeon</a:t>
            </a:r>
            <a:r>
              <a:rPr lang="cs-CZ" sz="1600" dirty="0">
                <a:solidFill>
                  <a:srgbClr val="0070C0"/>
                </a:solidFill>
              </a:rPr>
              <a:t> </a:t>
            </a:r>
            <a:r>
              <a:rPr lang="cs-CZ" sz="1600" dirty="0" err="1">
                <a:solidFill>
                  <a:srgbClr val="0070C0"/>
                </a:solidFill>
              </a:rPr>
              <a:t>can</a:t>
            </a:r>
            <a:r>
              <a:rPr lang="cs-CZ" sz="1600" dirty="0">
                <a:solidFill>
                  <a:srgbClr val="0070C0"/>
                </a:solidFill>
              </a:rPr>
              <a:t> </a:t>
            </a:r>
            <a:r>
              <a:rPr lang="cs-CZ" sz="1600" dirty="0" err="1">
                <a:solidFill>
                  <a:srgbClr val="0070C0"/>
                </a:solidFill>
              </a:rPr>
              <a:t>be</a:t>
            </a:r>
            <a:r>
              <a:rPr lang="cs-CZ" sz="1600" dirty="0">
                <a:solidFill>
                  <a:srgbClr val="0070C0"/>
                </a:solidFill>
              </a:rPr>
              <a:t> </a:t>
            </a:r>
            <a:r>
              <a:rPr lang="cs-CZ" sz="1600" dirty="0" err="1">
                <a:solidFill>
                  <a:srgbClr val="0070C0"/>
                </a:solidFill>
              </a:rPr>
              <a:t>commercial</a:t>
            </a:r>
            <a:r>
              <a:rPr lang="cs-CZ" sz="1600" dirty="0">
                <a:solidFill>
                  <a:srgbClr val="0070C0"/>
                </a:solidFill>
              </a:rPr>
              <a:t> </a:t>
            </a:r>
            <a:r>
              <a:rPr lang="cs-CZ" sz="1600" dirty="0" err="1">
                <a:solidFill>
                  <a:srgbClr val="0070C0"/>
                </a:solidFill>
              </a:rPr>
              <a:t>name</a:t>
            </a:r>
            <a:r>
              <a:rPr lang="cs-CZ" sz="1600" dirty="0">
                <a:solidFill>
                  <a:srgbClr val="0070C0"/>
                </a:solidFill>
              </a:rPr>
              <a:t> in UK </a:t>
            </a:r>
            <a:r>
              <a:rPr lang="cs-CZ" sz="1600" dirty="0" err="1">
                <a:solidFill>
                  <a:srgbClr val="0070C0"/>
                </a:solidFill>
              </a:rPr>
              <a:t>or</a:t>
            </a:r>
            <a:r>
              <a:rPr lang="cs-CZ" sz="1600" dirty="0">
                <a:solidFill>
                  <a:srgbClr val="0070C0"/>
                </a:solidFill>
              </a:rPr>
              <a:t> </a:t>
            </a:r>
            <a:r>
              <a:rPr lang="cs-CZ" sz="1600" dirty="0" err="1">
                <a:solidFill>
                  <a:srgbClr val="0070C0"/>
                </a:solidFill>
              </a:rPr>
              <a:t>name</a:t>
            </a:r>
            <a:r>
              <a:rPr lang="cs-CZ" sz="1600" dirty="0">
                <a:solidFill>
                  <a:srgbClr val="0070C0"/>
                </a:solidFill>
              </a:rPr>
              <a:t> </a:t>
            </a:r>
            <a:r>
              <a:rPr lang="cs-CZ" sz="1600" dirty="0" err="1">
                <a:solidFill>
                  <a:srgbClr val="0070C0"/>
                </a:solidFill>
              </a:rPr>
              <a:t>for</a:t>
            </a:r>
            <a:r>
              <a:rPr lang="cs-CZ" sz="1600" dirty="0">
                <a:solidFill>
                  <a:srgbClr val="0070C0"/>
                </a:solidFill>
              </a:rPr>
              <a:t> </a:t>
            </a:r>
            <a:r>
              <a:rPr lang="cs-CZ" sz="1600" dirty="0" err="1">
                <a:solidFill>
                  <a:srgbClr val="0070C0"/>
                </a:solidFill>
              </a:rPr>
              <a:t>hybrids</a:t>
            </a:r>
            <a:r>
              <a:rPr lang="cs-CZ" sz="1600" dirty="0">
                <a:solidFill>
                  <a:srgbClr val="0070C0"/>
                </a:solidFill>
              </a:rPr>
              <a:t> </a:t>
            </a:r>
            <a:r>
              <a:rPr lang="cs-CZ" sz="1600" dirty="0" err="1">
                <a:solidFill>
                  <a:srgbClr val="0070C0"/>
                </a:solidFill>
              </a:rPr>
              <a:t>with</a:t>
            </a:r>
            <a:r>
              <a:rPr lang="cs-CZ" sz="1600" dirty="0">
                <a:solidFill>
                  <a:srgbClr val="0070C0"/>
                </a:solidFill>
              </a:rPr>
              <a:t> </a:t>
            </a:r>
            <a:r>
              <a:rPr lang="cs-CZ" sz="1600" dirty="0" err="1">
                <a:solidFill>
                  <a:srgbClr val="0070C0"/>
                </a:solidFill>
              </a:rPr>
              <a:t>other</a:t>
            </a:r>
            <a:r>
              <a:rPr lang="cs-CZ" sz="1600" dirty="0">
                <a:solidFill>
                  <a:srgbClr val="0070C0"/>
                </a:solidFill>
              </a:rPr>
              <a:t> </a:t>
            </a:r>
            <a:r>
              <a:rPr lang="cs-CZ" sz="1600" dirty="0" err="1">
                <a:solidFill>
                  <a:srgbClr val="0070C0"/>
                </a:solidFill>
              </a:rPr>
              <a:t>sturgeons</a:t>
            </a:r>
            <a:r>
              <a:rPr lang="cs-CZ" sz="1600" dirty="0">
                <a:solidFill>
                  <a:srgbClr val="0070C0"/>
                </a:solidFill>
              </a:rPr>
              <a:t> species! </a:t>
            </a:r>
            <a:endParaRPr lang="cs-CZ" sz="1600" dirty="0">
              <a:solidFill>
                <a:srgbClr val="0070C0"/>
              </a:solidFill>
            </a:endParaRPr>
          </a:p>
        </p:txBody>
      </p:sp>
    </p:spTree>
    <p:extLst>
      <p:ext uri="{BB962C8B-B14F-4D97-AF65-F5344CB8AC3E}">
        <p14:creationId xmlns:p14="http://schemas.microsoft.com/office/powerpoint/2010/main" val="1343205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Effect transition="in" filter="fade">
                                      <p:cBhvr>
                                        <p:cTn id="9"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www.irstea.fr/sites/default/files/ckfinder/userfiles/images/Aur%C3%A9lien%20Marquot%20%285%29%281%29.jpg">
            <a:hlinkClick r:id="rId2" tooltip="Experimental station © Irstea, A. Marquot"/>
          </p:cNvPr>
          <p:cNvSpPr>
            <a:spLocks noChangeAspect="1" noChangeArrowheads="1"/>
          </p:cNvSpPr>
          <p:nvPr/>
        </p:nvSpPr>
        <p:spPr bwMode="auto">
          <a:xfrm>
            <a:off x="155575" y="-1524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3" descr="http://www.irstea.fr/sites/default/files/ckfinder/userfiles/images/Aur%C3%A9lien%20Marquot%20%288%29.jpg">
            <a:hlinkClick r:id="rId3" tooltip="Sturgeon © Irstea, A. Marquot"/>
          </p:cNvPr>
          <p:cNvSpPr>
            <a:spLocks noChangeAspect="1" noChangeArrowheads="1"/>
          </p:cNvSpPr>
          <p:nvPr/>
        </p:nvSpPr>
        <p:spPr bwMode="auto">
          <a:xfrm>
            <a:off x="155575" y="-685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Obdélník 4"/>
          <p:cNvSpPr/>
          <p:nvPr/>
        </p:nvSpPr>
        <p:spPr>
          <a:xfrm>
            <a:off x="460375" y="2524516"/>
            <a:ext cx="11154033" cy="3970318"/>
          </a:xfrm>
          <a:prstGeom prst="rect">
            <a:avLst/>
          </a:prstGeom>
        </p:spPr>
        <p:txBody>
          <a:bodyPr wrap="square">
            <a:spAutoFit/>
          </a:bodyPr>
          <a:lstStyle/>
          <a:p>
            <a:r>
              <a:rPr lang="en-US" dirty="0" err="1"/>
              <a:t>Irstea</a:t>
            </a:r>
            <a:r>
              <a:rPr lang="en-US" dirty="0"/>
              <a:t> experimental station in Saint-</a:t>
            </a:r>
            <a:r>
              <a:rPr lang="en-US" dirty="0" err="1"/>
              <a:t>Seurin</a:t>
            </a:r>
            <a:r>
              <a:rPr lang="en-US" dirty="0"/>
              <a:t>-sur-</a:t>
            </a:r>
            <a:r>
              <a:rPr lang="en-US" dirty="0" err="1"/>
              <a:t>l’Isle</a:t>
            </a:r>
            <a:endParaRPr lang="en-US" dirty="0"/>
          </a:p>
          <a:p>
            <a:endParaRPr lang="en-US" dirty="0"/>
          </a:p>
          <a:p>
            <a:r>
              <a:rPr lang="en-US" sz="1200" dirty="0"/>
              <a:t>The experimental station at Saint-</a:t>
            </a:r>
            <a:r>
              <a:rPr lang="en-US" sz="1200" dirty="0" err="1"/>
              <a:t>Seurin</a:t>
            </a:r>
            <a:r>
              <a:rPr lang="en-US" sz="1200" dirty="0"/>
              <a:t>-sur-</a:t>
            </a:r>
            <a:r>
              <a:rPr lang="en-US" sz="1200" dirty="0" err="1"/>
              <a:t>l’Isle</a:t>
            </a:r>
            <a:r>
              <a:rPr lang="en-US" sz="1200" dirty="0"/>
              <a:t> is a support structure for research into how diadromous migratory fish populations operate and can be restored.</a:t>
            </a:r>
          </a:p>
          <a:p>
            <a:endParaRPr lang="en-US" sz="1200" dirty="0"/>
          </a:p>
          <a:p>
            <a:r>
              <a:rPr lang="en-US" sz="1200" dirty="0"/>
              <a:t>Experimental station © </a:t>
            </a:r>
            <a:r>
              <a:rPr lang="en-US" sz="1200" dirty="0" err="1"/>
              <a:t>Irstea</a:t>
            </a:r>
            <a:r>
              <a:rPr lang="en-US" sz="1200" dirty="0"/>
              <a:t>, A. </a:t>
            </a:r>
            <a:r>
              <a:rPr lang="en-US" sz="1200" dirty="0" err="1" smtClean="0"/>
              <a:t>Marquot</a:t>
            </a:r>
            <a:r>
              <a:rPr lang="cs-CZ" sz="1200" dirty="0" smtClean="0"/>
              <a:t> </a:t>
            </a:r>
            <a:r>
              <a:rPr lang="en-US" sz="1200" b="1" dirty="0" smtClean="0"/>
              <a:t>The European sturgeon </a:t>
            </a:r>
            <a:r>
              <a:rPr lang="en-US" sz="1200" b="1" dirty="0" err="1" smtClean="0"/>
              <a:t>Acipenser</a:t>
            </a:r>
            <a:r>
              <a:rPr lang="en-US" sz="1200" b="1" dirty="0" smtClean="0"/>
              <a:t> </a:t>
            </a:r>
            <a:r>
              <a:rPr lang="en-US" sz="1200" b="1" dirty="0" err="1"/>
              <a:t>sturio</a:t>
            </a:r>
            <a:r>
              <a:rPr lang="en-US" sz="1200" b="1" dirty="0"/>
              <a:t> </a:t>
            </a:r>
            <a:r>
              <a:rPr lang="en-US" sz="1200" dirty="0"/>
              <a:t>was the first species to be studied using farmed sturgeon, Siberian sturgeon </a:t>
            </a:r>
            <a:r>
              <a:rPr lang="en-US" sz="1200" dirty="0" err="1"/>
              <a:t>Acipenser</a:t>
            </a:r>
            <a:r>
              <a:rPr lang="en-US" sz="1200" dirty="0"/>
              <a:t> </a:t>
            </a:r>
            <a:r>
              <a:rPr lang="en-US" sz="1200" dirty="0" err="1"/>
              <a:t>baerii</a:t>
            </a:r>
            <a:r>
              <a:rPr lang="en-US" sz="1200" dirty="0"/>
              <a:t>, as a biological model. Research </a:t>
            </a:r>
            <a:r>
              <a:rPr lang="en-US" sz="1200" dirty="0" smtClean="0"/>
              <a:t>into </a:t>
            </a:r>
            <a:r>
              <a:rPr lang="en-US" sz="1200" dirty="0"/>
              <a:t>the latter species has also been used to develop a specific sector producing farmed sturgeon and caviar. This has made it possible to transfer the demand for these products from highly endangered wild sturgeons species to aquaculture.</a:t>
            </a:r>
          </a:p>
          <a:p>
            <a:endParaRPr lang="en-US" sz="1200" dirty="0"/>
          </a:p>
          <a:p>
            <a:r>
              <a:rPr lang="en-US" sz="1200" dirty="0"/>
              <a:t>Sturgeon © </a:t>
            </a:r>
            <a:r>
              <a:rPr lang="en-US" sz="1200" dirty="0" err="1"/>
              <a:t>Irstea</a:t>
            </a:r>
            <a:r>
              <a:rPr lang="en-US" sz="1200" dirty="0"/>
              <a:t>, A. </a:t>
            </a:r>
            <a:r>
              <a:rPr lang="en-US" sz="1200" dirty="0" err="1"/>
              <a:t>MarquotFollowing</a:t>
            </a:r>
            <a:r>
              <a:rPr lang="en-US" sz="1200" dirty="0"/>
              <a:t> observation of the collapse of the European sturgeon population in the 1960s, which continued despite the complete protection of the species in 1982, it seemed that only a full understanding of artificial reproduction for the species based on the incidental capture of </a:t>
            </a:r>
            <a:r>
              <a:rPr lang="en-US" sz="1200" dirty="0" err="1"/>
              <a:t>broodstock</a:t>
            </a:r>
            <a:r>
              <a:rPr lang="en-US" sz="1200" dirty="0"/>
              <a:t> would allow the wild population to be restored. The rarity of reported catches led, from the 1990s, to the acclimatization of juveniles to provide stations with </a:t>
            </a:r>
            <a:r>
              <a:rPr lang="en-US" sz="1200" dirty="0" err="1"/>
              <a:t>broodstock</a:t>
            </a:r>
            <a:r>
              <a:rPr lang="en-US" sz="1200" dirty="0"/>
              <a:t> using station facilities, despite the difficulty and length of this stage in the farming process.</a:t>
            </a:r>
          </a:p>
          <a:p>
            <a:endParaRPr lang="en-US" sz="1200" dirty="0"/>
          </a:p>
          <a:p>
            <a:r>
              <a:rPr lang="en-US" sz="1200" dirty="0"/>
              <a:t>Following the simultaneous capture of two </a:t>
            </a:r>
            <a:r>
              <a:rPr lang="en-US" sz="1200" dirty="0" err="1"/>
              <a:t>broodfish</a:t>
            </a:r>
            <a:r>
              <a:rPr lang="en-US" sz="1200" dirty="0"/>
              <a:t>, in 1995 this station was able to produce 23,000 European sturgeon larvae through artificial propagation, making it possible to raise an initial experimental livestock group and reinforce the acclimatized stock. Since 2007, the station has been able to achieve artificial propagation of the species from wild individuals and individuals raised in captivity. In total, over 1.5 million young sturgeon have been released into the wild, repopulating the rivers of Western Europe. Monitoring released specimens has improved understanding of the species.</a:t>
            </a:r>
          </a:p>
          <a:p>
            <a:endParaRPr lang="en-US" sz="1200" dirty="0"/>
          </a:p>
          <a:p>
            <a:r>
              <a:rPr lang="en-US" sz="1200" dirty="0"/>
              <a:t>In the 2000s, the Saint-</a:t>
            </a:r>
            <a:r>
              <a:rPr lang="en-US" sz="1200" dirty="0" err="1"/>
              <a:t>Seurin</a:t>
            </a:r>
            <a:r>
              <a:rPr lang="en-US" sz="1200" dirty="0"/>
              <a:t> station decided to specialize in "</a:t>
            </a:r>
            <a:r>
              <a:rPr lang="en-US" sz="1200" dirty="0" err="1"/>
              <a:t>multimigration</a:t>
            </a:r>
            <a:r>
              <a:rPr lang="en-US" sz="1200" dirty="0"/>
              <a:t>," developing research into other migratory fish species during relatively long phases of their cycles in order to support observations from the natural environment:</a:t>
            </a:r>
            <a:endParaRPr lang="cs-CZ" sz="1200" dirty="0"/>
          </a:p>
        </p:txBody>
      </p:sp>
      <p:pic>
        <p:nvPicPr>
          <p:cNvPr id="6" name="Obrázek 5"/>
          <p:cNvPicPr>
            <a:picLocks noChangeAspect="1"/>
          </p:cNvPicPr>
          <p:nvPr/>
        </p:nvPicPr>
        <p:blipFill>
          <a:blip r:embed="rId4"/>
          <a:stretch>
            <a:fillRect/>
          </a:stretch>
        </p:blipFill>
        <p:spPr>
          <a:xfrm>
            <a:off x="460375" y="232462"/>
            <a:ext cx="3003593" cy="2112116"/>
          </a:xfrm>
          <a:prstGeom prst="rect">
            <a:avLst/>
          </a:prstGeom>
        </p:spPr>
      </p:pic>
      <p:pic>
        <p:nvPicPr>
          <p:cNvPr id="7" name="Obrázek 6"/>
          <p:cNvPicPr>
            <a:picLocks noChangeAspect="1"/>
          </p:cNvPicPr>
          <p:nvPr/>
        </p:nvPicPr>
        <p:blipFill>
          <a:blip r:embed="rId5"/>
          <a:stretch>
            <a:fillRect/>
          </a:stretch>
        </p:blipFill>
        <p:spPr>
          <a:xfrm>
            <a:off x="3772414" y="232462"/>
            <a:ext cx="4762500" cy="1276350"/>
          </a:xfrm>
          <a:prstGeom prst="rect">
            <a:avLst/>
          </a:prstGeom>
        </p:spPr>
      </p:pic>
      <p:sp>
        <p:nvSpPr>
          <p:cNvPr id="8" name="Obdélník 7"/>
          <p:cNvSpPr/>
          <p:nvPr/>
        </p:nvSpPr>
        <p:spPr>
          <a:xfrm>
            <a:off x="3772414" y="1769761"/>
            <a:ext cx="5109156" cy="369332"/>
          </a:xfrm>
          <a:prstGeom prst="rect">
            <a:avLst/>
          </a:prstGeom>
        </p:spPr>
        <p:txBody>
          <a:bodyPr wrap="none">
            <a:spAutoFit/>
          </a:bodyPr>
          <a:lstStyle/>
          <a:p>
            <a:r>
              <a:rPr lang="cs-CZ" dirty="0"/>
              <a:t>http://www.irstea.fr/en/institute/centers/bordeaux</a:t>
            </a:r>
          </a:p>
        </p:txBody>
      </p:sp>
      <p:pic>
        <p:nvPicPr>
          <p:cNvPr id="9" name="Obrázek 8"/>
          <p:cNvPicPr>
            <a:picLocks noChangeAspect="1"/>
          </p:cNvPicPr>
          <p:nvPr/>
        </p:nvPicPr>
        <p:blipFill>
          <a:blip r:embed="rId6"/>
          <a:stretch>
            <a:fillRect/>
          </a:stretch>
        </p:blipFill>
        <p:spPr>
          <a:xfrm>
            <a:off x="8947965" y="132063"/>
            <a:ext cx="2962275" cy="1733550"/>
          </a:xfrm>
          <a:prstGeom prst="rect">
            <a:avLst/>
          </a:prstGeom>
        </p:spPr>
      </p:pic>
    </p:spTree>
    <p:extLst>
      <p:ext uri="{BB962C8B-B14F-4D97-AF65-F5344CB8AC3E}">
        <p14:creationId xmlns:p14="http://schemas.microsoft.com/office/powerpoint/2010/main" val="172735179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to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7078" y="703213"/>
            <a:ext cx="3200176"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000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664" y="703213"/>
            <a:ext cx="3200177" cy="286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Esturge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078" y="3789536"/>
            <a:ext cx="3200176"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sturgeon_ta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5664" y="3789536"/>
            <a:ext cx="320017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Obdélník 1"/>
          <p:cNvSpPr>
            <a:spLocks noChangeArrowheads="1"/>
          </p:cNvSpPr>
          <p:nvPr/>
        </p:nvSpPr>
        <p:spPr bwMode="auto">
          <a:xfrm>
            <a:off x="1741661" y="138410"/>
            <a:ext cx="8455298" cy="56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3094" b="1">
                <a:solidFill>
                  <a:schemeClr val="tx1"/>
                </a:solidFill>
                <a:latin typeface="Times New Roman" panose="02020603050405020304" pitchFamily="18" charset="0"/>
              </a:rPr>
              <a:t>jeseter velký </a:t>
            </a:r>
            <a:r>
              <a:rPr lang="cs-CZ" altLang="cs-CZ" sz="3094" b="1" i="1">
                <a:solidFill>
                  <a:schemeClr val="tx1"/>
                </a:solidFill>
                <a:latin typeface="Times New Roman" panose="02020603050405020304" pitchFamily="18" charset="0"/>
              </a:rPr>
              <a:t>(Acipenser sturio)</a:t>
            </a:r>
            <a:endParaRPr lang="cs-CZ" altLang="cs-CZ" sz="3094" i="1">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1403262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7743568" y="3677850"/>
            <a:ext cx="4419079" cy="2580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r>
              <a:rPr lang="cs-CZ" altLang="cs-CZ" sz="1617" b="1" dirty="0" smtClean="0">
                <a:solidFill>
                  <a:schemeClr val="tx1"/>
                </a:solidFill>
                <a:latin typeface="Times New Roman" panose="02020603050405020304" pitchFamily="18" charset="0"/>
              </a:rPr>
              <a:t>karyotyp </a:t>
            </a:r>
            <a:r>
              <a:rPr lang="cs-CZ" altLang="cs-CZ" sz="1617" b="1" dirty="0">
                <a:solidFill>
                  <a:schemeClr val="tx1"/>
                </a:solidFill>
                <a:latin typeface="Times New Roman" panose="02020603050405020304" pitchFamily="18" charset="0"/>
              </a:rPr>
              <a:t>2n: </a:t>
            </a:r>
            <a:r>
              <a:rPr lang="cs-CZ" altLang="cs-CZ" sz="1617" dirty="0">
                <a:solidFill>
                  <a:schemeClr val="tx1"/>
                </a:solidFill>
                <a:latin typeface="Times New Roman" panose="02020603050405020304" pitchFamily="18" charset="0"/>
              </a:rPr>
              <a:t>116 (118) ± 2 chromozómů</a:t>
            </a:r>
            <a:endParaRPr lang="cs-CZ" altLang="cs-CZ" sz="1617" b="1" dirty="0">
              <a:solidFill>
                <a:schemeClr val="tx1"/>
              </a:solidFill>
              <a:latin typeface="Times New Roman" panose="02020603050405020304" pitchFamily="18" charset="0"/>
            </a:endParaRPr>
          </a:p>
          <a:p>
            <a:r>
              <a:rPr lang="cs-CZ" altLang="cs-CZ" sz="1617" b="1" dirty="0">
                <a:solidFill>
                  <a:schemeClr val="tx1"/>
                </a:solidFill>
                <a:latin typeface="Times New Roman" panose="02020603050405020304" pitchFamily="18" charset="0"/>
              </a:rPr>
              <a:t>maximální délka: </a:t>
            </a:r>
            <a:r>
              <a:rPr lang="cs-CZ" altLang="cs-CZ" sz="1617" dirty="0">
                <a:solidFill>
                  <a:schemeClr val="tx1"/>
                </a:solidFill>
                <a:latin typeface="Times New Roman" panose="02020603050405020304" pitchFamily="18" charset="0"/>
              </a:rPr>
              <a:t>8,5 m</a:t>
            </a:r>
            <a:endParaRPr lang="cs-CZ" altLang="cs-CZ" sz="1617" b="1" dirty="0">
              <a:solidFill>
                <a:schemeClr val="tx1"/>
              </a:solidFill>
              <a:latin typeface="Times New Roman" panose="02020603050405020304" pitchFamily="18" charset="0"/>
            </a:endParaRPr>
          </a:p>
          <a:p>
            <a:r>
              <a:rPr lang="cs-CZ" altLang="cs-CZ" sz="1617" b="1" dirty="0">
                <a:solidFill>
                  <a:schemeClr val="tx1"/>
                </a:solidFill>
                <a:latin typeface="Times New Roman" panose="02020603050405020304" pitchFamily="18" charset="0"/>
              </a:rPr>
              <a:t>maximální hmotnost: </a:t>
            </a:r>
            <a:r>
              <a:rPr lang="cs-CZ" altLang="cs-CZ" sz="1617" dirty="0">
                <a:solidFill>
                  <a:schemeClr val="tx1"/>
                </a:solidFill>
                <a:latin typeface="Times New Roman" panose="02020603050405020304" pitchFamily="18" charset="0"/>
                <a:sym typeface="Symbol" panose="05050102010706020507" pitchFamily="18" charset="2"/>
              </a:rPr>
              <a:t></a:t>
            </a:r>
            <a:r>
              <a:rPr lang="cs-CZ" altLang="cs-CZ" sz="1617" dirty="0">
                <a:solidFill>
                  <a:schemeClr val="tx1"/>
                </a:solidFill>
                <a:latin typeface="Times New Roman" panose="02020603050405020304" pitchFamily="18" charset="0"/>
              </a:rPr>
              <a:t>1000 kg dožívá se 100 let</a:t>
            </a:r>
            <a:endParaRPr lang="cs-CZ" altLang="cs-CZ" sz="1617" b="1" dirty="0">
              <a:solidFill>
                <a:schemeClr val="tx1"/>
              </a:solidFill>
              <a:latin typeface="Times New Roman" panose="02020603050405020304" pitchFamily="18" charset="0"/>
            </a:endParaRPr>
          </a:p>
          <a:p>
            <a:r>
              <a:rPr lang="cs-CZ" altLang="cs-CZ" sz="1617" b="1" dirty="0">
                <a:solidFill>
                  <a:schemeClr val="tx1"/>
                </a:solidFill>
                <a:latin typeface="Times New Roman" panose="02020603050405020304" pitchFamily="18" charset="0"/>
              </a:rPr>
              <a:t>pohlavní dospělost</a:t>
            </a:r>
          </a:p>
          <a:p>
            <a:r>
              <a:rPr lang="cs-CZ" altLang="cs-CZ" sz="1617" b="1" dirty="0">
                <a:solidFill>
                  <a:schemeClr val="tx1"/>
                </a:solidFill>
                <a:latin typeface="Times New Roman" panose="02020603050405020304" pitchFamily="18" charset="0"/>
              </a:rPr>
              <a:t> mlíčáků:</a:t>
            </a:r>
            <a:r>
              <a:rPr lang="cs-CZ" altLang="cs-CZ" sz="1617" dirty="0">
                <a:solidFill>
                  <a:schemeClr val="tx1"/>
                </a:solidFill>
                <a:latin typeface="Times New Roman" panose="02020603050405020304" pitchFamily="18" charset="0"/>
              </a:rPr>
              <a:t>12 - 14 let (180 cm)</a:t>
            </a:r>
            <a:endParaRPr lang="cs-CZ" altLang="cs-CZ" sz="1617" b="1" dirty="0">
              <a:solidFill>
                <a:schemeClr val="tx1"/>
              </a:solidFill>
              <a:latin typeface="Times New Roman" panose="02020603050405020304" pitchFamily="18" charset="0"/>
            </a:endParaRPr>
          </a:p>
          <a:p>
            <a:r>
              <a:rPr lang="cs-CZ" altLang="cs-CZ" sz="1617" b="1" dirty="0">
                <a:solidFill>
                  <a:schemeClr val="tx1"/>
                </a:solidFill>
                <a:latin typeface="Times New Roman" panose="02020603050405020304" pitchFamily="18" charset="0"/>
              </a:rPr>
              <a:t>jikernaček: </a:t>
            </a:r>
            <a:r>
              <a:rPr lang="cs-CZ" altLang="cs-CZ" sz="1617" dirty="0">
                <a:solidFill>
                  <a:schemeClr val="tx1"/>
                </a:solidFill>
                <a:latin typeface="Times New Roman" panose="02020603050405020304" pitchFamily="18" charset="0"/>
              </a:rPr>
              <a:t>16 – 18 let  (200 cm)</a:t>
            </a:r>
            <a:endParaRPr lang="cs-CZ" altLang="cs-CZ" sz="1617" b="1" dirty="0">
              <a:solidFill>
                <a:schemeClr val="tx1"/>
              </a:solidFill>
              <a:latin typeface="Times New Roman" panose="02020603050405020304" pitchFamily="18" charset="0"/>
            </a:endParaRPr>
          </a:p>
          <a:p>
            <a:r>
              <a:rPr lang="cs-CZ" altLang="cs-CZ" sz="1617" b="1" dirty="0">
                <a:solidFill>
                  <a:schemeClr val="tx1"/>
                </a:solidFill>
                <a:latin typeface="Times New Roman" panose="02020603050405020304" pitchFamily="18" charset="0"/>
              </a:rPr>
              <a:t>výtěr: </a:t>
            </a:r>
            <a:r>
              <a:rPr lang="cs-CZ" altLang="cs-CZ" sz="1617" dirty="0">
                <a:solidFill>
                  <a:schemeClr val="tx1"/>
                </a:solidFill>
                <a:latin typeface="Times New Roman" panose="02020603050405020304" pitchFamily="18" charset="0"/>
              </a:rPr>
              <a:t>na jaře každé 3-4 roky, v 8 – 20 m, </a:t>
            </a:r>
            <a:endParaRPr lang="cs-CZ" altLang="cs-CZ" sz="1617" b="1" dirty="0">
              <a:solidFill>
                <a:schemeClr val="tx1"/>
              </a:solidFill>
              <a:latin typeface="Times New Roman" panose="02020603050405020304" pitchFamily="18" charset="0"/>
            </a:endParaRPr>
          </a:p>
          <a:p>
            <a:r>
              <a:rPr lang="cs-CZ" altLang="cs-CZ" sz="1617" b="1" dirty="0">
                <a:solidFill>
                  <a:schemeClr val="tx1"/>
                </a:solidFill>
                <a:latin typeface="Times New Roman" panose="02020603050405020304" pitchFamily="18" charset="0"/>
              </a:rPr>
              <a:t>velikost jiker: </a:t>
            </a:r>
            <a:r>
              <a:rPr lang="cs-CZ" altLang="cs-CZ" sz="1617" dirty="0">
                <a:solidFill>
                  <a:schemeClr val="tx1"/>
                </a:solidFill>
                <a:latin typeface="Times New Roman" panose="02020603050405020304" pitchFamily="18" charset="0"/>
              </a:rPr>
              <a:t>3,3 – 4,5 mm</a:t>
            </a:r>
            <a:endParaRPr lang="cs-CZ" altLang="cs-CZ" sz="1617" b="1" dirty="0">
              <a:solidFill>
                <a:schemeClr val="tx1"/>
              </a:solidFill>
              <a:latin typeface="Times New Roman" panose="02020603050405020304" pitchFamily="18" charset="0"/>
            </a:endParaRPr>
          </a:p>
          <a:p>
            <a:r>
              <a:rPr lang="cs-CZ" altLang="cs-CZ" sz="1617" b="1" dirty="0">
                <a:solidFill>
                  <a:schemeClr val="tx1"/>
                </a:solidFill>
                <a:latin typeface="Times New Roman" panose="02020603050405020304" pitchFamily="18" charset="0"/>
              </a:rPr>
              <a:t>počet jiker v 1g: </a:t>
            </a:r>
            <a:r>
              <a:rPr lang="cs-CZ" altLang="cs-CZ" sz="1617" dirty="0">
                <a:solidFill>
                  <a:schemeClr val="tx1"/>
                </a:solidFill>
                <a:latin typeface="Times New Roman" panose="02020603050405020304" pitchFamily="18" charset="0"/>
              </a:rPr>
              <a:t>35 – 50 (27 – 45)</a:t>
            </a:r>
            <a:endParaRPr lang="cs-CZ" altLang="cs-CZ" sz="1617" b="1" dirty="0">
              <a:solidFill>
                <a:schemeClr val="tx1"/>
              </a:solidFill>
              <a:latin typeface="Times New Roman" panose="02020603050405020304" pitchFamily="18" charset="0"/>
            </a:endParaRPr>
          </a:p>
          <a:p>
            <a:r>
              <a:rPr lang="cs-CZ" altLang="cs-CZ" sz="1617" dirty="0">
                <a:solidFill>
                  <a:schemeClr val="tx1"/>
                </a:solidFill>
                <a:latin typeface="Times New Roman" panose="02020603050405020304" pitchFamily="18" charset="0"/>
              </a:rPr>
              <a:t>vousky neobrvené</a:t>
            </a:r>
          </a:p>
        </p:txBody>
      </p:sp>
      <p:sp>
        <p:nvSpPr>
          <p:cNvPr id="17414" name="Text Box 6"/>
          <p:cNvSpPr txBox="1">
            <a:spLocks noChangeArrowheads="1"/>
          </p:cNvSpPr>
          <p:nvPr/>
        </p:nvSpPr>
        <p:spPr bwMode="auto">
          <a:xfrm>
            <a:off x="98854" y="118224"/>
            <a:ext cx="7644714" cy="64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r>
              <a:rPr lang="cs-CZ" altLang="cs-CZ" sz="3586" b="1" dirty="0">
                <a:solidFill>
                  <a:schemeClr val="tx1"/>
                </a:solidFill>
                <a:latin typeface="Times New Roman" panose="02020603050405020304" pitchFamily="18" charset="0"/>
              </a:rPr>
              <a:t>vyza velká </a:t>
            </a:r>
            <a:r>
              <a:rPr lang="cs-CZ" altLang="cs-CZ" sz="3586" b="1" i="1" dirty="0" smtClean="0">
                <a:solidFill>
                  <a:schemeClr val="tx1"/>
                </a:solidFill>
                <a:latin typeface="Times New Roman" panose="02020603050405020304" pitchFamily="18" charset="0"/>
              </a:rPr>
              <a:t>(</a:t>
            </a:r>
            <a:r>
              <a:rPr lang="cs-CZ" altLang="cs-CZ" sz="3586" b="1" i="1" dirty="0">
                <a:solidFill>
                  <a:schemeClr val="tx1"/>
                </a:solidFill>
                <a:latin typeface="Times New Roman" panose="02020603050405020304" pitchFamily="18" charset="0"/>
              </a:rPr>
              <a:t>Huso huso)</a:t>
            </a:r>
            <a:endParaRPr lang="cs-CZ" altLang="cs-CZ" sz="3586" i="1" dirty="0">
              <a:solidFill>
                <a:schemeClr val="tx1"/>
              </a:solidFill>
              <a:latin typeface="Times New Roman" panose="02020603050405020304" pitchFamily="18" charset="0"/>
            </a:endParaRPr>
          </a:p>
        </p:txBody>
      </p:sp>
      <p:pic>
        <p:nvPicPr>
          <p:cNvPr id="2" name="Obrázek 1"/>
          <p:cNvPicPr>
            <a:picLocks noChangeAspect="1"/>
          </p:cNvPicPr>
          <p:nvPr/>
        </p:nvPicPr>
        <p:blipFill>
          <a:blip r:embed="rId2"/>
          <a:stretch>
            <a:fillRect/>
          </a:stretch>
        </p:blipFill>
        <p:spPr>
          <a:xfrm>
            <a:off x="182519" y="3802433"/>
            <a:ext cx="4857750" cy="2705100"/>
          </a:xfrm>
          <a:prstGeom prst="rect">
            <a:avLst/>
          </a:prstGeom>
        </p:spPr>
      </p:pic>
      <p:pic>
        <p:nvPicPr>
          <p:cNvPr id="3" name="Obrázek 2"/>
          <p:cNvPicPr>
            <a:picLocks noChangeAspect="1"/>
          </p:cNvPicPr>
          <p:nvPr/>
        </p:nvPicPr>
        <p:blipFill>
          <a:blip r:embed="rId3"/>
          <a:stretch>
            <a:fillRect/>
          </a:stretch>
        </p:blipFill>
        <p:spPr>
          <a:xfrm>
            <a:off x="182519" y="1022599"/>
            <a:ext cx="2362715" cy="388984"/>
          </a:xfrm>
          <a:prstGeom prst="rect">
            <a:avLst/>
          </a:prstGeom>
        </p:spPr>
      </p:pic>
      <p:pic>
        <p:nvPicPr>
          <p:cNvPr id="4" name="Obrázek 3"/>
          <p:cNvPicPr>
            <a:picLocks noChangeAspect="1"/>
          </p:cNvPicPr>
          <p:nvPr/>
        </p:nvPicPr>
        <p:blipFill>
          <a:blip r:embed="rId4"/>
          <a:stretch>
            <a:fillRect/>
          </a:stretch>
        </p:blipFill>
        <p:spPr>
          <a:xfrm>
            <a:off x="98854" y="2060794"/>
            <a:ext cx="9639300" cy="1657350"/>
          </a:xfrm>
          <a:prstGeom prst="rect">
            <a:avLst/>
          </a:prstGeom>
        </p:spPr>
      </p:pic>
      <p:pic>
        <p:nvPicPr>
          <p:cNvPr id="5" name="Obrázek 4"/>
          <p:cNvPicPr>
            <a:picLocks noChangeAspect="1"/>
          </p:cNvPicPr>
          <p:nvPr/>
        </p:nvPicPr>
        <p:blipFill>
          <a:blip r:embed="rId5"/>
          <a:stretch>
            <a:fillRect/>
          </a:stretch>
        </p:blipFill>
        <p:spPr>
          <a:xfrm>
            <a:off x="5803767" y="118224"/>
            <a:ext cx="5944115" cy="2170364"/>
          </a:xfrm>
          <a:prstGeom prst="rect">
            <a:avLst/>
          </a:prstGeom>
        </p:spPr>
      </p:pic>
    </p:spTree>
    <p:extLst>
      <p:ext uri="{BB962C8B-B14F-4D97-AF65-F5344CB8AC3E}">
        <p14:creationId xmlns:p14="http://schemas.microsoft.com/office/powerpoint/2010/main" val="37611227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35802" y="205770"/>
            <a:ext cx="6518495" cy="6403260"/>
          </a:xfrm>
          <a:prstGeom prst="rect">
            <a:avLst/>
          </a:prstGeom>
        </p:spPr>
      </p:pic>
      <p:pic>
        <p:nvPicPr>
          <p:cNvPr id="3" name="Obrázek 2"/>
          <p:cNvPicPr>
            <a:picLocks noChangeAspect="1"/>
          </p:cNvPicPr>
          <p:nvPr/>
        </p:nvPicPr>
        <p:blipFill>
          <a:blip r:embed="rId3"/>
          <a:stretch>
            <a:fillRect/>
          </a:stretch>
        </p:blipFill>
        <p:spPr>
          <a:xfrm>
            <a:off x="7019783" y="205770"/>
            <a:ext cx="4924425" cy="5267325"/>
          </a:xfrm>
          <a:prstGeom prst="rect">
            <a:avLst/>
          </a:prstGeom>
        </p:spPr>
      </p:pic>
      <p:sp>
        <p:nvSpPr>
          <p:cNvPr id="4" name="Obdélník 3"/>
          <p:cNvSpPr/>
          <p:nvPr/>
        </p:nvSpPr>
        <p:spPr>
          <a:xfrm>
            <a:off x="8088922" y="6141443"/>
            <a:ext cx="3855286" cy="307777"/>
          </a:xfrm>
          <a:prstGeom prst="rect">
            <a:avLst/>
          </a:prstGeom>
        </p:spPr>
        <p:txBody>
          <a:bodyPr wrap="none">
            <a:spAutoFit/>
          </a:bodyPr>
          <a:lstStyle/>
          <a:p>
            <a:r>
              <a:rPr lang="cs-CZ" sz="1400" dirty="0"/>
              <a:t>http://www.pond-life.me.uk/sturgeon/husohuso</a:t>
            </a:r>
          </a:p>
        </p:txBody>
      </p:sp>
    </p:spTree>
    <p:extLst>
      <p:ext uri="{BB962C8B-B14F-4D97-AF65-F5344CB8AC3E}">
        <p14:creationId xmlns:p14="http://schemas.microsoft.com/office/powerpoint/2010/main" val="236888359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0" y="48947"/>
            <a:ext cx="7066796" cy="3602953"/>
          </a:xfrm>
          <a:prstGeom prst="rect">
            <a:avLst/>
          </a:prstGeom>
        </p:spPr>
      </p:pic>
      <p:pic>
        <p:nvPicPr>
          <p:cNvPr id="3" name="Obrázek 2"/>
          <p:cNvPicPr>
            <a:picLocks noChangeAspect="1"/>
          </p:cNvPicPr>
          <p:nvPr/>
        </p:nvPicPr>
        <p:blipFill>
          <a:blip r:embed="rId3"/>
          <a:stretch>
            <a:fillRect/>
          </a:stretch>
        </p:blipFill>
        <p:spPr>
          <a:xfrm>
            <a:off x="244443" y="5635715"/>
            <a:ext cx="11598904" cy="900886"/>
          </a:xfrm>
          <a:prstGeom prst="rect">
            <a:avLst/>
          </a:prstGeom>
        </p:spPr>
      </p:pic>
      <p:pic>
        <p:nvPicPr>
          <p:cNvPr id="4" name="Obrázek 3"/>
          <p:cNvPicPr>
            <a:picLocks noChangeAspect="1"/>
          </p:cNvPicPr>
          <p:nvPr/>
        </p:nvPicPr>
        <p:blipFill>
          <a:blip r:embed="rId4"/>
          <a:stretch>
            <a:fillRect/>
          </a:stretch>
        </p:blipFill>
        <p:spPr>
          <a:xfrm>
            <a:off x="244443" y="3936355"/>
            <a:ext cx="7066795" cy="1495425"/>
          </a:xfrm>
          <a:prstGeom prst="rect">
            <a:avLst/>
          </a:prstGeom>
        </p:spPr>
      </p:pic>
      <p:pic>
        <p:nvPicPr>
          <p:cNvPr id="5" name="Obrázek 4"/>
          <p:cNvPicPr>
            <a:picLocks noChangeAspect="1"/>
          </p:cNvPicPr>
          <p:nvPr/>
        </p:nvPicPr>
        <p:blipFill>
          <a:blip r:embed="rId5"/>
          <a:stretch>
            <a:fillRect/>
          </a:stretch>
        </p:blipFill>
        <p:spPr>
          <a:xfrm>
            <a:off x="7311238" y="1930944"/>
            <a:ext cx="4744805" cy="3023434"/>
          </a:xfrm>
          <a:prstGeom prst="rect">
            <a:avLst/>
          </a:prstGeom>
        </p:spPr>
      </p:pic>
      <p:pic>
        <p:nvPicPr>
          <p:cNvPr id="6" name="Obrázek 5"/>
          <p:cNvPicPr>
            <a:picLocks noChangeAspect="1"/>
          </p:cNvPicPr>
          <p:nvPr/>
        </p:nvPicPr>
        <p:blipFill>
          <a:blip r:embed="rId6"/>
          <a:stretch>
            <a:fillRect/>
          </a:stretch>
        </p:blipFill>
        <p:spPr>
          <a:xfrm>
            <a:off x="8502283" y="1259050"/>
            <a:ext cx="2362715" cy="388984"/>
          </a:xfrm>
          <a:prstGeom prst="rect">
            <a:avLst/>
          </a:prstGeom>
        </p:spPr>
      </p:pic>
      <p:sp>
        <p:nvSpPr>
          <p:cNvPr id="7" name="Obdélník 6"/>
          <p:cNvSpPr/>
          <p:nvPr/>
        </p:nvSpPr>
        <p:spPr>
          <a:xfrm>
            <a:off x="7066796" y="5062274"/>
            <a:ext cx="6096000" cy="261610"/>
          </a:xfrm>
          <a:prstGeom prst="rect">
            <a:avLst/>
          </a:prstGeom>
        </p:spPr>
        <p:txBody>
          <a:bodyPr>
            <a:spAutoFit/>
          </a:bodyPr>
          <a:lstStyle/>
          <a:p>
            <a:r>
              <a:rPr lang="cs-CZ" sz="1100" dirty="0"/>
              <a:t>http://bigfishesoftheworld.blogspot.cz/2012/07/sturgeon-beluga-huso-huso.html</a:t>
            </a:r>
          </a:p>
        </p:txBody>
      </p:sp>
    </p:spTree>
    <p:extLst>
      <p:ext uri="{BB962C8B-B14F-4D97-AF65-F5344CB8AC3E}">
        <p14:creationId xmlns:p14="http://schemas.microsoft.com/office/powerpoint/2010/main" val="374084205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4855" y="288842"/>
            <a:ext cx="11860040" cy="3046988"/>
          </a:xfrm>
          <a:prstGeom prst="rect">
            <a:avLst/>
          </a:prstGeom>
        </p:spPr>
        <p:txBody>
          <a:bodyPr wrap="square">
            <a:spAutoFit/>
          </a:bodyPr>
          <a:lstStyle/>
          <a:p>
            <a:r>
              <a:rPr lang="en-US" sz="1600" b="1" dirty="0"/>
              <a:t>Justification:</a:t>
            </a:r>
            <a:r>
              <a:rPr lang="en-US" sz="1600" dirty="0"/>
              <a:t/>
            </a:r>
            <a:br>
              <a:rPr lang="en-US" sz="1600" dirty="0"/>
            </a:br>
            <a:r>
              <a:rPr lang="en-US" sz="1600" dirty="0"/>
              <a:t>The species was historically known from the Caspian, Black, Azov and Adriatic Sea basins. It has been extirpated from the Adriatic (in the early 1970s, Gessner pers. comm.) and Azov Seas due to overfishing and loss of spawning sites due to dams. As the species is very long lived, individuals can still be caught in areas where their spawning sites have been cut off. The last wild population in the Black Sea basin migrates up the Danube river. All other Black Sea stocks are almost extirpated due to overfishing and impoundment of spawning rivers. In the Caspian basin, the last wild population migrates up the River Ural. The Volga population depends on stocking as the construction of Volgograd dam led to the loss of almost all of the species spawning sites in the river. Most of the few recorded females are in their first year of maturation. Based on catch data, and number of recorded spawning individuals it is estimated that the species has seen a wild native population decline of over 90% in the past three generations (a minimum of 60 years) and overfishing for meat and caviar will soon cause global extinction of the remaining natural wild populations. In the immediate future, survival can only depend on stocking and effective fisheries management and combating illegal fishing. Range states are also encouraged to provide protection to the species spawning and feeding grounds. </a:t>
            </a:r>
            <a:endParaRPr lang="cs-CZ" sz="1600" dirty="0"/>
          </a:p>
        </p:txBody>
      </p:sp>
      <p:graphicFrame>
        <p:nvGraphicFramePr>
          <p:cNvPr id="3" name="Tabulka 2"/>
          <p:cNvGraphicFramePr>
            <a:graphicFrameLocks noGrp="1"/>
          </p:cNvGraphicFramePr>
          <p:nvPr>
            <p:extLst>
              <p:ext uri="{D42A27DB-BD31-4B8C-83A1-F6EECF244321}">
                <p14:modId xmlns:p14="http://schemas.microsoft.com/office/powerpoint/2010/main" val="2934787778"/>
              </p:ext>
            </p:extLst>
          </p:nvPr>
        </p:nvGraphicFramePr>
        <p:xfrm>
          <a:off x="144855" y="3883937"/>
          <a:ext cx="11968681" cy="2526266"/>
        </p:xfrm>
        <a:graphic>
          <a:graphicData uri="http://schemas.openxmlformats.org/drawingml/2006/table">
            <a:tbl>
              <a:tblPr/>
              <a:tblGrid>
                <a:gridCol w="1873839"/>
                <a:gridCol w="10094842"/>
              </a:tblGrid>
              <a:tr h="918642">
                <a:tc>
                  <a:txBody>
                    <a:bodyPr/>
                    <a:lstStyle/>
                    <a:p>
                      <a:r>
                        <a:rPr lang="cs-CZ" sz="1400" b="1" dirty="0" err="1"/>
                        <a:t>Range</a:t>
                      </a:r>
                      <a:r>
                        <a:rPr lang="cs-CZ" sz="1400" b="1" dirty="0"/>
                        <a:t> </a:t>
                      </a:r>
                      <a:r>
                        <a:rPr lang="cs-CZ" sz="1400" b="1" dirty="0" err="1"/>
                        <a:t>Description</a:t>
                      </a:r>
                      <a:r>
                        <a:rPr lang="cs-CZ" sz="1400" b="1" dirty="0"/>
                        <a:t>:</a:t>
                      </a:r>
                      <a:endParaRPr lang="cs-CZ" sz="1400" dirty="0"/>
                    </a:p>
                  </a:txBody>
                  <a:tcPr marL="0" marR="0" marT="0" marB="0" anchor="ctr">
                    <a:lnL>
                      <a:noFill/>
                    </a:lnL>
                    <a:lnR>
                      <a:noFill/>
                    </a:lnR>
                    <a:lnT>
                      <a:noFill/>
                    </a:lnT>
                    <a:lnB>
                      <a:noFill/>
                    </a:lnB>
                  </a:tcPr>
                </a:tc>
                <a:tc>
                  <a:txBody>
                    <a:bodyPr/>
                    <a:lstStyle/>
                    <a:p>
                      <a:r>
                        <a:rPr lang="en-US" sz="1400" dirty="0"/>
                        <a:t>This species has been recorded in the basins of the Caspian, Black, Azov, and Adriatic Seas, however its current native wild distribution is restricted to the Black Sea (in the Danube only) and the Caspian Sea (in the Ural only). It is one of the largest anadromous fish in the Caspian Sea, where at least three Beluga populations have been identified by microsatellite technique (</a:t>
                      </a:r>
                      <a:r>
                        <a:rPr lang="en-US" sz="1400" dirty="0" err="1"/>
                        <a:t>Pourkazemi</a:t>
                      </a:r>
                      <a:r>
                        <a:rPr lang="en-US" sz="1400" dirty="0"/>
                        <a:t> 2008). It does occur in the Azov Sea, and Volga River but these are stocked fish.</a:t>
                      </a:r>
                    </a:p>
                  </a:txBody>
                  <a:tcPr marL="0" marR="0" marT="0" marB="0" anchor="ctr">
                    <a:lnL>
                      <a:noFill/>
                    </a:lnL>
                    <a:lnR>
                      <a:noFill/>
                    </a:lnR>
                    <a:lnT>
                      <a:noFill/>
                    </a:lnT>
                    <a:lnB>
                      <a:noFill/>
                    </a:lnB>
                  </a:tcPr>
                </a:tc>
              </a:tr>
              <a:tr h="1607624">
                <a:tc>
                  <a:txBody>
                    <a:bodyPr/>
                    <a:lstStyle/>
                    <a:p>
                      <a:r>
                        <a:rPr lang="cs-CZ" sz="1400" b="1"/>
                        <a:t>Countries occurrence:</a:t>
                      </a:r>
                      <a:endParaRPr lang="cs-CZ" sz="1400"/>
                    </a:p>
                  </a:txBody>
                  <a:tcPr marL="0" marR="0" marT="0" marB="0" anchor="ctr">
                    <a:lnL>
                      <a:noFill/>
                    </a:lnL>
                    <a:lnR>
                      <a:noFill/>
                    </a:lnR>
                    <a:lnT>
                      <a:noFill/>
                    </a:lnT>
                    <a:lnB>
                      <a:noFill/>
                    </a:lnB>
                  </a:tcPr>
                </a:tc>
                <a:tc>
                  <a:txBody>
                    <a:bodyPr/>
                    <a:lstStyle/>
                    <a:p>
                      <a:r>
                        <a:rPr lang="cs-CZ" sz="1400" dirty="0" err="1"/>
                        <a:t>Native</a:t>
                      </a:r>
                      <a:r>
                        <a:rPr lang="cs-CZ" sz="1400" dirty="0"/>
                        <a:t>:</a:t>
                      </a:r>
                    </a:p>
                    <a:p>
                      <a:r>
                        <a:rPr lang="cs-CZ" sz="1400" dirty="0" err="1"/>
                        <a:t>Azerbaijan</a:t>
                      </a:r>
                      <a:r>
                        <a:rPr lang="cs-CZ" sz="1400" dirty="0"/>
                        <a:t>; </a:t>
                      </a:r>
                      <a:r>
                        <a:rPr lang="cs-CZ" sz="1400" dirty="0" err="1"/>
                        <a:t>Bulgaria</a:t>
                      </a:r>
                      <a:r>
                        <a:rPr lang="cs-CZ" sz="1400" dirty="0"/>
                        <a:t>; Georgia; </a:t>
                      </a:r>
                      <a:r>
                        <a:rPr lang="cs-CZ" sz="1400" dirty="0" err="1"/>
                        <a:t>Iran</a:t>
                      </a:r>
                      <a:r>
                        <a:rPr lang="cs-CZ" sz="1400" dirty="0"/>
                        <a:t>, </a:t>
                      </a:r>
                      <a:r>
                        <a:rPr lang="cs-CZ" sz="1400" dirty="0" err="1"/>
                        <a:t>Islamic</a:t>
                      </a:r>
                      <a:r>
                        <a:rPr lang="cs-CZ" sz="1400" dirty="0"/>
                        <a:t> Republic </a:t>
                      </a:r>
                      <a:r>
                        <a:rPr lang="cs-CZ" sz="1400" dirty="0" err="1"/>
                        <a:t>of</a:t>
                      </a:r>
                      <a:r>
                        <a:rPr lang="cs-CZ" sz="1400" dirty="0"/>
                        <a:t>; </a:t>
                      </a:r>
                      <a:r>
                        <a:rPr lang="cs-CZ" sz="1400" dirty="0" err="1"/>
                        <a:t>Kazakhstan</a:t>
                      </a:r>
                      <a:r>
                        <a:rPr lang="cs-CZ" sz="1400" dirty="0"/>
                        <a:t>; Moldova; </a:t>
                      </a:r>
                      <a:r>
                        <a:rPr lang="cs-CZ" sz="1400" dirty="0" err="1"/>
                        <a:t>Romania</a:t>
                      </a:r>
                      <a:r>
                        <a:rPr lang="cs-CZ" sz="1400" dirty="0"/>
                        <a:t>; </a:t>
                      </a:r>
                      <a:r>
                        <a:rPr lang="cs-CZ" sz="1400" dirty="0" err="1"/>
                        <a:t>Russian</a:t>
                      </a:r>
                      <a:r>
                        <a:rPr lang="cs-CZ" sz="1400" dirty="0"/>
                        <a:t> </a:t>
                      </a:r>
                      <a:r>
                        <a:rPr lang="cs-CZ" sz="1400" dirty="0" err="1"/>
                        <a:t>Federation</a:t>
                      </a:r>
                      <a:r>
                        <a:rPr lang="cs-CZ" sz="1400" dirty="0"/>
                        <a:t>; </a:t>
                      </a:r>
                      <a:r>
                        <a:rPr lang="cs-CZ" sz="1400" dirty="0" err="1"/>
                        <a:t>Serbia</a:t>
                      </a:r>
                      <a:r>
                        <a:rPr lang="cs-CZ" sz="1400" dirty="0"/>
                        <a:t> (</a:t>
                      </a:r>
                      <a:r>
                        <a:rPr lang="cs-CZ" sz="1400" dirty="0" err="1"/>
                        <a:t>Serbia</a:t>
                      </a:r>
                      <a:r>
                        <a:rPr lang="cs-CZ" sz="1400" dirty="0"/>
                        <a:t>); </a:t>
                      </a:r>
                      <a:r>
                        <a:rPr lang="cs-CZ" sz="1400" dirty="0" err="1"/>
                        <a:t>Turkey</a:t>
                      </a:r>
                      <a:endParaRPr lang="cs-CZ" sz="1400" dirty="0"/>
                    </a:p>
                    <a:p>
                      <a:r>
                        <a:rPr lang="cs-CZ" sz="1400" dirty="0" err="1"/>
                        <a:t>Regionally</a:t>
                      </a:r>
                      <a:r>
                        <a:rPr lang="cs-CZ" sz="1400" dirty="0"/>
                        <a:t> </a:t>
                      </a:r>
                      <a:r>
                        <a:rPr lang="cs-CZ" sz="1400" dirty="0" err="1"/>
                        <a:t>extinct</a:t>
                      </a:r>
                      <a:r>
                        <a:rPr lang="cs-CZ" sz="1400" dirty="0"/>
                        <a:t>:</a:t>
                      </a:r>
                    </a:p>
                    <a:p>
                      <a:r>
                        <a:rPr lang="cs-CZ" sz="1400" dirty="0" err="1"/>
                        <a:t>Austria</a:t>
                      </a:r>
                      <a:r>
                        <a:rPr lang="cs-CZ" sz="1400" dirty="0"/>
                        <a:t>; </a:t>
                      </a:r>
                      <a:r>
                        <a:rPr lang="cs-CZ" sz="1400" dirty="0" err="1"/>
                        <a:t>Croatia</a:t>
                      </a:r>
                      <a:r>
                        <a:rPr lang="cs-CZ" sz="1400" dirty="0"/>
                        <a:t>; </a:t>
                      </a:r>
                      <a:r>
                        <a:rPr lang="cs-CZ" sz="1400" dirty="0" err="1"/>
                        <a:t>Hungary</a:t>
                      </a:r>
                      <a:r>
                        <a:rPr lang="cs-CZ" sz="1400" dirty="0"/>
                        <a:t>; Slovakia</a:t>
                      </a:r>
                    </a:p>
                    <a:p>
                      <a:r>
                        <a:rPr lang="cs-CZ" sz="1400" dirty="0" err="1"/>
                        <a:t>Vagrant</a:t>
                      </a:r>
                      <a:r>
                        <a:rPr lang="cs-CZ" sz="1400" dirty="0"/>
                        <a:t>:</a:t>
                      </a:r>
                    </a:p>
                    <a:p>
                      <a:r>
                        <a:rPr lang="cs-CZ" sz="1400" dirty="0" err="1"/>
                        <a:t>Turkmenistan</a:t>
                      </a:r>
                      <a:r>
                        <a:rPr lang="cs-CZ" sz="1400" dirty="0"/>
                        <a:t>; </a:t>
                      </a:r>
                      <a:r>
                        <a:rPr lang="cs-CZ" sz="1400" dirty="0" err="1"/>
                        <a:t>Ukraine</a:t>
                      </a:r>
                      <a:endParaRPr lang="cs-CZ" sz="1400" dirty="0"/>
                    </a:p>
                  </a:txBody>
                  <a:tcPr marL="0" marR="0" marT="0" marB="0" anchor="ctr">
                    <a:lnL>
                      <a:noFill/>
                    </a:lnL>
                    <a:lnR>
                      <a:noFill/>
                    </a:lnR>
                    <a:lnT>
                      <a:noFill/>
                    </a:lnT>
                    <a:lnB>
                      <a:noFill/>
                    </a:lnB>
                  </a:tcPr>
                </a:tc>
              </a:tr>
            </a:tbl>
          </a:graphicData>
        </a:graphic>
      </p:graphicFrame>
      <p:pic>
        <p:nvPicPr>
          <p:cNvPr id="4" name="Obrázek 3"/>
          <p:cNvPicPr>
            <a:picLocks noChangeAspect="1"/>
          </p:cNvPicPr>
          <p:nvPr/>
        </p:nvPicPr>
        <p:blipFill>
          <a:blip r:embed="rId2"/>
          <a:stretch>
            <a:fillRect/>
          </a:stretch>
        </p:blipFill>
        <p:spPr>
          <a:xfrm>
            <a:off x="4718305" y="94350"/>
            <a:ext cx="2362715" cy="388984"/>
          </a:xfrm>
          <a:prstGeom prst="rect">
            <a:avLst/>
          </a:prstGeom>
        </p:spPr>
      </p:pic>
      <p:sp>
        <p:nvSpPr>
          <p:cNvPr id="5" name="Obdélník 4"/>
          <p:cNvSpPr/>
          <p:nvPr/>
        </p:nvSpPr>
        <p:spPr>
          <a:xfrm>
            <a:off x="8596602" y="6133204"/>
            <a:ext cx="2973443" cy="276999"/>
          </a:xfrm>
          <a:prstGeom prst="rect">
            <a:avLst/>
          </a:prstGeom>
        </p:spPr>
        <p:txBody>
          <a:bodyPr wrap="none">
            <a:spAutoFit/>
          </a:bodyPr>
          <a:lstStyle/>
          <a:p>
            <a:r>
              <a:rPr lang="cs-CZ" sz="1200" dirty="0"/>
              <a:t>http://www.iucnredlist.org/details/10269/0</a:t>
            </a:r>
          </a:p>
        </p:txBody>
      </p:sp>
    </p:spTree>
    <p:extLst>
      <p:ext uri="{BB962C8B-B14F-4D97-AF65-F5344CB8AC3E}">
        <p14:creationId xmlns:p14="http://schemas.microsoft.com/office/powerpoint/2010/main" val="368086206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2921197820"/>
              </p:ext>
            </p:extLst>
          </p:nvPr>
        </p:nvGraphicFramePr>
        <p:xfrm>
          <a:off x="72427" y="926929"/>
          <a:ext cx="11688024" cy="1645920"/>
        </p:xfrm>
        <a:graphic>
          <a:graphicData uri="http://schemas.openxmlformats.org/drawingml/2006/table">
            <a:tbl>
              <a:tblPr/>
              <a:tblGrid>
                <a:gridCol w="1020543"/>
                <a:gridCol w="10667481"/>
              </a:tblGrid>
              <a:tr h="0">
                <a:tc>
                  <a:txBody>
                    <a:bodyPr/>
                    <a:lstStyle/>
                    <a:p>
                      <a:r>
                        <a:rPr lang="cs-CZ" b="1" dirty="0" err="1"/>
                        <a:t>Population</a:t>
                      </a:r>
                      <a:r>
                        <a:rPr lang="cs-CZ" b="1" dirty="0"/>
                        <a:t>:</a:t>
                      </a:r>
                      <a:endParaRPr lang="cs-CZ" dirty="0"/>
                    </a:p>
                  </a:txBody>
                  <a:tcPr marL="0" marR="0" marT="0" marB="0" anchor="ctr">
                    <a:lnL>
                      <a:noFill/>
                    </a:lnL>
                    <a:lnR>
                      <a:noFill/>
                    </a:lnR>
                    <a:lnT>
                      <a:noFill/>
                    </a:lnT>
                    <a:lnB>
                      <a:noFill/>
                    </a:lnB>
                  </a:tcPr>
                </a:tc>
                <a:tc>
                  <a:txBody>
                    <a:bodyPr/>
                    <a:lstStyle/>
                    <a:p>
                      <a:r>
                        <a:rPr lang="en-US" sz="1800" dirty="0"/>
                        <a:t>Global fisheries statistics show that there has been a 93% decline in catch from 1992 (520 </a:t>
                      </a:r>
                      <a:r>
                        <a:rPr lang="en-US" sz="1800" dirty="0" err="1"/>
                        <a:t>tonnes</a:t>
                      </a:r>
                      <a:r>
                        <a:rPr lang="en-US" sz="1800" dirty="0"/>
                        <a:t>) to 2007 (33 </a:t>
                      </a:r>
                      <a:r>
                        <a:rPr lang="en-US" sz="1800" dirty="0" err="1"/>
                        <a:t>tonnes</a:t>
                      </a:r>
                      <a:r>
                        <a:rPr lang="en-US" sz="1800" dirty="0"/>
                        <a:t>) (FAO 2009).</a:t>
                      </a:r>
                      <a:br>
                        <a:rPr lang="en-US" sz="1800" dirty="0"/>
                      </a:br>
                      <a:r>
                        <a:rPr lang="en-US" sz="1800" dirty="0"/>
                        <a:t/>
                      </a:r>
                      <a:br>
                        <a:rPr lang="en-US" sz="1800" dirty="0"/>
                      </a:br>
                      <a:r>
                        <a:rPr lang="en-US" sz="1800" dirty="0"/>
                        <a:t>The number of Beluga annually entering the Volga dropped from 26,000 (1961-65) to 2,800 (1998-2002), a decline of 89% in 33 years (</a:t>
                      </a:r>
                      <a:r>
                        <a:rPr lang="en-US" sz="1800" dirty="0" err="1"/>
                        <a:t>Khodorevskaya</a:t>
                      </a:r>
                      <a:r>
                        <a:rPr lang="en-US" sz="1800" dirty="0"/>
                        <a:t> </a:t>
                      </a:r>
                      <a:r>
                        <a:rPr lang="en-US" sz="1800" i="1" dirty="0">
                          <a:effectLst/>
                        </a:rPr>
                        <a:t>et al.</a:t>
                      </a:r>
                      <a:r>
                        <a:rPr lang="en-US" sz="1800" dirty="0"/>
                        <a:t> 2009). Only 2,500 migrated up Ural in 2002 (</a:t>
                      </a:r>
                      <a:r>
                        <a:rPr lang="en-US" sz="1800" dirty="0" err="1"/>
                        <a:t>Pikitch</a:t>
                      </a:r>
                      <a:r>
                        <a:rPr lang="en-US" sz="1800" dirty="0"/>
                        <a:t> </a:t>
                      </a:r>
                      <a:r>
                        <a:rPr lang="en-US" sz="1800" i="1" dirty="0">
                          <a:effectLst/>
                        </a:rPr>
                        <a:t>et al.</a:t>
                      </a:r>
                      <a:r>
                        <a:rPr lang="en-US" sz="1800" dirty="0"/>
                        <a:t> 2005). </a:t>
                      </a:r>
                    </a:p>
                  </a:txBody>
                  <a:tcPr marL="0" marR="0" marT="0" marB="0" anchor="ctr">
                    <a:lnL>
                      <a:noFill/>
                    </a:lnL>
                    <a:lnR>
                      <a:noFill/>
                    </a:lnR>
                    <a:lnT>
                      <a:noFill/>
                    </a:lnT>
                    <a:lnB>
                      <a:noFill/>
                    </a:lnB>
                  </a:tcPr>
                </a:tc>
              </a:tr>
            </a:tbl>
          </a:graphicData>
        </a:graphic>
      </p:graphicFrame>
      <p:sp>
        <p:nvSpPr>
          <p:cNvPr id="3" name="Obdélník 2"/>
          <p:cNvSpPr/>
          <p:nvPr/>
        </p:nvSpPr>
        <p:spPr>
          <a:xfrm>
            <a:off x="1032095" y="2735014"/>
            <a:ext cx="10836998" cy="3693319"/>
          </a:xfrm>
          <a:prstGeom prst="rect">
            <a:avLst/>
          </a:prstGeom>
        </p:spPr>
        <p:txBody>
          <a:bodyPr wrap="square">
            <a:spAutoFit/>
          </a:bodyPr>
          <a:lstStyle/>
          <a:p>
            <a:r>
              <a:rPr lang="en-US" dirty="0"/>
              <a:t>In the Sea of Azov, between 1979-1981 it is estimated that 551,000 individuals existed (from stocked, and dominated by sub-adult and juveniles); in 1988-1993 there were 25,000 and after 1994 they were only caught sporadically, despite banning of commercial fishing of Beluga in 1986. After 1986 the major threat was from bycatch. Since 1994, 98% of individuals recorded in the Azov Sea have been juvenile. In 2001 the first individuals were produced from captive bred individuals and released (</a:t>
            </a:r>
            <a:r>
              <a:rPr lang="en-US" dirty="0" err="1"/>
              <a:t>Chebanov</a:t>
            </a:r>
            <a:r>
              <a:rPr lang="en-US" dirty="0"/>
              <a:t> and </a:t>
            </a:r>
            <a:r>
              <a:rPr lang="en-US" dirty="0" err="1"/>
              <a:t>Koziritskaya</a:t>
            </a:r>
            <a:r>
              <a:rPr lang="en-US" dirty="0"/>
              <a:t> 2007).</a:t>
            </a:r>
            <a:br>
              <a:rPr lang="en-US" dirty="0"/>
            </a:br>
            <a:r>
              <a:rPr lang="en-US" dirty="0"/>
              <a:t/>
            </a:r>
            <a:br>
              <a:rPr lang="en-US" dirty="0"/>
            </a:br>
            <a:r>
              <a:rPr lang="en-US" dirty="0"/>
              <a:t>Catches in the Danube have also declined. In the mid-Danube the annual catch was 23 </a:t>
            </a:r>
            <a:r>
              <a:rPr lang="en-US" dirty="0" err="1"/>
              <a:t>tonnes</a:t>
            </a:r>
            <a:r>
              <a:rPr lang="en-US" dirty="0"/>
              <a:t> (average between 1972-76) which dropped to 7.5 </a:t>
            </a:r>
            <a:r>
              <a:rPr lang="en-US" dirty="0" err="1"/>
              <a:t>tonnes</a:t>
            </a:r>
            <a:r>
              <a:rPr lang="en-US" dirty="0"/>
              <a:t> (average between 1985-89), a decline of 67% in around 12 years (CITES 2000). In 2002, 21.3 </a:t>
            </a:r>
            <a:r>
              <a:rPr lang="en-US" dirty="0" err="1"/>
              <a:t>tonnes</a:t>
            </a:r>
            <a:r>
              <a:rPr lang="en-US" dirty="0"/>
              <a:t> were caught in Romania, whilst only 8.4 </a:t>
            </a:r>
            <a:r>
              <a:rPr lang="en-US" dirty="0" err="1"/>
              <a:t>tonnes</a:t>
            </a:r>
            <a:r>
              <a:rPr lang="en-US" dirty="0"/>
              <a:t> were caught in 2005, showing a 60% decline in three years. The percentage of catch quota achieved in Romania was 85% in 2002, 84% in 2003, 46% in 2004, and 34% in 2005. In 2006 the catching of Beluga was banned in the Danube (</a:t>
            </a:r>
            <a:r>
              <a:rPr lang="en-US" dirty="0" err="1"/>
              <a:t>Paraschiv</a:t>
            </a:r>
            <a:r>
              <a:rPr lang="en-US" dirty="0"/>
              <a:t> </a:t>
            </a:r>
            <a:r>
              <a:rPr lang="en-US" i="1" dirty="0"/>
              <a:t>et al</a:t>
            </a:r>
            <a:r>
              <a:rPr lang="en-US" dirty="0"/>
              <a:t>. 2006).</a:t>
            </a:r>
            <a:endParaRPr lang="cs-CZ" dirty="0"/>
          </a:p>
        </p:txBody>
      </p:sp>
      <p:pic>
        <p:nvPicPr>
          <p:cNvPr id="4" name="Obrázek 3"/>
          <p:cNvPicPr>
            <a:picLocks noChangeAspect="1"/>
          </p:cNvPicPr>
          <p:nvPr/>
        </p:nvPicPr>
        <p:blipFill>
          <a:blip r:embed="rId2"/>
          <a:stretch>
            <a:fillRect/>
          </a:stretch>
        </p:blipFill>
        <p:spPr>
          <a:xfrm>
            <a:off x="4735081" y="262371"/>
            <a:ext cx="2362715" cy="388984"/>
          </a:xfrm>
          <a:prstGeom prst="rect">
            <a:avLst/>
          </a:prstGeom>
        </p:spPr>
      </p:pic>
      <p:sp>
        <p:nvSpPr>
          <p:cNvPr id="5" name="Obdélník 4"/>
          <p:cNvSpPr/>
          <p:nvPr/>
        </p:nvSpPr>
        <p:spPr>
          <a:xfrm>
            <a:off x="8596602" y="6133204"/>
            <a:ext cx="2973443" cy="276999"/>
          </a:xfrm>
          <a:prstGeom prst="rect">
            <a:avLst/>
          </a:prstGeom>
        </p:spPr>
        <p:txBody>
          <a:bodyPr wrap="none">
            <a:spAutoFit/>
          </a:bodyPr>
          <a:lstStyle/>
          <a:p>
            <a:r>
              <a:rPr lang="cs-CZ" sz="1200" dirty="0"/>
              <a:t>http://www.iucnredlist.org/details/10269/0</a:t>
            </a:r>
          </a:p>
        </p:txBody>
      </p:sp>
    </p:spTree>
    <p:extLst>
      <p:ext uri="{BB962C8B-B14F-4D97-AF65-F5344CB8AC3E}">
        <p14:creationId xmlns:p14="http://schemas.microsoft.com/office/powerpoint/2010/main" val="88403432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496275461"/>
              </p:ext>
            </p:extLst>
          </p:nvPr>
        </p:nvGraphicFramePr>
        <p:xfrm>
          <a:off x="244444" y="643142"/>
          <a:ext cx="11615596" cy="5486400"/>
        </p:xfrm>
        <a:graphic>
          <a:graphicData uri="http://schemas.openxmlformats.org/drawingml/2006/table">
            <a:tbl>
              <a:tblPr/>
              <a:tblGrid>
                <a:gridCol w="1814259"/>
                <a:gridCol w="9801337"/>
              </a:tblGrid>
              <a:tr h="0">
                <a:tc>
                  <a:txBody>
                    <a:bodyPr/>
                    <a:lstStyle/>
                    <a:p>
                      <a:r>
                        <a:rPr lang="cs-CZ" b="1" dirty="0"/>
                        <a:t>Habitat and </a:t>
                      </a:r>
                      <a:r>
                        <a:rPr lang="cs-CZ" b="1" dirty="0" err="1"/>
                        <a:t>Ecology</a:t>
                      </a:r>
                      <a:r>
                        <a:rPr lang="cs-CZ" b="1" dirty="0"/>
                        <a:t>:</a:t>
                      </a:r>
                      <a:endParaRPr lang="cs-CZ" dirty="0"/>
                    </a:p>
                  </a:txBody>
                  <a:tcPr marL="0" marR="0" marT="0" marB="0" anchor="ctr">
                    <a:lnL>
                      <a:noFill/>
                    </a:lnL>
                    <a:lnR>
                      <a:noFill/>
                    </a:lnR>
                    <a:lnT>
                      <a:noFill/>
                    </a:lnT>
                    <a:lnB>
                      <a:noFill/>
                    </a:lnB>
                  </a:tcPr>
                </a:tc>
                <a:tc>
                  <a:txBody>
                    <a:bodyPr/>
                    <a:lstStyle/>
                    <a:p>
                      <a:r>
                        <a:rPr lang="en-US" sz="1800" dirty="0"/>
                        <a:t>At sea, this species is found in the pelagic zone, following food organisms. It migrates further upriver to spawn than any other sturgeon; however this migration has now been disrupted due to river regulation (in the Danube drainage up to Morava River). It spawns in strong-current habitats in the main course of large and deep rivers on stone or gravel bottom. </a:t>
                      </a:r>
                      <a:endParaRPr lang="cs-CZ" sz="1800" dirty="0" smtClean="0"/>
                    </a:p>
                    <a:p>
                      <a:r>
                        <a:rPr lang="en-US" sz="1800" dirty="0" smtClean="0"/>
                        <a:t>Various environmental factors influence the distribution of the species in the Caspian Sea. One factor is water temperature, as mature Beluga prefer water temperatures not exceeding 30°C. They spend the spring and summer mostly in the northern and middle parts of the Caspian Sea and then move southwards to spend the winter in the southern areas, which coincides with highest densities of food organisms. </a:t>
                      </a:r>
                      <a:endParaRPr lang="cs-CZ" sz="1800" dirty="0" smtClean="0"/>
                    </a:p>
                    <a:p>
                      <a:endParaRPr lang="cs-CZ" sz="1800" dirty="0" smtClean="0"/>
                    </a:p>
                    <a:p>
                      <a:r>
                        <a:rPr lang="en-US" sz="1800" dirty="0" smtClean="0"/>
                        <a:t>The diet includes roach </a:t>
                      </a:r>
                      <a:r>
                        <a:rPr lang="en-US" sz="1800" i="1" dirty="0" err="1" smtClean="0">
                          <a:effectLst/>
                        </a:rPr>
                        <a:t>Rutilus</a:t>
                      </a:r>
                      <a:r>
                        <a:rPr lang="en-US" sz="1800" i="1" dirty="0" smtClean="0">
                          <a:effectLst/>
                        </a:rPr>
                        <a:t> </a:t>
                      </a:r>
                      <a:r>
                        <a:rPr lang="en-US" sz="1800" i="1" dirty="0" err="1" smtClean="0">
                          <a:effectLst/>
                        </a:rPr>
                        <a:t>rutilus</a:t>
                      </a:r>
                      <a:r>
                        <a:rPr lang="en-US" sz="1800" dirty="0" smtClean="0"/>
                        <a:t> (L.), common carp (</a:t>
                      </a:r>
                      <a:r>
                        <a:rPr lang="en-US" sz="1800" i="1" dirty="0" err="1" smtClean="0">
                          <a:effectLst/>
                        </a:rPr>
                        <a:t>Cyprinus</a:t>
                      </a:r>
                      <a:r>
                        <a:rPr lang="en-US" sz="1800" i="1" dirty="0" smtClean="0">
                          <a:effectLst/>
                        </a:rPr>
                        <a:t> </a:t>
                      </a:r>
                      <a:r>
                        <a:rPr lang="en-US" sz="1800" i="1" dirty="0" err="1" smtClean="0">
                          <a:effectLst/>
                        </a:rPr>
                        <a:t>carpio</a:t>
                      </a:r>
                      <a:r>
                        <a:rPr lang="en-US" sz="1800" dirty="0" smtClean="0"/>
                        <a:t> L.), herrings (</a:t>
                      </a:r>
                      <a:r>
                        <a:rPr lang="en-US" sz="1800" dirty="0" err="1" smtClean="0"/>
                        <a:t>Clupeidae</a:t>
                      </a:r>
                      <a:r>
                        <a:rPr lang="en-US" sz="1800" dirty="0" smtClean="0"/>
                        <a:t>), </a:t>
                      </a:r>
                      <a:r>
                        <a:rPr lang="en-US" sz="1800" dirty="0" err="1" smtClean="0"/>
                        <a:t>kilka</a:t>
                      </a:r>
                      <a:r>
                        <a:rPr lang="en-US" sz="1800" dirty="0" smtClean="0"/>
                        <a:t> (</a:t>
                      </a:r>
                      <a:r>
                        <a:rPr lang="en-US" sz="1800" dirty="0" err="1" smtClean="0"/>
                        <a:t>Clupeonella</a:t>
                      </a:r>
                      <a:r>
                        <a:rPr lang="en-US" sz="1800" dirty="0" smtClean="0"/>
                        <a:t>), crayfish (</a:t>
                      </a:r>
                      <a:r>
                        <a:rPr lang="en-US" sz="1800" dirty="0" err="1" smtClean="0"/>
                        <a:t>Astacus</a:t>
                      </a:r>
                      <a:r>
                        <a:rPr lang="en-US" sz="1800" dirty="0" smtClean="0"/>
                        <a:t>), gobies (</a:t>
                      </a:r>
                      <a:r>
                        <a:rPr lang="en-US" sz="1800" dirty="0" err="1" smtClean="0"/>
                        <a:t>Gobiidae</a:t>
                      </a:r>
                      <a:r>
                        <a:rPr lang="en-US" sz="1800" dirty="0" smtClean="0"/>
                        <a:t>), pike-perch (</a:t>
                      </a:r>
                      <a:r>
                        <a:rPr lang="en-US" sz="1800" i="1" dirty="0" smtClean="0">
                          <a:effectLst/>
                        </a:rPr>
                        <a:t>Sander </a:t>
                      </a:r>
                      <a:r>
                        <a:rPr lang="en-US" sz="1800" i="1" dirty="0" err="1" smtClean="0">
                          <a:effectLst/>
                        </a:rPr>
                        <a:t>lucioperca</a:t>
                      </a:r>
                      <a:r>
                        <a:rPr lang="en-US" sz="1800" dirty="0" smtClean="0"/>
                        <a:t> (L.)), birds, sturgeons (</a:t>
                      </a:r>
                      <a:r>
                        <a:rPr lang="en-US" sz="1800" dirty="0" err="1" smtClean="0"/>
                        <a:t>Acipenseridae</a:t>
                      </a:r>
                      <a:r>
                        <a:rPr lang="en-US" sz="1800" dirty="0" smtClean="0"/>
                        <a:t>), and even seal (</a:t>
                      </a:r>
                      <a:r>
                        <a:rPr lang="en-US" sz="1800" dirty="0" err="1" smtClean="0"/>
                        <a:t>Khodorevskaya</a:t>
                      </a:r>
                      <a:r>
                        <a:rPr lang="en-US" sz="1800" dirty="0" smtClean="0"/>
                        <a:t> </a:t>
                      </a:r>
                      <a:r>
                        <a:rPr lang="en-US" sz="1800" i="1" dirty="0" smtClean="0">
                          <a:effectLst/>
                        </a:rPr>
                        <a:t>et al</a:t>
                      </a:r>
                      <a:r>
                        <a:rPr lang="en-US" sz="1800" dirty="0" smtClean="0"/>
                        <a:t>., 1995). </a:t>
                      </a:r>
                      <a:endParaRPr lang="cs-CZ" sz="1800" dirty="0" smtClean="0"/>
                    </a:p>
                    <a:p>
                      <a:endParaRPr lang="cs-CZ" sz="1800" dirty="0" smtClean="0"/>
                    </a:p>
                    <a:p>
                      <a:r>
                        <a:rPr lang="en-US" sz="1800" dirty="0" smtClean="0"/>
                        <a:t>Mature individuals of Beluga are less sensitive to low temperature than the immature, as they feed in the northern part of the Caspian Sea under the ice. With water temperatures decreasing, Belugas reduce the range of depths at which they feed. Immature individuals in spring and autumn prefer the more desalinated sea areas. In summer the highest concentrations occur at the salinity of 3 to 7%. The largest concentrations of Beluga in the northern Caspian occur during the migration of its main prey organisms (herrings, </a:t>
                      </a:r>
                      <a:r>
                        <a:rPr lang="en-US" sz="1800" dirty="0" err="1" smtClean="0"/>
                        <a:t>kilka</a:t>
                      </a:r>
                      <a:r>
                        <a:rPr lang="en-US" sz="1800" dirty="0" smtClean="0"/>
                        <a:t>, gobies, roach, etc.).</a:t>
                      </a:r>
                      <a:endParaRPr lang="en-US" sz="1800" dirty="0"/>
                    </a:p>
                  </a:txBody>
                  <a:tcPr marL="0" marR="0" marT="0" marB="0" anchor="ctr">
                    <a:lnL>
                      <a:noFill/>
                    </a:lnL>
                    <a:lnR>
                      <a:noFill/>
                    </a:lnR>
                    <a:lnT>
                      <a:noFill/>
                    </a:lnT>
                    <a:lnB>
                      <a:noFill/>
                    </a:lnB>
                  </a:tcPr>
                </a:tc>
              </a:tr>
            </a:tbl>
          </a:graphicData>
        </a:graphic>
      </p:graphicFrame>
      <p:pic>
        <p:nvPicPr>
          <p:cNvPr id="3" name="Obrázek 2"/>
          <p:cNvPicPr>
            <a:picLocks noChangeAspect="1"/>
          </p:cNvPicPr>
          <p:nvPr/>
        </p:nvPicPr>
        <p:blipFill>
          <a:blip r:embed="rId2"/>
          <a:stretch>
            <a:fillRect/>
          </a:stretch>
        </p:blipFill>
        <p:spPr>
          <a:xfrm>
            <a:off x="4735081" y="262371"/>
            <a:ext cx="2362715" cy="388984"/>
          </a:xfrm>
          <a:prstGeom prst="rect">
            <a:avLst/>
          </a:prstGeom>
        </p:spPr>
      </p:pic>
      <p:sp>
        <p:nvSpPr>
          <p:cNvPr id="4" name="Obdélník 3"/>
          <p:cNvSpPr/>
          <p:nvPr/>
        </p:nvSpPr>
        <p:spPr>
          <a:xfrm>
            <a:off x="8596602" y="6133204"/>
            <a:ext cx="2973443" cy="276999"/>
          </a:xfrm>
          <a:prstGeom prst="rect">
            <a:avLst/>
          </a:prstGeom>
        </p:spPr>
        <p:txBody>
          <a:bodyPr wrap="none">
            <a:spAutoFit/>
          </a:bodyPr>
          <a:lstStyle/>
          <a:p>
            <a:r>
              <a:rPr lang="cs-CZ" sz="1200" dirty="0"/>
              <a:t>http://www.iucnredlist.org/details/10269/0</a:t>
            </a:r>
          </a:p>
        </p:txBody>
      </p:sp>
    </p:spTree>
    <p:extLst>
      <p:ext uri="{BB962C8B-B14F-4D97-AF65-F5344CB8AC3E}">
        <p14:creationId xmlns:p14="http://schemas.microsoft.com/office/powerpoint/2010/main" val="1400918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798015091"/>
              </p:ext>
            </p:extLst>
          </p:nvPr>
        </p:nvGraphicFramePr>
        <p:xfrm>
          <a:off x="349313" y="516050"/>
          <a:ext cx="11610314" cy="548640"/>
        </p:xfrm>
        <a:graphic>
          <a:graphicData uri="http://schemas.openxmlformats.org/drawingml/2006/table">
            <a:tbl>
              <a:tblPr/>
              <a:tblGrid>
                <a:gridCol w="1235043"/>
                <a:gridCol w="10375271"/>
              </a:tblGrid>
              <a:tr h="0">
                <a:tc>
                  <a:txBody>
                    <a:bodyPr/>
                    <a:lstStyle/>
                    <a:p>
                      <a:r>
                        <a:rPr lang="cs-CZ" b="1" dirty="0"/>
                        <a:t>Use and Trade:</a:t>
                      </a:r>
                      <a:endParaRPr lang="cs-CZ" dirty="0"/>
                    </a:p>
                  </a:txBody>
                  <a:tcPr marL="0" marR="0" marT="0" marB="0" anchor="ctr">
                    <a:lnL>
                      <a:noFill/>
                    </a:lnL>
                    <a:lnR>
                      <a:noFill/>
                    </a:lnR>
                    <a:lnT>
                      <a:noFill/>
                    </a:lnT>
                    <a:lnB>
                      <a:noFill/>
                    </a:lnB>
                  </a:tcPr>
                </a:tc>
                <a:tc>
                  <a:txBody>
                    <a:bodyPr/>
                    <a:lstStyle/>
                    <a:p>
                      <a:r>
                        <a:rPr lang="en-US" sz="1800" dirty="0"/>
                        <a:t>This species is targeted for its skin and as a leather. Caviar is also used as cosmetic and medicinal purposes. Intestine use as sauce (food) and to produce </a:t>
                      </a:r>
                      <a:r>
                        <a:rPr lang="en-US" sz="1800" dirty="0" err="1"/>
                        <a:t>gelatine</a:t>
                      </a:r>
                      <a:r>
                        <a:rPr lang="en-US" sz="1800" dirty="0"/>
                        <a:t>. Swim bladder used to produce glue. </a:t>
                      </a:r>
                    </a:p>
                  </a:txBody>
                  <a:tcPr marL="0" marR="0" marT="0" marB="0" anchor="ctr">
                    <a:lnL>
                      <a:noFill/>
                    </a:lnL>
                    <a:lnR>
                      <a:noFill/>
                    </a:lnR>
                    <a:lnT>
                      <a:noFill/>
                    </a:lnT>
                    <a:lnB>
                      <a:noFill/>
                    </a:lnB>
                  </a:tcPr>
                </a:tc>
              </a:tr>
            </a:tbl>
          </a:graphicData>
        </a:graphic>
      </p:graphicFrame>
      <p:graphicFrame>
        <p:nvGraphicFramePr>
          <p:cNvPr id="3" name="Tabulka 2"/>
          <p:cNvGraphicFramePr>
            <a:graphicFrameLocks noGrp="1"/>
          </p:cNvGraphicFramePr>
          <p:nvPr>
            <p:extLst>
              <p:ext uri="{D42A27DB-BD31-4B8C-83A1-F6EECF244321}">
                <p14:modId xmlns:p14="http://schemas.microsoft.com/office/powerpoint/2010/main" val="1432381809"/>
              </p:ext>
            </p:extLst>
          </p:nvPr>
        </p:nvGraphicFramePr>
        <p:xfrm>
          <a:off x="349313" y="1381221"/>
          <a:ext cx="11610314" cy="5212080"/>
        </p:xfrm>
        <a:graphic>
          <a:graphicData uri="http://schemas.openxmlformats.org/drawingml/2006/table">
            <a:tbl>
              <a:tblPr/>
              <a:tblGrid>
                <a:gridCol w="1419616"/>
                <a:gridCol w="10190698"/>
              </a:tblGrid>
              <a:tr h="4351338">
                <a:tc>
                  <a:txBody>
                    <a:bodyPr/>
                    <a:lstStyle/>
                    <a:p>
                      <a:r>
                        <a:rPr lang="cs-CZ" sz="1200" b="1" dirty="0"/>
                        <a:t>Major </a:t>
                      </a:r>
                      <a:r>
                        <a:rPr lang="cs-CZ" sz="1200" b="1" dirty="0" err="1"/>
                        <a:t>Threat</a:t>
                      </a:r>
                      <a:r>
                        <a:rPr lang="cs-CZ" sz="1200" b="1" dirty="0"/>
                        <a:t>(s):</a:t>
                      </a:r>
                      <a:endParaRPr lang="cs-CZ" sz="1200" dirty="0"/>
                    </a:p>
                  </a:txBody>
                  <a:tcPr marL="0" marR="0" marT="0" marB="0" anchor="ctr">
                    <a:lnL>
                      <a:noFill/>
                    </a:lnL>
                    <a:lnR>
                      <a:noFill/>
                    </a:lnR>
                    <a:lnT>
                      <a:noFill/>
                    </a:lnT>
                    <a:lnB>
                      <a:noFill/>
                    </a:lnB>
                  </a:tcPr>
                </a:tc>
                <a:tc>
                  <a:txBody>
                    <a:bodyPr/>
                    <a:lstStyle/>
                    <a:p>
                      <a:r>
                        <a:rPr lang="en-US" sz="1800" dirty="0"/>
                        <a:t>Overfishing at sea and poaching in estuaries and rivers for meat and caviar is a major threat to the species. Overharvesting and a sharp increase in poaching has led to the largest and most mature specimens being removed from the population and reducing natural reproduction to almost zero (</a:t>
                      </a:r>
                      <a:r>
                        <a:rPr lang="en-US" sz="1800" dirty="0" err="1"/>
                        <a:t>Krassikov</a:t>
                      </a:r>
                      <a:r>
                        <a:rPr lang="en-US" sz="1800" dirty="0"/>
                        <a:t> and </a:t>
                      </a:r>
                      <a:r>
                        <a:rPr lang="en-US" sz="1800" dirty="0" err="1"/>
                        <a:t>Fedin</a:t>
                      </a:r>
                      <a:r>
                        <a:rPr lang="en-US" sz="1800" dirty="0"/>
                        <a:t> 1996). In the Ural river current fishing rates are 4 to 5 times sustainable levels (F Max) (</a:t>
                      </a:r>
                      <a:r>
                        <a:rPr lang="en-US" sz="1800" dirty="0" err="1"/>
                        <a:t>Doukakis</a:t>
                      </a:r>
                      <a:r>
                        <a:rPr lang="en-US" sz="1800" dirty="0"/>
                        <a:t> </a:t>
                      </a:r>
                      <a:r>
                        <a:rPr lang="en-US" sz="1800" i="1" dirty="0">
                          <a:effectLst/>
                        </a:rPr>
                        <a:t>et al</a:t>
                      </a:r>
                      <a:r>
                        <a:rPr lang="en-US" sz="1800" dirty="0"/>
                        <a:t>. accepted). </a:t>
                      </a:r>
                      <a:br>
                        <a:rPr lang="en-US" sz="1800" dirty="0"/>
                      </a:br>
                      <a:r>
                        <a:rPr lang="en-US" sz="1800" dirty="0"/>
                        <a:t/>
                      </a:r>
                      <a:br>
                        <a:rPr lang="en-US" sz="1800" dirty="0"/>
                      </a:br>
                      <a:r>
                        <a:rPr lang="en-US" sz="1800" dirty="0"/>
                        <a:t>Bycatch is also a threat to the species. The species caviar is very high value (8,000 USD per kilo in 2009).</a:t>
                      </a:r>
                      <a:br>
                        <a:rPr lang="en-US" sz="1800" dirty="0"/>
                      </a:br>
                      <a:r>
                        <a:rPr lang="en-US" sz="1800" dirty="0"/>
                        <a:t/>
                      </a:r>
                      <a:br>
                        <a:rPr lang="en-US" sz="1800" dirty="0"/>
                      </a:br>
                      <a:r>
                        <a:rPr lang="en-US" sz="1800" dirty="0"/>
                        <a:t>Impoundment of rivers has destroyed most of the species spawning grounds. The Volgograd dam, built in 1955, has decreased the area of available spawning grounds by 88-100% in the Volga river, similar areas have been reduced in the Terek and </a:t>
                      </a:r>
                      <a:r>
                        <a:rPr lang="en-US" sz="1800" dirty="0" err="1"/>
                        <a:t>Sulak</a:t>
                      </a:r>
                      <a:r>
                        <a:rPr lang="en-US" sz="1800" dirty="0"/>
                        <a:t> rivers from 132 ha and 202 ha, respectively. The Don river dam removed 68,000 ha of spawning ground and flow regulation in the Kuban river led to the loss of 140,000 ha (CITES 2000).</a:t>
                      </a:r>
                      <a:br>
                        <a:rPr lang="en-US" sz="1800" dirty="0"/>
                      </a:br>
                      <a:r>
                        <a:rPr lang="en-US" sz="1800" dirty="0"/>
                        <a:t/>
                      </a:r>
                      <a:br>
                        <a:rPr lang="en-US" sz="1800" dirty="0"/>
                      </a:br>
                      <a:r>
                        <a:rPr lang="en-US" sz="1800" dirty="0"/>
                        <a:t>Due to the longevity of the species there is evidence of pesticide contamination, leading to many problems including reduced reproductive success (Gessner, J. </a:t>
                      </a:r>
                      <a:r>
                        <a:rPr lang="en-US" sz="1800" dirty="0" err="1"/>
                        <a:t>pers</a:t>
                      </a:r>
                      <a:r>
                        <a:rPr lang="en-US" sz="1800" dirty="0"/>
                        <a:t> comm.).</a:t>
                      </a:r>
                      <a:br>
                        <a:rPr lang="en-US" sz="1800" dirty="0"/>
                      </a:br>
                      <a:r>
                        <a:rPr lang="en-US" sz="1800" dirty="0"/>
                        <a:t/>
                      </a:r>
                      <a:br>
                        <a:rPr lang="en-US" sz="1800" dirty="0"/>
                      </a:br>
                      <a:r>
                        <a:rPr lang="en-US" sz="1800" dirty="0"/>
                        <a:t>The </a:t>
                      </a:r>
                      <a:r>
                        <a:rPr lang="en-US" sz="1800" dirty="0" err="1"/>
                        <a:t>Allee</a:t>
                      </a:r>
                      <a:r>
                        <a:rPr lang="en-US" sz="1800" dirty="0"/>
                        <a:t> effect could also be a threat to the species. </a:t>
                      </a:r>
                    </a:p>
                  </a:txBody>
                  <a:tcPr marL="0" marR="0" marT="0" marB="0" anchor="ctr">
                    <a:lnL>
                      <a:noFill/>
                    </a:lnL>
                    <a:lnR>
                      <a:noFill/>
                    </a:lnR>
                    <a:lnT>
                      <a:noFill/>
                    </a:lnT>
                    <a:lnB>
                      <a:noFill/>
                    </a:lnB>
                  </a:tcPr>
                </a:tc>
              </a:tr>
            </a:tbl>
          </a:graphicData>
        </a:graphic>
      </p:graphicFrame>
      <p:pic>
        <p:nvPicPr>
          <p:cNvPr id="4" name="Obrázek 3"/>
          <p:cNvPicPr>
            <a:picLocks noChangeAspect="1"/>
          </p:cNvPicPr>
          <p:nvPr/>
        </p:nvPicPr>
        <p:blipFill>
          <a:blip r:embed="rId2"/>
          <a:stretch>
            <a:fillRect/>
          </a:stretch>
        </p:blipFill>
        <p:spPr>
          <a:xfrm>
            <a:off x="4780348" y="5027"/>
            <a:ext cx="2362715" cy="388984"/>
          </a:xfrm>
          <a:prstGeom prst="rect">
            <a:avLst/>
          </a:prstGeom>
        </p:spPr>
      </p:pic>
      <p:sp>
        <p:nvSpPr>
          <p:cNvPr id="5" name="Obdélník 4"/>
          <p:cNvSpPr/>
          <p:nvPr/>
        </p:nvSpPr>
        <p:spPr>
          <a:xfrm>
            <a:off x="8632816" y="6316302"/>
            <a:ext cx="2973443" cy="276999"/>
          </a:xfrm>
          <a:prstGeom prst="rect">
            <a:avLst/>
          </a:prstGeom>
        </p:spPr>
        <p:txBody>
          <a:bodyPr wrap="none">
            <a:spAutoFit/>
          </a:bodyPr>
          <a:lstStyle/>
          <a:p>
            <a:r>
              <a:rPr lang="cs-CZ" sz="1200" dirty="0"/>
              <a:t>http://www.iucnredlist.org/details/10269/0</a:t>
            </a:r>
          </a:p>
        </p:txBody>
      </p:sp>
    </p:spTree>
    <p:extLst>
      <p:ext uri="{BB962C8B-B14F-4D97-AF65-F5344CB8AC3E}">
        <p14:creationId xmlns:p14="http://schemas.microsoft.com/office/powerpoint/2010/main" val="143745445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1179714094"/>
              </p:ext>
            </p:extLst>
          </p:nvPr>
        </p:nvGraphicFramePr>
        <p:xfrm>
          <a:off x="190123" y="763625"/>
          <a:ext cx="11832879" cy="5486400"/>
        </p:xfrm>
        <a:graphic>
          <a:graphicData uri="http://schemas.openxmlformats.org/drawingml/2006/table">
            <a:tbl>
              <a:tblPr/>
              <a:tblGrid>
                <a:gridCol w="2011198"/>
                <a:gridCol w="9821681"/>
              </a:tblGrid>
              <a:tr h="0">
                <a:tc>
                  <a:txBody>
                    <a:bodyPr/>
                    <a:lstStyle/>
                    <a:p>
                      <a:r>
                        <a:rPr lang="cs-CZ" b="1" dirty="0" err="1"/>
                        <a:t>Conservation</a:t>
                      </a:r>
                      <a:r>
                        <a:rPr lang="cs-CZ" b="1" dirty="0"/>
                        <a:t> </a:t>
                      </a:r>
                      <a:r>
                        <a:rPr lang="cs-CZ" b="1" dirty="0" err="1"/>
                        <a:t>Actions</a:t>
                      </a:r>
                      <a:r>
                        <a:rPr lang="cs-CZ" b="1" dirty="0"/>
                        <a:t>:</a:t>
                      </a:r>
                      <a:endParaRPr lang="cs-CZ" dirty="0"/>
                    </a:p>
                  </a:txBody>
                  <a:tcPr marL="0" marR="0" marT="0" marB="0" anchor="ctr">
                    <a:lnL>
                      <a:noFill/>
                    </a:lnL>
                    <a:lnR>
                      <a:noFill/>
                    </a:lnR>
                    <a:lnT>
                      <a:noFill/>
                    </a:lnT>
                    <a:lnB>
                      <a:noFill/>
                    </a:lnB>
                  </a:tcPr>
                </a:tc>
                <a:tc>
                  <a:txBody>
                    <a:bodyPr/>
                    <a:lstStyle/>
                    <a:p>
                      <a:r>
                        <a:rPr lang="en-US" sz="1800" dirty="0"/>
                        <a:t>This species was listed on CITES Appendix II in 1998. Restocking </a:t>
                      </a:r>
                      <a:r>
                        <a:rPr lang="en-US" sz="1800" dirty="0" err="1"/>
                        <a:t>programmes</a:t>
                      </a:r>
                      <a:r>
                        <a:rPr lang="en-US" sz="1800" dirty="0"/>
                        <a:t> are ongoing. However the </a:t>
                      </a:r>
                      <a:r>
                        <a:rPr lang="en-US" sz="1800" dirty="0" err="1"/>
                        <a:t>programmes</a:t>
                      </a:r>
                      <a:r>
                        <a:rPr lang="en-US" sz="1800" dirty="0"/>
                        <a:t> do not compensate for the loss of natural reproduction and the populations continue to decline (CITES 2000). </a:t>
                      </a:r>
                      <a:endParaRPr lang="cs-CZ" sz="1800" dirty="0" smtClean="0"/>
                    </a:p>
                    <a:p>
                      <a:endParaRPr lang="cs-CZ" sz="1800" dirty="0" smtClean="0"/>
                    </a:p>
                    <a:p>
                      <a:r>
                        <a:rPr lang="en-US" sz="1800" dirty="0" smtClean="0"/>
                        <a:t>In the Danube the release of recruitment size (over 15 cm long) from Romania into the Danube has risen from 12,500 in 2006, to 15,130 in 2007 and 20,000 in 2008 (</a:t>
                      </a:r>
                      <a:r>
                        <a:rPr lang="en-US" sz="1800" dirty="0" err="1" smtClean="0"/>
                        <a:t>Suciu</a:t>
                      </a:r>
                      <a:r>
                        <a:rPr lang="en-US" sz="1800" dirty="0" smtClean="0"/>
                        <a:t> pers. comm.).</a:t>
                      </a:r>
                      <a:endParaRPr lang="cs-CZ" sz="1800" dirty="0" smtClean="0"/>
                    </a:p>
                    <a:p>
                      <a:endParaRPr lang="cs-CZ" sz="1800" dirty="0" smtClean="0"/>
                    </a:p>
                    <a:p>
                      <a:r>
                        <a:rPr lang="en-US" sz="1800" dirty="0" smtClean="0"/>
                        <a:t>The species is not fully protected in any range state, though fishing </a:t>
                      </a:r>
                      <a:r>
                        <a:rPr lang="en-US" sz="1800" dirty="0" err="1" smtClean="0"/>
                        <a:t>licences</a:t>
                      </a:r>
                      <a:r>
                        <a:rPr lang="en-US" sz="1800" dirty="0" smtClean="0"/>
                        <a:t> are required in most countries and Iran has banned private sturgeon fisheries. Overall however, enforcement measures seem to be lacking. In 1996, fishing in the open sea for the species was banned through an agreement between the countries bordering the Caspian Sea. Artificial spawning grounds have been attempted below Volgograd dam, which has shown some success (</a:t>
                      </a:r>
                      <a:r>
                        <a:rPr lang="en-US" sz="1800" dirty="0" err="1" smtClean="0"/>
                        <a:t>Ruban</a:t>
                      </a:r>
                      <a:r>
                        <a:rPr lang="en-US" sz="1800" dirty="0" smtClean="0"/>
                        <a:t> pers. comm.). In the Sea of Azov commercial fishing was banned in 1986.</a:t>
                      </a:r>
                      <a:br>
                        <a:rPr lang="en-US" sz="1800" dirty="0" smtClean="0"/>
                      </a:br>
                      <a:r>
                        <a:rPr lang="en-US" sz="1800" dirty="0" smtClean="0"/>
                        <a:t/>
                      </a:r>
                      <a:br>
                        <a:rPr lang="en-US" sz="1800" dirty="0" smtClean="0"/>
                      </a:br>
                      <a:r>
                        <a:rPr lang="en-US" sz="1800" dirty="0" smtClean="0"/>
                        <a:t>Gene banks, DNA and tissue cryopreservation exists in Iran and Russia.</a:t>
                      </a:r>
                      <a:br>
                        <a:rPr lang="en-US" sz="1800" dirty="0" smtClean="0"/>
                      </a:br>
                      <a:r>
                        <a:rPr lang="en-US" sz="1800" dirty="0" smtClean="0"/>
                        <a:t/>
                      </a:r>
                      <a:br>
                        <a:rPr lang="en-US" sz="1800" dirty="0" smtClean="0"/>
                      </a:br>
                      <a:r>
                        <a:rPr lang="en-US" sz="1800" dirty="0" smtClean="0"/>
                        <a:t>Azerbaijan have voluntarily proposed a zero quota for Caviar export for 2009 to CITES.</a:t>
                      </a:r>
                      <a:br>
                        <a:rPr lang="en-US" sz="1800" dirty="0" smtClean="0"/>
                      </a:br>
                      <a:r>
                        <a:rPr lang="en-US" sz="1800" dirty="0" smtClean="0"/>
                        <a:t/>
                      </a:r>
                      <a:br>
                        <a:rPr lang="en-US" sz="1800" dirty="0" smtClean="0"/>
                      </a:br>
                      <a:r>
                        <a:rPr lang="en-US" sz="1800" dirty="0" smtClean="0"/>
                        <a:t>Range states are also encouraged to provide protection to the species spawning and feeding grounds. </a:t>
                      </a:r>
                      <a:endParaRPr lang="en-US" sz="1800" dirty="0"/>
                    </a:p>
                  </a:txBody>
                  <a:tcPr marL="0" marR="0" marT="0" marB="0" anchor="ctr">
                    <a:lnL>
                      <a:noFill/>
                    </a:lnL>
                    <a:lnR>
                      <a:noFill/>
                    </a:lnR>
                    <a:lnT>
                      <a:noFill/>
                    </a:lnT>
                    <a:lnB>
                      <a:noFill/>
                    </a:lnB>
                  </a:tcPr>
                </a:tc>
              </a:tr>
            </a:tbl>
          </a:graphicData>
        </a:graphic>
      </p:graphicFrame>
      <p:pic>
        <p:nvPicPr>
          <p:cNvPr id="3" name="Obrázek 2"/>
          <p:cNvPicPr>
            <a:picLocks noChangeAspect="1"/>
          </p:cNvPicPr>
          <p:nvPr/>
        </p:nvPicPr>
        <p:blipFill>
          <a:blip r:embed="rId2"/>
          <a:stretch>
            <a:fillRect/>
          </a:stretch>
        </p:blipFill>
        <p:spPr>
          <a:xfrm>
            <a:off x="4735081" y="262371"/>
            <a:ext cx="2362715" cy="388984"/>
          </a:xfrm>
          <a:prstGeom prst="rect">
            <a:avLst/>
          </a:prstGeom>
        </p:spPr>
      </p:pic>
      <p:sp>
        <p:nvSpPr>
          <p:cNvPr id="4" name="Obdélník 3"/>
          <p:cNvSpPr/>
          <p:nvPr/>
        </p:nvSpPr>
        <p:spPr>
          <a:xfrm>
            <a:off x="8596602" y="6133204"/>
            <a:ext cx="2973443" cy="276999"/>
          </a:xfrm>
          <a:prstGeom prst="rect">
            <a:avLst/>
          </a:prstGeom>
        </p:spPr>
        <p:txBody>
          <a:bodyPr wrap="none">
            <a:spAutoFit/>
          </a:bodyPr>
          <a:lstStyle/>
          <a:p>
            <a:r>
              <a:rPr lang="cs-CZ" sz="1200" dirty="0"/>
              <a:t>http://www.iucnredlist.org/details/10269/0</a:t>
            </a:r>
          </a:p>
        </p:txBody>
      </p:sp>
      <p:graphicFrame>
        <p:nvGraphicFramePr>
          <p:cNvPr id="5" name="Tabulka 4"/>
          <p:cNvGraphicFramePr>
            <a:graphicFrameLocks noGrp="1"/>
          </p:cNvGraphicFramePr>
          <p:nvPr>
            <p:extLst>
              <p:ext uri="{D42A27DB-BD31-4B8C-83A1-F6EECF244321}">
                <p14:modId xmlns:p14="http://schemas.microsoft.com/office/powerpoint/2010/main" val="3302299145"/>
              </p:ext>
            </p:extLst>
          </p:nvPr>
        </p:nvGraphicFramePr>
        <p:xfrm>
          <a:off x="190123" y="6362295"/>
          <a:ext cx="11832879" cy="477266"/>
        </p:xfrm>
        <a:graphic>
          <a:graphicData uri="http://schemas.openxmlformats.org/drawingml/2006/table">
            <a:tbl>
              <a:tblPr/>
              <a:tblGrid>
                <a:gridCol w="888868"/>
                <a:gridCol w="10944011"/>
              </a:tblGrid>
              <a:tr h="0">
                <a:tc>
                  <a:txBody>
                    <a:bodyPr/>
                    <a:lstStyle/>
                    <a:p>
                      <a:r>
                        <a:rPr lang="cs-CZ" b="1"/>
                        <a:t>Citation:</a:t>
                      </a:r>
                      <a:endParaRPr lang="cs-CZ"/>
                    </a:p>
                  </a:txBody>
                  <a:tcPr anchor="ctr">
                    <a:lnL>
                      <a:noFill/>
                    </a:lnL>
                    <a:lnR>
                      <a:noFill/>
                    </a:lnR>
                    <a:lnT>
                      <a:noFill/>
                    </a:lnT>
                    <a:lnB>
                      <a:noFill/>
                    </a:lnB>
                  </a:tcPr>
                </a:tc>
                <a:tc>
                  <a:txBody>
                    <a:bodyPr/>
                    <a:lstStyle/>
                    <a:p>
                      <a:r>
                        <a:rPr lang="en-US" dirty="0"/>
                        <a:t>Gesner, J., </a:t>
                      </a:r>
                      <a:r>
                        <a:rPr lang="en-US" dirty="0" err="1"/>
                        <a:t>Chebanov</a:t>
                      </a:r>
                      <a:r>
                        <a:rPr lang="en-US" dirty="0"/>
                        <a:t>, M. &amp; </a:t>
                      </a:r>
                      <a:r>
                        <a:rPr lang="en-US" dirty="0" err="1"/>
                        <a:t>Freyhof</a:t>
                      </a:r>
                      <a:r>
                        <a:rPr lang="en-US" dirty="0"/>
                        <a:t>, J. 2010. </a:t>
                      </a:r>
                      <a:r>
                        <a:rPr lang="en-US" i="1" dirty="0" err="1"/>
                        <a:t>Huso</a:t>
                      </a:r>
                      <a:r>
                        <a:rPr lang="en-US" i="1" dirty="0"/>
                        <a:t> </a:t>
                      </a:r>
                      <a:r>
                        <a:rPr lang="en-US" i="1" dirty="0" err="1"/>
                        <a:t>huso</a:t>
                      </a:r>
                      <a:r>
                        <a:rPr lang="en-US" dirty="0"/>
                        <a:t>. The IUCN Red List of Threatened Species 2010: e.T10269A3187455. </a:t>
                      </a:r>
                      <a:r>
                        <a:rPr lang="en-US" dirty="0">
                          <a:effectLst/>
                          <a:hlinkClick r:id="rId3"/>
                        </a:rPr>
                        <a:t>http://dx.doi.org/10.2305/IUCN.UK.2010-1.RLTS.T10269A3187455.en</a:t>
                      </a:r>
                      <a:r>
                        <a:rPr lang="en-US" dirty="0">
                          <a:effectLst/>
                        </a:rPr>
                        <a:t>. </a:t>
                      </a:r>
                      <a:r>
                        <a:rPr lang="en-US" dirty="0"/>
                        <a:t>Downloaded on </a:t>
                      </a:r>
                      <a:r>
                        <a:rPr lang="en-US" b="1" dirty="0"/>
                        <a:t>06 February 2017</a:t>
                      </a:r>
                      <a:r>
                        <a:rPr lang="en-US" dirty="0"/>
                        <a:t>.</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378081974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2947" y="771786"/>
            <a:ext cx="11845255" cy="5016758"/>
          </a:xfrm>
          <a:prstGeom prst="rect">
            <a:avLst/>
          </a:prstGeom>
        </p:spPr>
        <p:txBody>
          <a:bodyPr wrap="square">
            <a:spAutoFit/>
          </a:bodyPr>
          <a:lstStyle/>
          <a:p>
            <a:pPr algn="just"/>
            <a:r>
              <a:rPr lang="en-US" sz="1600" dirty="0"/>
              <a:t>The species is now very rare in the Black Sea basin where almost all of the species' spawning sites have been lost due to dam construction, except in the lower Danube river where some spawning still exists (see Juvenile Spawning Index) but individuals are rare. The Caspian basin has lost 70% of spawning grounds since the 1950s mainly due to hydroelectric power stations; flow regulation of the Kuban has led to the loss of 140,000 ha and damming of the river Don removed 68,000 ha spawning ground (CITES 2000).</a:t>
            </a:r>
          </a:p>
          <a:p>
            <a:pPr algn="just"/>
            <a:endParaRPr lang="en-US" sz="1600" dirty="0"/>
          </a:p>
          <a:p>
            <a:pPr algn="just"/>
            <a:r>
              <a:rPr lang="en-US" sz="1600" dirty="0"/>
              <a:t>The last natural population still migrates up the Danube and the </a:t>
            </a:r>
            <a:r>
              <a:rPr lang="en-US" sz="1600" dirty="0" err="1"/>
              <a:t>Rioni</a:t>
            </a:r>
            <a:r>
              <a:rPr lang="en-US" sz="1600" dirty="0"/>
              <a:t> (last recorded in </a:t>
            </a:r>
            <a:r>
              <a:rPr lang="en-US" sz="1600" dirty="0" err="1"/>
              <a:t>Rioni</a:t>
            </a:r>
            <a:r>
              <a:rPr lang="en-US" sz="1600" dirty="0"/>
              <a:t> in 1999), where the sturgeons are heavily overfished and poached. The Caspian populations are also under massive pressure from overfishing and loss of spawning habitats. Almost all migrating </a:t>
            </a:r>
            <a:r>
              <a:rPr lang="en-US" sz="1600" dirty="0" err="1"/>
              <a:t>spawners</a:t>
            </a:r>
            <a:r>
              <a:rPr lang="en-US" sz="1600" dirty="0"/>
              <a:t> are poached below the Volgograd dam. The Ural river still has spawning individuals.</a:t>
            </a:r>
          </a:p>
          <a:p>
            <a:pPr algn="just"/>
            <a:endParaRPr lang="en-US" sz="1600" dirty="0"/>
          </a:p>
          <a:p>
            <a:pPr algn="just"/>
            <a:r>
              <a:rPr lang="en-US" sz="1600" dirty="0"/>
              <a:t>It is estimated that the species' wild native population has undergone a massive population decline of over 90% in the past three generations (estimated at 45 years). This is based on the 88.5% decline in global catches of the species in just 15 years despite large levels of stocking (average global catch from 1992-1999 was 1,531.75 </a:t>
            </a:r>
            <a:r>
              <a:rPr lang="en-US" sz="1600" dirty="0" err="1"/>
              <a:t>tonnes</a:t>
            </a:r>
            <a:r>
              <a:rPr lang="en-US" sz="1600" dirty="0"/>
              <a:t>; from 2000-2007 it was 175.37 </a:t>
            </a:r>
            <a:r>
              <a:rPr lang="en-US" sz="1600" dirty="0" err="1"/>
              <a:t>tonnes</a:t>
            </a:r>
            <a:r>
              <a:rPr lang="en-US" sz="1600" dirty="0"/>
              <a:t>), the 92.5% decline in estimated spawning stock biomass in the Volga from 1961-65 to 1998-2000, the 88% decline in the average number of </a:t>
            </a:r>
            <a:r>
              <a:rPr lang="en-US" sz="1600" dirty="0" err="1"/>
              <a:t>spawners</a:t>
            </a:r>
            <a:r>
              <a:rPr lang="en-US" sz="1600" dirty="0"/>
              <a:t> entering the lower Volga from the 1962-75 average to the 1992-2002 average, and the decline in the Juvenile Production Index from Romanian Danube.</a:t>
            </a:r>
          </a:p>
          <a:p>
            <a:pPr algn="just"/>
            <a:endParaRPr lang="en-US" sz="1600" dirty="0"/>
          </a:p>
          <a:p>
            <a:pPr algn="just"/>
            <a:r>
              <a:rPr lang="en-US" sz="1600" dirty="0"/>
              <a:t>This decline is predicted to continue as illegal fishing at sea, and in rivers, for caviar will soon result in the extinction of the remaining natural wild population. In the immediate future, survival can only depend on stocking. </a:t>
            </a:r>
            <a:endParaRPr lang="cs-CZ" sz="1600" dirty="0"/>
          </a:p>
        </p:txBody>
      </p:sp>
      <p:sp>
        <p:nvSpPr>
          <p:cNvPr id="3" name="Obdélník 2"/>
          <p:cNvSpPr/>
          <p:nvPr/>
        </p:nvSpPr>
        <p:spPr>
          <a:xfrm>
            <a:off x="3311384" y="232550"/>
            <a:ext cx="6096000" cy="400110"/>
          </a:xfrm>
          <a:prstGeom prst="rect">
            <a:avLst/>
          </a:prstGeom>
        </p:spPr>
        <p:txBody>
          <a:bodyPr>
            <a:spAutoFit/>
          </a:bodyPr>
          <a:lstStyle/>
          <a:p>
            <a:r>
              <a:rPr lang="cs-CZ" sz="2000" b="1" dirty="0"/>
              <a:t>jeseter ruský </a:t>
            </a:r>
            <a:r>
              <a:rPr lang="cs-CZ" sz="2000" b="1" dirty="0" smtClean="0"/>
              <a:t>  (</a:t>
            </a:r>
            <a:r>
              <a:rPr lang="cs-CZ" sz="2000" b="1" i="1" dirty="0" err="1"/>
              <a:t>Acipenser</a:t>
            </a:r>
            <a:r>
              <a:rPr lang="cs-CZ" sz="2000" b="1" i="1" dirty="0"/>
              <a:t> </a:t>
            </a:r>
            <a:r>
              <a:rPr lang="cs-CZ" sz="2000" b="1" i="1" dirty="0" err="1"/>
              <a:t>gueldenstaedti</a:t>
            </a:r>
            <a:r>
              <a:rPr lang="cs-CZ" sz="2000" b="1" i="1" dirty="0"/>
              <a:t> </a:t>
            </a:r>
            <a:r>
              <a:rPr lang="cs-CZ" sz="2000" b="1" dirty="0"/>
              <a:t>)</a:t>
            </a:r>
          </a:p>
        </p:txBody>
      </p:sp>
      <p:sp>
        <p:nvSpPr>
          <p:cNvPr id="4" name="Obdélník 3"/>
          <p:cNvSpPr/>
          <p:nvPr/>
        </p:nvSpPr>
        <p:spPr>
          <a:xfrm>
            <a:off x="8952267" y="6327780"/>
            <a:ext cx="3239733" cy="307777"/>
          </a:xfrm>
          <a:prstGeom prst="rect">
            <a:avLst/>
          </a:prstGeom>
        </p:spPr>
        <p:txBody>
          <a:bodyPr wrap="none">
            <a:spAutoFit/>
          </a:bodyPr>
          <a:lstStyle/>
          <a:p>
            <a:r>
              <a:rPr lang="cs-CZ" sz="1400" dirty="0"/>
              <a:t>http://www.iucnredlist.org/details/232/0</a:t>
            </a:r>
          </a:p>
        </p:txBody>
      </p:sp>
      <p:graphicFrame>
        <p:nvGraphicFramePr>
          <p:cNvPr id="5" name="Tabulka 4"/>
          <p:cNvGraphicFramePr>
            <a:graphicFrameLocks noGrp="1"/>
          </p:cNvGraphicFramePr>
          <p:nvPr>
            <p:extLst>
              <p:ext uri="{D42A27DB-BD31-4B8C-83A1-F6EECF244321}">
                <p14:modId xmlns:p14="http://schemas.microsoft.com/office/powerpoint/2010/main" val="2581807382"/>
              </p:ext>
            </p:extLst>
          </p:nvPr>
        </p:nvGraphicFramePr>
        <p:xfrm>
          <a:off x="192947" y="6239317"/>
          <a:ext cx="10515600" cy="396240"/>
        </p:xfrm>
        <a:graphic>
          <a:graphicData uri="http://schemas.openxmlformats.org/drawingml/2006/table">
            <a:tbl>
              <a:tblPr/>
              <a:tblGrid>
                <a:gridCol w="755210"/>
                <a:gridCol w="9760390"/>
              </a:tblGrid>
              <a:tr h="0">
                <a:tc>
                  <a:txBody>
                    <a:bodyPr/>
                    <a:lstStyle/>
                    <a:p>
                      <a:r>
                        <a:rPr lang="cs-CZ" sz="1000" b="1" dirty="0" err="1"/>
                        <a:t>Citation</a:t>
                      </a:r>
                      <a:r>
                        <a:rPr lang="cs-CZ" sz="1000" b="1" dirty="0"/>
                        <a:t>:</a:t>
                      </a:r>
                      <a:endParaRPr lang="cs-CZ" sz="1000" dirty="0"/>
                    </a:p>
                  </a:txBody>
                  <a:tcPr anchor="ctr">
                    <a:lnL>
                      <a:noFill/>
                    </a:lnL>
                    <a:lnR>
                      <a:noFill/>
                    </a:lnR>
                    <a:lnT>
                      <a:noFill/>
                    </a:lnT>
                    <a:lnB>
                      <a:noFill/>
                    </a:lnB>
                  </a:tcPr>
                </a:tc>
                <a:tc>
                  <a:txBody>
                    <a:bodyPr/>
                    <a:lstStyle/>
                    <a:p>
                      <a:r>
                        <a:rPr lang="cs-CZ" sz="1000" dirty="0" err="1"/>
                        <a:t>Gessner</a:t>
                      </a:r>
                      <a:r>
                        <a:rPr lang="cs-CZ" sz="1000" dirty="0"/>
                        <a:t>, J., </a:t>
                      </a:r>
                      <a:r>
                        <a:rPr lang="cs-CZ" sz="1000" dirty="0" err="1"/>
                        <a:t>Freyhof</a:t>
                      </a:r>
                      <a:r>
                        <a:rPr lang="cs-CZ" sz="1000" dirty="0"/>
                        <a:t>, J. &amp; </a:t>
                      </a:r>
                      <a:r>
                        <a:rPr lang="cs-CZ" sz="1000" dirty="0" err="1"/>
                        <a:t>Kottelat</a:t>
                      </a:r>
                      <a:r>
                        <a:rPr lang="cs-CZ" sz="1000" dirty="0"/>
                        <a:t>, M. 2010. </a:t>
                      </a:r>
                      <a:r>
                        <a:rPr lang="cs-CZ" sz="1000" i="1" dirty="0" err="1"/>
                        <a:t>Acipenser</a:t>
                      </a:r>
                      <a:r>
                        <a:rPr lang="cs-CZ" sz="1000" i="1" dirty="0"/>
                        <a:t> </a:t>
                      </a:r>
                      <a:r>
                        <a:rPr lang="cs-CZ" sz="1000" i="1" dirty="0" err="1"/>
                        <a:t>gueldenstaedtii</a:t>
                      </a:r>
                      <a:r>
                        <a:rPr lang="cs-CZ" sz="1000" dirty="0"/>
                        <a:t>. </a:t>
                      </a:r>
                      <a:r>
                        <a:rPr lang="cs-CZ" sz="1000" dirty="0" err="1"/>
                        <a:t>The</a:t>
                      </a:r>
                      <a:r>
                        <a:rPr lang="cs-CZ" sz="1000" dirty="0"/>
                        <a:t> IUCN </a:t>
                      </a:r>
                      <a:r>
                        <a:rPr lang="cs-CZ" sz="1000" dirty="0" err="1"/>
                        <a:t>Red</a:t>
                      </a:r>
                      <a:r>
                        <a:rPr lang="cs-CZ" sz="1000" dirty="0"/>
                        <a:t> List </a:t>
                      </a:r>
                      <a:r>
                        <a:rPr lang="cs-CZ" sz="1000" dirty="0" err="1"/>
                        <a:t>of</a:t>
                      </a:r>
                      <a:r>
                        <a:rPr lang="cs-CZ" sz="1000" dirty="0"/>
                        <a:t> </a:t>
                      </a:r>
                      <a:r>
                        <a:rPr lang="cs-CZ" sz="1000" dirty="0" err="1"/>
                        <a:t>Threatened</a:t>
                      </a:r>
                      <a:r>
                        <a:rPr lang="cs-CZ" sz="1000" dirty="0"/>
                        <a:t> Species 2010: e.T232A13042340. </a:t>
                      </a:r>
                      <a:r>
                        <a:rPr lang="cs-CZ" sz="1000" dirty="0">
                          <a:effectLst/>
                          <a:hlinkClick r:id="rId2"/>
                        </a:rPr>
                        <a:t>http://dx.doi.org/10.2305/IUCN.UK.2010-1.RLTS.T232A13042340.en</a:t>
                      </a:r>
                      <a:r>
                        <a:rPr lang="cs-CZ" sz="1000" dirty="0">
                          <a:effectLst/>
                        </a:rPr>
                        <a:t>. </a:t>
                      </a:r>
                      <a:r>
                        <a:rPr lang="cs-CZ" sz="1000" dirty="0" err="1"/>
                        <a:t>Downloaded</a:t>
                      </a:r>
                      <a:r>
                        <a:rPr lang="cs-CZ" sz="1000" dirty="0"/>
                        <a:t> on </a:t>
                      </a:r>
                      <a:r>
                        <a:rPr lang="cs-CZ" sz="1000" b="1" dirty="0"/>
                        <a:t>06 </a:t>
                      </a:r>
                      <a:r>
                        <a:rPr lang="cs-CZ" sz="1000" b="1" dirty="0" err="1"/>
                        <a:t>February</a:t>
                      </a:r>
                      <a:r>
                        <a:rPr lang="cs-CZ" sz="1000" b="1" dirty="0"/>
                        <a:t> 2017</a:t>
                      </a:r>
                      <a:r>
                        <a:rPr lang="cs-CZ" sz="1000" dirty="0"/>
                        <a:t>.</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109834572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74" y="1663023"/>
            <a:ext cx="12088033" cy="20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ovéPole 2"/>
          <p:cNvSpPr txBox="1">
            <a:spLocks noChangeArrowheads="1"/>
          </p:cNvSpPr>
          <p:nvPr/>
        </p:nvSpPr>
        <p:spPr bwMode="auto">
          <a:xfrm>
            <a:off x="8360792" y="4413892"/>
            <a:ext cx="2025923" cy="48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eaLnBrk="1" hangingPunct="1"/>
            <a:r>
              <a:rPr lang="cs-CZ" altLang="cs-CZ" sz="1266"/>
              <a:t>Autor kresby: Petr Pelikán</a:t>
            </a:r>
          </a:p>
        </p:txBody>
      </p:sp>
      <p:sp>
        <p:nvSpPr>
          <p:cNvPr id="18436" name="Obdélník 1"/>
          <p:cNvSpPr>
            <a:spLocks noChangeArrowheads="1"/>
          </p:cNvSpPr>
          <p:nvPr/>
        </p:nvSpPr>
        <p:spPr bwMode="auto">
          <a:xfrm>
            <a:off x="3788792" y="390674"/>
            <a:ext cx="4572000" cy="56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3094" b="1">
                <a:solidFill>
                  <a:schemeClr val="tx1"/>
                </a:solidFill>
                <a:latin typeface="Times New Roman" panose="02020603050405020304" pitchFamily="18" charset="0"/>
              </a:rPr>
              <a:t>vyza velká </a:t>
            </a:r>
            <a:r>
              <a:rPr lang="cs-CZ" altLang="cs-CZ" sz="3094" b="1" i="1">
                <a:solidFill>
                  <a:schemeClr val="tx1"/>
                </a:solidFill>
                <a:latin typeface="Times New Roman" panose="02020603050405020304" pitchFamily="18" charset="0"/>
              </a:rPr>
              <a:t>(Huso huso)</a:t>
            </a:r>
            <a:endParaRPr lang="cs-CZ" altLang="cs-CZ" sz="3094" i="1">
              <a:solidFill>
                <a:schemeClr val="tx1"/>
              </a:solidFill>
              <a:latin typeface="Times New Roman" panose="02020603050405020304" pitchFamily="18" charset="0"/>
            </a:endParaRPr>
          </a:p>
        </p:txBody>
      </p:sp>
      <p:pic>
        <p:nvPicPr>
          <p:cNvPr id="2" name="Obrázek 1"/>
          <p:cNvPicPr>
            <a:picLocks noChangeAspect="1"/>
          </p:cNvPicPr>
          <p:nvPr/>
        </p:nvPicPr>
        <p:blipFill>
          <a:blip r:embed="rId3"/>
          <a:stretch>
            <a:fillRect/>
          </a:stretch>
        </p:blipFill>
        <p:spPr>
          <a:xfrm>
            <a:off x="486446" y="5341234"/>
            <a:ext cx="11176691" cy="800209"/>
          </a:xfrm>
          <a:prstGeom prst="rect">
            <a:avLst/>
          </a:prstGeom>
        </p:spPr>
      </p:pic>
      <p:sp>
        <p:nvSpPr>
          <p:cNvPr id="6" name="Obdélník 5"/>
          <p:cNvSpPr/>
          <p:nvPr/>
        </p:nvSpPr>
        <p:spPr>
          <a:xfrm>
            <a:off x="8088922" y="6141443"/>
            <a:ext cx="3855286" cy="307777"/>
          </a:xfrm>
          <a:prstGeom prst="rect">
            <a:avLst/>
          </a:prstGeom>
        </p:spPr>
        <p:txBody>
          <a:bodyPr wrap="none">
            <a:spAutoFit/>
          </a:bodyPr>
          <a:lstStyle/>
          <a:p>
            <a:r>
              <a:rPr lang="cs-CZ" sz="1400" dirty="0"/>
              <a:t>http://www.pond-life.me.uk/sturgeon/husohuso</a:t>
            </a:r>
          </a:p>
        </p:txBody>
      </p:sp>
    </p:spTree>
    <p:extLst>
      <p:ext uri="{BB962C8B-B14F-4D97-AF65-F5344CB8AC3E}">
        <p14:creationId xmlns:p14="http://schemas.microsoft.com/office/powerpoint/2010/main" val="368634857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38869"/>
            <a:ext cx="9144000" cy="609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80708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639113" y="79264"/>
            <a:ext cx="8799969" cy="5802480"/>
          </a:xfrm>
          <a:prstGeom prst="rect">
            <a:avLst/>
          </a:prstGeom>
        </p:spPr>
      </p:pic>
      <p:sp>
        <p:nvSpPr>
          <p:cNvPr id="5" name="Obdélník 4"/>
          <p:cNvSpPr/>
          <p:nvPr/>
        </p:nvSpPr>
        <p:spPr>
          <a:xfrm>
            <a:off x="173325" y="5881744"/>
            <a:ext cx="5865773" cy="369332"/>
          </a:xfrm>
          <a:prstGeom prst="rect">
            <a:avLst/>
          </a:prstGeom>
        </p:spPr>
        <p:txBody>
          <a:bodyPr wrap="none">
            <a:spAutoFit/>
          </a:bodyPr>
          <a:lstStyle/>
          <a:p>
            <a:r>
              <a:rPr lang="en-US" dirty="0"/>
              <a:t>A beluga sturgeon of over 4400 pound - 2000 kilograms</a:t>
            </a:r>
            <a:endParaRPr lang="cs-CZ" dirty="0"/>
          </a:p>
        </p:txBody>
      </p:sp>
      <p:sp>
        <p:nvSpPr>
          <p:cNvPr id="6" name="Obdélník 5"/>
          <p:cNvSpPr/>
          <p:nvPr/>
        </p:nvSpPr>
        <p:spPr>
          <a:xfrm>
            <a:off x="173325" y="6251076"/>
            <a:ext cx="6096000" cy="261610"/>
          </a:xfrm>
          <a:prstGeom prst="rect">
            <a:avLst/>
          </a:prstGeom>
        </p:spPr>
        <p:txBody>
          <a:bodyPr>
            <a:spAutoFit/>
          </a:bodyPr>
          <a:lstStyle/>
          <a:p>
            <a:r>
              <a:rPr lang="cs-CZ" sz="1100" dirty="0"/>
              <a:t>http://bigfishesoftheworld.blogspot.cz/2012/07/sturgeon-beluga-huso-huso.html</a:t>
            </a:r>
          </a:p>
        </p:txBody>
      </p:sp>
    </p:spTree>
    <p:extLst>
      <p:ext uri="{BB962C8B-B14F-4D97-AF65-F5344CB8AC3E}">
        <p14:creationId xmlns:p14="http://schemas.microsoft.com/office/powerpoint/2010/main" val="284447816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vyz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921" y="3600897"/>
            <a:ext cx="4114354" cy="30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vyza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029" y="304726"/>
            <a:ext cx="4121051" cy="308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vyza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224" y="304726"/>
            <a:ext cx="4121051" cy="308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vyza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2029" y="3581921"/>
            <a:ext cx="4121051" cy="30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076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8040853" y="2361016"/>
            <a:ext cx="4151147" cy="4276493"/>
          </a:xfrm>
          <a:prstGeom prst="rect">
            <a:avLst/>
          </a:prstGeom>
        </p:spPr>
      </p:pic>
      <p:pic>
        <p:nvPicPr>
          <p:cNvPr id="5" name="Obrázek 4"/>
          <p:cNvPicPr>
            <a:picLocks noChangeAspect="1"/>
          </p:cNvPicPr>
          <p:nvPr/>
        </p:nvPicPr>
        <p:blipFill>
          <a:blip r:embed="rId3"/>
          <a:stretch>
            <a:fillRect/>
          </a:stretch>
        </p:blipFill>
        <p:spPr>
          <a:xfrm>
            <a:off x="0" y="72427"/>
            <a:ext cx="7925520" cy="4821913"/>
          </a:xfrm>
          <a:prstGeom prst="rect">
            <a:avLst/>
          </a:prstGeom>
        </p:spPr>
      </p:pic>
    </p:spTree>
    <p:extLst>
      <p:ext uri="{BB962C8B-B14F-4D97-AF65-F5344CB8AC3E}">
        <p14:creationId xmlns:p14="http://schemas.microsoft.com/office/powerpoint/2010/main" val="239368891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a:stretch>
            <a:fillRect/>
          </a:stretch>
        </p:blipFill>
        <p:spPr>
          <a:xfrm>
            <a:off x="2094890" y="0"/>
            <a:ext cx="7099137" cy="6857999"/>
          </a:xfrm>
          <a:prstGeom prst="rect">
            <a:avLst/>
          </a:prstGeom>
        </p:spPr>
      </p:pic>
      <p:sp>
        <p:nvSpPr>
          <p:cNvPr id="7" name="Obdélník 6"/>
          <p:cNvSpPr/>
          <p:nvPr/>
        </p:nvSpPr>
        <p:spPr>
          <a:xfrm>
            <a:off x="9194027" y="6142609"/>
            <a:ext cx="2245871" cy="307777"/>
          </a:xfrm>
          <a:prstGeom prst="rect">
            <a:avLst/>
          </a:prstGeom>
        </p:spPr>
        <p:txBody>
          <a:bodyPr wrap="none">
            <a:spAutoFit/>
          </a:bodyPr>
          <a:lstStyle/>
          <a:p>
            <a:r>
              <a:rPr lang="cs-CZ" sz="1400" dirty="0"/>
              <a:t>https://www.topalkohol.cz/</a:t>
            </a:r>
          </a:p>
        </p:txBody>
      </p:sp>
    </p:spTree>
    <p:extLst>
      <p:ext uri="{BB962C8B-B14F-4D97-AF65-F5344CB8AC3E}">
        <p14:creationId xmlns:p14="http://schemas.microsoft.com/office/powerpoint/2010/main" val="385501822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43281" y="855677"/>
            <a:ext cx="11526473" cy="2031325"/>
          </a:xfrm>
          <a:prstGeom prst="rect">
            <a:avLst/>
          </a:prstGeom>
        </p:spPr>
        <p:txBody>
          <a:bodyPr wrap="square">
            <a:spAutoFit/>
          </a:bodyPr>
          <a:lstStyle/>
          <a:p>
            <a:pPr algn="just"/>
            <a:r>
              <a:rPr lang="en-US" dirty="0"/>
              <a:t>Males reproduce for the first time at 8-13 years, females at 10-16. Generation length (average age of parents of current cohort) is estimated to be 15 years under natural circumstances, but due to the impacts this species is facing the generation length ranges from between 12 years in the Caspian Sea to over 20 in the Danube. Females reproduce every 4-6 years and males every 2-3 years in April-June, when the temperature rises above 10°C. Larvae drift on currents; juveniles then move towards shallower habitats, before migrating to the sea during their first summer. They remain at sea until maturity. The Russian Sturgeon feeds on a wide variety of benthic </a:t>
            </a:r>
            <a:r>
              <a:rPr lang="en-US" dirty="0" err="1"/>
              <a:t>molluscs</a:t>
            </a:r>
            <a:r>
              <a:rPr lang="en-US" dirty="0"/>
              <a:t>, crustaceans and small fish.</a:t>
            </a:r>
            <a:endParaRPr lang="cs-CZ" dirty="0"/>
          </a:p>
        </p:txBody>
      </p:sp>
      <p:sp>
        <p:nvSpPr>
          <p:cNvPr id="4" name="Obdélník 3"/>
          <p:cNvSpPr/>
          <p:nvPr/>
        </p:nvSpPr>
        <p:spPr>
          <a:xfrm>
            <a:off x="8506504" y="3836534"/>
            <a:ext cx="3685496" cy="338554"/>
          </a:xfrm>
          <a:prstGeom prst="rect">
            <a:avLst/>
          </a:prstGeom>
        </p:spPr>
        <p:txBody>
          <a:bodyPr wrap="none">
            <a:spAutoFit/>
          </a:bodyPr>
          <a:lstStyle/>
          <a:p>
            <a:r>
              <a:rPr lang="cs-CZ" sz="1600" dirty="0"/>
              <a:t>http://www.iucnredlist.org/details/232/0</a:t>
            </a:r>
          </a:p>
        </p:txBody>
      </p:sp>
      <p:sp>
        <p:nvSpPr>
          <p:cNvPr id="5" name="Obdélník 4"/>
          <p:cNvSpPr/>
          <p:nvPr/>
        </p:nvSpPr>
        <p:spPr>
          <a:xfrm>
            <a:off x="243281" y="2887002"/>
            <a:ext cx="11526473" cy="923330"/>
          </a:xfrm>
          <a:prstGeom prst="rect">
            <a:avLst/>
          </a:prstGeom>
        </p:spPr>
        <p:txBody>
          <a:bodyPr wrap="square">
            <a:spAutoFit/>
          </a:bodyPr>
          <a:lstStyle/>
          <a:p>
            <a:pPr algn="just"/>
            <a:r>
              <a:rPr lang="en-US" dirty="0"/>
              <a:t>Use and Trade: 	This is an aquarium species (250,000 exported from Hungary annually (Gessner </a:t>
            </a:r>
            <a:r>
              <a:rPr lang="en-US" dirty="0" err="1"/>
              <a:t>pers</a:t>
            </a:r>
            <a:r>
              <a:rPr lang="en-US" dirty="0"/>
              <a:t> com.)). Skin and as a leather. Caviar is used as cosmetic and medicinal purposes. Cartilage used medicinal use. Intestine use as sauce (food) and to produce </a:t>
            </a:r>
            <a:r>
              <a:rPr lang="en-US" dirty="0" err="1"/>
              <a:t>gelatine</a:t>
            </a:r>
            <a:r>
              <a:rPr lang="en-US" dirty="0"/>
              <a:t>. Swim bladder used as glue.</a:t>
            </a:r>
            <a:endParaRPr lang="cs-CZ" dirty="0"/>
          </a:p>
        </p:txBody>
      </p:sp>
      <p:sp>
        <p:nvSpPr>
          <p:cNvPr id="6" name="Obdélník 5"/>
          <p:cNvSpPr/>
          <p:nvPr/>
        </p:nvSpPr>
        <p:spPr>
          <a:xfrm>
            <a:off x="3311384" y="232550"/>
            <a:ext cx="6096000" cy="400110"/>
          </a:xfrm>
          <a:prstGeom prst="rect">
            <a:avLst/>
          </a:prstGeom>
        </p:spPr>
        <p:txBody>
          <a:bodyPr>
            <a:spAutoFit/>
          </a:bodyPr>
          <a:lstStyle/>
          <a:p>
            <a:r>
              <a:rPr lang="cs-CZ" sz="2000" b="1" dirty="0"/>
              <a:t>jeseter ruský </a:t>
            </a:r>
            <a:r>
              <a:rPr lang="cs-CZ" sz="2000" b="1" dirty="0" smtClean="0"/>
              <a:t>  (</a:t>
            </a:r>
            <a:r>
              <a:rPr lang="cs-CZ" sz="2000" b="1" i="1" dirty="0" err="1"/>
              <a:t>Acipenser</a:t>
            </a:r>
            <a:r>
              <a:rPr lang="cs-CZ" sz="2000" b="1" i="1" dirty="0"/>
              <a:t> </a:t>
            </a:r>
            <a:r>
              <a:rPr lang="cs-CZ" sz="2000" b="1" i="1" dirty="0" err="1"/>
              <a:t>gueldenstaedti</a:t>
            </a:r>
            <a:r>
              <a:rPr lang="cs-CZ" sz="2000" b="1" i="1" dirty="0"/>
              <a:t> </a:t>
            </a:r>
            <a:r>
              <a:rPr lang="cs-CZ" sz="2000" b="1" dirty="0"/>
              <a:t>)</a:t>
            </a:r>
          </a:p>
        </p:txBody>
      </p:sp>
      <p:pic>
        <p:nvPicPr>
          <p:cNvPr id="7"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281" y="4539845"/>
            <a:ext cx="11774536" cy="19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délník 2"/>
          <p:cNvSpPr>
            <a:spLocks noChangeArrowheads="1"/>
          </p:cNvSpPr>
          <p:nvPr/>
        </p:nvSpPr>
        <p:spPr bwMode="auto">
          <a:xfrm>
            <a:off x="9954431" y="6257037"/>
            <a:ext cx="2063386"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fontAlgn="base">
              <a:spcBef>
                <a:spcPct val="0"/>
              </a:spcBef>
              <a:spcAft>
                <a:spcPct val="0"/>
              </a:spcAft>
            </a:pPr>
            <a:r>
              <a:rPr lang="cs-CZ" altLang="cs-CZ" sz="1266" dirty="0"/>
              <a:t>Autor kresby: Petr Pelikán</a:t>
            </a:r>
          </a:p>
        </p:txBody>
      </p:sp>
    </p:spTree>
    <p:extLst>
      <p:ext uri="{BB962C8B-B14F-4D97-AF65-F5344CB8AC3E}">
        <p14:creationId xmlns:p14="http://schemas.microsoft.com/office/powerpoint/2010/main" val="332580020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jes ruský z hor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726" y="304726"/>
            <a:ext cx="3962549" cy="297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jes ruský z bok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824" y="304726"/>
            <a:ext cx="3962549" cy="297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jes ruský hlava z bok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726" y="3581921"/>
            <a:ext cx="3962549" cy="297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jes ruský hlava ze spod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824" y="3581921"/>
            <a:ext cx="3962549" cy="297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4206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image_12366299587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4473" y="214688"/>
            <a:ext cx="320017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505-001-001-005 acipenser_gueldenstaedti_f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949" y="3808512"/>
            <a:ext cx="3200176"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israeli_sturge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789536"/>
            <a:ext cx="320017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3723" y="3264592"/>
            <a:ext cx="4581679" cy="5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4230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1524000" y="3506512"/>
            <a:ext cx="4065694" cy="3055101"/>
          </a:xfrm>
          <a:prstGeom prst="rect">
            <a:avLst/>
          </a:prstGeom>
        </p:spPr>
      </p:pic>
      <p:pic>
        <p:nvPicPr>
          <p:cNvPr id="5" name="Obrázek 4"/>
          <p:cNvPicPr>
            <a:picLocks noChangeAspect="1"/>
          </p:cNvPicPr>
          <p:nvPr/>
        </p:nvPicPr>
        <p:blipFill>
          <a:blip r:embed="rId3"/>
          <a:stretch>
            <a:fillRect/>
          </a:stretch>
        </p:blipFill>
        <p:spPr>
          <a:xfrm>
            <a:off x="5488433" y="3506512"/>
            <a:ext cx="5257994" cy="2912119"/>
          </a:xfrm>
          <a:prstGeom prst="rect">
            <a:avLst/>
          </a:prstGeom>
        </p:spPr>
      </p:pic>
      <p:sp>
        <p:nvSpPr>
          <p:cNvPr id="6" name="Text Box 6"/>
          <p:cNvSpPr txBox="1">
            <a:spLocks noGrp="1" noChangeArrowheads="1"/>
          </p:cNvSpPr>
          <p:nvPr>
            <p:ph type="title"/>
          </p:nvPr>
        </p:nvSpPr>
        <p:spPr bwMode="auto">
          <a:xfrm>
            <a:off x="2152427" y="365002"/>
            <a:ext cx="7437086" cy="46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r>
              <a:rPr lang="cs-CZ" altLang="cs-CZ" sz="2391" b="1" dirty="0">
                <a:solidFill>
                  <a:schemeClr val="tx1"/>
                </a:solidFill>
                <a:latin typeface="Times New Roman" panose="02020603050405020304" pitchFamily="18" charset="0"/>
              </a:rPr>
              <a:t>jeseter perský </a:t>
            </a:r>
            <a:r>
              <a:rPr lang="cs-CZ" altLang="cs-CZ" sz="2391" b="1" dirty="0" smtClean="0">
                <a:solidFill>
                  <a:schemeClr val="tx1"/>
                </a:solidFill>
                <a:latin typeface="Times New Roman" panose="02020603050405020304" pitchFamily="18" charset="0"/>
              </a:rPr>
              <a:t>(</a:t>
            </a:r>
            <a:r>
              <a:rPr lang="en-US" altLang="cs-CZ" sz="2391" b="1" i="1" dirty="0" err="1" smtClean="0">
                <a:solidFill>
                  <a:schemeClr val="tx1"/>
                </a:solidFill>
                <a:latin typeface="Times New Roman" panose="02020603050405020304" pitchFamily="18" charset="0"/>
              </a:rPr>
              <a:t>Acipenser</a:t>
            </a:r>
            <a:r>
              <a:rPr lang="en-US" altLang="cs-CZ" sz="2391" b="1" i="1" dirty="0" smtClean="0">
                <a:solidFill>
                  <a:schemeClr val="tx1"/>
                </a:solidFill>
                <a:latin typeface="Times New Roman" panose="02020603050405020304" pitchFamily="18" charset="0"/>
              </a:rPr>
              <a:t> </a:t>
            </a:r>
            <a:r>
              <a:rPr lang="en-US" altLang="cs-CZ" sz="2391" b="1" i="1" dirty="0" err="1" smtClean="0">
                <a:solidFill>
                  <a:schemeClr val="tx1"/>
                </a:solidFill>
                <a:latin typeface="Times New Roman" panose="02020603050405020304" pitchFamily="18" charset="0"/>
              </a:rPr>
              <a:t>persicus</a:t>
            </a:r>
            <a:r>
              <a:rPr lang="cs-CZ" altLang="cs-CZ" sz="2391" b="1" i="1" dirty="0" smtClean="0">
                <a:solidFill>
                  <a:schemeClr val="tx1"/>
                </a:solidFill>
                <a:latin typeface="Times New Roman" panose="02020603050405020304" pitchFamily="18" charset="0"/>
              </a:rPr>
              <a:t>) </a:t>
            </a:r>
            <a:r>
              <a:rPr lang="cs-CZ" altLang="cs-CZ" sz="2391" b="1" dirty="0" err="1" smtClean="0">
                <a:solidFill>
                  <a:schemeClr val="tx1"/>
                </a:solidFill>
                <a:latin typeface="Times New Roman" panose="02020603050405020304" pitchFamily="18" charset="0"/>
              </a:rPr>
              <a:t>Persian</a:t>
            </a:r>
            <a:r>
              <a:rPr lang="cs-CZ" altLang="cs-CZ" sz="2391" b="1" dirty="0" smtClean="0">
                <a:solidFill>
                  <a:schemeClr val="tx1"/>
                </a:solidFill>
                <a:latin typeface="Times New Roman" panose="02020603050405020304" pitchFamily="18" charset="0"/>
              </a:rPr>
              <a:t> </a:t>
            </a:r>
            <a:r>
              <a:rPr lang="cs-CZ" altLang="cs-CZ" sz="2391" b="1" dirty="0" err="1">
                <a:solidFill>
                  <a:schemeClr val="tx1"/>
                </a:solidFill>
                <a:latin typeface="Times New Roman" panose="02020603050405020304" pitchFamily="18" charset="0"/>
              </a:rPr>
              <a:t>Sturgeon</a:t>
            </a:r>
            <a:endParaRPr lang="cs-CZ" altLang="cs-CZ" sz="2391" b="1" i="1" dirty="0">
              <a:solidFill>
                <a:schemeClr val="tx1"/>
              </a:solidFill>
              <a:latin typeface="Times New Roman" panose="02020603050405020304" pitchFamily="18" charset="0"/>
            </a:endParaRPr>
          </a:p>
        </p:txBody>
      </p:sp>
      <p:pic>
        <p:nvPicPr>
          <p:cNvPr id="7" name="Obrázek 6"/>
          <p:cNvPicPr>
            <a:picLocks noChangeAspect="1"/>
          </p:cNvPicPr>
          <p:nvPr/>
        </p:nvPicPr>
        <p:blipFill>
          <a:blip r:embed="rId4"/>
          <a:stretch>
            <a:fillRect/>
          </a:stretch>
        </p:blipFill>
        <p:spPr>
          <a:xfrm>
            <a:off x="1691136" y="948099"/>
            <a:ext cx="6532811" cy="1367027"/>
          </a:xfrm>
          <a:prstGeom prst="rect">
            <a:avLst/>
          </a:prstGeom>
        </p:spPr>
      </p:pic>
      <p:pic>
        <p:nvPicPr>
          <p:cNvPr id="8" name="Obrázek 7"/>
          <p:cNvPicPr>
            <a:picLocks noChangeAspect="1"/>
          </p:cNvPicPr>
          <p:nvPr/>
        </p:nvPicPr>
        <p:blipFill>
          <a:blip r:embed="rId5"/>
          <a:stretch>
            <a:fillRect/>
          </a:stretch>
        </p:blipFill>
        <p:spPr>
          <a:xfrm>
            <a:off x="1691136" y="2449794"/>
            <a:ext cx="8627708" cy="827314"/>
          </a:xfrm>
          <a:prstGeom prst="rect">
            <a:avLst/>
          </a:prstGeom>
        </p:spPr>
      </p:pic>
      <p:sp>
        <p:nvSpPr>
          <p:cNvPr id="2" name="Obdélník 1"/>
          <p:cNvSpPr/>
          <p:nvPr/>
        </p:nvSpPr>
        <p:spPr>
          <a:xfrm>
            <a:off x="8223947" y="6360111"/>
            <a:ext cx="2916633" cy="276999"/>
          </a:xfrm>
          <a:prstGeom prst="rect">
            <a:avLst/>
          </a:prstGeom>
        </p:spPr>
        <p:txBody>
          <a:bodyPr wrap="square">
            <a:spAutoFit/>
          </a:bodyPr>
          <a:lstStyle/>
          <a:p>
            <a:r>
              <a:rPr lang="cs-CZ" sz="1200" dirty="0"/>
              <a:t>http://</a:t>
            </a:r>
            <a:r>
              <a:rPr lang="cs-CZ" sz="1200" dirty="0" smtClean="0"/>
              <a:t>www.pond-life.me.uk/sturgeon/</a:t>
            </a:r>
            <a:endParaRPr lang="cs-CZ" sz="1200" dirty="0"/>
          </a:p>
        </p:txBody>
      </p:sp>
    </p:spTree>
    <p:extLst>
      <p:ext uri="{BB962C8B-B14F-4D97-AF65-F5344CB8AC3E}">
        <p14:creationId xmlns:p14="http://schemas.microsoft.com/office/powerpoint/2010/main" val="410179718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itul 1">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ul 1">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Titul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2625</TotalTime>
  <Words>3801</Words>
  <Application>Microsoft Office PowerPoint</Application>
  <PresentationFormat>Širokoúhlá obrazovka</PresentationFormat>
  <Paragraphs>256</Paragraphs>
  <Slides>55</Slides>
  <Notes>0</Notes>
  <HiddenSlides>0</HiddenSlides>
  <MMClips>1</MMClips>
  <ScaleCrop>false</ScaleCrop>
  <HeadingPairs>
    <vt:vector size="6" baseType="variant">
      <vt:variant>
        <vt:lpstr>Použitá písma</vt:lpstr>
      </vt:variant>
      <vt:variant>
        <vt:i4>9</vt:i4>
      </vt:variant>
      <vt:variant>
        <vt:lpstr>Motiv</vt:lpstr>
      </vt:variant>
      <vt:variant>
        <vt:i4>4</vt:i4>
      </vt:variant>
      <vt:variant>
        <vt:lpstr>Nadpisy snímků</vt:lpstr>
      </vt:variant>
      <vt:variant>
        <vt:i4>55</vt:i4>
      </vt:variant>
    </vt:vector>
  </HeadingPairs>
  <TitlesOfParts>
    <vt:vector size="68" baseType="lpstr">
      <vt:lpstr>Arial</vt:lpstr>
      <vt:lpstr>Calibri</vt:lpstr>
      <vt:lpstr>Calibri Light</vt:lpstr>
      <vt:lpstr>Clara Sans</vt:lpstr>
      <vt:lpstr>Gill Sans Light</vt:lpstr>
      <vt:lpstr>Myriad Pro</vt:lpstr>
      <vt:lpstr>Symbol</vt:lpstr>
      <vt:lpstr>Times New Roman</vt:lpstr>
      <vt:lpstr>ヒラギノ角ゴ Pro W3</vt:lpstr>
      <vt:lpstr>Titul 1</vt:lpstr>
      <vt:lpstr>1_Motiv Office</vt:lpstr>
      <vt:lpstr>1 pruh LOW grey</vt:lpstr>
      <vt:lpstr>1_1 pruh LOW grey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jeseter perský (Acipenser persicus) Persian Sturgeon</vt:lpstr>
      <vt:lpstr>Prezentace aplikace PowerPoint</vt:lpstr>
      <vt:lpstr>jeseter perský (Acipenser persicus) Persian Sturgeon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David Gela</dc:creator>
  <cp:lastModifiedBy>David Gela</cp:lastModifiedBy>
  <cp:revision>59</cp:revision>
  <dcterms:created xsi:type="dcterms:W3CDTF">2017-01-23T13:48:30Z</dcterms:created>
  <dcterms:modified xsi:type="dcterms:W3CDTF">2017-02-15T12:39:11Z</dcterms:modified>
</cp:coreProperties>
</file>