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10693400" cy="756126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50" d="100"/>
          <a:sy n="50" d="100"/>
        </p:scale>
        <p:origin x="-1444" y="-296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1D14C-5566-445D-BD74-763B41037513}" type="datetimeFigureOut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DD68CE-66E3-4B61-B1C6-4A829A62593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0625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/>
          <p:nvPr/>
        </p:nvSpPr>
        <p:spPr>
          <a:xfrm>
            <a:off x="0" y="0"/>
            <a:ext cx="10693400" cy="7561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0" y="1887568"/>
            <a:ext cx="10693400" cy="1890000"/>
          </a:xfrm>
          <a:prstGeom prst="rect">
            <a:avLst/>
          </a:prstGeom>
          <a:solidFill>
            <a:srgbClr val="E00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1165225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800" dirty="0">
              <a:latin typeface="Clara Sans" pitchFamily="50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2284" y="2024330"/>
            <a:ext cx="8289110" cy="1503745"/>
          </a:xfrm>
        </p:spPr>
        <p:txBody>
          <a:bodyPr/>
          <a:lstStyle>
            <a:lvl1pPr marL="0" indent="0" algn="l">
              <a:defRPr sz="4400">
                <a:solidFill>
                  <a:schemeClr val="bg1"/>
                </a:solidFill>
                <a:latin typeface="Clara Sans" pitchFamily="50" charset="0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720080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861E5E6D-9964-443D-8A1A-2F174139E21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lara Sans" pitchFamily="50" charset="0"/>
              </a:defRPr>
            </a:lvl1pPr>
          </a:lstStyle>
          <a:p>
            <a:pPr>
              <a:defRPr/>
            </a:pPr>
            <a:fld id="{9251B02E-AEA4-4A25-B995-7FBC9F8D1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0" y="0"/>
            <a:ext cx="3030538" cy="12603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140" y="212887"/>
            <a:ext cx="3973746" cy="1017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Obrázek 9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30913" y="6228903"/>
            <a:ext cx="4610100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042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A390B-2DF6-4A98-8CD3-57C620926EC6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80E49-5BFC-4E79-BF4D-A767D26BC07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62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752716" y="1044327"/>
            <a:ext cx="2406015" cy="571005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4670" y="1044327"/>
            <a:ext cx="7039822" cy="571005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E73E3-272C-49D3-A172-02F9E4E9562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54864-5606-4A31-B3E2-746352118BF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746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31325" y="180231"/>
            <a:ext cx="7427088" cy="662917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4988" y="1187532"/>
            <a:ext cx="9623425" cy="5567281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3D660-356F-4B7B-9477-B5CEBBE7ED6F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B7347-35A8-416A-A6BF-14F7C64C13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E90E3-EF82-41EA-9CBB-69D0C1CE9A68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60EE9-DB36-4AC0-93AC-EAF55A4D2F9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298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764296"/>
            <a:ext cx="4722918" cy="49900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EF439-A903-4BAB-BE0E-D1DEB9C70BCB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5203F-6002-47B2-BA6E-0944EEA5321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8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22164" y="1188343"/>
            <a:ext cx="4724775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1" y="1980431"/>
            <a:ext cx="4724775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44605" y="1188343"/>
            <a:ext cx="4726631" cy="70536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100" y="1980431"/>
            <a:ext cx="4726631" cy="47739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A1EA3-E2BC-48E8-A352-50577628A881}" type="datetime1">
              <a:rPr lang="cs-CZ" smtClean="0"/>
              <a:t>14.06.2021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44537-99EA-4D2E-83BE-317CA3E7C59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85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F245D-D6AC-44C9-87B3-4C6EEA36FB51}" type="datetime1">
              <a:rPr lang="cs-CZ" smtClean="0"/>
              <a:t>14.06.2021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53024-765D-4A8F-A60F-9D142B3F156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941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81568-6828-4203-9B7C-12AC327FE14E}" type="datetime1">
              <a:rPr lang="cs-CZ" smtClean="0"/>
              <a:t>14.06.2021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4965D-B6FC-48F4-BDEB-A25D835DCF7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6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2" y="972318"/>
            <a:ext cx="3518055" cy="6099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2"/>
            <a:ext cx="5977908" cy="645332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2" y="1582266"/>
            <a:ext cx="3518055" cy="51721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8B92B-E7FC-4C9D-A25B-8D733F1B7F04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35B1B-A23A-4D82-B975-BDB1401989B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363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972319"/>
            <a:ext cx="6416040" cy="4240052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06EB7-D81F-404B-ACAE-5954E4C5B005}" type="datetime1">
              <a:rPr lang="cs-CZ" smtClean="0"/>
              <a:t>14.06.2021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0E438-300D-426D-956D-FF05AA67C7E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50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996333"/>
            <a:ext cx="10693400" cy="656493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30538" y="145125"/>
            <a:ext cx="748831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cs-CZ" dirty="0" smtClean="0"/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534988" y="1260475"/>
            <a:ext cx="9623425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34988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B5044EDA-262F-488C-9A1C-4884F878AF7B}" type="datetime1">
              <a:rPr lang="cs-CZ" smtClean="0"/>
              <a:t>14.06.2021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652838" y="7008813"/>
            <a:ext cx="3387725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7662863" y="7008813"/>
            <a:ext cx="2495550" cy="401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lara Sans" pitchFamily="50" charset="0"/>
              </a:defRPr>
            </a:lvl1pPr>
          </a:lstStyle>
          <a:p>
            <a:pPr>
              <a:defRPr/>
            </a:pPr>
            <a:fld id="{C0EA4A2D-1AC4-4A39-9436-83225DB5FE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 descr="I:\Mayna\!!_práce\RadkaF\JU České Budějovice\PPT prezentace\Podklady\HlavPapir Ekonomická fakult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24" y="216823"/>
            <a:ext cx="2376264" cy="6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2123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Clara Sans" pitchFamily="50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Clara Sans" pitchFamily="50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Clara Sans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Old</a:t>
            </a:r>
            <a:r>
              <a:rPr lang="cs-CZ" dirty="0" smtClean="0"/>
              <a:t> Testament </a:t>
            </a:r>
            <a:r>
              <a:rPr lang="cs-CZ" dirty="0" err="1" smtClean="0"/>
              <a:t>Exegesis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2284" y="3957618"/>
            <a:ext cx="8640960" cy="995382"/>
          </a:xfrm>
        </p:spPr>
        <p:txBody>
          <a:bodyPr/>
          <a:lstStyle/>
          <a:p>
            <a:r>
              <a:rPr lang="cs-CZ" dirty="0" smtClean="0"/>
              <a:t>Step 4</a:t>
            </a:r>
          </a:p>
          <a:p>
            <a:r>
              <a:rPr lang="cs-CZ" dirty="0" err="1" smtClean="0"/>
              <a:t>Biblical</a:t>
            </a:r>
            <a:r>
              <a:rPr lang="cs-CZ" dirty="0" smtClean="0"/>
              <a:t> text as </a:t>
            </a:r>
            <a:r>
              <a:rPr lang="cs-CZ" dirty="0" smtClean="0"/>
              <a:t>a </a:t>
            </a:r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313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Biblical</a:t>
            </a:r>
            <a:r>
              <a:rPr lang="cs-CZ" sz="2400" dirty="0" smtClean="0"/>
              <a:t> </a:t>
            </a:r>
            <a:r>
              <a:rPr lang="cs-CZ" sz="2400" dirty="0" err="1" smtClean="0"/>
              <a:t>texts</a:t>
            </a:r>
            <a:r>
              <a:rPr lang="cs-CZ" sz="2400" dirty="0" smtClean="0"/>
              <a:t> are – as </a:t>
            </a:r>
            <a:r>
              <a:rPr lang="cs-CZ" sz="2400" dirty="0" err="1" smtClean="0"/>
              <a:t>well</a:t>
            </a:r>
            <a:r>
              <a:rPr lang="cs-CZ" sz="2400" dirty="0" smtClean="0"/>
              <a:t> as </a:t>
            </a:r>
            <a:r>
              <a:rPr lang="cs-CZ" sz="2400" dirty="0" err="1" smtClean="0"/>
              <a:t>other</a:t>
            </a:r>
            <a:r>
              <a:rPr lang="cs-CZ" sz="2400" dirty="0" smtClean="0"/>
              <a:t> </a:t>
            </a:r>
            <a:r>
              <a:rPr lang="cs-CZ" sz="2400" dirty="0" err="1" smtClean="0"/>
              <a:t>texts</a:t>
            </a:r>
            <a:r>
              <a:rPr lang="cs-CZ" sz="2400" dirty="0" smtClean="0"/>
              <a:t> – a </a:t>
            </a:r>
            <a:r>
              <a:rPr lang="cs-CZ" sz="2400" dirty="0" err="1" smtClean="0"/>
              <a:t>product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a </a:t>
            </a:r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group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people</a:t>
            </a:r>
            <a:r>
              <a:rPr lang="cs-CZ" sz="2400" dirty="0" smtClean="0"/>
              <a:t> </a:t>
            </a:r>
            <a:r>
              <a:rPr lang="cs-CZ" sz="2400" dirty="0" err="1" smtClean="0"/>
              <a:t>living</a:t>
            </a:r>
            <a:r>
              <a:rPr lang="cs-CZ" sz="2400" dirty="0" smtClean="0"/>
              <a:t> in a </a:t>
            </a:r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land</a:t>
            </a:r>
            <a:r>
              <a:rPr lang="cs-CZ" sz="2400" dirty="0" smtClean="0"/>
              <a:t> in a </a:t>
            </a:r>
            <a:r>
              <a:rPr lang="cs-CZ" sz="2400" dirty="0" err="1" smtClean="0"/>
              <a:t>certain</a:t>
            </a:r>
            <a:r>
              <a:rPr lang="cs-CZ" sz="2400" dirty="0" smtClean="0"/>
              <a:t> </a:t>
            </a:r>
            <a:r>
              <a:rPr lang="cs-CZ" sz="2400" dirty="0" err="1" smtClean="0"/>
              <a:t>time</a:t>
            </a:r>
            <a:r>
              <a:rPr lang="cs-CZ" sz="2400" dirty="0" smtClean="0"/>
              <a:t>. </a:t>
            </a:r>
            <a:r>
              <a:rPr lang="cs-CZ" sz="2400" dirty="0" err="1" smtClean="0"/>
              <a:t>This</a:t>
            </a:r>
            <a:r>
              <a:rPr lang="cs-CZ" sz="2400" dirty="0" smtClean="0"/>
              <a:t> has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impact</a:t>
            </a:r>
            <a:r>
              <a:rPr lang="cs-CZ" sz="2400" dirty="0" smtClean="0"/>
              <a:t> on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– on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form</a:t>
            </a:r>
            <a:r>
              <a:rPr lang="cs-CZ" sz="2400" dirty="0" smtClean="0"/>
              <a:t> and </a:t>
            </a:r>
            <a:r>
              <a:rPr lang="cs-CZ" sz="2400" dirty="0" err="1" smtClean="0"/>
              <a:t>meaning</a:t>
            </a:r>
            <a:r>
              <a:rPr lang="cs-CZ" sz="2400" dirty="0" smtClean="0"/>
              <a:t>. </a:t>
            </a:r>
          </a:p>
          <a:p>
            <a:endParaRPr lang="cs-CZ" sz="2400" dirty="0" smtClean="0"/>
          </a:p>
          <a:p>
            <a:pPr lvl="1"/>
            <a:r>
              <a:rPr lang="cs-CZ" sz="2400" b="1" dirty="0" err="1" smtClean="0"/>
              <a:t>Origin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text:</a:t>
            </a:r>
            <a:r>
              <a:rPr lang="cs-CZ" sz="2400" dirty="0" smtClean="0"/>
              <a:t> </a:t>
            </a:r>
            <a:r>
              <a:rPr lang="cs-CZ" sz="2400" dirty="0" err="1" smtClean="0"/>
              <a:t>When</a:t>
            </a:r>
            <a:r>
              <a:rPr lang="cs-CZ" sz="2400" dirty="0" smtClean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</a:t>
            </a:r>
            <a:r>
              <a:rPr lang="cs-CZ" sz="2400" dirty="0" err="1" smtClean="0"/>
              <a:t>written</a:t>
            </a:r>
            <a:r>
              <a:rPr lang="cs-CZ" sz="2400" dirty="0" smtClean="0"/>
              <a:t>? </a:t>
            </a:r>
            <a:r>
              <a:rPr lang="cs-CZ" sz="2400" dirty="0" err="1" smtClean="0"/>
              <a:t>Who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author</a:t>
            </a:r>
            <a:r>
              <a:rPr lang="cs-CZ" sz="2400" dirty="0" smtClean="0"/>
              <a:t>?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whom</a:t>
            </a:r>
            <a:r>
              <a:rPr lang="cs-CZ" sz="2400" dirty="0" smtClean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written</a:t>
            </a:r>
            <a:r>
              <a:rPr lang="cs-CZ" sz="2400" dirty="0" smtClean="0"/>
              <a:t>? </a:t>
            </a:r>
            <a:r>
              <a:rPr lang="cs-CZ" sz="2400" dirty="0" err="1" smtClean="0"/>
              <a:t>Did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</a:t>
            </a:r>
            <a:r>
              <a:rPr lang="cs-CZ" sz="2400" dirty="0" err="1" smtClean="0"/>
              <a:t>composed</a:t>
            </a:r>
            <a:r>
              <a:rPr lang="cs-CZ" sz="2400" dirty="0" smtClean="0"/>
              <a:t> </a:t>
            </a:r>
            <a:r>
              <a:rPr lang="cs-CZ" sz="2400" dirty="0" err="1" smtClean="0"/>
              <a:t>gradually</a:t>
            </a:r>
            <a:r>
              <a:rPr lang="cs-CZ" sz="2400" dirty="0" smtClean="0"/>
              <a:t>? </a:t>
            </a:r>
          </a:p>
          <a:p>
            <a:pPr lvl="1"/>
            <a:r>
              <a:rPr lang="cs-CZ" sz="2400" b="1" dirty="0" err="1" smtClean="0"/>
              <a:t>What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was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the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original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meaning</a:t>
            </a:r>
            <a:r>
              <a:rPr lang="cs-CZ" sz="2400" b="1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text? </a:t>
            </a:r>
            <a:r>
              <a:rPr lang="cs-CZ" sz="2400" dirty="0" err="1" smtClean="0"/>
              <a:t>Who</a:t>
            </a:r>
            <a:r>
              <a:rPr lang="cs-CZ" sz="2400" dirty="0" smtClean="0"/>
              <a:t> </a:t>
            </a:r>
            <a:r>
              <a:rPr lang="cs-CZ" sz="2400" dirty="0" err="1" smtClean="0"/>
              <a:t>was</a:t>
            </a:r>
            <a:r>
              <a:rPr lang="cs-CZ" sz="2400" dirty="0" smtClean="0"/>
              <a:t>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first</a:t>
            </a:r>
            <a:r>
              <a:rPr lang="cs-CZ" sz="2400" dirty="0" smtClean="0"/>
              <a:t> </a:t>
            </a:r>
            <a:r>
              <a:rPr lang="cs-CZ" sz="2400" dirty="0" err="1" smtClean="0"/>
              <a:t>reader</a:t>
            </a:r>
            <a:r>
              <a:rPr lang="cs-CZ" sz="2400" dirty="0" smtClean="0"/>
              <a:t>? </a:t>
            </a:r>
          </a:p>
          <a:p>
            <a:pPr lvl="1"/>
            <a:r>
              <a:rPr lang="cs-CZ" sz="2400" b="1" dirty="0" err="1" smtClean="0"/>
              <a:t>Historical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reconstruction</a:t>
            </a:r>
            <a:r>
              <a:rPr lang="cs-CZ" sz="2400" b="1" dirty="0" smtClean="0"/>
              <a:t>: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really</a:t>
            </a:r>
            <a:r>
              <a:rPr lang="cs-CZ" sz="2400" dirty="0" smtClean="0"/>
              <a:t> </a:t>
            </a:r>
            <a:r>
              <a:rPr lang="cs-CZ" sz="2400" dirty="0" err="1" smtClean="0"/>
              <a:t>happened</a:t>
            </a:r>
            <a:r>
              <a:rPr lang="cs-CZ" sz="2400" dirty="0" smtClean="0"/>
              <a:t>? And </a:t>
            </a:r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author</a:t>
            </a:r>
            <a:r>
              <a:rPr lang="cs-CZ" sz="2400" dirty="0" smtClean="0"/>
              <a:t> </a:t>
            </a:r>
            <a:r>
              <a:rPr lang="cs-CZ" sz="2400" dirty="0" err="1" smtClean="0"/>
              <a:t>think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says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happened</a:t>
            </a:r>
            <a:r>
              <a:rPr lang="cs-CZ" sz="2400" dirty="0" smtClean="0"/>
              <a:t>? </a:t>
            </a:r>
          </a:p>
          <a:p>
            <a:pPr lvl="1"/>
            <a:r>
              <a:rPr lang="cs-CZ" sz="2400" dirty="0" err="1" smtClean="0"/>
              <a:t>Problem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b="1" dirty="0" err="1" smtClean="0"/>
              <a:t>an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objective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criticism</a:t>
            </a:r>
            <a:r>
              <a:rPr lang="cs-CZ" sz="2400" dirty="0" smtClean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46033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 smtClean="0"/>
              <a:t>procede</a:t>
            </a:r>
            <a:r>
              <a:rPr lang="cs-CZ" sz="2400" dirty="0"/>
              <a:t> </a:t>
            </a:r>
            <a:r>
              <a:rPr lang="cs-CZ" sz="2400" dirty="0" err="1" smtClean="0"/>
              <a:t>asking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following</a:t>
            </a:r>
            <a:r>
              <a:rPr lang="cs-CZ" sz="2400" dirty="0" smtClean="0"/>
              <a:t> </a:t>
            </a:r>
            <a:r>
              <a:rPr lang="cs-CZ" sz="2400" dirty="0" err="1" smtClean="0"/>
              <a:t>important</a:t>
            </a:r>
            <a:r>
              <a:rPr lang="cs-CZ" sz="2400" dirty="0" smtClean="0"/>
              <a:t> </a:t>
            </a:r>
            <a:r>
              <a:rPr lang="cs-CZ" sz="2400" dirty="0" err="1" smtClean="0"/>
              <a:t>questions</a:t>
            </a:r>
            <a:r>
              <a:rPr lang="cs-CZ" sz="2400" dirty="0" smtClean="0"/>
              <a:t>: </a:t>
            </a:r>
          </a:p>
          <a:p>
            <a:endParaRPr lang="cs-CZ" sz="2400" dirty="0" smtClean="0"/>
          </a:p>
          <a:p>
            <a:pPr lvl="1"/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</a:t>
            </a:r>
            <a:r>
              <a:rPr lang="cs-CZ" sz="2400" dirty="0" err="1" smtClean="0"/>
              <a:t>itself</a:t>
            </a:r>
            <a:r>
              <a:rPr lang="cs-CZ" sz="2400" dirty="0" smtClean="0"/>
              <a:t> </a:t>
            </a:r>
            <a:r>
              <a:rPr lang="cs-CZ" sz="2400" dirty="0" err="1" smtClean="0"/>
              <a:t>say</a:t>
            </a:r>
            <a:r>
              <a:rPr lang="cs-CZ" sz="2400" dirty="0" smtClean="0"/>
              <a:t> </a:t>
            </a:r>
            <a:r>
              <a:rPr lang="cs-CZ" sz="2400" dirty="0" err="1"/>
              <a:t>s</a:t>
            </a:r>
            <a:r>
              <a:rPr lang="cs-CZ" sz="2400" dirty="0" err="1" smtClean="0"/>
              <a:t>omething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b="1" dirty="0" err="1" smtClean="0"/>
              <a:t>date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of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origin</a:t>
            </a:r>
            <a:r>
              <a:rPr lang="cs-CZ" sz="2400" dirty="0" smtClean="0"/>
              <a:t>?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</a:t>
            </a:r>
            <a:r>
              <a:rPr lang="cs-CZ" sz="2400" dirty="0" err="1" smtClean="0"/>
              <a:t>say</a:t>
            </a:r>
            <a:r>
              <a:rPr lang="cs-CZ" sz="2400" dirty="0" smtClean="0"/>
              <a:t> </a:t>
            </a:r>
            <a:r>
              <a:rPr lang="cs-CZ" sz="2400" dirty="0" err="1" smtClean="0"/>
              <a:t>something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b="1" dirty="0" err="1" smtClean="0"/>
              <a:t>its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author</a:t>
            </a:r>
            <a:r>
              <a:rPr lang="cs-CZ" sz="2400" dirty="0" smtClean="0"/>
              <a:t>, </a:t>
            </a:r>
            <a:r>
              <a:rPr lang="cs-CZ" sz="2400" dirty="0" err="1" smtClean="0"/>
              <a:t>about</a:t>
            </a:r>
            <a:r>
              <a:rPr lang="cs-CZ" sz="2400" dirty="0" smtClean="0"/>
              <a:t> his 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</a:t>
            </a:r>
            <a:r>
              <a:rPr lang="cs-CZ" sz="2400" dirty="0" smtClean="0"/>
              <a:t>, </a:t>
            </a:r>
            <a:r>
              <a:rPr lang="cs-CZ" sz="2400" dirty="0" err="1" smtClean="0"/>
              <a:t>economic</a:t>
            </a:r>
            <a:r>
              <a:rPr lang="cs-CZ" sz="2400" dirty="0" smtClean="0"/>
              <a:t> </a:t>
            </a:r>
            <a:r>
              <a:rPr lang="cs-CZ" sz="2400" dirty="0" err="1" smtClean="0"/>
              <a:t>situation</a:t>
            </a:r>
            <a:r>
              <a:rPr lang="cs-CZ" sz="2400" dirty="0" smtClean="0"/>
              <a:t>, </a:t>
            </a:r>
            <a:r>
              <a:rPr lang="cs-CZ" sz="2400" dirty="0" err="1" smtClean="0"/>
              <a:t>religious</a:t>
            </a:r>
            <a:r>
              <a:rPr lang="cs-CZ" sz="2400" dirty="0" smtClean="0"/>
              <a:t> </a:t>
            </a:r>
            <a:r>
              <a:rPr lang="cs-CZ" sz="2400" dirty="0" err="1" smtClean="0"/>
              <a:t>believes</a:t>
            </a:r>
            <a:r>
              <a:rPr lang="cs-CZ" sz="2400" dirty="0" smtClean="0"/>
              <a:t>?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b="1" dirty="0" err="1" smtClean="0"/>
              <a:t>literary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genre</a:t>
            </a:r>
            <a:r>
              <a:rPr lang="cs-CZ" sz="2400" b="1" dirty="0" smtClean="0"/>
              <a:t> </a:t>
            </a:r>
            <a:r>
              <a:rPr lang="cs-CZ" sz="2400" dirty="0" smtClean="0"/>
              <a:t>and </a:t>
            </a:r>
            <a:r>
              <a:rPr lang="cs-CZ" sz="2400" dirty="0" err="1" smtClean="0"/>
              <a:t>its</a:t>
            </a:r>
            <a:r>
              <a:rPr lang="cs-CZ" sz="2400" dirty="0" smtClean="0"/>
              <a:t> 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context</a:t>
            </a:r>
            <a:r>
              <a:rPr lang="cs-CZ" sz="2400" dirty="0" smtClean="0"/>
              <a:t> (</a:t>
            </a:r>
            <a:r>
              <a:rPr lang="cs-CZ" sz="2400" dirty="0" err="1" smtClean="0"/>
              <a:t>Sitz</a:t>
            </a:r>
            <a:r>
              <a:rPr lang="cs-CZ" sz="2400" dirty="0" smtClean="0"/>
              <a:t> </a:t>
            </a:r>
            <a:r>
              <a:rPr lang="cs-CZ" sz="2400" dirty="0" err="1" smtClean="0"/>
              <a:t>im</a:t>
            </a:r>
            <a:r>
              <a:rPr lang="cs-CZ" sz="2400" dirty="0" smtClean="0"/>
              <a:t> </a:t>
            </a:r>
            <a:r>
              <a:rPr lang="cs-CZ" sz="2400" dirty="0" err="1" smtClean="0"/>
              <a:t>Leben</a:t>
            </a:r>
            <a:r>
              <a:rPr lang="cs-CZ" sz="2400" dirty="0" smtClean="0"/>
              <a:t>)?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a unity,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it</a:t>
            </a:r>
            <a:r>
              <a:rPr lang="cs-CZ" sz="2400" dirty="0" smtClean="0"/>
              <a:t> </a:t>
            </a:r>
            <a:r>
              <a:rPr lang="cs-CZ" sz="2400" dirty="0" err="1" smtClean="0"/>
              <a:t>contain</a:t>
            </a:r>
            <a:r>
              <a:rPr lang="cs-CZ" sz="2400" dirty="0" smtClean="0"/>
              <a:t> </a:t>
            </a:r>
            <a:r>
              <a:rPr lang="cs-CZ" sz="2400" dirty="0" err="1" smtClean="0"/>
              <a:t>signs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being</a:t>
            </a:r>
            <a:r>
              <a:rPr lang="cs-CZ" sz="2400" dirty="0" smtClean="0"/>
              <a:t> </a:t>
            </a:r>
            <a:r>
              <a:rPr lang="cs-CZ" sz="2400" dirty="0" err="1" smtClean="0"/>
              <a:t>composed</a:t>
            </a:r>
            <a:r>
              <a:rPr lang="cs-CZ" sz="2400" dirty="0" smtClean="0"/>
              <a:t> </a:t>
            </a:r>
            <a:r>
              <a:rPr lang="cs-CZ" sz="2400" dirty="0" err="1" smtClean="0"/>
              <a:t>from</a:t>
            </a:r>
            <a:r>
              <a:rPr lang="cs-CZ" sz="2400" dirty="0" smtClean="0"/>
              <a:t> </a:t>
            </a:r>
            <a:r>
              <a:rPr lang="cs-CZ" sz="2400" b="1" dirty="0" err="1" smtClean="0"/>
              <a:t>several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sources</a:t>
            </a:r>
            <a:r>
              <a:rPr lang="cs-CZ" sz="2400" dirty="0" smtClean="0"/>
              <a:t>?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its</a:t>
            </a:r>
            <a:r>
              <a:rPr lang="cs-CZ" sz="2400" dirty="0" smtClean="0"/>
              <a:t> terminology </a:t>
            </a:r>
            <a:r>
              <a:rPr lang="cs-CZ" sz="2400" dirty="0" err="1" smtClean="0"/>
              <a:t>coherent</a:t>
            </a:r>
            <a:r>
              <a:rPr lang="cs-CZ" sz="2400" dirty="0" smtClean="0"/>
              <a:t>? </a:t>
            </a:r>
          </a:p>
          <a:p>
            <a:endParaRPr lang="cs-CZ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3573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The</a:t>
            </a:r>
            <a:r>
              <a:rPr lang="cs-CZ" sz="2400" dirty="0" smtClean="0"/>
              <a:t> text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witness</a:t>
            </a:r>
            <a:r>
              <a:rPr lang="cs-CZ" sz="2400" dirty="0" smtClean="0"/>
              <a:t> to a </a:t>
            </a:r>
            <a:r>
              <a:rPr lang="cs-CZ" sz="2400" dirty="0" err="1" smtClean="0"/>
              <a:t>concrete</a:t>
            </a:r>
            <a:r>
              <a:rPr lang="cs-CZ" sz="2400" dirty="0" smtClean="0"/>
              <a:t> </a:t>
            </a:r>
            <a:r>
              <a:rPr lang="cs-CZ" sz="2400" dirty="0" err="1" smtClean="0"/>
              <a:t>historical</a:t>
            </a:r>
            <a:r>
              <a:rPr lang="cs-CZ" sz="2400" dirty="0" smtClean="0"/>
              <a:t> </a:t>
            </a:r>
            <a:r>
              <a:rPr lang="cs-CZ" sz="2400" dirty="0" err="1" smtClean="0"/>
              <a:t>situation</a:t>
            </a:r>
            <a:r>
              <a:rPr lang="cs-CZ" sz="2400" dirty="0" smtClean="0"/>
              <a:t> and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treated</a:t>
            </a:r>
            <a:r>
              <a:rPr lang="cs-CZ" sz="2400" dirty="0" smtClean="0"/>
              <a:t> </a:t>
            </a:r>
            <a:r>
              <a:rPr lang="cs-CZ" sz="2400" dirty="0" err="1" smtClean="0"/>
              <a:t>that</a:t>
            </a:r>
            <a:r>
              <a:rPr lang="cs-CZ" sz="2400" dirty="0" smtClean="0"/>
              <a:t> </a:t>
            </a:r>
            <a:r>
              <a:rPr lang="cs-CZ" sz="2400" dirty="0" err="1" smtClean="0"/>
              <a:t>way</a:t>
            </a:r>
            <a:r>
              <a:rPr lang="cs-CZ" sz="2400" dirty="0" smtClean="0"/>
              <a:t>. </a:t>
            </a:r>
            <a:r>
              <a:rPr lang="cs-CZ" sz="2400" dirty="0" err="1" smtClean="0"/>
              <a:t>We</a:t>
            </a:r>
            <a:r>
              <a:rPr lang="cs-CZ" sz="2400" dirty="0" smtClean="0"/>
              <a:t> </a:t>
            </a:r>
            <a:r>
              <a:rPr lang="cs-CZ" sz="2400" dirty="0" err="1"/>
              <a:t>procede</a:t>
            </a:r>
            <a:r>
              <a:rPr lang="cs-CZ" sz="2400" dirty="0"/>
              <a:t> </a:t>
            </a:r>
            <a:r>
              <a:rPr lang="cs-CZ" sz="2400" dirty="0" err="1"/>
              <a:t>asking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following</a:t>
            </a:r>
            <a:r>
              <a:rPr lang="cs-CZ" sz="2400" dirty="0"/>
              <a:t> </a:t>
            </a:r>
            <a:r>
              <a:rPr lang="cs-CZ" sz="2400" dirty="0" err="1"/>
              <a:t>important</a:t>
            </a:r>
            <a:r>
              <a:rPr lang="cs-CZ" sz="2400" dirty="0"/>
              <a:t> </a:t>
            </a:r>
            <a:r>
              <a:rPr lang="cs-CZ" sz="2400" dirty="0" err="1" smtClean="0"/>
              <a:t>questions</a:t>
            </a:r>
            <a:r>
              <a:rPr lang="cs-CZ" sz="2400" dirty="0" smtClean="0"/>
              <a:t> (</a:t>
            </a:r>
            <a:r>
              <a:rPr lang="cs-CZ" sz="2400" dirty="0" err="1" smtClean="0"/>
              <a:t>continues</a:t>
            </a:r>
            <a:r>
              <a:rPr lang="cs-CZ" sz="2400" dirty="0" smtClean="0"/>
              <a:t>): </a:t>
            </a:r>
          </a:p>
          <a:p>
            <a:endParaRPr lang="cs-CZ" sz="2400" dirty="0"/>
          </a:p>
          <a:p>
            <a:pPr lvl="1"/>
            <a:r>
              <a:rPr lang="cs-CZ" sz="2400" dirty="0" err="1" smtClean="0"/>
              <a:t>How</a:t>
            </a:r>
            <a:r>
              <a:rPr lang="cs-CZ" sz="2400" dirty="0" smtClean="0"/>
              <a:t> </a:t>
            </a:r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</a:t>
            </a:r>
            <a:r>
              <a:rPr lang="cs-CZ" sz="2400" dirty="0" err="1" smtClean="0"/>
              <a:t>relate</a:t>
            </a:r>
            <a:r>
              <a:rPr lang="cs-CZ" sz="2400" dirty="0" smtClean="0"/>
              <a:t> to </a:t>
            </a:r>
            <a:r>
              <a:rPr lang="cs-CZ" sz="2400" b="1" dirty="0" err="1" smtClean="0"/>
              <a:t>archaeological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findings</a:t>
            </a:r>
            <a:r>
              <a:rPr lang="cs-CZ" sz="2400" dirty="0" smtClean="0"/>
              <a:t>?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b="1" dirty="0" err="1" smtClean="0"/>
              <a:t>cultural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beliefs</a:t>
            </a:r>
            <a:r>
              <a:rPr lang="cs-CZ" sz="2400" b="1" dirty="0" smtClean="0"/>
              <a:t> and </a:t>
            </a:r>
            <a:r>
              <a:rPr lang="cs-CZ" sz="2400" b="1" dirty="0" err="1" smtClean="0"/>
              <a:t>traditions</a:t>
            </a:r>
            <a:r>
              <a:rPr lang="cs-CZ" sz="2400" b="1" dirty="0" smtClean="0"/>
              <a:t> </a:t>
            </a:r>
            <a:r>
              <a:rPr lang="cs-CZ" sz="2400" dirty="0" err="1" smtClean="0"/>
              <a:t>can</a:t>
            </a:r>
            <a:r>
              <a:rPr lang="cs-CZ" sz="2400" dirty="0" smtClean="0"/>
              <a:t> </a:t>
            </a:r>
            <a:r>
              <a:rPr lang="cs-CZ" sz="2400" dirty="0" err="1" smtClean="0"/>
              <a:t>be</a:t>
            </a:r>
            <a:r>
              <a:rPr lang="cs-CZ" sz="2400" dirty="0" smtClean="0"/>
              <a:t> </a:t>
            </a:r>
            <a:r>
              <a:rPr lang="cs-CZ" sz="2400" dirty="0" err="1" smtClean="0"/>
              <a:t>found</a:t>
            </a:r>
            <a:r>
              <a:rPr lang="cs-CZ" sz="2400" dirty="0" smtClean="0"/>
              <a:t> in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text?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does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text </a:t>
            </a:r>
            <a:r>
              <a:rPr lang="cs-CZ" sz="2400" dirty="0" err="1"/>
              <a:t>say</a:t>
            </a:r>
            <a:r>
              <a:rPr lang="cs-CZ" sz="2400" dirty="0"/>
              <a:t> </a:t>
            </a:r>
            <a:r>
              <a:rPr lang="cs-CZ" sz="2400" dirty="0" err="1"/>
              <a:t>about</a:t>
            </a:r>
            <a:r>
              <a:rPr lang="cs-CZ" sz="2400" dirty="0"/>
              <a:t> </a:t>
            </a:r>
            <a:r>
              <a:rPr lang="cs-CZ" sz="2400" b="1" dirty="0" err="1" smtClean="0"/>
              <a:t>material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culture</a:t>
            </a:r>
            <a:r>
              <a:rPr lang="cs-CZ" sz="2400" dirty="0" smtClean="0"/>
              <a:t>? </a:t>
            </a:r>
          </a:p>
          <a:p>
            <a:pPr lvl="1"/>
            <a:endParaRPr lang="cs-CZ" sz="2400" dirty="0" smtClean="0"/>
          </a:p>
          <a:p>
            <a:pPr lvl="1"/>
            <a:r>
              <a:rPr lang="cs-CZ" sz="2400" dirty="0" err="1" smtClean="0"/>
              <a:t>What</a:t>
            </a:r>
            <a:r>
              <a:rPr lang="cs-CZ" sz="2400" dirty="0" smtClean="0"/>
              <a:t> </a:t>
            </a:r>
            <a:r>
              <a:rPr lang="cs-CZ" sz="2400" dirty="0" err="1" smtClean="0"/>
              <a:t>does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text </a:t>
            </a:r>
            <a:r>
              <a:rPr lang="cs-CZ" sz="2400" dirty="0" err="1" smtClean="0"/>
              <a:t>say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</a:t>
            </a:r>
            <a:r>
              <a:rPr lang="cs-CZ" sz="2400" dirty="0" err="1" smtClean="0"/>
              <a:t>social</a:t>
            </a:r>
            <a:r>
              <a:rPr lang="cs-CZ" sz="2400" dirty="0" smtClean="0"/>
              <a:t> </a:t>
            </a:r>
            <a:r>
              <a:rPr lang="cs-CZ" sz="2400" dirty="0" err="1" smtClean="0"/>
              <a:t>conditions</a:t>
            </a:r>
            <a:r>
              <a:rPr lang="cs-CZ" sz="2400" dirty="0"/>
              <a:t> </a:t>
            </a:r>
            <a:r>
              <a:rPr lang="cs-CZ" sz="2400" dirty="0" smtClean="0"/>
              <a:t>and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author</a:t>
            </a:r>
            <a:r>
              <a:rPr lang="it-IT" sz="2400" dirty="0" smtClean="0"/>
              <a:t>’s society (</a:t>
            </a:r>
            <a:r>
              <a:rPr lang="it-IT" sz="2400" b="1" dirty="0" smtClean="0"/>
              <a:t>sociological analysis</a:t>
            </a:r>
            <a:r>
              <a:rPr lang="it-IT" sz="2400" dirty="0" smtClean="0"/>
              <a:t>)?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84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U_OPVVV">
  <a:themeElements>
    <a:clrScheme name="JU">
      <a:dk1>
        <a:srgbClr val="151515"/>
      </a:dk1>
      <a:lt1>
        <a:sysClr val="window" lastClr="FFFFFF"/>
      </a:lt1>
      <a:dk2>
        <a:srgbClr val="E00034"/>
      </a:dk2>
      <a:lt2>
        <a:srgbClr val="D8D8D8"/>
      </a:lt2>
      <a:accent1>
        <a:srgbClr val="E00034"/>
      </a:accent1>
      <a:accent2>
        <a:srgbClr val="E98300"/>
      </a:accent2>
      <a:accent3>
        <a:srgbClr val="007D57"/>
      </a:accent3>
      <a:accent4>
        <a:srgbClr val="9C5FB5"/>
      </a:accent4>
      <a:accent5>
        <a:srgbClr val="5BBBB7"/>
      </a:accent5>
      <a:accent6>
        <a:srgbClr val="D10074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JU_OPVVV" id="{308B95AC-FC2F-4F17-80AD-0B8665254CCB}" vid="{353A2476-A1C0-4E71-97AE-34FA5EB80CF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263</TotalTime>
  <Words>272</Words>
  <Application>Microsoft Office PowerPoint</Application>
  <PresentationFormat>Vlastní</PresentationFormat>
  <Paragraphs>27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JU_OPVVV</vt:lpstr>
      <vt:lpstr>Old Testament Exegesis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Ing. Tomáš Lysenko-Chvíla</dc:creator>
  <cp:lastModifiedBy>mackerle</cp:lastModifiedBy>
  <cp:revision>35</cp:revision>
  <dcterms:created xsi:type="dcterms:W3CDTF">2017-07-17T18:52:59Z</dcterms:created>
  <dcterms:modified xsi:type="dcterms:W3CDTF">2021-06-14T07:16:39Z</dcterms:modified>
</cp:coreProperties>
</file>