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7" r:id="rId9"/>
    <p:sldId id="276" r:id="rId10"/>
    <p:sldId id="264" r:id="rId11"/>
    <p:sldId id="265" r:id="rId12"/>
    <p:sldId id="278" r:id="rId13"/>
    <p:sldId id="267" r:id="rId14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852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23.02.2021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23.02.2021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23.02.2021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23.02.2021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23.02.2021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23.02.2021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23.02.2021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23.02.2021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23.02.2021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23.02.2021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23.02.2021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23.02.2021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23.02.2021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Current</a:t>
            </a:r>
            <a:r>
              <a:rPr lang="cs-CZ" dirty="0"/>
              <a:t> </a:t>
            </a:r>
            <a:r>
              <a:rPr lang="cs-CZ" dirty="0" err="1" smtClean="0"/>
              <a:t>Assets</a:t>
            </a:r>
            <a:r>
              <a:rPr lang="cs-CZ" dirty="0" smtClean="0"/>
              <a:t> Management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09993"/>
            <a:ext cx="8640960" cy="720080"/>
          </a:xfrm>
        </p:spPr>
        <p:txBody>
          <a:bodyPr/>
          <a:lstStyle/>
          <a:p>
            <a:r>
              <a:rPr lang="en-US" dirty="0"/>
              <a:t>FIFO, LIFO</a:t>
            </a:r>
            <a:r>
              <a:rPr lang="en-US" dirty="0" smtClean="0"/>
              <a:t>,</a:t>
            </a:r>
            <a:r>
              <a:rPr lang="cs-CZ" dirty="0" smtClean="0"/>
              <a:t> </a:t>
            </a:r>
          </a:p>
          <a:p>
            <a:r>
              <a:rPr lang="en-US" dirty="0" smtClean="0"/>
              <a:t>EOQ </a:t>
            </a:r>
            <a:r>
              <a:rPr lang="cs-CZ" dirty="0" smtClean="0"/>
              <a:t>model</a:t>
            </a:r>
          </a:p>
          <a:p>
            <a:r>
              <a:rPr lang="cs-CZ" dirty="0" err="1" smtClean="0"/>
              <a:t>Sa</a:t>
            </a:r>
            <a:r>
              <a:rPr lang="en-US" dirty="0" err="1" smtClean="0"/>
              <a:t>fety</a:t>
            </a:r>
            <a:r>
              <a:rPr lang="en-US" dirty="0" smtClean="0"/>
              <a:t> </a:t>
            </a:r>
            <a:r>
              <a:rPr lang="cs-CZ" dirty="0" smtClean="0"/>
              <a:t>S</a:t>
            </a:r>
            <a:r>
              <a:rPr lang="en-US" dirty="0" smtClean="0"/>
              <a:t>tock</a:t>
            </a:r>
            <a:endParaRPr lang="cs-CZ" dirty="0" smtClean="0"/>
          </a:p>
          <a:p>
            <a:r>
              <a:rPr lang="en-US" dirty="0" err="1" smtClean="0"/>
              <a:t>Baumol</a:t>
            </a:r>
            <a:r>
              <a:rPr lang="en-US" dirty="0" smtClean="0"/>
              <a:t> </a:t>
            </a:r>
            <a:r>
              <a:rPr lang="en-US" dirty="0"/>
              <a:t>model </a:t>
            </a:r>
            <a:endParaRPr lang="cs-CZ" dirty="0" smtClean="0"/>
          </a:p>
          <a:p>
            <a:r>
              <a:rPr lang="en-US" dirty="0" smtClean="0"/>
              <a:t>Miller Orr </a:t>
            </a:r>
            <a:r>
              <a:rPr lang="en-US" dirty="0"/>
              <a:t>model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Baumoll</a:t>
            </a:r>
            <a:r>
              <a:rPr lang="cs-CZ" dirty="0" smtClean="0"/>
              <a:t> model</a:t>
            </a:r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r>
              <a:rPr lang="en-US" sz="2000" dirty="0"/>
              <a:t>CN = total costs associated with raising and holding </a:t>
            </a:r>
            <a:r>
              <a:rPr lang="en-US" sz="2000" dirty="0" smtClean="0"/>
              <a:t>money</a:t>
            </a:r>
            <a:endParaRPr lang="cs-CZ" sz="2000" dirty="0" smtClean="0"/>
          </a:p>
          <a:p>
            <a:r>
              <a:rPr lang="cs-CZ" sz="2000" dirty="0" smtClean="0"/>
              <a:t>N</a:t>
            </a:r>
            <a:r>
              <a:rPr lang="en-US" sz="2000" dirty="0" smtClean="0"/>
              <a:t>a </a:t>
            </a:r>
            <a:r>
              <a:rPr lang="en-US" sz="2000" dirty="0"/>
              <a:t>= acquisition costs (costs associated with raising </a:t>
            </a:r>
            <a:r>
              <a:rPr lang="en-US" sz="2000" dirty="0" smtClean="0"/>
              <a:t>money</a:t>
            </a:r>
            <a:endParaRPr lang="cs-CZ" sz="2000" dirty="0" smtClean="0"/>
          </a:p>
          <a:p>
            <a:r>
              <a:rPr lang="en-US" sz="2000" dirty="0" smtClean="0"/>
              <a:t>PL </a:t>
            </a:r>
            <a:r>
              <a:rPr lang="en-US" sz="2000" dirty="0"/>
              <a:t>= total need for money for payments for the selected </a:t>
            </a:r>
            <a:r>
              <a:rPr lang="en-US" sz="2000" dirty="0" smtClean="0"/>
              <a:t>period</a:t>
            </a:r>
            <a:endParaRPr lang="cs-CZ" sz="2000" dirty="0" smtClean="0"/>
          </a:p>
          <a:p>
            <a:r>
              <a:rPr lang="en-US" sz="2000" dirty="0" smtClean="0"/>
              <a:t>ú </a:t>
            </a:r>
            <a:r>
              <a:rPr lang="en-US" sz="2000" dirty="0"/>
              <a:t>= interest rate (interest loss on holding a unit of money</a:t>
            </a:r>
            <a:r>
              <a:rPr lang="en-US" sz="2000" dirty="0" smtClean="0"/>
              <a:t>)</a:t>
            </a:r>
            <a:endParaRPr lang="cs-CZ" sz="2000" dirty="0" smtClean="0"/>
          </a:p>
          <a:p>
            <a:r>
              <a:rPr lang="en-US" sz="2000" dirty="0" smtClean="0"/>
              <a:t>PL </a:t>
            </a:r>
            <a:r>
              <a:rPr lang="en-US" sz="2000" dirty="0"/>
              <a:t>/ Q = number of acquisitions (withdrawals) during the reference </a:t>
            </a:r>
            <a:r>
              <a:rPr lang="en-US" sz="2000" dirty="0" smtClean="0"/>
              <a:t>period</a:t>
            </a:r>
            <a:endParaRPr lang="cs-CZ" sz="2000" dirty="0" smtClean="0"/>
          </a:p>
          <a:p>
            <a:r>
              <a:rPr lang="en-US" sz="2000" dirty="0" smtClean="0"/>
              <a:t>Q </a:t>
            </a:r>
            <a:r>
              <a:rPr lang="en-US" sz="2000" dirty="0"/>
              <a:t>/ 2 = average amount of money held</a:t>
            </a:r>
            <a:r>
              <a:rPr lang="cs-CZ" sz="2000" dirty="0" smtClean="0"/>
              <a:t> 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4</a:t>
            </a:r>
          </a:p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925" y="1828006"/>
            <a:ext cx="3333750" cy="1009650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0919" y="1751806"/>
            <a:ext cx="3019425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833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Miller </a:t>
            </a:r>
            <a:r>
              <a:rPr lang="cs-CZ" dirty="0" err="1" smtClean="0"/>
              <a:t>Orr</a:t>
            </a:r>
            <a:r>
              <a:rPr lang="cs-CZ" dirty="0" smtClean="0"/>
              <a:t> Model</a:t>
            </a:r>
            <a:endParaRPr lang="cs-CZ" dirty="0"/>
          </a:p>
          <a:p>
            <a:r>
              <a:rPr lang="en-US" sz="2800" dirty="0"/>
              <a:t>It is based on the assumption that the daily cash balance changes </a:t>
            </a:r>
            <a:r>
              <a:rPr lang="en-US" sz="2800" dirty="0" smtClean="0"/>
              <a:t>randomly</a:t>
            </a:r>
            <a:endParaRPr lang="cs-CZ" sz="2800" dirty="0" smtClean="0"/>
          </a:p>
          <a:p>
            <a:r>
              <a:rPr lang="cs-CZ" sz="2800" dirty="0" smtClean="0"/>
              <a:t>C</a:t>
            </a:r>
            <a:r>
              <a:rPr lang="en-US" sz="2800" dirty="0" smtClean="0"/>
              <a:t>ash </a:t>
            </a:r>
            <a:r>
              <a:rPr lang="en-US" sz="2800" dirty="0"/>
              <a:t>must be kept within the specified </a:t>
            </a:r>
            <a:r>
              <a:rPr lang="en-US" sz="2800" dirty="0" smtClean="0"/>
              <a:t>limits</a:t>
            </a:r>
            <a:endParaRPr lang="cs-CZ" sz="2800" dirty="0" smtClean="0"/>
          </a:p>
          <a:p>
            <a:r>
              <a:rPr lang="en-US" sz="2800" dirty="0" smtClean="0"/>
              <a:t>Rule:</a:t>
            </a:r>
            <a:endParaRPr lang="cs-CZ" sz="2800" dirty="0" smtClean="0"/>
          </a:p>
          <a:p>
            <a:pPr lvl="2"/>
            <a:r>
              <a:rPr lang="cs-CZ" sz="2800" dirty="0" smtClean="0"/>
              <a:t>A</a:t>
            </a:r>
            <a:r>
              <a:rPr lang="en-US" sz="2800" dirty="0" err="1" smtClean="0"/>
              <a:t>llow</a:t>
            </a:r>
            <a:r>
              <a:rPr lang="en-US" sz="2800" dirty="0" smtClean="0"/>
              <a:t> </a:t>
            </a:r>
            <a:r>
              <a:rPr lang="en-US" sz="2800" dirty="0"/>
              <a:t>cash balances to fluctuate freely until an upper or lower limit is reached</a:t>
            </a:r>
            <a:r>
              <a:rPr lang="en-US" sz="2800" dirty="0" smtClean="0"/>
              <a:t>.</a:t>
            </a:r>
            <a:endParaRPr lang="cs-CZ" sz="2800" dirty="0" smtClean="0"/>
          </a:p>
          <a:p>
            <a:pPr lvl="2"/>
            <a:r>
              <a:rPr lang="en-US" sz="2800" dirty="0" smtClean="0"/>
              <a:t>Restore </a:t>
            </a:r>
            <a:r>
              <a:rPr lang="en-US" sz="2800" dirty="0"/>
              <a:t>the optimal condition by buying or selling short-term securities</a:t>
            </a:r>
            <a:endParaRPr lang="cs-CZ" sz="28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8193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Miller </a:t>
            </a:r>
            <a:r>
              <a:rPr lang="cs-CZ" dirty="0" err="1" smtClean="0"/>
              <a:t>Orr</a:t>
            </a:r>
            <a:r>
              <a:rPr lang="cs-CZ" dirty="0" smtClean="0"/>
              <a:t> Model</a:t>
            </a:r>
          </a:p>
          <a:p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sz="2400" dirty="0" smtClean="0"/>
          </a:p>
          <a:p>
            <a:r>
              <a:rPr lang="en-US" sz="2400" dirty="0" smtClean="0"/>
              <a:t>Z </a:t>
            </a:r>
            <a:r>
              <a:rPr lang="en-US" sz="2400" dirty="0"/>
              <a:t>= required cash position (return point</a:t>
            </a:r>
            <a:r>
              <a:rPr lang="en-US" sz="2400" dirty="0" smtClean="0"/>
              <a:t>)</a:t>
            </a:r>
            <a:endParaRPr lang="cs-CZ" sz="2400" dirty="0" smtClean="0"/>
          </a:p>
          <a:p>
            <a:r>
              <a:rPr lang="en-US" sz="2400" dirty="0" err="1" smtClean="0"/>
              <a:t>Ntr</a:t>
            </a:r>
            <a:r>
              <a:rPr lang="en-US" sz="2400" dirty="0" smtClean="0"/>
              <a:t> </a:t>
            </a:r>
            <a:r>
              <a:rPr lang="en-US" sz="2400" dirty="0"/>
              <a:t>= cost of selling securitiesσ2 = variance of cash </a:t>
            </a:r>
            <a:r>
              <a:rPr lang="en-US" sz="2400" dirty="0" smtClean="0"/>
              <a:t>flows</a:t>
            </a:r>
            <a:endParaRPr lang="cs-CZ" sz="2400" dirty="0" smtClean="0"/>
          </a:p>
          <a:p>
            <a:r>
              <a:rPr lang="en-US" sz="2400" dirty="0" smtClean="0"/>
              <a:t>K </a:t>
            </a:r>
            <a:r>
              <a:rPr lang="en-US" sz="2400" dirty="0"/>
              <a:t>= interest rate (corresponds to the variance time</a:t>
            </a:r>
            <a:r>
              <a:rPr lang="en-US" sz="2400" dirty="0" smtClean="0"/>
              <a:t>)</a:t>
            </a:r>
            <a:endParaRPr lang="cs-CZ" sz="2400" dirty="0" smtClean="0"/>
          </a:p>
          <a:p>
            <a:r>
              <a:rPr lang="en-US" sz="2400" dirty="0" err="1" smtClean="0"/>
              <a:t>Hd</a:t>
            </a:r>
            <a:r>
              <a:rPr lang="en-US" sz="2400" dirty="0" smtClean="0"/>
              <a:t> </a:t>
            </a:r>
            <a:r>
              <a:rPr lang="en-US" sz="2400" dirty="0"/>
              <a:t>= lower limit of </a:t>
            </a:r>
            <a:r>
              <a:rPr lang="en-US" sz="2400" dirty="0" smtClean="0"/>
              <a:t>funds</a:t>
            </a:r>
            <a:endParaRPr lang="cs-CZ" sz="2400" dirty="0" smtClean="0"/>
          </a:p>
          <a:p>
            <a:r>
              <a:rPr lang="cs-CZ" sz="2400" dirty="0" smtClean="0"/>
              <a:t>R</a:t>
            </a:r>
            <a:r>
              <a:rPr lang="en-US" sz="2400" dirty="0" err="1" smtClean="0"/>
              <a:t>eturn</a:t>
            </a:r>
            <a:r>
              <a:rPr lang="en-US" sz="2400" dirty="0" smtClean="0"/>
              <a:t> </a:t>
            </a:r>
            <a:r>
              <a:rPr lang="cs-CZ" sz="2400" dirty="0" smtClean="0"/>
              <a:t>P</a:t>
            </a:r>
            <a:r>
              <a:rPr lang="en-US" sz="2400" dirty="0" err="1" smtClean="0"/>
              <a:t>oint</a:t>
            </a:r>
            <a:r>
              <a:rPr lang="en-US" sz="2400" dirty="0" smtClean="0"/>
              <a:t> </a:t>
            </a:r>
            <a:r>
              <a:rPr lang="en-US" sz="2400" dirty="0"/>
              <a:t>- in 1/3 of the range from the lower limit</a:t>
            </a:r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9662" y="2237581"/>
            <a:ext cx="3648075" cy="1162050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1899" y="2355850"/>
            <a:ext cx="4400550" cy="1179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703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0161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/>
              <a:t>Short</a:t>
            </a:r>
            <a:r>
              <a:rPr lang="cs-CZ" dirty="0"/>
              <a:t>-term </a:t>
            </a:r>
            <a:r>
              <a:rPr lang="cs-CZ" dirty="0" err="1" smtClean="0"/>
              <a:t>Financial</a:t>
            </a:r>
            <a:r>
              <a:rPr lang="cs-CZ" dirty="0" smtClean="0"/>
              <a:t> Management</a:t>
            </a:r>
            <a:endParaRPr lang="cs-CZ" dirty="0"/>
          </a:p>
          <a:p>
            <a:r>
              <a:rPr lang="en-US" dirty="0" smtClean="0"/>
              <a:t>Financial </a:t>
            </a:r>
            <a:r>
              <a:rPr lang="en-US" dirty="0"/>
              <a:t>management makes decisions with consequences for a period of up to 1 year</a:t>
            </a:r>
            <a:r>
              <a:rPr lang="en-US" dirty="0" smtClean="0"/>
              <a:t>.</a:t>
            </a:r>
            <a:endParaRPr lang="cs-CZ" dirty="0" smtClean="0"/>
          </a:p>
          <a:p>
            <a:r>
              <a:rPr lang="en-US" dirty="0" smtClean="0"/>
              <a:t>Short-term </a:t>
            </a:r>
            <a:r>
              <a:rPr lang="en-US" dirty="0"/>
              <a:t>financing does not correspond to </a:t>
            </a:r>
            <a:r>
              <a:rPr lang="cs-CZ" dirty="0" err="1" smtClean="0"/>
              <a:t>Fi</a:t>
            </a:r>
            <a:r>
              <a:rPr lang="en-US" dirty="0" err="1" smtClean="0"/>
              <a:t>nancing</a:t>
            </a:r>
            <a:r>
              <a:rPr lang="en-US" dirty="0" smtClean="0"/>
              <a:t> </a:t>
            </a:r>
            <a:r>
              <a:rPr lang="en-US" dirty="0"/>
              <a:t>of short-term </a:t>
            </a:r>
            <a:r>
              <a:rPr lang="en-US" dirty="0" smtClean="0"/>
              <a:t>assets</a:t>
            </a:r>
            <a:endParaRPr lang="cs-CZ" dirty="0" smtClean="0"/>
          </a:p>
          <a:p>
            <a:r>
              <a:rPr lang="en-US" dirty="0" smtClean="0"/>
              <a:t>The </a:t>
            </a:r>
            <a:r>
              <a:rPr lang="en-US" dirty="0"/>
              <a:t>difference is in the financing of </a:t>
            </a:r>
            <a:r>
              <a:rPr lang="cs-CZ" dirty="0" smtClean="0"/>
              <a:t>N</a:t>
            </a:r>
            <a:r>
              <a:rPr lang="en-US" dirty="0" smtClean="0"/>
              <a:t>et </a:t>
            </a:r>
            <a:r>
              <a:rPr lang="cs-CZ" dirty="0" smtClean="0"/>
              <a:t>W</a:t>
            </a:r>
            <a:r>
              <a:rPr lang="en-US" dirty="0" err="1" smtClean="0"/>
              <a:t>orking</a:t>
            </a:r>
            <a:r>
              <a:rPr lang="en-US" dirty="0" smtClean="0"/>
              <a:t> </a:t>
            </a:r>
            <a:r>
              <a:rPr lang="cs-CZ" dirty="0" smtClean="0"/>
              <a:t>C</a:t>
            </a:r>
            <a:r>
              <a:rPr lang="en-US" dirty="0" err="1" smtClean="0"/>
              <a:t>apital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23.02.2021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Liquidity and working capital </a:t>
            </a:r>
            <a:r>
              <a:rPr lang="en-US" dirty="0" smtClean="0"/>
              <a:t>management</a:t>
            </a:r>
            <a:endParaRPr lang="cs-CZ" dirty="0" smtClean="0"/>
          </a:p>
          <a:p>
            <a:r>
              <a:rPr lang="en-US" dirty="0" smtClean="0"/>
              <a:t>Management </a:t>
            </a:r>
            <a:r>
              <a:rPr lang="en-US" dirty="0"/>
              <a:t>of </a:t>
            </a:r>
            <a:r>
              <a:rPr lang="cs-CZ" dirty="0" smtClean="0"/>
              <a:t>S</a:t>
            </a:r>
            <a:r>
              <a:rPr lang="en-US" dirty="0" err="1" smtClean="0"/>
              <a:t>hort</a:t>
            </a:r>
            <a:r>
              <a:rPr lang="en-US" dirty="0" smtClean="0"/>
              <a:t>-term </a:t>
            </a:r>
            <a:r>
              <a:rPr lang="cs-CZ" dirty="0" smtClean="0"/>
              <a:t>A</a:t>
            </a:r>
            <a:r>
              <a:rPr lang="en-US" dirty="0" err="1" smtClean="0"/>
              <a:t>ssets</a:t>
            </a:r>
            <a:r>
              <a:rPr lang="en-US" dirty="0" smtClean="0"/>
              <a:t> </a:t>
            </a:r>
            <a:r>
              <a:rPr lang="en-US" dirty="0"/>
              <a:t>and their components </a:t>
            </a:r>
            <a:r>
              <a:rPr lang="en-US" dirty="0" smtClean="0"/>
              <a:t>(</a:t>
            </a:r>
            <a:r>
              <a:rPr lang="cs-CZ" dirty="0" smtClean="0"/>
              <a:t>I</a:t>
            </a:r>
            <a:r>
              <a:rPr lang="en-US" dirty="0" err="1" smtClean="0"/>
              <a:t>nventories</a:t>
            </a:r>
            <a:r>
              <a:rPr lang="en-US" dirty="0"/>
              <a:t>, </a:t>
            </a:r>
            <a:r>
              <a:rPr lang="cs-CZ" dirty="0" smtClean="0"/>
              <a:t>R</a:t>
            </a:r>
            <a:r>
              <a:rPr lang="en-US" dirty="0" err="1" smtClean="0"/>
              <a:t>eceivables</a:t>
            </a:r>
            <a:r>
              <a:rPr lang="en-US" dirty="0"/>
              <a:t>, Short-term </a:t>
            </a:r>
            <a:r>
              <a:rPr lang="cs-CZ" dirty="0" smtClean="0"/>
              <a:t>F</a:t>
            </a:r>
            <a:r>
              <a:rPr lang="en-US" dirty="0" err="1" smtClean="0"/>
              <a:t>inancial</a:t>
            </a:r>
            <a:r>
              <a:rPr lang="en-US" dirty="0" smtClean="0"/>
              <a:t> </a:t>
            </a:r>
            <a:r>
              <a:rPr lang="cs-CZ" dirty="0" smtClean="0"/>
              <a:t>A</a:t>
            </a:r>
            <a:r>
              <a:rPr lang="en-US" dirty="0" err="1" smtClean="0"/>
              <a:t>ssets</a:t>
            </a:r>
            <a:r>
              <a:rPr lang="en-US" dirty="0" smtClean="0"/>
              <a:t>)</a:t>
            </a:r>
            <a:endParaRPr lang="cs-CZ" dirty="0" smtClean="0"/>
          </a:p>
          <a:p>
            <a:r>
              <a:rPr lang="en-US" dirty="0" smtClean="0"/>
              <a:t>Management </a:t>
            </a:r>
            <a:r>
              <a:rPr lang="en-US" dirty="0"/>
              <a:t>of </a:t>
            </a:r>
            <a:r>
              <a:rPr lang="cs-CZ" dirty="0" smtClean="0"/>
              <a:t>S</a:t>
            </a:r>
            <a:r>
              <a:rPr lang="en-US" dirty="0" err="1" smtClean="0"/>
              <a:t>hort</a:t>
            </a:r>
            <a:r>
              <a:rPr lang="en-US" dirty="0" smtClean="0"/>
              <a:t>-term </a:t>
            </a:r>
            <a:r>
              <a:rPr lang="cs-CZ" dirty="0" smtClean="0"/>
              <a:t>L</a:t>
            </a:r>
            <a:r>
              <a:rPr lang="en-US" dirty="0" err="1" smtClean="0"/>
              <a:t>iabilities</a:t>
            </a:r>
            <a:endParaRPr lang="cs-CZ" dirty="0" smtClean="0"/>
          </a:p>
          <a:p>
            <a:r>
              <a:rPr lang="cs-CZ" dirty="0" err="1" smtClean="0"/>
              <a:t>Making</a:t>
            </a:r>
            <a:r>
              <a:rPr lang="cs-CZ" dirty="0" smtClean="0"/>
              <a:t> </a:t>
            </a:r>
            <a:r>
              <a:rPr lang="en-US" dirty="0" smtClean="0"/>
              <a:t> </a:t>
            </a:r>
            <a:r>
              <a:rPr lang="en-US" dirty="0"/>
              <a:t>of a Short-Term Financial Plan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5432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 smtClean="0"/>
              <a:t>Inventories</a:t>
            </a:r>
            <a:r>
              <a:rPr lang="cs-CZ" dirty="0" smtClean="0"/>
              <a:t> </a:t>
            </a:r>
          </a:p>
          <a:p>
            <a:r>
              <a:rPr lang="en-US" dirty="0" smtClean="0"/>
              <a:t>Material </a:t>
            </a:r>
            <a:r>
              <a:rPr lang="en-US" dirty="0"/>
              <a:t>- raw materials, spare parts, packaging, other tangible assets with a useful life of up to one year</a:t>
            </a:r>
            <a:r>
              <a:rPr lang="en-US" dirty="0" smtClean="0"/>
              <a:t>.</a:t>
            </a:r>
            <a:endParaRPr lang="cs-CZ" dirty="0" smtClean="0"/>
          </a:p>
          <a:p>
            <a:r>
              <a:rPr lang="en-US" dirty="0" smtClean="0"/>
              <a:t>Inventories </a:t>
            </a:r>
            <a:r>
              <a:rPr lang="en-US" dirty="0"/>
              <a:t>of own production - work in progress, semi-finished products, products and </a:t>
            </a:r>
            <a:r>
              <a:rPr lang="en-US" dirty="0" smtClean="0"/>
              <a:t>animals</a:t>
            </a:r>
            <a:endParaRPr lang="cs-CZ" dirty="0" smtClean="0"/>
          </a:p>
          <a:p>
            <a:r>
              <a:rPr lang="en-US" dirty="0" smtClean="0"/>
              <a:t>Goods </a:t>
            </a:r>
            <a:r>
              <a:rPr lang="en-US" dirty="0"/>
              <a:t>- property acquired for the purpose of resale.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755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Valuation of inventories (when issued for production</a:t>
            </a:r>
            <a:r>
              <a:rPr lang="en-US" sz="2800" dirty="0" smtClean="0"/>
              <a:t>)</a:t>
            </a:r>
            <a:endParaRPr lang="cs-CZ" sz="2800" dirty="0" smtClean="0"/>
          </a:p>
          <a:p>
            <a:pPr marL="0" indent="0">
              <a:buNone/>
            </a:pPr>
            <a:r>
              <a:rPr lang="cs-CZ" sz="2800" dirty="0" smtClean="0"/>
              <a:t>W</a:t>
            </a:r>
            <a:r>
              <a:rPr lang="en-US" sz="2800" dirty="0" err="1" smtClean="0"/>
              <a:t>eighted</a:t>
            </a:r>
            <a:r>
              <a:rPr lang="en-US" sz="2800" dirty="0" smtClean="0"/>
              <a:t> </a:t>
            </a:r>
            <a:r>
              <a:rPr lang="en-US" sz="2800" dirty="0"/>
              <a:t>arithmetic mean: variable - stocks are revalued after each increase  using the </a:t>
            </a:r>
            <a:endParaRPr lang="cs-CZ" sz="2800" dirty="0" smtClean="0"/>
          </a:p>
          <a:p>
            <a:pPr marL="0" indent="0">
              <a:buNone/>
            </a:pPr>
            <a:r>
              <a:rPr lang="en-US" sz="2800" dirty="0" smtClean="0"/>
              <a:t>FIFO </a:t>
            </a:r>
            <a:r>
              <a:rPr lang="en-US" sz="2800" dirty="0"/>
              <a:t>method - the issue of goods for consumption is valued at the prices of the goods that were first accepted into the </a:t>
            </a:r>
            <a:r>
              <a:rPr lang="en-US" sz="2800" dirty="0" smtClean="0"/>
              <a:t>warehouse</a:t>
            </a:r>
            <a:endParaRPr lang="cs-CZ" sz="2800" dirty="0" smtClean="0"/>
          </a:p>
          <a:p>
            <a:pPr marL="0" indent="0">
              <a:buNone/>
            </a:pPr>
            <a:r>
              <a:rPr lang="en-US" sz="2800" dirty="0" smtClean="0"/>
              <a:t>LIFO </a:t>
            </a:r>
            <a:r>
              <a:rPr lang="en-US" sz="2800" dirty="0"/>
              <a:t>method - the issue of goods for consumption is valued at the prices of the goods that were last accepted into the warehouse</a:t>
            </a:r>
            <a:endParaRPr lang="cs-CZ" sz="28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9840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err="1"/>
              <a:t>First</a:t>
            </a:r>
            <a:r>
              <a:rPr lang="cs-CZ" sz="2400" dirty="0"/>
              <a:t> </a:t>
            </a:r>
            <a:r>
              <a:rPr lang="cs-CZ" sz="2400" dirty="0" err="1"/>
              <a:t>receipt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goods</a:t>
            </a:r>
            <a:r>
              <a:rPr lang="cs-CZ" sz="2400" dirty="0"/>
              <a:t>: 100 </a:t>
            </a:r>
            <a:r>
              <a:rPr lang="cs-CZ" sz="2400" dirty="0" err="1"/>
              <a:t>pieces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1 CZK </a:t>
            </a:r>
            <a:r>
              <a:rPr lang="cs-CZ" sz="2400" dirty="0" err="1" smtClean="0"/>
              <a:t>each</a:t>
            </a:r>
            <a:endParaRPr lang="cs-CZ" sz="2400" dirty="0" smtClean="0"/>
          </a:p>
          <a:p>
            <a:r>
              <a:rPr lang="cs-CZ" sz="2400" dirty="0" smtClean="0"/>
              <a:t>Second </a:t>
            </a:r>
            <a:r>
              <a:rPr lang="cs-CZ" sz="2400" dirty="0" err="1"/>
              <a:t>receipt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goods</a:t>
            </a:r>
            <a:r>
              <a:rPr lang="cs-CZ" sz="2400" dirty="0"/>
              <a:t>: 100 </a:t>
            </a:r>
            <a:r>
              <a:rPr lang="cs-CZ" sz="2400" dirty="0" err="1"/>
              <a:t>pieces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2 </a:t>
            </a:r>
            <a:r>
              <a:rPr lang="cs-CZ" sz="2400" dirty="0" smtClean="0"/>
              <a:t>CZK</a:t>
            </a:r>
          </a:p>
          <a:p>
            <a:r>
              <a:rPr lang="cs-CZ" sz="2400" dirty="0" err="1" smtClean="0"/>
              <a:t>Delivery</a:t>
            </a:r>
            <a:r>
              <a:rPr lang="cs-CZ" sz="2400" dirty="0"/>
              <a:t>: 150 </a:t>
            </a:r>
            <a:r>
              <a:rPr lang="cs-CZ" sz="2400" dirty="0" err="1"/>
              <a:t>pieces</a:t>
            </a:r>
            <a:r>
              <a:rPr lang="cs-CZ" sz="2400" dirty="0" smtClean="0"/>
              <a:t>.</a:t>
            </a:r>
          </a:p>
          <a:p>
            <a:r>
              <a:rPr lang="cs-CZ" sz="2400" dirty="0" err="1" smtClean="0"/>
              <a:t>Determine</a:t>
            </a:r>
            <a:r>
              <a:rPr lang="cs-CZ" sz="2400" dirty="0" smtClean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price</a:t>
            </a:r>
            <a:r>
              <a:rPr lang="cs-CZ" sz="2400" dirty="0" smtClean="0"/>
              <a:t>.</a:t>
            </a:r>
          </a:p>
          <a:p>
            <a:endParaRPr lang="cs-CZ" sz="2400" dirty="0" smtClean="0"/>
          </a:p>
          <a:p>
            <a:r>
              <a:rPr lang="cs-CZ" sz="2400" dirty="0" smtClean="0"/>
              <a:t>FIFO </a:t>
            </a:r>
            <a:r>
              <a:rPr lang="cs-CZ" sz="2400" dirty="0"/>
              <a:t>= 100 </a:t>
            </a:r>
            <a:r>
              <a:rPr lang="cs-CZ" sz="2400" dirty="0" err="1"/>
              <a:t>pcs</a:t>
            </a:r>
            <a:r>
              <a:rPr lang="cs-CZ" sz="2400" dirty="0"/>
              <a:t> </a:t>
            </a:r>
            <a:r>
              <a:rPr lang="cs-CZ" sz="2400" dirty="0" err="1"/>
              <a:t>for</a:t>
            </a:r>
            <a:r>
              <a:rPr lang="cs-CZ" sz="2400" dirty="0"/>
              <a:t> 1 CZK, </a:t>
            </a:r>
            <a:r>
              <a:rPr lang="cs-CZ" sz="2400" dirty="0" err="1"/>
              <a:t>then</a:t>
            </a:r>
            <a:r>
              <a:rPr lang="cs-CZ" sz="2400" dirty="0"/>
              <a:t> 50 </a:t>
            </a:r>
            <a:r>
              <a:rPr lang="cs-CZ" sz="2400" dirty="0" err="1"/>
              <a:t>pcs</a:t>
            </a:r>
            <a:r>
              <a:rPr lang="cs-CZ" sz="2400" dirty="0"/>
              <a:t> </a:t>
            </a:r>
            <a:r>
              <a:rPr lang="cs-CZ" sz="2400" dirty="0" err="1"/>
              <a:t>for</a:t>
            </a:r>
            <a:r>
              <a:rPr lang="cs-CZ" sz="2400" dirty="0"/>
              <a:t> 2 CZK. </a:t>
            </a:r>
            <a:r>
              <a:rPr lang="cs-CZ" sz="2400" dirty="0" err="1"/>
              <a:t>Total</a:t>
            </a:r>
            <a:r>
              <a:rPr lang="cs-CZ" sz="2400" dirty="0"/>
              <a:t> </a:t>
            </a:r>
            <a:r>
              <a:rPr lang="cs-CZ" sz="2400" dirty="0" err="1"/>
              <a:t>costs</a:t>
            </a:r>
            <a:r>
              <a:rPr lang="cs-CZ" sz="2400" dirty="0"/>
              <a:t> </a:t>
            </a:r>
            <a:r>
              <a:rPr lang="cs-CZ" sz="2400" dirty="0" smtClean="0"/>
              <a:t>CZK 200</a:t>
            </a:r>
          </a:p>
          <a:p>
            <a:endParaRPr lang="cs-CZ" sz="2400" dirty="0" smtClean="0"/>
          </a:p>
          <a:p>
            <a:r>
              <a:rPr lang="cs-CZ" sz="2400" dirty="0" smtClean="0"/>
              <a:t>LIFO </a:t>
            </a:r>
            <a:r>
              <a:rPr lang="cs-CZ" sz="2400" dirty="0"/>
              <a:t>= 100 </a:t>
            </a:r>
            <a:r>
              <a:rPr lang="cs-CZ" sz="2400" dirty="0" err="1"/>
              <a:t>pcs</a:t>
            </a:r>
            <a:r>
              <a:rPr lang="cs-CZ" sz="2400" dirty="0"/>
              <a:t> </a:t>
            </a:r>
            <a:r>
              <a:rPr lang="cs-CZ" sz="2400" dirty="0" err="1"/>
              <a:t>for</a:t>
            </a:r>
            <a:r>
              <a:rPr lang="cs-CZ" sz="2400" dirty="0"/>
              <a:t> 2 CZK, </a:t>
            </a:r>
            <a:r>
              <a:rPr lang="cs-CZ" sz="2400" dirty="0" err="1"/>
              <a:t>then</a:t>
            </a:r>
            <a:r>
              <a:rPr lang="cs-CZ" sz="2400" dirty="0"/>
              <a:t> 50 </a:t>
            </a:r>
            <a:r>
              <a:rPr lang="cs-CZ" sz="2400" dirty="0" err="1"/>
              <a:t>pcs</a:t>
            </a:r>
            <a:r>
              <a:rPr lang="cs-CZ" sz="2400" dirty="0"/>
              <a:t> </a:t>
            </a:r>
            <a:r>
              <a:rPr lang="cs-CZ" sz="2400" dirty="0" err="1"/>
              <a:t>for</a:t>
            </a:r>
            <a:r>
              <a:rPr lang="cs-CZ" sz="2400" dirty="0"/>
              <a:t> 1 CZK. </a:t>
            </a:r>
            <a:r>
              <a:rPr lang="cs-CZ" sz="2400" dirty="0" err="1"/>
              <a:t>Total</a:t>
            </a:r>
            <a:r>
              <a:rPr lang="cs-CZ" sz="2400" dirty="0"/>
              <a:t> </a:t>
            </a:r>
            <a:r>
              <a:rPr lang="cs-CZ" sz="2400" dirty="0" err="1"/>
              <a:t>costs</a:t>
            </a:r>
            <a:r>
              <a:rPr lang="cs-CZ" sz="2400" dirty="0"/>
              <a:t> CZK </a:t>
            </a:r>
            <a:r>
              <a:rPr lang="cs-CZ" sz="2400" dirty="0" smtClean="0"/>
              <a:t>250</a:t>
            </a:r>
          </a:p>
          <a:p>
            <a:endParaRPr lang="cs-CZ" sz="2400" dirty="0" smtClean="0"/>
          </a:p>
          <a:p>
            <a:r>
              <a:rPr lang="cs-CZ" sz="2400" dirty="0" err="1" smtClean="0"/>
              <a:t>Award</a:t>
            </a:r>
            <a:r>
              <a:rPr lang="cs-CZ" sz="2400" dirty="0" smtClean="0"/>
              <a:t> </a:t>
            </a:r>
            <a:r>
              <a:rPr lang="cs-CZ" sz="2400" dirty="0" err="1"/>
              <a:t>with</a:t>
            </a:r>
            <a:r>
              <a:rPr lang="cs-CZ" sz="2400" dirty="0"/>
              <a:t> </a:t>
            </a:r>
            <a:r>
              <a:rPr lang="cs-CZ" sz="2400" dirty="0" err="1"/>
              <a:t>average</a:t>
            </a:r>
            <a:r>
              <a:rPr lang="cs-CZ" sz="2400" dirty="0"/>
              <a:t> </a:t>
            </a:r>
            <a:r>
              <a:rPr lang="cs-CZ" sz="2400" dirty="0" err="1"/>
              <a:t>price</a:t>
            </a:r>
            <a:r>
              <a:rPr lang="cs-CZ" sz="2400" dirty="0"/>
              <a:t> = 150 </a:t>
            </a:r>
            <a:r>
              <a:rPr lang="cs-CZ" sz="2400" dirty="0" err="1"/>
              <a:t>pieces</a:t>
            </a:r>
            <a:r>
              <a:rPr lang="cs-CZ" sz="2400" dirty="0"/>
              <a:t> </a:t>
            </a:r>
            <a:r>
              <a:rPr lang="cs-CZ" sz="2400" dirty="0" err="1"/>
              <a:t>for</a:t>
            </a:r>
            <a:r>
              <a:rPr lang="cs-CZ" sz="2400" dirty="0"/>
              <a:t> 1.5 </a:t>
            </a:r>
            <a:r>
              <a:rPr lang="cs-CZ" sz="2400" dirty="0" smtClean="0"/>
              <a:t>CZK </a:t>
            </a:r>
            <a:r>
              <a:rPr lang="cs-CZ" sz="2400" dirty="0" err="1" smtClean="0"/>
              <a:t>Total</a:t>
            </a:r>
            <a:r>
              <a:rPr lang="cs-CZ" sz="2400" dirty="0" smtClean="0"/>
              <a:t> </a:t>
            </a:r>
            <a:r>
              <a:rPr lang="cs-CZ" sz="2400" dirty="0" err="1"/>
              <a:t>costs</a:t>
            </a:r>
            <a:r>
              <a:rPr lang="cs-CZ" sz="2400" dirty="0"/>
              <a:t> 225 CZK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1273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EOQ </a:t>
            </a:r>
            <a:r>
              <a:rPr lang="cs-CZ" dirty="0" smtClean="0"/>
              <a:t>– </a:t>
            </a:r>
            <a:r>
              <a:rPr lang="cs-CZ" dirty="0" err="1"/>
              <a:t>Economic</a:t>
            </a:r>
            <a:r>
              <a:rPr lang="cs-CZ" dirty="0"/>
              <a:t> </a:t>
            </a:r>
            <a:r>
              <a:rPr lang="cs-CZ" dirty="0" err="1"/>
              <a:t>Order</a:t>
            </a:r>
            <a:r>
              <a:rPr lang="cs-CZ" dirty="0"/>
              <a:t> </a:t>
            </a:r>
            <a:r>
              <a:rPr lang="cs-CZ" dirty="0" err="1" smtClean="0"/>
              <a:t>Quantity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en-US" sz="1800" dirty="0"/>
              <a:t>N = total </a:t>
            </a:r>
            <a:r>
              <a:rPr lang="en-US" sz="1800" dirty="0" smtClean="0"/>
              <a:t>cost</a:t>
            </a:r>
            <a:endParaRPr lang="cs-CZ" sz="1800" dirty="0" smtClean="0"/>
          </a:p>
          <a:p>
            <a:r>
              <a:rPr lang="en-US" sz="1800" dirty="0" smtClean="0"/>
              <a:t>Np </a:t>
            </a:r>
            <a:r>
              <a:rPr lang="en-US" sz="1800" dirty="0"/>
              <a:t>= acquisition cost per delivery (order</a:t>
            </a:r>
            <a:r>
              <a:rPr lang="en-US" sz="1800" dirty="0" smtClean="0"/>
              <a:t>)</a:t>
            </a:r>
            <a:endParaRPr lang="cs-CZ" sz="1800" dirty="0" smtClean="0"/>
          </a:p>
          <a:p>
            <a:r>
              <a:rPr lang="en-US" sz="1800" dirty="0" smtClean="0"/>
              <a:t>Ns </a:t>
            </a:r>
            <a:r>
              <a:rPr lang="en-US" sz="1800" dirty="0"/>
              <a:t>= storage </a:t>
            </a:r>
            <a:r>
              <a:rPr lang="en-US" sz="1800" dirty="0" smtClean="0"/>
              <a:t>costs</a:t>
            </a:r>
            <a:endParaRPr lang="cs-CZ" sz="1800" dirty="0" smtClean="0"/>
          </a:p>
          <a:p>
            <a:r>
              <a:rPr lang="en-US" sz="1800" dirty="0" smtClean="0"/>
              <a:t>C </a:t>
            </a:r>
            <a:r>
              <a:rPr lang="en-US" sz="1800" dirty="0"/>
              <a:t>= price per unit (material</a:t>
            </a:r>
            <a:r>
              <a:rPr lang="en-US" sz="1800" dirty="0" smtClean="0"/>
              <a:t>)</a:t>
            </a:r>
            <a:endParaRPr lang="cs-CZ" sz="1800" dirty="0" smtClean="0"/>
          </a:p>
          <a:p>
            <a:r>
              <a:rPr lang="en-US" sz="1800" dirty="0" smtClean="0"/>
              <a:t>S </a:t>
            </a:r>
            <a:r>
              <a:rPr lang="en-US" sz="1800" dirty="0"/>
              <a:t>= projected consumption in technical units for the relevant </a:t>
            </a:r>
            <a:r>
              <a:rPr lang="en-US" sz="1800" dirty="0" smtClean="0"/>
              <a:t>period</a:t>
            </a:r>
            <a:endParaRPr lang="cs-CZ" sz="1800" dirty="0" smtClean="0"/>
          </a:p>
          <a:p>
            <a:r>
              <a:rPr lang="en-US" sz="1800" dirty="0" smtClean="0"/>
              <a:t>S </a:t>
            </a:r>
            <a:r>
              <a:rPr lang="en-US" sz="1800" dirty="0"/>
              <a:t>/ Q = number of orders for the reference </a:t>
            </a:r>
            <a:r>
              <a:rPr lang="en-US" sz="1800" dirty="0" smtClean="0"/>
              <a:t>period</a:t>
            </a:r>
            <a:endParaRPr lang="cs-CZ" sz="1800" dirty="0" smtClean="0"/>
          </a:p>
          <a:p>
            <a:r>
              <a:rPr lang="en-US" sz="1800" dirty="0" smtClean="0"/>
              <a:t>Q </a:t>
            </a:r>
            <a:r>
              <a:rPr lang="en-US" sz="1800" dirty="0"/>
              <a:t>/ 2 = average stock</a:t>
            </a:r>
            <a:endParaRPr lang="cs-CZ" sz="18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312" y="2038350"/>
            <a:ext cx="4352925" cy="1113631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5325" y="2709068"/>
            <a:ext cx="3543300" cy="143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097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C</a:t>
            </a:r>
            <a:r>
              <a:rPr lang="en-US" dirty="0" smtClean="0"/>
              <a:t>ash management</a:t>
            </a:r>
            <a:endParaRPr lang="cs-CZ" dirty="0" smtClean="0"/>
          </a:p>
          <a:p>
            <a:r>
              <a:rPr lang="cs-CZ" dirty="0" smtClean="0"/>
              <a:t>D</a:t>
            </a:r>
            <a:r>
              <a:rPr lang="en-US" dirty="0" err="1" smtClean="0"/>
              <a:t>irect</a:t>
            </a:r>
            <a:r>
              <a:rPr lang="en-US" dirty="0" smtClean="0"/>
              <a:t> </a:t>
            </a:r>
            <a:r>
              <a:rPr lang="en-US" dirty="0"/>
              <a:t>management through a short-term financial </a:t>
            </a:r>
            <a:r>
              <a:rPr lang="en-US" dirty="0" smtClean="0"/>
              <a:t>plan</a:t>
            </a:r>
            <a:endParaRPr lang="cs-CZ" dirty="0" smtClean="0"/>
          </a:p>
          <a:p>
            <a:r>
              <a:rPr lang="en-US" dirty="0" err="1" smtClean="0"/>
              <a:t>Baumoll</a:t>
            </a:r>
            <a:r>
              <a:rPr lang="en-US" dirty="0" smtClean="0"/>
              <a:t> Model</a:t>
            </a:r>
            <a:endParaRPr lang="cs-CZ" dirty="0" smtClean="0"/>
          </a:p>
          <a:p>
            <a:r>
              <a:rPr lang="en-US" dirty="0" smtClean="0"/>
              <a:t>Miller </a:t>
            </a:r>
            <a:r>
              <a:rPr lang="en-US" dirty="0"/>
              <a:t>Orr Model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2755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Baumoll</a:t>
            </a:r>
            <a:r>
              <a:rPr lang="en-US" dirty="0"/>
              <a:t> </a:t>
            </a:r>
            <a:r>
              <a:rPr lang="en-US" dirty="0" smtClean="0"/>
              <a:t>Model</a:t>
            </a:r>
            <a:endParaRPr lang="cs-CZ" dirty="0" smtClean="0"/>
          </a:p>
          <a:p>
            <a:r>
              <a:rPr lang="en-US" dirty="0" smtClean="0"/>
              <a:t>Principle </a:t>
            </a:r>
            <a:r>
              <a:rPr lang="en-US" dirty="0"/>
              <a:t>as EOQ </a:t>
            </a:r>
            <a:r>
              <a:rPr lang="en-US" dirty="0" smtClean="0"/>
              <a:t>model</a:t>
            </a:r>
            <a:endParaRPr lang="cs-CZ" dirty="0" smtClean="0"/>
          </a:p>
          <a:p>
            <a:endParaRPr lang="cs-CZ" dirty="0"/>
          </a:p>
          <a:p>
            <a:r>
              <a:rPr lang="en-US" dirty="0" smtClean="0"/>
              <a:t>Assumption</a:t>
            </a:r>
            <a:r>
              <a:rPr lang="en-US" dirty="0"/>
              <a:t>: </a:t>
            </a:r>
            <a:endParaRPr lang="cs-CZ" dirty="0"/>
          </a:p>
          <a:p>
            <a:pPr lvl="1"/>
            <a:r>
              <a:rPr lang="en-US" dirty="0" smtClean="0"/>
              <a:t>Consumption </a:t>
            </a:r>
            <a:r>
              <a:rPr lang="en-US" dirty="0"/>
              <a:t>of funds in the company is </a:t>
            </a:r>
            <a:r>
              <a:rPr lang="en-US" dirty="0" smtClean="0"/>
              <a:t>gradual</a:t>
            </a:r>
            <a:endParaRPr lang="cs-CZ" dirty="0" smtClean="0"/>
          </a:p>
          <a:p>
            <a:pPr lvl="1"/>
            <a:r>
              <a:rPr lang="en-US" dirty="0" smtClean="0"/>
              <a:t>Optimizes </a:t>
            </a:r>
            <a:r>
              <a:rPr lang="en-US" dirty="0"/>
              <a:t>cash only (not account funds)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7077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74</TotalTime>
  <Words>605</Words>
  <Application>Microsoft Office PowerPoint</Application>
  <PresentationFormat>Vlastní</PresentationFormat>
  <Paragraphs>105</Paragraphs>
  <Slides>13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Clara Sans</vt:lpstr>
      <vt:lpstr>JU_OPVVV</vt:lpstr>
      <vt:lpstr>Current Assets Management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Kopta Daniel Ing. Ph.D.</cp:lastModifiedBy>
  <cp:revision>8</cp:revision>
  <dcterms:created xsi:type="dcterms:W3CDTF">2017-07-17T18:52:59Z</dcterms:created>
  <dcterms:modified xsi:type="dcterms:W3CDTF">2021-02-23T20:32:56Z</dcterms:modified>
</cp:coreProperties>
</file>