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8" r:id="rId3"/>
    <p:sldMasterId id="2147483720" r:id="rId4"/>
    <p:sldMasterId id="2147483732" r:id="rId5"/>
  </p:sldMasterIdLst>
  <p:sldIdLst>
    <p:sldId id="266" r:id="rId6"/>
    <p:sldId id="267" r:id="rId7"/>
    <p:sldId id="292" r:id="rId8"/>
    <p:sldId id="297" r:id="rId9"/>
    <p:sldId id="283" r:id="rId10"/>
    <p:sldId id="282" r:id="rId11"/>
    <p:sldId id="284" r:id="rId12"/>
    <p:sldId id="285" r:id="rId13"/>
    <p:sldId id="287" r:id="rId14"/>
    <p:sldId id="288" r:id="rId15"/>
    <p:sldId id="290" r:id="rId16"/>
    <p:sldId id="291" r:id="rId17"/>
    <p:sldId id="289" r:id="rId18"/>
    <p:sldId id="294" r:id="rId19"/>
    <p:sldId id="295" r:id="rId20"/>
    <p:sldId id="296" r:id="rId21"/>
    <p:sldId id="293" r:id="rId2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t>18.12.2017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4285772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t>18.12.2017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567282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t>18.12.2017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2091453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25359735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22254152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357347596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80125133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34988547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137304011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18484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196571420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t>18.12.2017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734359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404525999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47148437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72151344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33803613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12860496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222906367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45889626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407701344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144253130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5641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DA70E1EA-A857-48D9-8E63-D99DC0366786}" type="datetimeFigureOut">
              <a:rPr lang="cs-CZ" smtClean="0"/>
              <a:t>18.12.2017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1806283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56878835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157913724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20878054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92334003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127906005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27760445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113707360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55061700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00150473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30432472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DA70E1EA-A857-48D9-8E63-D99DC0366786}" type="datetimeFigureOut">
              <a:rPr lang="cs-CZ" smtClean="0"/>
              <a:t>18.12.2017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1779431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67601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237659691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72888641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54692580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60742629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112009046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47288321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117001447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72818728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75532997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DA70E1EA-A857-48D9-8E63-D99DC0366786}" type="datetimeFigureOut">
              <a:rPr lang="cs-CZ" smtClean="0"/>
              <a:t>18.12.2017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3535384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329738366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17402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23260704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246210012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64745856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82099444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DA70E1EA-A857-48D9-8E63-D99DC0366786}" type="datetimeFigureOut">
              <a:rPr lang="cs-CZ" smtClean="0"/>
              <a:t>18.12.2017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1097370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A70E1EA-A857-48D9-8E63-D99DC0366786}" type="datetimeFigureOut">
              <a:rPr lang="cs-CZ" smtClean="0"/>
              <a:t>18.12.2017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793761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A70E1EA-A857-48D9-8E63-D99DC0366786}" type="datetimeFigureOut">
              <a:rPr lang="cs-CZ" smtClean="0"/>
              <a:t>18.12.2017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623575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A70E1EA-A857-48D9-8E63-D99DC0366786}" type="datetimeFigureOut">
              <a:rPr lang="cs-CZ" smtClean="0"/>
              <a:t>18.12.2017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14765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0E1EA-A857-48D9-8E63-D99DC0366786}" type="datetimeFigureOut">
              <a:rPr lang="cs-CZ" smtClean="0"/>
              <a:t>18.12.2017</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48F5D-4EC3-4450-B252-4564122B6862}" type="slidenum">
              <a:rPr lang="cs-CZ" smtClean="0"/>
              <a:t>‹#›</a:t>
            </a:fld>
            <a:endParaRPr lang="cs-CZ"/>
          </a:p>
        </p:txBody>
      </p:sp>
    </p:spTree>
    <p:extLst>
      <p:ext uri="{BB962C8B-B14F-4D97-AF65-F5344CB8AC3E}">
        <p14:creationId xmlns:p14="http://schemas.microsoft.com/office/powerpoint/2010/main" val="1797539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1693103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8624037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9443669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3141907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5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6.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6.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s.wikipedia.org/wiki/2003" TargetMode="External"/><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hyperlink" Target="https://cs.wikipedia.org/wiki/185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4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5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emf"/><Relationship Id="rId1" Type="http://schemas.openxmlformats.org/officeDocument/2006/relationships/slideLayout" Target="../slideLayouts/slideLayout46.xml"/><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p:cNvSpPr>
          <p:nvPr/>
        </p:nvSpPr>
        <p:spPr bwMode="auto">
          <a:xfrm>
            <a:off x="5484317" y="238869"/>
            <a:ext cx="1270248" cy="19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fontAlgn="base">
              <a:lnSpc>
                <a:spcPct val="90000"/>
              </a:lnSpc>
              <a:spcBef>
                <a:spcPct val="0"/>
              </a:spcBef>
              <a:spcAft>
                <a:spcPct val="0"/>
              </a:spcAft>
            </a:pPr>
            <a:r>
              <a:rPr lang="en-US" altLang="cs-CZ" sz="844">
                <a:solidFill>
                  <a:srgbClr val="000000"/>
                </a:solidFill>
                <a:latin typeface="Clara Sans" pitchFamily="122" charset="0"/>
                <a:ea typeface="ヒラギノ角ゴ Pro W3" pitchFamily="122" charset="-128"/>
                <a:sym typeface="Clara Sans" pitchFamily="122" charset="0"/>
              </a:rPr>
              <a:t>www.frov.jcu.cz</a:t>
            </a:r>
          </a:p>
        </p:txBody>
      </p:sp>
    </p:spTree>
    <p:extLst>
      <p:ext uri="{BB962C8B-B14F-4D97-AF65-F5344CB8AC3E}">
        <p14:creationId xmlns:p14="http://schemas.microsoft.com/office/powerpoint/2010/main" val="1318497547"/>
      </p:ext>
    </p:extLst>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174831" y="-5370"/>
            <a:ext cx="6707435" cy="108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3234" b="1" i="1" dirty="0" err="1">
                <a:solidFill>
                  <a:schemeClr val="tx1"/>
                </a:solidFill>
                <a:latin typeface="Times New Roman" panose="02020603050405020304" pitchFamily="18" charset="0"/>
              </a:rPr>
              <a:t>Pseudoscaphirhynchus</a:t>
            </a:r>
            <a:r>
              <a:rPr lang="cs-CZ" altLang="cs-CZ" sz="3234" b="1" i="1" dirty="0">
                <a:solidFill>
                  <a:schemeClr val="tx1"/>
                </a:solidFill>
                <a:latin typeface="Times New Roman" panose="02020603050405020304" pitchFamily="18" charset="0"/>
              </a:rPr>
              <a:t> </a:t>
            </a:r>
            <a:r>
              <a:rPr lang="cs-CZ" altLang="cs-CZ" sz="3234" b="1" i="1" dirty="0" err="1" smtClean="0">
                <a:solidFill>
                  <a:schemeClr val="tx1"/>
                </a:solidFill>
                <a:latin typeface="Times New Roman" panose="02020603050405020304" pitchFamily="18" charset="0"/>
              </a:rPr>
              <a:t>kaufmanni</a:t>
            </a:r>
            <a:endParaRPr lang="cs-CZ" altLang="cs-CZ" sz="3234" b="1" i="1" dirty="0" smtClean="0">
              <a:solidFill>
                <a:schemeClr val="tx1"/>
              </a:solidFill>
              <a:latin typeface="Times New Roman" panose="02020603050405020304" pitchFamily="18" charset="0"/>
            </a:endParaRPr>
          </a:p>
          <a:p>
            <a:pPr algn="ctr"/>
            <a:r>
              <a:rPr lang="cs-CZ" altLang="cs-CZ" sz="3234" b="1" dirty="0" err="1" smtClean="0">
                <a:solidFill>
                  <a:schemeClr val="tx1"/>
                </a:solidFill>
                <a:latin typeface="Times New Roman" panose="02020603050405020304" pitchFamily="18" charset="0"/>
              </a:rPr>
              <a:t>lopatonos</a:t>
            </a:r>
            <a:r>
              <a:rPr lang="cs-CZ" altLang="cs-CZ" sz="3234" b="1" dirty="0" smtClean="0">
                <a:solidFill>
                  <a:schemeClr val="tx1"/>
                </a:solidFill>
                <a:latin typeface="Times New Roman" panose="02020603050405020304" pitchFamily="18" charset="0"/>
              </a:rPr>
              <a:t> </a:t>
            </a:r>
            <a:r>
              <a:rPr lang="cs-CZ" altLang="cs-CZ" sz="3234" b="1" dirty="0" err="1" smtClean="0">
                <a:solidFill>
                  <a:schemeClr val="tx1"/>
                </a:solidFill>
                <a:latin typeface="Times New Roman" panose="02020603050405020304" pitchFamily="18" charset="0"/>
              </a:rPr>
              <a:t>kaufmanův</a:t>
            </a:r>
            <a:r>
              <a:rPr lang="cs-CZ" altLang="cs-CZ" sz="2391" b="1" dirty="0" smtClean="0">
                <a:solidFill>
                  <a:schemeClr val="tx1"/>
                </a:solidFill>
                <a:latin typeface="Times New Roman" panose="02020603050405020304" pitchFamily="18" charset="0"/>
              </a:rPr>
              <a:t> </a:t>
            </a:r>
            <a:endParaRPr lang="cs-CZ" altLang="cs-CZ" sz="2391" b="1" dirty="0">
              <a:solidFill>
                <a:schemeClr val="tx1"/>
              </a:solidFill>
              <a:latin typeface="Times New Roman" panose="02020603050405020304" pitchFamily="18" charset="0"/>
            </a:endParaRPr>
          </a:p>
        </p:txBody>
      </p:sp>
      <p:pic>
        <p:nvPicPr>
          <p:cNvPr id="26629" name="Picture 5" descr="pseudascaph_kaofmani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69" y="1811228"/>
            <a:ext cx="4898571" cy="1395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3"/>
          <a:stretch>
            <a:fillRect/>
          </a:stretch>
        </p:blipFill>
        <p:spPr>
          <a:xfrm>
            <a:off x="63109" y="1012811"/>
            <a:ext cx="5976383" cy="798417"/>
          </a:xfrm>
          <a:prstGeom prst="rect">
            <a:avLst/>
          </a:prstGeom>
        </p:spPr>
      </p:pic>
      <p:pic>
        <p:nvPicPr>
          <p:cNvPr id="3" name="Obrázek 2"/>
          <p:cNvPicPr>
            <a:picLocks noChangeAspect="1"/>
          </p:cNvPicPr>
          <p:nvPr/>
        </p:nvPicPr>
        <p:blipFill>
          <a:blip r:embed="rId4"/>
          <a:stretch>
            <a:fillRect/>
          </a:stretch>
        </p:blipFill>
        <p:spPr>
          <a:xfrm>
            <a:off x="63109" y="3202006"/>
            <a:ext cx="5623187" cy="3413683"/>
          </a:xfrm>
          <a:prstGeom prst="rect">
            <a:avLst/>
          </a:prstGeom>
        </p:spPr>
      </p:pic>
      <p:pic>
        <p:nvPicPr>
          <p:cNvPr id="4" name="Obrázek 3"/>
          <p:cNvPicPr>
            <a:picLocks noChangeAspect="1"/>
          </p:cNvPicPr>
          <p:nvPr/>
        </p:nvPicPr>
        <p:blipFill>
          <a:blip r:embed="rId5"/>
          <a:stretch>
            <a:fillRect/>
          </a:stretch>
        </p:blipFill>
        <p:spPr>
          <a:xfrm>
            <a:off x="6532604" y="138059"/>
            <a:ext cx="5412971" cy="2350229"/>
          </a:xfrm>
          <a:prstGeom prst="rect">
            <a:avLst/>
          </a:prstGeom>
        </p:spPr>
      </p:pic>
      <p:pic>
        <p:nvPicPr>
          <p:cNvPr id="5" name="Obrázek 4"/>
          <p:cNvPicPr>
            <a:picLocks noChangeAspect="1"/>
          </p:cNvPicPr>
          <p:nvPr/>
        </p:nvPicPr>
        <p:blipFill>
          <a:blip r:embed="rId6"/>
          <a:stretch>
            <a:fillRect/>
          </a:stretch>
        </p:blipFill>
        <p:spPr>
          <a:xfrm>
            <a:off x="6021025" y="2540095"/>
            <a:ext cx="5924550" cy="1190625"/>
          </a:xfrm>
          <a:prstGeom prst="rect">
            <a:avLst/>
          </a:prstGeom>
        </p:spPr>
      </p:pic>
      <p:pic>
        <p:nvPicPr>
          <p:cNvPr id="6" name="Obrázek 5"/>
          <p:cNvPicPr>
            <a:picLocks noChangeAspect="1"/>
          </p:cNvPicPr>
          <p:nvPr/>
        </p:nvPicPr>
        <p:blipFill>
          <a:blip r:embed="rId7"/>
          <a:stretch>
            <a:fillRect/>
          </a:stretch>
        </p:blipFill>
        <p:spPr>
          <a:xfrm>
            <a:off x="6039492" y="3782527"/>
            <a:ext cx="5059003" cy="3075473"/>
          </a:xfrm>
          <a:prstGeom prst="rect">
            <a:avLst/>
          </a:prstGeom>
        </p:spPr>
      </p:pic>
      <p:sp>
        <p:nvSpPr>
          <p:cNvPr id="9" name="Obdélník 8"/>
          <p:cNvSpPr/>
          <p:nvPr/>
        </p:nvSpPr>
        <p:spPr>
          <a:xfrm>
            <a:off x="2874702" y="6550223"/>
            <a:ext cx="3169201" cy="307777"/>
          </a:xfrm>
          <a:prstGeom prst="rect">
            <a:avLst/>
          </a:prstGeom>
        </p:spPr>
        <p:txBody>
          <a:bodyPr wrap="none">
            <a:spAutoFit/>
          </a:bodyPr>
          <a:lstStyle/>
          <a:p>
            <a:r>
              <a:rPr lang="cs-CZ" sz="1400" dirty="0"/>
              <a:t>http://</a:t>
            </a:r>
            <a:r>
              <a:rPr lang="cs-CZ" sz="1400" dirty="0" smtClean="0"/>
              <a:t>www.pond-life.me.uk/sturgeon/</a:t>
            </a:r>
            <a:endParaRPr lang="cs-CZ" sz="1400" dirty="0"/>
          </a:p>
        </p:txBody>
      </p:sp>
    </p:spTree>
    <p:extLst>
      <p:ext uri="{BB962C8B-B14F-4D97-AF65-F5344CB8AC3E}">
        <p14:creationId xmlns:p14="http://schemas.microsoft.com/office/powerpoint/2010/main" val="1538865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8325" y="844232"/>
            <a:ext cx="11648302" cy="5509200"/>
          </a:xfrm>
          <a:prstGeom prst="rect">
            <a:avLst/>
          </a:prstGeom>
        </p:spPr>
        <p:txBody>
          <a:bodyPr wrap="square">
            <a:spAutoFit/>
          </a:bodyPr>
          <a:lstStyle/>
          <a:p>
            <a:pPr algn="just"/>
            <a:r>
              <a:rPr lang="en-US" sz="1600" dirty="0"/>
              <a:t>The Large Shovelnose Sturgeon is endemic to the middle reaches of the Amu Darya River. Presently, there are two populations: one in the </a:t>
            </a:r>
            <a:r>
              <a:rPr lang="en-US" sz="1600" dirty="0" err="1"/>
              <a:t>Vakhsh</a:t>
            </a:r>
            <a:r>
              <a:rPr lang="en-US" sz="1600" dirty="0"/>
              <a:t> River (a tributary to the Amu Darya) and the second in the middle reaches of the Amu Darya. It has been extirpated from the Aral Sea and lower Amu Darya due to water abstraction. Water pollution and poaching is also a threat to the species. The species' extent of occurrence (EOO) is estimated to be around 100,000 km². </a:t>
            </a:r>
            <a:br>
              <a:rPr lang="en-US" sz="1600" dirty="0"/>
            </a:br>
            <a:r>
              <a:rPr lang="en-US" sz="1600" dirty="0"/>
              <a:t/>
            </a:r>
            <a:br>
              <a:rPr lang="en-US" sz="1600" dirty="0"/>
            </a:br>
            <a:r>
              <a:rPr lang="en-US" sz="1600" dirty="0"/>
              <a:t>Its generation length is estimated to be 10 years. There are no estimates of current population sizes, but in the 1970s the species was abundant and now there are only reports of single specimens. There has been a drastic decline in the species range in the past 30 years, and due to poor economic status the level of poaching in Uzbekistan and Turkmenistan is thought to be increasing. However, water quality has improved as the amount of chemicals used in agriculture has declined. Overall it is suspected that there has been a population decline of more than 80% in the past three generations (30 years). Also, the species is thought to occur in less than 500km of river (two locations based on threats of poaching and pollution).</a:t>
            </a:r>
            <a:br>
              <a:rPr lang="en-US" sz="1600" dirty="0"/>
            </a:br>
            <a:r>
              <a:rPr lang="en-US" sz="1600" dirty="0"/>
              <a:t/>
            </a:r>
            <a:br>
              <a:rPr lang="en-US" sz="1600" dirty="0"/>
            </a:br>
            <a:r>
              <a:rPr lang="en-US" sz="1600" dirty="0"/>
              <a:t>There is a critical need to survey the species from both the Uzbekistan and Turkmenistan sides of the river, as more information is needed. </a:t>
            </a:r>
            <a:endParaRPr lang="cs-CZ" sz="1600" dirty="0" smtClean="0"/>
          </a:p>
          <a:p>
            <a:pPr algn="just"/>
            <a:endParaRPr lang="cs-CZ" sz="1600" dirty="0" smtClean="0"/>
          </a:p>
          <a:p>
            <a:pPr algn="just"/>
            <a:r>
              <a:rPr lang="en-US" sz="1600" dirty="0"/>
              <a:t>According to </a:t>
            </a:r>
            <a:r>
              <a:rPr lang="en-US" sz="1600" dirty="0" err="1"/>
              <a:t>Birstein</a:t>
            </a:r>
            <a:r>
              <a:rPr lang="en-US" sz="1600" dirty="0"/>
              <a:t> (1997) and </a:t>
            </a:r>
            <a:r>
              <a:rPr lang="en-US" sz="1600" dirty="0" err="1"/>
              <a:t>Zholdasova</a:t>
            </a:r>
            <a:r>
              <a:rPr lang="en-US" sz="1600" dirty="0"/>
              <a:t> (1997) the species occurs in the shallow, muddy waters of rivers with fast flowing turbulent current, with sandy or stony-pebble substrate at a depth of 1.0–1.5 m in highly turbulent muddy water. Although it is a freshwater species, the Shovelnose Sturgeon can tolerate some salinity, as it was found in the </a:t>
            </a:r>
            <a:r>
              <a:rPr lang="en-US" sz="1600" dirty="0" err="1"/>
              <a:t>nearmouth</a:t>
            </a:r>
            <a:r>
              <a:rPr lang="en-US" sz="1600" dirty="0"/>
              <a:t> area of the Aral Sea. It feeds mainly on small fish, with insect larvae forming the rest of the diet. Reproduction occurs in late March to early May at a water temperature of 14-16 </a:t>
            </a:r>
            <a:r>
              <a:rPr lang="en-US" sz="1600" baseline="30000" dirty="0" err="1"/>
              <a:t>o</a:t>
            </a:r>
            <a:r>
              <a:rPr lang="en-US" sz="1600" dirty="0" err="1"/>
              <a:t>C.</a:t>
            </a:r>
            <a:r>
              <a:rPr lang="en-US" sz="1600" dirty="0"/>
              <a:t> Males become mature at 5-7 years, and females at 6-8 years. Intervals between spawning periods possibly last 4-5 years.  Historically, this species easily hybridized with the other species of </a:t>
            </a:r>
            <a:r>
              <a:rPr lang="en-US" sz="1600" i="1" dirty="0" err="1"/>
              <a:t>Pseudoscaphirhynchus</a:t>
            </a:r>
            <a:r>
              <a:rPr lang="en-US" sz="1600" dirty="0"/>
              <a:t>, </a:t>
            </a:r>
            <a:r>
              <a:rPr lang="en-US" sz="1600" i="1" dirty="0"/>
              <a:t>P. </a:t>
            </a:r>
            <a:r>
              <a:rPr lang="en-US" sz="1600" i="1" dirty="0" err="1"/>
              <a:t>hermanni</a:t>
            </a:r>
            <a:r>
              <a:rPr lang="en-US" sz="1600" dirty="0"/>
              <a:t>. </a:t>
            </a:r>
            <a:endParaRPr lang="cs-CZ" sz="1600" dirty="0"/>
          </a:p>
        </p:txBody>
      </p:sp>
      <p:sp>
        <p:nvSpPr>
          <p:cNvPr id="4" name="Obdélník 3"/>
          <p:cNvSpPr/>
          <p:nvPr/>
        </p:nvSpPr>
        <p:spPr>
          <a:xfrm>
            <a:off x="7558441" y="6168766"/>
            <a:ext cx="4378186" cy="369332"/>
          </a:xfrm>
          <a:prstGeom prst="rect">
            <a:avLst/>
          </a:prstGeom>
        </p:spPr>
        <p:txBody>
          <a:bodyPr wrap="none">
            <a:spAutoFit/>
          </a:bodyPr>
          <a:lstStyle/>
          <a:p>
            <a:r>
              <a:rPr lang="cs-CZ" dirty="0"/>
              <a:t>http://www.iucnredlist.org/details/18601/0</a:t>
            </a:r>
          </a:p>
        </p:txBody>
      </p:sp>
      <p:sp>
        <p:nvSpPr>
          <p:cNvPr id="5" name="Text Box 3"/>
          <p:cNvSpPr txBox="1">
            <a:spLocks noChangeArrowheads="1"/>
          </p:cNvSpPr>
          <p:nvPr/>
        </p:nvSpPr>
        <p:spPr bwMode="auto">
          <a:xfrm>
            <a:off x="2758758" y="69535"/>
            <a:ext cx="6707435" cy="40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2000" b="1" i="1" dirty="0" err="1">
                <a:solidFill>
                  <a:schemeClr val="tx1"/>
                </a:solidFill>
                <a:latin typeface="Times New Roman" panose="02020603050405020304" pitchFamily="18" charset="0"/>
              </a:rPr>
              <a:t>Pseudoscaphirhynchus</a:t>
            </a:r>
            <a:r>
              <a:rPr lang="cs-CZ" altLang="cs-CZ" sz="2000" b="1" i="1" dirty="0">
                <a:solidFill>
                  <a:schemeClr val="tx1"/>
                </a:solidFill>
                <a:latin typeface="Times New Roman" panose="02020603050405020304" pitchFamily="18" charset="0"/>
              </a:rPr>
              <a:t> </a:t>
            </a:r>
            <a:r>
              <a:rPr lang="cs-CZ" altLang="cs-CZ" sz="2000" b="1" i="1" dirty="0" err="1">
                <a:solidFill>
                  <a:schemeClr val="tx1"/>
                </a:solidFill>
                <a:latin typeface="Times New Roman" panose="02020603050405020304" pitchFamily="18" charset="0"/>
              </a:rPr>
              <a:t>kaufmanni</a:t>
            </a:r>
            <a:r>
              <a:rPr lang="cs-CZ" altLang="cs-CZ" sz="2000" b="1" dirty="0">
                <a:solidFill>
                  <a:schemeClr val="tx1"/>
                </a:solidFill>
                <a:latin typeface="Times New Roman" panose="02020603050405020304" pitchFamily="18" charset="0"/>
              </a:rPr>
              <a:t> </a:t>
            </a:r>
          </a:p>
        </p:txBody>
      </p:sp>
    </p:spTree>
    <p:extLst>
      <p:ext uri="{BB962C8B-B14F-4D97-AF65-F5344CB8AC3E}">
        <p14:creationId xmlns:p14="http://schemas.microsoft.com/office/powerpoint/2010/main" val="41425750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63611" y="605644"/>
            <a:ext cx="11458832" cy="3693319"/>
          </a:xfrm>
          <a:prstGeom prst="rect">
            <a:avLst/>
          </a:prstGeom>
        </p:spPr>
        <p:txBody>
          <a:bodyPr wrap="square">
            <a:spAutoFit/>
          </a:bodyPr>
          <a:lstStyle/>
          <a:p>
            <a:r>
              <a:rPr lang="en-US" dirty="0"/>
              <a:t>The species generation length is estimated to be 10 years.</a:t>
            </a:r>
            <a:br>
              <a:rPr lang="en-US" dirty="0"/>
            </a:br>
            <a:r>
              <a:rPr lang="en-US" dirty="0"/>
              <a:t/>
            </a:r>
            <a:br>
              <a:rPr lang="en-US" dirty="0"/>
            </a:br>
            <a:r>
              <a:rPr lang="en-US" dirty="0"/>
              <a:t>The size and weight of individuals in the population has declined. In the past, the maximum size was 75 cm and maximum weight was 2 kg; in 1965-1966, the average body length was 37 cm and the average weight, 241 g; in 1989-1991, length was 23.6 cm on average, and the weight 100.2 g on average (</a:t>
            </a:r>
            <a:r>
              <a:rPr lang="en-US" dirty="0" err="1"/>
              <a:t>Zholdasova</a:t>
            </a:r>
            <a:r>
              <a:rPr lang="en-US" dirty="0"/>
              <a:t> 1997) . </a:t>
            </a:r>
            <a:endParaRPr lang="cs-CZ" dirty="0" smtClean="0"/>
          </a:p>
          <a:p>
            <a:endParaRPr lang="cs-CZ" dirty="0"/>
          </a:p>
          <a:p>
            <a:r>
              <a:rPr lang="en-US" dirty="0"/>
              <a:t/>
            </a:r>
            <a:br>
              <a:rPr lang="en-US" dirty="0"/>
            </a:br>
            <a:r>
              <a:rPr lang="en-US" dirty="0"/>
              <a:t>An aquaculture project is currently being developed (by Moscow Zoo), with the aim of stocking. Part of the species distribution is within the Amu Darya nature reserve. This species was listed on CITES Appendix II in 1998.</a:t>
            </a:r>
            <a:br>
              <a:rPr lang="en-US" dirty="0"/>
            </a:br>
            <a:r>
              <a:rPr lang="en-US" dirty="0"/>
              <a:t/>
            </a:r>
            <a:br>
              <a:rPr lang="en-US" dirty="0"/>
            </a:br>
            <a:r>
              <a:rPr lang="en-US" dirty="0"/>
              <a:t>There is a critical need to survey the species from both the Uzbekistan and Turkmenistan sides of the river, as more information is needed. </a:t>
            </a:r>
            <a:endParaRPr lang="cs-CZ" dirty="0"/>
          </a:p>
        </p:txBody>
      </p:sp>
      <p:sp>
        <p:nvSpPr>
          <p:cNvPr id="3" name="Obdélník 2"/>
          <p:cNvSpPr/>
          <p:nvPr/>
        </p:nvSpPr>
        <p:spPr>
          <a:xfrm>
            <a:off x="7344257" y="6168767"/>
            <a:ext cx="4378186" cy="369332"/>
          </a:xfrm>
          <a:prstGeom prst="rect">
            <a:avLst/>
          </a:prstGeom>
        </p:spPr>
        <p:txBody>
          <a:bodyPr wrap="none">
            <a:spAutoFit/>
          </a:bodyPr>
          <a:lstStyle/>
          <a:p>
            <a:r>
              <a:rPr lang="cs-CZ" dirty="0"/>
              <a:t>http://www.iucnredlist.org/details/18601/0</a:t>
            </a:r>
          </a:p>
        </p:txBody>
      </p:sp>
      <p:sp>
        <p:nvSpPr>
          <p:cNvPr id="4" name="Text Box 3"/>
          <p:cNvSpPr txBox="1">
            <a:spLocks noChangeArrowheads="1"/>
          </p:cNvSpPr>
          <p:nvPr/>
        </p:nvSpPr>
        <p:spPr bwMode="auto">
          <a:xfrm>
            <a:off x="2758758" y="69535"/>
            <a:ext cx="6707435" cy="40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2000" b="1" i="1" dirty="0" err="1">
                <a:solidFill>
                  <a:schemeClr val="tx1"/>
                </a:solidFill>
                <a:latin typeface="Times New Roman" panose="02020603050405020304" pitchFamily="18" charset="0"/>
              </a:rPr>
              <a:t>Pseudoscaphirhynchus</a:t>
            </a:r>
            <a:r>
              <a:rPr lang="cs-CZ" altLang="cs-CZ" sz="2000" b="1" i="1" dirty="0">
                <a:solidFill>
                  <a:schemeClr val="tx1"/>
                </a:solidFill>
                <a:latin typeface="Times New Roman" panose="02020603050405020304" pitchFamily="18" charset="0"/>
              </a:rPr>
              <a:t> </a:t>
            </a:r>
            <a:r>
              <a:rPr lang="cs-CZ" altLang="cs-CZ" sz="2000" b="1" i="1" dirty="0" err="1">
                <a:solidFill>
                  <a:schemeClr val="tx1"/>
                </a:solidFill>
                <a:latin typeface="Times New Roman" panose="02020603050405020304" pitchFamily="18" charset="0"/>
              </a:rPr>
              <a:t>kaufmanni</a:t>
            </a:r>
            <a:r>
              <a:rPr lang="cs-CZ" altLang="cs-CZ" sz="2000" b="1" dirty="0">
                <a:solidFill>
                  <a:schemeClr val="tx1"/>
                </a:solidFill>
                <a:latin typeface="Times New Roman" panose="02020603050405020304" pitchFamily="18" charset="0"/>
              </a:rPr>
              <a:t> </a:t>
            </a:r>
          </a:p>
        </p:txBody>
      </p:sp>
    </p:spTree>
    <p:extLst>
      <p:ext uri="{BB962C8B-B14F-4D97-AF65-F5344CB8AC3E}">
        <p14:creationId xmlns:p14="http://schemas.microsoft.com/office/powerpoint/2010/main" val="41665278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seudos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591" y="360536"/>
            <a:ext cx="320129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0000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992" y="360536"/>
            <a:ext cx="320129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fish3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3591" y="3811861"/>
            <a:ext cx="320129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0000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9992" y="3789536"/>
            <a:ext cx="320129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3698789" y="-8794"/>
            <a:ext cx="4407242"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1800" b="1" i="1" dirty="0" err="1">
                <a:solidFill>
                  <a:schemeClr val="tx1"/>
                </a:solidFill>
                <a:latin typeface="Times New Roman" panose="02020603050405020304" pitchFamily="18" charset="0"/>
              </a:rPr>
              <a:t>Pseudoscaphirhynchus</a:t>
            </a:r>
            <a:r>
              <a:rPr lang="cs-CZ" altLang="cs-CZ" sz="1800" b="1" i="1" dirty="0">
                <a:solidFill>
                  <a:schemeClr val="tx1"/>
                </a:solidFill>
                <a:latin typeface="Times New Roman" panose="02020603050405020304" pitchFamily="18" charset="0"/>
              </a:rPr>
              <a:t> </a:t>
            </a:r>
            <a:r>
              <a:rPr lang="cs-CZ" altLang="cs-CZ" sz="1800" b="1" i="1" dirty="0" err="1">
                <a:solidFill>
                  <a:schemeClr val="tx1"/>
                </a:solidFill>
                <a:latin typeface="Times New Roman" panose="02020603050405020304" pitchFamily="18" charset="0"/>
              </a:rPr>
              <a:t>kaufmanni</a:t>
            </a:r>
            <a:r>
              <a:rPr lang="cs-CZ" altLang="cs-CZ" sz="1800" b="1" dirty="0">
                <a:solidFill>
                  <a:schemeClr val="tx1"/>
                </a:solidFill>
                <a:latin typeface="Times New Roman" panose="02020603050405020304" pitchFamily="18" charset="0"/>
              </a:rPr>
              <a:t> </a:t>
            </a:r>
          </a:p>
        </p:txBody>
      </p:sp>
    </p:spTree>
    <p:extLst>
      <p:ext uri="{BB962C8B-B14F-4D97-AF65-F5344CB8AC3E}">
        <p14:creationId xmlns:p14="http://schemas.microsoft.com/office/powerpoint/2010/main" val="164732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5593254" y="3109415"/>
            <a:ext cx="6085960" cy="3346112"/>
          </a:xfrm>
          <a:prstGeom prst="rect">
            <a:avLst/>
          </a:prstGeom>
        </p:spPr>
      </p:pic>
      <p:pic>
        <p:nvPicPr>
          <p:cNvPr id="5" name="Obrázek 4"/>
          <p:cNvPicPr>
            <a:picLocks noChangeAspect="1"/>
          </p:cNvPicPr>
          <p:nvPr/>
        </p:nvPicPr>
        <p:blipFill>
          <a:blip r:embed="rId3"/>
          <a:stretch>
            <a:fillRect/>
          </a:stretch>
        </p:blipFill>
        <p:spPr>
          <a:xfrm>
            <a:off x="7265671" y="850533"/>
            <a:ext cx="3533775" cy="304800"/>
          </a:xfrm>
          <a:prstGeom prst="rect">
            <a:avLst/>
          </a:prstGeom>
        </p:spPr>
      </p:pic>
      <p:sp>
        <p:nvSpPr>
          <p:cNvPr id="6" name="Text Box 6"/>
          <p:cNvSpPr txBox="1">
            <a:spLocks noChangeArrowheads="1"/>
          </p:cNvSpPr>
          <p:nvPr/>
        </p:nvSpPr>
        <p:spPr bwMode="auto">
          <a:xfrm>
            <a:off x="6491953" y="260719"/>
            <a:ext cx="5187261" cy="46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en-US" altLang="cs-CZ" sz="2391" b="1" i="1" dirty="0" err="1">
                <a:solidFill>
                  <a:schemeClr val="tx1"/>
                </a:solidFill>
                <a:latin typeface="Times New Roman" panose="02020603050405020304" pitchFamily="18" charset="0"/>
              </a:rPr>
              <a:t>Psephurus</a:t>
            </a:r>
            <a:r>
              <a:rPr lang="en-US" altLang="cs-CZ" sz="2391" b="1" i="1" dirty="0">
                <a:solidFill>
                  <a:schemeClr val="tx1"/>
                </a:solidFill>
                <a:latin typeface="Times New Roman" panose="02020603050405020304" pitchFamily="18" charset="0"/>
              </a:rPr>
              <a:t> gladius</a:t>
            </a:r>
            <a:r>
              <a:rPr lang="ru-RU" altLang="cs-CZ" sz="2391" dirty="0">
                <a:solidFill>
                  <a:schemeClr val="tx1"/>
                </a:solidFill>
                <a:latin typeface="Times New Roman" panose="02020603050405020304" pitchFamily="18" charset="0"/>
              </a:rPr>
              <a:t> </a:t>
            </a:r>
            <a:r>
              <a:rPr lang="cs-CZ" altLang="cs-CZ" sz="2391" b="1" dirty="0" err="1">
                <a:solidFill>
                  <a:schemeClr val="tx1"/>
                </a:solidFill>
                <a:latin typeface="Times New Roman" panose="02020603050405020304" pitchFamily="18" charset="0"/>
              </a:rPr>
              <a:t>veslonos</a:t>
            </a:r>
            <a:r>
              <a:rPr lang="cs-CZ" altLang="cs-CZ" sz="2391" b="1" dirty="0">
                <a:solidFill>
                  <a:schemeClr val="tx1"/>
                </a:solidFill>
                <a:latin typeface="Times New Roman" panose="02020603050405020304" pitchFamily="18" charset="0"/>
              </a:rPr>
              <a:t> čínský</a:t>
            </a:r>
            <a:endParaRPr lang="cs-CZ" altLang="cs-CZ" sz="2391" dirty="0">
              <a:solidFill>
                <a:schemeClr val="tx1"/>
              </a:solidFill>
              <a:latin typeface="Times New Roman" panose="02020603050405020304" pitchFamily="18" charset="0"/>
            </a:endParaRPr>
          </a:p>
        </p:txBody>
      </p:sp>
      <p:pic>
        <p:nvPicPr>
          <p:cNvPr id="7" name="Obrázek 6"/>
          <p:cNvPicPr>
            <a:picLocks noChangeAspect="1"/>
          </p:cNvPicPr>
          <p:nvPr/>
        </p:nvPicPr>
        <p:blipFill>
          <a:blip r:embed="rId4"/>
          <a:stretch>
            <a:fillRect/>
          </a:stretch>
        </p:blipFill>
        <p:spPr>
          <a:xfrm>
            <a:off x="215986" y="91912"/>
            <a:ext cx="4308673" cy="4690559"/>
          </a:xfrm>
          <a:prstGeom prst="rect">
            <a:avLst/>
          </a:prstGeom>
        </p:spPr>
      </p:pic>
      <p:pic>
        <p:nvPicPr>
          <p:cNvPr id="8" name="Obrázek 7"/>
          <p:cNvPicPr>
            <a:picLocks noChangeAspect="1"/>
          </p:cNvPicPr>
          <p:nvPr/>
        </p:nvPicPr>
        <p:blipFill>
          <a:blip r:embed="rId5"/>
          <a:stretch>
            <a:fillRect/>
          </a:stretch>
        </p:blipFill>
        <p:spPr>
          <a:xfrm>
            <a:off x="215986" y="4855807"/>
            <a:ext cx="4308673" cy="1752536"/>
          </a:xfrm>
          <a:prstGeom prst="rect">
            <a:avLst/>
          </a:prstGeom>
        </p:spPr>
      </p:pic>
      <p:pic>
        <p:nvPicPr>
          <p:cNvPr id="9" name="Obrázek 8"/>
          <p:cNvPicPr>
            <a:picLocks noChangeAspect="1"/>
          </p:cNvPicPr>
          <p:nvPr/>
        </p:nvPicPr>
        <p:blipFill>
          <a:blip r:embed="rId6"/>
          <a:stretch>
            <a:fillRect/>
          </a:stretch>
        </p:blipFill>
        <p:spPr>
          <a:xfrm>
            <a:off x="5667931" y="1509222"/>
            <a:ext cx="6011283" cy="1341069"/>
          </a:xfrm>
          <a:prstGeom prst="rect">
            <a:avLst/>
          </a:prstGeom>
        </p:spPr>
      </p:pic>
      <p:sp>
        <p:nvSpPr>
          <p:cNvPr id="10" name="Obdélník 9"/>
          <p:cNvSpPr/>
          <p:nvPr/>
        </p:nvSpPr>
        <p:spPr>
          <a:xfrm>
            <a:off x="7401991" y="6608343"/>
            <a:ext cx="4482061" cy="307777"/>
          </a:xfrm>
          <a:prstGeom prst="rect">
            <a:avLst/>
          </a:prstGeom>
        </p:spPr>
        <p:txBody>
          <a:bodyPr wrap="none">
            <a:spAutoFit/>
          </a:bodyPr>
          <a:lstStyle/>
          <a:p>
            <a:r>
              <a:rPr lang="cs-CZ" sz="1400" dirty="0"/>
              <a:t>http://www.pond-life.me.uk/sturgeon/psephurusgladius</a:t>
            </a:r>
          </a:p>
        </p:txBody>
      </p:sp>
    </p:spTree>
    <p:extLst>
      <p:ext uri="{BB962C8B-B14F-4D97-AF65-F5344CB8AC3E}">
        <p14:creationId xmlns:p14="http://schemas.microsoft.com/office/powerpoint/2010/main" val="402661356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46141" y="705776"/>
            <a:ext cx="10516195" cy="4350990"/>
          </a:xfrm>
        </p:spPr>
        <p:txBody>
          <a:bodyPr/>
          <a:lstStyle/>
          <a:p>
            <a:pPr algn="just"/>
            <a:r>
              <a:rPr lang="en-US" sz="1800" dirty="0"/>
              <a:t>From the mid-20th century the population of the Chinese Paddlefish decreased significantly. Incidental capture data between 1982-2008 from the upper, mid and lower sections of the Yangtze River indicate the largest number of this species found during this period was in 1985, when 32 individuals were captured in the lower section (below the </a:t>
            </a:r>
            <a:r>
              <a:rPr lang="en-US" sz="1800" dirty="0" err="1"/>
              <a:t>Gezhouba</a:t>
            </a:r>
            <a:r>
              <a:rPr lang="en-US" sz="1800" dirty="0"/>
              <a:t> Dam) (Zhang </a:t>
            </a:r>
            <a:r>
              <a:rPr lang="en-US" sz="1800" i="1" dirty="0"/>
              <a:t>et al.</a:t>
            </a:r>
            <a:r>
              <a:rPr lang="en-US" sz="1800" dirty="0"/>
              <a:t> 2009). In 1995 juveniles of this species were recorded below the </a:t>
            </a:r>
            <a:r>
              <a:rPr lang="en-US" sz="1800" dirty="0" err="1"/>
              <a:t>Gezhouba</a:t>
            </a:r>
            <a:r>
              <a:rPr lang="en-US" sz="1800" dirty="0"/>
              <a:t> Dam of the Yangtze River (Chen 2008).</a:t>
            </a:r>
            <a:br>
              <a:rPr lang="en-US" sz="1800" dirty="0"/>
            </a:br>
            <a:r>
              <a:rPr lang="en-US" sz="1800" dirty="0"/>
              <a:t/>
            </a:r>
            <a:br>
              <a:rPr lang="en-US" sz="1800" dirty="0"/>
            </a:br>
            <a:r>
              <a:rPr lang="en-US" sz="1800" dirty="0"/>
              <a:t>Two specimens (1.2 kg weight, 47 cm tail length; 1.3 kg weight, 50 cm tail length) were found in the Chongqing reach in 1992 (Chen 2007). In 2002, a female Chinese Paddlefish (body length 330 cm, weight 117 kg) was captured in the section of Jiangsu Nanjing, Yangtze River. Urgent attempts were made to save this individual, but it only survived in captivity for 30 days. On Jan 24th, 2003, a female (body length 352 cm) was accidentally caught in </a:t>
            </a:r>
            <a:r>
              <a:rPr lang="en-US" sz="1800" dirty="0" err="1"/>
              <a:t>Yibin</a:t>
            </a:r>
            <a:r>
              <a:rPr lang="en-US" sz="1800" dirty="0"/>
              <a:t>, Sichuan Province China (upper stream of Yangtze River).  It was captured, tagged with an ultra-sonic tag and released by Dr. Wei’s team of the Yangtze River Fisheries Research Institute, Chinese Academy of Fishery Sciences. Unfortunately, after 12 hours of tracking, communication was disconnected. Between 2006 and 2008, </a:t>
            </a:r>
            <a:r>
              <a:rPr lang="en-US" sz="1800" dirty="0" err="1"/>
              <a:t>Dr.Wei’s</a:t>
            </a:r>
            <a:r>
              <a:rPr lang="en-US" sz="1800" dirty="0"/>
              <a:t> team used a number of boats to deploy 4,762 setlines, 111 anchored setlines and 950 drift nets covering a stretch of 412.5 km of the upper Yangtze River in a bid to catch the fish, but they failed to catch a single individual (Zhang </a:t>
            </a:r>
            <a:r>
              <a:rPr lang="en-US" sz="1800" i="1" dirty="0"/>
              <a:t>et al.</a:t>
            </a:r>
            <a:r>
              <a:rPr lang="en-US" sz="1800" dirty="0"/>
              <a:t> 2009). The team also used </a:t>
            </a:r>
            <a:r>
              <a:rPr lang="en-US" sz="1800" dirty="0" err="1"/>
              <a:t>hydroacoustic</a:t>
            </a:r>
            <a:r>
              <a:rPr lang="en-US" sz="1800" dirty="0"/>
              <a:t> equipment that beams sound through the water to create a picture of the river and anything in it. This identified nine possible targets, of which two could be paddlefish (Zhang </a:t>
            </a:r>
            <a:r>
              <a:rPr lang="en-US" sz="1800" i="1" dirty="0"/>
              <a:t>et al.</a:t>
            </a:r>
            <a:r>
              <a:rPr lang="en-US" sz="1800" dirty="0"/>
              <a:t> 2009). This species is considered to be the verge of extinction. Artificial reproduction has not been successful.</a:t>
            </a:r>
            <a:endParaRPr lang="cs-CZ" sz="1800" dirty="0"/>
          </a:p>
        </p:txBody>
      </p:sp>
      <p:sp>
        <p:nvSpPr>
          <p:cNvPr id="4" name="Text Box 6"/>
          <p:cNvSpPr txBox="1">
            <a:spLocks noChangeArrowheads="1"/>
          </p:cNvSpPr>
          <p:nvPr/>
        </p:nvSpPr>
        <p:spPr bwMode="auto">
          <a:xfrm>
            <a:off x="3510607" y="112438"/>
            <a:ext cx="5187261" cy="46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en-US" altLang="cs-CZ" sz="2391" b="1" i="1" dirty="0" err="1">
                <a:solidFill>
                  <a:schemeClr val="tx1"/>
                </a:solidFill>
                <a:latin typeface="Times New Roman" panose="02020603050405020304" pitchFamily="18" charset="0"/>
              </a:rPr>
              <a:t>Psephurus</a:t>
            </a:r>
            <a:r>
              <a:rPr lang="en-US" altLang="cs-CZ" sz="2391" b="1" i="1" dirty="0">
                <a:solidFill>
                  <a:schemeClr val="tx1"/>
                </a:solidFill>
                <a:latin typeface="Times New Roman" panose="02020603050405020304" pitchFamily="18" charset="0"/>
              </a:rPr>
              <a:t> gladius</a:t>
            </a:r>
            <a:r>
              <a:rPr lang="ru-RU" altLang="cs-CZ" sz="2391" dirty="0">
                <a:solidFill>
                  <a:schemeClr val="tx1"/>
                </a:solidFill>
                <a:latin typeface="Times New Roman" panose="02020603050405020304" pitchFamily="18" charset="0"/>
              </a:rPr>
              <a:t> </a:t>
            </a:r>
            <a:r>
              <a:rPr lang="cs-CZ" altLang="cs-CZ" sz="2391" b="1" dirty="0" err="1">
                <a:solidFill>
                  <a:schemeClr val="tx1"/>
                </a:solidFill>
                <a:latin typeface="Times New Roman" panose="02020603050405020304" pitchFamily="18" charset="0"/>
              </a:rPr>
              <a:t>veslonos</a:t>
            </a:r>
            <a:r>
              <a:rPr lang="cs-CZ" altLang="cs-CZ" sz="2391" b="1" dirty="0">
                <a:solidFill>
                  <a:schemeClr val="tx1"/>
                </a:solidFill>
                <a:latin typeface="Times New Roman" panose="02020603050405020304" pitchFamily="18" charset="0"/>
              </a:rPr>
              <a:t> čínský</a:t>
            </a:r>
            <a:endParaRPr lang="cs-CZ" altLang="cs-CZ" sz="2391" dirty="0">
              <a:solidFill>
                <a:schemeClr val="tx1"/>
              </a:solidFill>
              <a:latin typeface="Times New Roman" panose="02020603050405020304" pitchFamily="18" charset="0"/>
            </a:endParaRPr>
          </a:p>
        </p:txBody>
      </p:sp>
      <p:sp>
        <p:nvSpPr>
          <p:cNvPr id="5" name="Obdélník 4"/>
          <p:cNvSpPr/>
          <p:nvPr/>
        </p:nvSpPr>
        <p:spPr>
          <a:xfrm>
            <a:off x="7813814" y="6317048"/>
            <a:ext cx="4378186" cy="369332"/>
          </a:xfrm>
          <a:prstGeom prst="rect">
            <a:avLst/>
          </a:prstGeom>
        </p:spPr>
        <p:txBody>
          <a:bodyPr wrap="none">
            <a:spAutoFit/>
          </a:bodyPr>
          <a:lstStyle/>
          <a:p>
            <a:r>
              <a:rPr lang="cs-CZ" dirty="0"/>
              <a:t>http://www.iucnredlist.org/details/18428/0</a:t>
            </a:r>
          </a:p>
        </p:txBody>
      </p:sp>
    </p:spTree>
    <p:extLst>
      <p:ext uri="{BB962C8B-B14F-4D97-AF65-F5344CB8AC3E}">
        <p14:creationId xmlns:p14="http://schemas.microsoft.com/office/powerpoint/2010/main" val="359292146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96562" y="763440"/>
            <a:ext cx="11425881" cy="5538507"/>
          </a:xfrm>
        </p:spPr>
        <p:txBody>
          <a:bodyPr/>
          <a:lstStyle/>
          <a:p>
            <a:pPr algn="l"/>
            <a:r>
              <a:rPr lang="en-US" sz="1800" dirty="0"/>
              <a:t>This paddlefish is considered anadromous (spends at least part of its life in the sea and migrates upriver to reproduce). This species occurs in broad surfaced main streams of large rivers, staying usually in middle and lower layers of the water column, and occasionally swims into large lakes. Its spawning period is in March and April. Spawning sites are located in the upper reaches of the </a:t>
            </a:r>
            <a:r>
              <a:rPr lang="en-US" sz="1800" dirty="0" err="1"/>
              <a:t>Changjiang</a:t>
            </a:r>
            <a:r>
              <a:rPr lang="en-US" sz="1800" dirty="0"/>
              <a:t> River. Available information also indicates that spawning took place in the lower </a:t>
            </a:r>
            <a:r>
              <a:rPr lang="en-US" sz="1800" dirty="0" err="1"/>
              <a:t>Jinsha</a:t>
            </a:r>
            <a:r>
              <a:rPr lang="en-US" sz="1800" dirty="0"/>
              <a:t> River between </a:t>
            </a:r>
            <a:r>
              <a:rPr lang="en-US" sz="1800" dirty="0" err="1"/>
              <a:t>Shuifu</a:t>
            </a:r>
            <a:r>
              <a:rPr lang="en-US" sz="1800" dirty="0"/>
              <a:t> and </a:t>
            </a:r>
            <a:r>
              <a:rPr lang="en-US" sz="1800" dirty="0" err="1"/>
              <a:t>Yibin</a:t>
            </a:r>
            <a:r>
              <a:rPr lang="en-US" sz="1800" dirty="0"/>
              <a:t> (Liu and Zeng 1988, Li </a:t>
            </a:r>
            <a:r>
              <a:rPr lang="en-US" sz="1800" i="1" dirty="0"/>
              <a:t>et al.</a:t>
            </a:r>
            <a:r>
              <a:rPr lang="en-US" sz="1800" dirty="0"/>
              <a:t> 1997).</a:t>
            </a:r>
            <a:br>
              <a:rPr lang="en-US" sz="1800" dirty="0"/>
            </a:br>
            <a:r>
              <a:rPr lang="en-US" sz="1800" dirty="0"/>
              <a:t/>
            </a:r>
            <a:br>
              <a:rPr lang="en-US" sz="1800" dirty="0"/>
            </a:br>
            <a:r>
              <a:rPr lang="en-US" sz="1800" dirty="0"/>
              <a:t>The largest specimen recorded was 7 m in length and weighed over several thousand pounds</a:t>
            </a:r>
            <a:r>
              <a:rPr lang="en-US" sz="1800" dirty="0" smtClean="0"/>
              <a:t>.</a:t>
            </a:r>
            <a:endParaRPr lang="cs-CZ" sz="1800" dirty="0" smtClean="0"/>
          </a:p>
          <a:p>
            <a:pPr algn="just"/>
            <a:endParaRPr lang="cs-CZ" sz="1800" dirty="0"/>
          </a:p>
          <a:p>
            <a:pPr algn="l"/>
            <a:r>
              <a:rPr lang="en-US" sz="1800" i="1" dirty="0"/>
              <a:t>P. gladius</a:t>
            </a:r>
            <a:r>
              <a:rPr lang="en-US" sz="1800" dirty="0"/>
              <a:t> is listed as a first-class state protected animal in China. Due to its </a:t>
            </a:r>
            <a:r>
              <a:rPr lang="en-US" sz="1800" dirty="0" err="1"/>
              <a:t>endemicity</a:t>
            </a:r>
            <a:r>
              <a:rPr lang="en-US" sz="1800" dirty="0"/>
              <a:t> and rarity, this species possesses significant academic and economic importance. This species was listed on CITES Appendix II in 1998.</a:t>
            </a:r>
            <a:br>
              <a:rPr lang="en-US" sz="1800" dirty="0"/>
            </a:br>
            <a:r>
              <a:rPr lang="en-US" sz="1800" dirty="0"/>
              <a:t/>
            </a:r>
            <a:br>
              <a:rPr lang="en-US" sz="1800" dirty="0"/>
            </a:br>
            <a:r>
              <a:rPr lang="en-US" sz="1800" dirty="0"/>
              <a:t>An integrated rescue </a:t>
            </a:r>
            <a:r>
              <a:rPr lang="en-US" sz="1800" dirty="0" err="1"/>
              <a:t>programme</a:t>
            </a:r>
            <a:r>
              <a:rPr lang="en-US" sz="1800" dirty="0"/>
              <a:t> was initiated in 2005. This extensive </a:t>
            </a:r>
            <a:r>
              <a:rPr lang="en-US" sz="1800" dirty="0" err="1"/>
              <a:t>programme</a:t>
            </a:r>
            <a:r>
              <a:rPr lang="en-US" sz="1800" dirty="0"/>
              <a:t> hopes to re-discover this species. It is also investigating habitat and plans to conduct studies on foraging </a:t>
            </a:r>
            <a:r>
              <a:rPr lang="en-US" sz="1800" dirty="0" err="1"/>
              <a:t>behaviours</a:t>
            </a:r>
            <a:r>
              <a:rPr lang="en-US" sz="1800" dirty="0"/>
              <a:t> and instigate captive breeding </a:t>
            </a:r>
            <a:r>
              <a:rPr lang="en-US" sz="1800" dirty="0" err="1"/>
              <a:t>programmes</a:t>
            </a:r>
            <a:r>
              <a:rPr lang="en-US" sz="1800" dirty="0"/>
              <a:t>, propagation for release, preservation of genetic resources, and even cloning (Zhang </a:t>
            </a:r>
            <a:r>
              <a:rPr lang="en-US" sz="1800" i="1" dirty="0"/>
              <a:t>et al.</a:t>
            </a:r>
            <a:r>
              <a:rPr lang="en-US" sz="1800" dirty="0"/>
              <a:t> 2009).</a:t>
            </a:r>
            <a:br>
              <a:rPr lang="en-US" sz="1800" dirty="0"/>
            </a:br>
            <a:endParaRPr lang="cs-CZ" sz="1800" dirty="0"/>
          </a:p>
        </p:txBody>
      </p:sp>
      <p:sp>
        <p:nvSpPr>
          <p:cNvPr id="4" name="Text Box 6"/>
          <p:cNvSpPr txBox="1">
            <a:spLocks noChangeArrowheads="1"/>
          </p:cNvSpPr>
          <p:nvPr/>
        </p:nvSpPr>
        <p:spPr bwMode="auto">
          <a:xfrm>
            <a:off x="3510607" y="112438"/>
            <a:ext cx="5187261" cy="46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en-US" altLang="cs-CZ" sz="2391" b="1" i="1" dirty="0" err="1">
                <a:solidFill>
                  <a:schemeClr val="tx1"/>
                </a:solidFill>
                <a:latin typeface="Times New Roman" panose="02020603050405020304" pitchFamily="18" charset="0"/>
              </a:rPr>
              <a:t>Psephurus</a:t>
            </a:r>
            <a:r>
              <a:rPr lang="en-US" altLang="cs-CZ" sz="2391" b="1" i="1" dirty="0">
                <a:solidFill>
                  <a:schemeClr val="tx1"/>
                </a:solidFill>
                <a:latin typeface="Times New Roman" panose="02020603050405020304" pitchFamily="18" charset="0"/>
              </a:rPr>
              <a:t> gladius</a:t>
            </a:r>
            <a:r>
              <a:rPr lang="ru-RU" altLang="cs-CZ" sz="2391" dirty="0">
                <a:solidFill>
                  <a:schemeClr val="tx1"/>
                </a:solidFill>
                <a:latin typeface="Times New Roman" panose="02020603050405020304" pitchFamily="18" charset="0"/>
              </a:rPr>
              <a:t> </a:t>
            </a:r>
            <a:r>
              <a:rPr lang="cs-CZ" altLang="cs-CZ" sz="2391" b="1" dirty="0" err="1">
                <a:solidFill>
                  <a:schemeClr val="tx1"/>
                </a:solidFill>
                <a:latin typeface="Times New Roman" panose="02020603050405020304" pitchFamily="18" charset="0"/>
              </a:rPr>
              <a:t>veslonos</a:t>
            </a:r>
            <a:r>
              <a:rPr lang="cs-CZ" altLang="cs-CZ" sz="2391" b="1" dirty="0">
                <a:solidFill>
                  <a:schemeClr val="tx1"/>
                </a:solidFill>
                <a:latin typeface="Times New Roman" panose="02020603050405020304" pitchFamily="18" charset="0"/>
              </a:rPr>
              <a:t> čínský</a:t>
            </a:r>
            <a:endParaRPr lang="cs-CZ" altLang="cs-CZ" sz="2391" dirty="0">
              <a:solidFill>
                <a:schemeClr val="tx1"/>
              </a:solidFill>
              <a:latin typeface="Times New Roman" panose="02020603050405020304" pitchFamily="18" charset="0"/>
            </a:endParaRPr>
          </a:p>
        </p:txBody>
      </p:sp>
      <p:sp>
        <p:nvSpPr>
          <p:cNvPr id="5" name="Obdélník 4"/>
          <p:cNvSpPr/>
          <p:nvPr/>
        </p:nvSpPr>
        <p:spPr>
          <a:xfrm>
            <a:off x="7259707" y="6301947"/>
            <a:ext cx="4378186" cy="369332"/>
          </a:xfrm>
          <a:prstGeom prst="rect">
            <a:avLst/>
          </a:prstGeom>
        </p:spPr>
        <p:txBody>
          <a:bodyPr wrap="none">
            <a:spAutoFit/>
          </a:bodyPr>
          <a:lstStyle/>
          <a:p>
            <a:r>
              <a:rPr lang="cs-CZ" dirty="0"/>
              <a:t>http://www.iucnredlist.org/details/18428/0</a:t>
            </a:r>
          </a:p>
        </p:txBody>
      </p:sp>
    </p:spTree>
    <p:extLst>
      <p:ext uri="{BB962C8B-B14F-4D97-AF65-F5344CB8AC3E}">
        <p14:creationId xmlns:p14="http://schemas.microsoft.com/office/powerpoint/2010/main" val="11797656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paddlefish_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0" y="715492"/>
            <a:ext cx="3200176"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descr="paddlefish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40" y="3743771"/>
            <a:ext cx="3200176"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paddlefish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0787" y="715492"/>
            <a:ext cx="3200176"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to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9716" y="3733727"/>
            <a:ext cx="3201293" cy="288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6"/>
          <p:cNvSpPr txBox="1">
            <a:spLocks noChangeArrowheads="1"/>
          </p:cNvSpPr>
          <p:nvPr/>
        </p:nvSpPr>
        <p:spPr bwMode="auto">
          <a:xfrm>
            <a:off x="1775148" y="188640"/>
            <a:ext cx="8303493" cy="46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en-US" altLang="cs-CZ" sz="2391" b="1" i="1">
                <a:solidFill>
                  <a:schemeClr val="tx1"/>
                </a:solidFill>
                <a:latin typeface="Times New Roman" panose="02020603050405020304" pitchFamily="18" charset="0"/>
              </a:rPr>
              <a:t>Psephurus gladius</a:t>
            </a:r>
            <a:r>
              <a:rPr lang="ru-RU" altLang="cs-CZ" sz="2391">
                <a:solidFill>
                  <a:schemeClr val="tx1"/>
                </a:solidFill>
                <a:latin typeface="Times New Roman" panose="02020603050405020304" pitchFamily="18" charset="0"/>
              </a:rPr>
              <a:t> </a:t>
            </a:r>
            <a:r>
              <a:rPr lang="cs-CZ" altLang="cs-CZ" sz="2391" b="1">
                <a:solidFill>
                  <a:schemeClr val="tx1"/>
                </a:solidFill>
                <a:latin typeface="Times New Roman" panose="02020603050405020304" pitchFamily="18" charset="0"/>
              </a:rPr>
              <a:t>veslonos čínský</a:t>
            </a:r>
            <a:endParaRPr lang="cs-CZ" altLang="cs-CZ" sz="2391">
              <a:solidFill>
                <a:schemeClr val="tx1"/>
              </a:solidFill>
              <a:latin typeface="Times New Roman" panose="02020603050405020304" pitchFamily="18" charset="0"/>
            </a:endParaRPr>
          </a:p>
        </p:txBody>
      </p:sp>
    </p:spTree>
    <p:extLst>
      <p:ext uri="{BB962C8B-B14F-4D97-AF65-F5344CB8AC3E}">
        <p14:creationId xmlns:p14="http://schemas.microsoft.com/office/powerpoint/2010/main" val="869542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5" name="Rectangle 5"/>
          <p:cNvSpPr>
            <a:spLocks/>
          </p:cNvSpPr>
          <p:nvPr/>
        </p:nvSpPr>
        <p:spPr bwMode="auto">
          <a:xfrm>
            <a:off x="5484317" y="238869"/>
            <a:ext cx="1270248" cy="19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lnSpc>
                <a:spcPct val="90000"/>
              </a:lnSpc>
            </a:pPr>
            <a:r>
              <a:rPr lang="en-US" altLang="cs-CZ" sz="844">
                <a:solidFill>
                  <a:srgbClr val="000000"/>
                </a:solidFill>
                <a:latin typeface="Clara Sans" pitchFamily="122" charset="0"/>
                <a:ea typeface="ヒラギノ角ゴ Pro W3" pitchFamily="122" charset="-128"/>
                <a:sym typeface="Clara Sans" pitchFamily="122" charset="0"/>
              </a:rPr>
              <a:t>www.frov.jcu.cz</a:t>
            </a:r>
          </a:p>
        </p:txBody>
      </p:sp>
      <p:sp>
        <p:nvSpPr>
          <p:cNvPr id="3076" name="TextBox 24"/>
          <p:cNvSpPr txBox="1">
            <a:spLocks noChangeArrowheads="1"/>
          </p:cNvSpPr>
          <p:nvPr/>
        </p:nvSpPr>
        <p:spPr bwMode="auto">
          <a:xfrm>
            <a:off x="3616411" y="4824264"/>
            <a:ext cx="8155459" cy="16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eaLnBrk="1" hangingPunct="1"/>
            <a:r>
              <a:rPr lang="cs-CZ" altLang="cs-CZ" sz="1969" b="1" dirty="0">
                <a:solidFill>
                  <a:schemeClr val="tx1"/>
                </a:solidFill>
                <a:ea typeface="ヒラギノ角ゴ Pro W3" pitchFamily="122" charset="-128"/>
              </a:rPr>
              <a:t>Ing. David Gela, Ph.D., </a:t>
            </a:r>
            <a:r>
              <a:rPr lang="cs-CZ" altLang="cs-CZ" sz="1969" b="1" dirty="0" smtClean="0">
                <a:solidFill>
                  <a:schemeClr val="tx1"/>
                </a:solidFill>
                <a:ea typeface="ヒラギノ角ゴ Pro W3" pitchFamily="122" charset="-128"/>
              </a:rPr>
              <a:t>Bc. Martin </a:t>
            </a:r>
            <a:r>
              <a:rPr lang="cs-CZ" altLang="cs-CZ" sz="1969" b="1" dirty="0">
                <a:solidFill>
                  <a:schemeClr val="tx1"/>
                </a:solidFill>
                <a:ea typeface="ヒラギノ角ゴ Pro W3" pitchFamily="122" charset="-128"/>
              </a:rPr>
              <a:t>Kahanec, DiS</a:t>
            </a:r>
            <a:r>
              <a:rPr lang="cs-CZ" altLang="cs-CZ" sz="1969" b="1" dirty="0" smtClean="0">
                <a:solidFill>
                  <a:schemeClr val="tx1"/>
                </a:solidFill>
                <a:ea typeface="ヒラギノ角ゴ Pro W3" pitchFamily="122" charset="-128"/>
              </a:rPr>
              <a:t>.</a:t>
            </a:r>
            <a:endParaRPr lang="cs-CZ" altLang="cs-CZ" sz="1969" b="1" dirty="0">
              <a:solidFill>
                <a:schemeClr val="tx1"/>
              </a:solidFill>
              <a:ea typeface="ヒラギノ角ゴ Pro W3" pitchFamily="122" charset="-128"/>
            </a:endParaRPr>
          </a:p>
          <a:p>
            <a:pPr algn="ctr"/>
            <a:r>
              <a:rPr lang="en-US" altLang="cs-CZ" sz="1969" b="1" dirty="0" smtClean="0">
                <a:solidFill>
                  <a:schemeClr val="tx1"/>
                </a:solidFill>
                <a:ea typeface="ヒラギノ角ゴ Pro W3" pitchFamily="122" charset="-128"/>
              </a:rPr>
              <a:t>Ing</a:t>
            </a:r>
            <a:r>
              <a:rPr lang="en-US" altLang="cs-CZ" sz="1969" b="1" dirty="0">
                <a:solidFill>
                  <a:schemeClr val="tx1"/>
                </a:solidFill>
                <a:ea typeface="ヒラギノ角ゴ Pro W3" pitchFamily="122" charset="-128"/>
              </a:rPr>
              <a:t>. Marek Rodina</a:t>
            </a:r>
            <a:r>
              <a:rPr lang="cs-CZ" altLang="cs-CZ" sz="1969" b="1" dirty="0">
                <a:solidFill>
                  <a:schemeClr val="tx1"/>
                </a:solidFill>
                <a:ea typeface="ヒラギノ角ゴ Pro W3" pitchFamily="122" charset="-128"/>
              </a:rPr>
              <a:t>, Ph.D</a:t>
            </a:r>
            <a:r>
              <a:rPr lang="cs-CZ" altLang="cs-CZ" sz="1969" b="1" dirty="0" smtClean="0">
                <a:solidFill>
                  <a:schemeClr val="tx1"/>
                </a:solidFill>
                <a:ea typeface="ヒラギノ角ゴ Pro W3" pitchFamily="122" charset="-128"/>
              </a:rPr>
              <a:t>.</a:t>
            </a:r>
            <a:r>
              <a:rPr lang="en-US" altLang="cs-CZ" sz="1969" b="1" dirty="0">
                <a:solidFill>
                  <a:schemeClr val="tx1"/>
                </a:solidFill>
                <a:ea typeface="ヒラギノ角ゴ Pro W3" pitchFamily="122" charset="-128"/>
              </a:rPr>
              <a:t> </a:t>
            </a:r>
            <a:r>
              <a:rPr lang="en-US" altLang="cs-CZ" sz="1969" b="1" dirty="0" smtClean="0">
                <a:solidFill>
                  <a:schemeClr val="tx1"/>
                </a:solidFill>
                <a:ea typeface="ヒラギノ角ゴ Pro W3" pitchFamily="122" charset="-128"/>
              </a:rPr>
              <a:t>&amp;</a:t>
            </a:r>
            <a:r>
              <a:rPr lang="cs-CZ" altLang="cs-CZ" sz="1969" b="1" dirty="0" smtClean="0">
                <a:solidFill>
                  <a:schemeClr val="tx1"/>
                </a:solidFill>
                <a:ea typeface="ヒラギノ角ゴ Pro W3" pitchFamily="122" charset="-128"/>
              </a:rPr>
              <a:t> </a:t>
            </a:r>
            <a:r>
              <a:rPr lang="sv-SE" sz="2000" b="1" dirty="0" smtClean="0">
                <a:solidFill>
                  <a:schemeClr val="tx1"/>
                </a:solidFill>
              </a:rPr>
              <a:t>prof</a:t>
            </a:r>
            <a:r>
              <a:rPr lang="sv-SE" sz="2000" b="1" dirty="0">
                <a:solidFill>
                  <a:schemeClr val="tx1"/>
                </a:solidFill>
              </a:rPr>
              <a:t>. Ing. Martin Flajšhans , Dr. rer. agr.</a:t>
            </a:r>
            <a:endParaRPr lang="cs-CZ" altLang="cs-CZ" sz="1969" b="1" dirty="0">
              <a:solidFill>
                <a:schemeClr val="tx1"/>
              </a:solidFill>
              <a:ea typeface="ヒラギノ角ゴ Pro W3" pitchFamily="122" charset="-128"/>
            </a:endParaRPr>
          </a:p>
          <a:p>
            <a:pPr algn="ctr" eaLnBrk="1" hangingPunct="1"/>
            <a:endParaRPr lang="cs-CZ" altLang="cs-CZ" sz="1969" b="1" dirty="0">
              <a:solidFill>
                <a:schemeClr val="tx1"/>
              </a:solidFill>
              <a:ea typeface="ヒラギノ角ゴ Pro W3" pitchFamily="122" charset="-128"/>
            </a:endParaRPr>
          </a:p>
          <a:p>
            <a:pPr algn="r" eaLnBrk="1" hangingPunct="1"/>
            <a:r>
              <a:rPr lang="cs-CZ" altLang="cs-CZ" sz="1969" dirty="0">
                <a:solidFill>
                  <a:schemeClr val="tx1"/>
                </a:solidFill>
                <a:ea typeface="ヒラギノ角ゴ Pro W3" pitchFamily="122" charset="-128"/>
                <a:sym typeface="Myriad Pro" pitchFamily="34" charset="0"/>
              </a:rPr>
              <a:t>CHCHR 2017</a:t>
            </a:r>
            <a:endParaRPr lang="en-US" altLang="cs-CZ" sz="1969" dirty="0">
              <a:solidFill>
                <a:srgbClr val="FFFFFF"/>
              </a:solidFill>
              <a:ea typeface="ヒラギノ角ゴ Pro W3" pitchFamily="122" charset="-128"/>
              <a:sym typeface="Myriad Pro" pitchFamily="34" charset="0"/>
            </a:endParaRPr>
          </a:p>
          <a:p>
            <a:pPr algn="r">
              <a:spcAft>
                <a:spcPts val="844"/>
              </a:spcAft>
            </a:pPr>
            <a:r>
              <a:rPr lang="cs-CZ" altLang="cs-CZ" sz="1969" dirty="0">
                <a:solidFill>
                  <a:srgbClr val="FFFFFF"/>
                </a:solidFill>
                <a:ea typeface="ヒラギノ角ゴ Pro W3" pitchFamily="122" charset="-128"/>
                <a:sym typeface="Myriad Pro" pitchFamily="34" charset="0"/>
              </a:rPr>
              <a:t>Přednáška pro předmět </a:t>
            </a:r>
            <a:r>
              <a:rPr lang="cs-CZ" altLang="cs-CZ" sz="1969" dirty="0" smtClean="0">
                <a:solidFill>
                  <a:srgbClr val="FFFFFF"/>
                </a:solidFill>
                <a:ea typeface="ヒラギノ角ゴ Pro W3" pitchFamily="122" charset="-128"/>
                <a:sym typeface="Myriad Pro" pitchFamily="34" charset="0"/>
              </a:rPr>
              <a:t>přednáška předmět </a:t>
            </a:r>
            <a:endParaRPr lang="en-US" altLang="cs-CZ" sz="1969" dirty="0">
              <a:solidFill>
                <a:srgbClr val="000000"/>
              </a:solidFill>
              <a:latin typeface="Clara Sans" pitchFamily="122" charset="0"/>
              <a:ea typeface="ヒラギノ角ゴ Pro W3" pitchFamily="122" charset="-128"/>
            </a:endParaRPr>
          </a:p>
        </p:txBody>
      </p:sp>
      <p:sp>
        <p:nvSpPr>
          <p:cNvPr id="3077" name="Obdélník 1"/>
          <p:cNvSpPr>
            <a:spLocks noChangeArrowheads="1"/>
          </p:cNvSpPr>
          <p:nvPr/>
        </p:nvSpPr>
        <p:spPr bwMode="auto">
          <a:xfrm>
            <a:off x="1790216" y="1418415"/>
            <a:ext cx="8658449" cy="241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eaLnBrk="1" hangingPunct="1"/>
            <a:r>
              <a:rPr lang="cs-CZ" altLang="cs-CZ" sz="3023" b="1" dirty="0">
                <a:solidFill>
                  <a:schemeClr val="tx1"/>
                </a:solidFill>
              </a:rPr>
              <a:t>Všechny ryby nemají kosti aneb je libo kaviár?</a:t>
            </a:r>
          </a:p>
          <a:p>
            <a:pPr algn="ctr" eaLnBrk="1" hangingPunct="1"/>
            <a:r>
              <a:rPr lang="cs-CZ" altLang="cs-CZ" sz="3023" b="1" dirty="0">
                <a:solidFill>
                  <a:schemeClr val="tx1"/>
                </a:solidFill>
              </a:rPr>
              <a:t>Díl </a:t>
            </a:r>
            <a:r>
              <a:rPr lang="cs-CZ" altLang="cs-CZ" sz="3023" b="1" dirty="0" smtClean="0">
                <a:solidFill>
                  <a:schemeClr val="tx1"/>
                </a:solidFill>
              </a:rPr>
              <a:t>III. </a:t>
            </a:r>
            <a:r>
              <a:rPr lang="cs-CZ" altLang="cs-CZ" sz="3023" b="1" dirty="0">
                <a:solidFill>
                  <a:schemeClr val="tx1"/>
                </a:solidFill>
              </a:rPr>
              <a:t>Systematika a biologie </a:t>
            </a:r>
            <a:r>
              <a:rPr lang="cs-CZ" altLang="cs-CZ" sz="3023" b="1" dirty="0" smtClean="0">
                <a:solidFill>
                  <a:schemeClr val="tx1"/>
                </a:solidFill>
              </a:rPr>
              <a:t>chrupavčitých</a:t>
            </a:r>
          </a:p>
          <a:p>
            <a:pPr algn="ctr" eaLnBrk="1" hangingPunct="1"/>
            <a:r>
              <a:rPr lang="cs-CZ" altLang="cs-CZ" sz="3023" b="1" dirty="0" smtClean="0">
                <a:solidFill>
                  <a:schemeClr val="tx1"/>
                </a:solidFill>
              </a:rPr>
              <a:t>- </a:t>
            </a:r>
          </a:p>
          <a:p>
            <a:pPr algn="ctr" eaLnBrk="1" hangingPunct="1"/>
            <a:r>
              <a:rPr lang="cs-CZ" altLang="cs-CZ" sz="3023" b="1" smtClean="0">
                <a:solidFill>
                  <a:schemeClr val="tx1"/>
                </a:solidFill>
              </a:rPr>
              <a:t>Asie 2</a:t>
            </a:r>
            <a:endParaRPr lang="cs-CZ" altLang="cs-CZ" sz="3023" b="1" dirty="0">
              <a:solidFill>
                <a:schemeClr val="tx1"/>
              </a:solidFill>
            </a:endParaRPr>
          </a:p>
        </p:txBody>
      </p:sp>
    </p:spTree>
    <p:extLst>
      <p:ext uri="{BB962C8B-B14F-4D97-AF65-F5344CB8AC3E}">
        <p14:creationId xmlns:p14="http://schemas.microsoft.com/office/powerpoint/2010/main" val="312632745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87178" y="687331"/>
            <a:ext cx="6096000" cy="1754326"/>
          </a:xfrm>
          <a:prstGeom prst="rect">
            <a:avLst/>
          </a:prstGeom>
        </p:spPr>
        <p:txBody>
          <a:bodyPr>
            <a:spAutoFit/>
          </a:bodyPr>
          <a:lstStyle/>
          <a:p>
            <a:pPr eaLnBrk="0" hangingPunct="0"/>
            <a:r>
              <a:rPr lang="cs-CZ" altLang="cs-CZ" b="1" dirty="0">
                <a:latin typeface="Times New Roman" panose="02020603050405020304" pitchFamily="18" charset="0"/>
              </a:rPr>
              <a:t>Rod: Jeseter – </a:t>
            </a:r>
            <a:r>
              <a:rPr lang="cs-CZ" altLang="cs-CZ" b="1" i="1" dirty="0" err="1" smtClean="0">
                <a:latin typeface="Times New Roman" panose="02020603050405020304" pitchFamily="18" charset="0"/>
              </a:rPr>
              <a:t>Acipenser</a:t>
            </a:r>
            <a:endParaRPr lang="cs-CZ" altLang="cs-CZ" b="1" i="1" dirty="0" smtClean="0">
              <a:latin typeface="Times New Roman" panose="02020603050405020304" pitchFamily="18" charset="0"/>
            </a:endParaRPr>
          </a:p>
          <a:p>
            <a:pPr eaLnBrk="0" hangingPunct="0"/>
            <a:r>
              <a:rPr lang="cs-CZ" altLang="cs-CZ" b="1" i="1" dirty="0" smtClean="0">
                <a:latin typeface="Times New Roman" panose="02020603050405020304" pitchFamily="18" charset="0"/>
              </a:rPr>
              <a:t>	</a:t>
            </a:r>
            <a:r>
              <a:rPr lang="cs-CZ" altLang="cs-CZ" b="1" i="1" dirty="0" err="1" smtClean="0">
                <a:latin typeface="Times New Roman" panose="02020603050405020304" pitchFamily="18" charset="0"/>
              </a:rPr>
              <a:t>Acipenser</a:t>
            </a:r>
            <a:r>
              <a:rPr lang="cs-CZ" altLang="cs-CZ" b="1" i="1" dirty="0" smtClean="0">
                <a:latin typeface="Times New Roman" panose="02020603050405020304" pitchFamily="18" charset="0"/>
              </a:rPr>
              <a:t> </a:t>
            </a:r>
            <a:r>
              <a:rPr lang="cs-CZ" altLang="cs-CZ" b="1" i="1" dirty="0" err="1" smtClean="0">
                <a:latin typeface="Times New Roman" panose="02020603050405020304" pitchFamily="18" charset="0"/>
              </a:rPr>
              <a:t>baerii</a:t>
            </a:r>
            <a:r>
              <a:rPr lang="cs-CZ" altLang="cs-CZ" b="1" i="1" dirty="0" smtClean="0">
                <a:latin typeface="Times New Roman" panose="02020603050405020304" pitchFamily="18" charset="0"/>
              </a:rPr>
              <a:t>   </a:t>
            </a:r>
            <a:r>
              <a:rPr lang="cs-CZ" altLang="cs-CZ" b="1" dirty="0">
                <a:latin typeface="Times New Roman" panose="02020603050405020304" pitchFamily="18" charset="0"/>
              </a:rPr>
              <a:t>jeseter sibiřský </a:t>
            </a:r>
            <a:endParaRPr lang="cs-CZ" altLang="cs-CZ" b="1" i="1" dirty="0">
              <a:latin typeface="Times New Roman" panose="02020603050405020304" pitchFamily="18" charset="0"/>
            </a:endParaRPr>
          </a:p>
          <a:p>
            <a:pPr eaLnBrk="0" hangingPunct="0"/>
            <a:r>
              <a:rPr lang="cs-CZ" altLang="cs-CZ" b="1" i="1" dirty="0" smtClean="0">
                <a:latin typeface="Times New Roman" panose="02020603050405020304" pitchFamily="18" charset="0"/>
              </a:rPr>
              <a:t>	</a:t>
            </a:r>
            <a:r>
              <a:rPr lang="cs-CZ" altLang="cs-CZ" b="1" i="1" dirty="0" err="1" smtClean="0">
                <a:latin typeface="Times New Roman" panose="02020603050405020304" pitchFamily="18" charset="0"/>
              </a:rPr>
              <a:t>Acipenser</a:t>
            </a:r>
            <a:r>
              <a:rPr lang="cs-CZ" altLang="cs-CZ" b="1" i="1" dirty="0" smtClean="0">
                <a:latin typeface="Times New Roman" panose="02020603050405020304" pitchFamily="18" charset="0"/>
              </a:rPr>
              <a:t> </a:t>
            </a:r>
            <a:r>
              <a:rPr lang="cs-CZ" altLang="cs-CZ" b="1" i="1" dirty="0" err="1">
                <a:latin typeface="Times New Roman" panose="02020603050405020304" pitchFamily="18" charset="0"/>
              </a:rPr>
              <a:t>dabryanus</a:t>
            </a:r>
            <a:r>
              <a:rPr lang="cs-CZ" altLang="cs-CZ" b="1" i="1" dirty="0">
                <a:latin typeface="Times New Roman" panose="02020603050405020304" pitchFamily="18" charset="0"/>
              </a:rPr>
              <a:t> </a:t>
            </a:r>
            <a:r>
              <a:rPr lang="cs-CZ" altLang="cs-CZ" b="1" dirty="0">
                <a:latin typeface="Times New Roman" panose="02020603050405020304" pitchFamily="18" charset="0"/>
              </a:rPr>
              <a:t>jeseter jihočínský</a:t>
            </a:r>
          </a:p>
          <a:p>
            <a:pPr eaLnBrk="0" hangingPunct="0"/>
            <a:r>
              <a:rPr lang="cs-CZ" altLang="cs-CZ" b="1" i="1" dirty="0" smtClean="0">
                <a:latin typeface="Times New Roman" panose="02020603050405020304" pitchFamily="18" charset="0"/>
              </a:rPr>
              <a:t>	</a:t>
            </a:r>
            <a:r>
              <a:rPr lang="cs-CZ" altLang="cs-CZ" b="1" i="1" dirty="0" err="1" smtClean="0">
                <a:latin typeface="Times New Roman" panose="02020603050405020304" pitchFamily="18" charset="0"/>
              </a:rPr>
              <a:t>Acipenser</a:t>
            </a:r>
            <a:r>
              <a:rPr lang="cs-CZ" altLang="cs-CZ" b="1" i="1" dirty="0" smtClean="0">
                <a:latin typeface="Times New Roman" panose="02020603050405020304" pitchFamily="18" charset="0"/>
              </a:rPr>
              <a:t> </a:t>
            </a:r>
            <a:r>
              <a:rPr lang="cs-CZ" altLang="cs-CZ" b="1" i="1" dirty="0" err="1">
                <a:latin typeface="Times New Roman" panose="02020603050405020304" pitchFamily="18" charset="0"/>
              </a:rPr>
              <a:t>mikadoi</a:t>
            </a:r>
            <a:r>
              <a:rPr lang="cs-CZ" altLang="cs-CZ" b="1" i="1" dirty="0">
                <a:latin typeface="Times New Roman" panose="02020603050405020304" pitchFamily="18" charset="0"/>
              </a:rPr>
              <a:t> </a:t>
            </a:r>
            <a:r>
              <a:rPr lang="cs-CZ" altLang="cs-CZ" b="1" dirty="0">
                <a:latin typeface="Times New Roman" panose="02020603050405020304" pitchFamily="18" charset="0"/>
              </a:rPr>
              <a:t>jeseter sachalinský (severní)</a:t>
            </a:r>
          </a:p>
          <a:p>
            <a:pPr eaLnBrk="0" hangingPunct="0"/>
            <a:r>
              <a:rPr lang="cs-CZ" altLang="cs-CZ" b="1" i="1" dirty="0" smtClean="0">
                <a:latin typeface="Times New Roman" panose="02020603050405020304" pitchFamily="18" charset="0"/>
              </a:rPr>
              <a:t>	</a:t>
            </a:r>
            <a:r>
              <a:rPr lang="cs-CZ" altLang="cs-CZ" b="1" i="1" dirty="0" err="1" smtClean="0">
                <a:latin typeface="Times New Roman" panose="02020603050405020304" pitchFamily="18" charset="0"/>
              </a:rPr>
              <a:t>Acipenser</a:t>
            </a:r>
            <a:r>
              <a:rPr lang="cs-CZ" altLang="cs-CZ" b="1" i="1" dirty="0" smtClean="0">
                <a:latin typeface="Times New Roman" panose="02020603050405020304" pitchFamily="18" charset="0"/>
              </a:rPr>
              <a:t> </a:t>
            </a:r>
            <a:r>
              <a:rPr lang="cs-CZ" altLang="cs-CZ" b="1" i="1" dirty="0" err="1" smtClean="0">
                <a:latin typeface="Times New Roman" panose="02020603050405020304" pitchFamily="18" charset="0"/>
              </a:rPr>
              <a:t>schrenckii</a:t>
            </a:r>
            <a:r>
              <a:rPr lang="cs-CZ" altLang="cs-CZ" b="1" i="1" dirty="0" smtClean="0">
                <a:latin typeface="Times New Roman" panose="02020603050405020304" pitchFamily="18" charset="0"/>
              </a:rPr>
              <a:t> </a:t>
            </a:r>
            <a:r>
              <a:rPr lang="cs-CZ" altLang="cs-CZ" b="1" dirty="0">
                <a:latin typeface="Times New Roman" panose="02020603050405020304" pitchFamily="18" charset="0"/>
              </a:rPr>
              <a:t>jeseter amurský</a:t>
            </a:r>
          </a:p>
          <a:p>
            <a:pPr eaLnBrk="0" hangingPunct="0"/>
            <a:r>
              <a:rPr lang="cs-CZ" altLang="cs-CZ" b="1" i="1" dirty="0" smtClean="0">
                <a:latin typeface="Times New Roman" panose="02020603050405020304" pitchFamily="18" charset="0"/>
              </a:rPr>
              <a:t>	</a:t>
            </a:r>
            <a:r>
              <a:rPr lang="cs-CZ" altLang="cs-CZ" b="1" i="1" dirty="0" err="1" smtClean="0">
                <a:latin typeface="Times New Roman" panose="02020603050405020304" pitchFamily="18" charset="0"/>
              </a:rPr>
              <a:t>Acipenser</a:t>
            </a:r>
            <a:r>
              <a:rPr lang="cs-CZ" altLang="cs-CZ" b="1" i="1" dirty="0" smtClean="0">
                <a:latin typeface="Times New Roman" panose="02020603050405020304" pitchFamily="18" charset="0"/>
              </a:rPr>
              <a:t> </a:t>
            </a:r>
            <a:r>
              <a:rPr lang="cs-CZ" altLang="cs-CZ" b="1" i="1" dirty="0" err="1">
                <a:latin typeface="Times New Roman" panose="02020603050405020304" pitchFamily="18" charset="0"/>
              </a:rPr>
              <a:t>sinensis</a:t>
            </a:r>
            <a:r>
              <a:rPr lang="cs-CZ" altLang="cs-CZ" b="1" i="1" dirty="0">
                <a:latin typeface="Times New Roman" panose="02020603050405020304" pitchFamily="18" charset="0"/>
              </a:rPr>
              <a:t> </a:t>
            </a:r>
            <a:r>
              <a:rPr lang="cs-CZ" altLang="cs-CZ" b="1" dirty="0">
                <a:latin typeface="Times New Roman" panose="02020603050405020304" pitchFamily="18" charset="0"/>
              </a:rPr>
              <a:t>jeseter čínský</a:t>
            </a:r>
          </a:p>
        </p:txBody>
      </p:sp>
      <p:sp>
        <p:nvSpPr>
          <p:cNvPr id="3" name="Obdélník 2"/>
          <p:cNvSpPr/>
          <p:nvPr/>
        </p:nvSpPr>
        <p:spPr>
          <a:xfrm>
            <a:off x="387178" y="3595818"/>
            <a:ext cx="7751805" cy="1200329"/>
          </a:xfrm>
          <a:prstGeom prst="rect">
            <a:avLst/>
          </a:prstGeom>
        </p:spPr>
        <p:txBody>
          <a:bodyPr wrap="square">
            <a:spAutoFit/>
          </a:bodyPr>
          <a:lstStyle/>
          <a:p>
            <a:pPr algn="just" eaLnBrk="0" hangingPunct="0"/>
            <a:r>
              <a:rPr lang="cs-CZ" altLang="cs-CZ" b="1" dirty="0">
                <a:latin typeface="Times New Roman" panose="02020603050405020304" pitchFamily="18" charset="0"/>
              </a:rPr>
              <a:t> Rod: </a:t>
            </a:r>
            <a:r>
              <a:rPr lang="cs-CZ" altLang="cs-CZ" b="1" i="1" dirty="0" err="1">
                <a:latin typeface="Times New Roman" panose="02020603050405020304" pitchFamily="18" charset="0"/>
              </a:rPr>
              <a:t>Pseudoscaphirhynchus</a:t>
            </a:r>
            <a:endParaRPr lang="cs-CZ" altLang="cs-CZ" b="1" i="1" dirty="0">
              <a:latin typeface="Times New Roman" panose="02020603050405020304" pitchFamily="18" charset="0"/>
            </a:endParaRPr>
          </a:p>
          <a:p>
            <a:pPr algn="just" eaLnBrk="0" hangingPunct="0"/>
            <a:r>
              <a:rPr lang="cs-CZ" altLang="cs-CZ" b="1" i="1" dirty="0">
                <a:latin typeface="Times New Roman" panose="02020603050405020304" pitchFamily="18" charset="0"/>
              </a:rPr>
              <a:t>	</a:t>
            </a:r>
            <a:r>
              <a:rPr lang="cs-CZ" altLang="cs-CZ" b="1" i="1" dirty="0" err="1">
                <a:latin typeface="Times New Roman" panose="02020603050405020304" pitchFamily="18" charset="0"/>
              </a:rPr>
              <a:t>Pseudoscaphirhynchus</a:t>
            </a:r>
            <a:r>
              <a:rPr lang="cs-CZ" altLang="cs-CZ" b="1" i="1" dirty="0">
                <a:latin typeface="Times New Roman" panose="02020603050405020304" pitchFamily="18" charset="0"/>
              </a:rPr>
              <a:t> </a:t>
            </a:r>
            <a:r>
              <a:rPr lang="cs-CZ" altLang="cs-CZ" b="1" i="1" dirty="0" err="1">
                <a:latin typeface="Times New Roman" panose="02020603050405020304" pitchFamily="18" charset="0"/>
              </a:rPr>
              <a:t>kaufmanni</a:t>
            </a:r>
            <a:r>
              <a:rPr lang="cs-CZ" altLang="cs-CZ" b="1" i="1" dirty="0">
                <a:latin typeface="Times New Roman" panose="02020603050405020304" pitchFamily="18" charset="0"/>
              </a:rPr>
              <a:t> </a:t>
            </a:r>
            <a:r>
              <a:rPr lang="cs-CZ" altLang="cs-CZ" b="1" dirty="0" err="1">
                <a:latin typeface="Times New Roman" panose="02020603050405020304" pitchFamily="18" charset="0"/>
              </a:rPr>
              <a:t>lopatonos</a:t>
            </a:r>
            <a:r>
              <a:rPr lang="cs-CZ" altLang="cs-CZ" b="1" dirty="0">
                <a:latin typeface="Times New Roman" panose="02020603050405020304" pitchFamily="18" charset="0"/>
              </a:rPr>
              <a:t> </a:t>
            </a:r>
            <a:r>
              <a:rPr lang="cs-CZ" altLang="cs-CZ" b="1" dirty="0" err="1">
                <a:latin typeface="Times New Roman" panose="02020603050405020304" pitchFamily="18" charset="0"/>
              </a:rPr>
              <a:t>kaufmannův</a:t>
            </a:r>
            <a:endParaRPr lang="cs-CZ" altLang="cs-CZ" b="1" dirty="0">
              <a:latin typeface="Times New Roman" panose="02020603050405020304" pitchFamily="18" charset="0"/>
            </a:endParaRPr>
          </a:p>
          <a:p>
            <a:pPr algn="just" eaLnBrk="0" hangingPunct="0"/>
            <a:r>
              <a:rPr lang="cs-CZ" altLang="cs-CZ" b="1" i="1" dirty="0">
                <a:latin typeface="Times New Roman" panose="02020603050405020304" pitchFamily="18" charset="0"/>
              </a:rPr>
              <a:t>	</a:t>
            </a:r>
            <a:r>
              <a:rPr lang="cs-CZ" altLang="cs-CZ" b="1" i="1" dirty="0" err="1">
                <a:latin typeface="Times New Roman" panose="02020603050405020304" pitchFamily="18" charset="0"/>
              </a:rPr>
              <a:t>Pseudoscaphirhynchus</a:t>
            </a:r>
            <a:r>
              <a:rPr lang="cs-CZ" altLang="cs-CZ" b="1" i="1" dirty="0">
                <a:latin typeface="Times New Roman" panose="02020603050405020304" pitchFamily="18" charset="0"/>
              </a:rPr>
              <a:t> </a:t>
            </a:r>
            <a:r>
              <a:rPr lang="cs-CZ" altLang="cs-CZ" b="1" i="1" dirty="0" err="1" smtClean="0">
                <a:latin typeface="Times New Roman" panose="02020603050405020304" pitchFamily="18" charset="0"/>
              </a:rPr>
              <a:t>hermanni</a:t>
            </a:r>
            <a:r>
              <a:rPr lang="cs-CZ" altLang="cs-CZ" b="1" i="1" dirty="0" smtClean="0">
                <a:latin typeface="Times New Roman" panose="02020603050405020304" pitchFamily="18" charset="0"/>
              </a:rPr>
              <a:t> </a:t>
            </a:r>
            <a:r>
              <a:rPr lang="cs-CZ" altLang="cs-CZ" b="1" dirty="0" err="1">
                <a:latin typeface="Times New Roman" panose="02020603050405020304" pitchFamily="18" charset="0"/>
              </a:rPr>
              <a:t>lopatonos</a:t>
            </a:r>
            <a:r>
              <a:rPr lang="cs-CZ" altLang="cs-CZ" b="1" dirty="0">
                <a:latin typeface="Times New Roman" panose="02020603050405020304" pitchFamily="18" charset="0"/>
              </a:rPr>
              <a:t> </a:t>
            </a:r>
            <a:r>
              <a:rPr lang="cs-CZ" altLang="cs-CZ" b="1" dirty="0" err="1">
                <a:latin typeface="Times New Roman" panose="02020603050405020304" pitchFamily="18" charset="0"/>
              </a:rPr>
              <a:t>hermannův</a:t>
            </a:r>
            <a:endParaRPr lang="cs-CZ" altLang="cs-CZ" b="1" dirty="0">
              <a:latin typeface="Times New Roman" panose="02020603050405020304" pitchFamily="18" charset="0"/>
            </a:endParaRPr>
          </a:p>
          <a:p>
            <a:pPr algn="just" eaLnBrk="0" hangingPunct="0"/>
            <a:r>
              <a:rPr lang="cs-CZ" altLang="cs-CZ" b="1" i="1" dirty="0">
                <a:latin typeface="Times New Roman" panose="02020603050405020304" pitchFamily="18" charset="0"/>
              </a:rPr>
              <a:t>	</a:t>
            </a:r>
            <a:r>
              <a:rPr lang="cs-CZ" altLang="cs-CZ" b="1" i="1" dirty="0" err="1">
                <a:latin typeface="Times New Roman" panose="02020603050405020304" pitchFamily="18" charset="0"/>
              </a:rPr>
              <a:t>Pseudoscaphirhynchus</a:t>
            </a:r>
            <a:r>
              <a:rPr lang="cs-CZ" altLang="cs-CZ" b="1" i="1" dirty="0">
                <a:latin typeface="Times New Roman" panose="02020603050405020304" pitchFamily="18" charset="0"/>
              </a:rPr>
              <a:t> </a:t>
            </a:r>
            <a:r>
              <a:rPr lang="cs-CZ" altLang="cs-CZ" b="1" i="1" dirty="0" err="1">
                <a:latin typeface="Times New Roman" panose="02020603050405020304" pitchFamily="18" charset="0"/>
              </a:rPr>
              <a:t>fedtschenkoi</a:t>
            </a:r>
            <a:r>
              <a:rPr lang="cs-CZ" altLang="cs-CZ" b="1" i="1" dirty="0">
                <a:latin typeface="Times New Roman" panose="02020603050405020304" pitchFamily="18" charset="0"/>
              </a:rPr>
              <a:t> </a:t>
            </a:r>
            <a:r>
              <a:rPr lang="cs-CZ" altLang="cs-CZ" b="1" dirty="0" err="1">
                <a:latin typeface="Times New Roman" panose="02020603050405020304" pitchFamily="18" charset="0"/>
              </a:rPr>
              <a:t>lopatonos</a:t>
            </a:r>
            <a:r>
              <a:rPr lang="cs-CZ" altLang="cs-CZ" b="1" dirty="0">
                <a:latin typeface="Times New Roman" panose="02020603050405020304" pitchFamily="18" charset="0"/>
              </a:rPr>
              <a:t> </a:t>
            </a:r>
            <a:r>
              <a:rPr lang="cs-CZ" altLang="cs-CZ" b="1" dirty="0" err="1">
                <a:latin typeface="Times New Roman" panose="02020603050405020304" pitchFamily="18" charset="0"/>
              </a:rPr>
              <a:t>fedtshenkův</a:t>
            </a:r>
            <a:endParaRPr lang="cs-CZ" dirty="0"/>
          </a:p>
        </p:txBody>
      </p:sp>
      <p:sp>
        <p:nvSpPr>
          <p:cNvPr id="4" name="Obdélník 3"/>
          <p:cNvSpPr/>
          <p:nvPr/>
        </p:nvSpPr>
        <p:spPr>
          <a:xfrm>
            <a:off x="387178" y="2441657"/>
            <a:ext cx="6096000" cy="923330"/>
          </a:xfrm>
          <a:prstGeom prst="rect">
            <a:avLst/>
          </a:prstGeom>
        </p:spPr>
        <p:txBody>
          <a:bodyPr>
            <a:spAutoFit/>
          </a:bodyPr>
          <a:lstStyle/>
          <a:p>
            <a:pPr algn="just" eaLnBrk="0" hangingPunct="0"/>
            <a:r>
              <a:rPr lang="cs-CZ" altLang="cs-CZ" b="1" dirty="0">
                <a:latin typeface="Times New Roman" panose="02020603050405020304" pitchFamily="18" charset="0"/>
              </a:rPr>
              <a:t>Rod: vyza </a:t>
            </a:r>
            <a:r>
              <a:rPr lang="cs-CZ" altLang="cs-CZ" b="1" i="1" dirty="0">
                <a:latin typeface="Times New Roman" panose="02020603050405020304" pitchFamily="18" charset="0"/>
              </a:rPr>
              <a:t>Huso</a:t>
            </a:r>
            <a:endParaRPr lang="cs-CZ" altLang="cs-CZ" b="1" dirty="0">
              <a:latin typeface="Times New Roman" panose="02020603050405020304" pitchFamily="18" charset="0"/>
            </a:endParaRPr>
          </a:p>
          <a:p>
            <a:pPr algn="just" eaLnBrk="0" hangingPunct="0"/>
            <a:r>
              <a:rPr lang="cs-CZ" altLang="cs-CZ" b="1" i="1" dirty="0">
                <a:latin typeface="Times New Roman" panose="02020603050405020304" pitchFamily="18" charset="0"/>
              </a:rPr>
              <a:t>	 Huso </a:t>
            </a:r>
            <a:r>
              <a:rPr lang="cs-CZ" altLang="cs-CZ" b="1" i="1" dirty="0" err="1">
                <a:latin typeface="Times New Roman" panose="02020603050405020304" pitchFamily="18" charset="0"/>
              </a:rPr>
              <a:t>dauricus</a:t>
            </a:r>
            <a:r>
              <a:rPr lang="cs-CZ" altLang="cs-CZ" b="1" i="1" dirty="0">
                <a:latin typeface="Times New Roman" panose="02020603050405020304" pitchFamily="18" charset="0"/>
              </a:rPr>
              <a:t> </a:t>
            </a:r>
            <a:r>
              <a:rPr lang="cs-CZ" altLang="cs-CZ" b="1" dirty="0">
                <a:latin typeface="Times New Roman" panose="02020603050405020304" pitchFamily="18" charset="0"/>
              </a:rPr>
              <a:t>vyza malá (sibiřská)</a:t>
            </a:r>
          </a:p>
          <a:p>
            <a:pPr algn="just" eaLnBrk="0" hangingPunct="0"/>
            <a:r>
              <a:rPr lang="cs-CZ" altLang="cs-CZ" b="1" dirty="0">
                <a:latin typeface="Times New Roman" panose="02020603050405020304" pitchFamily="18" charset="0"/>
              </a:rPr>
              <a:t>	</a:t>
            </a:r>
          </a:p>
        </p:txBody>
      </p:sp>
      <p:sp>
        <p:nvSpPr>
          <p:cNvPr id="5" name="Obdélník 4"/>
          <p:cNvSpPr/>
          <p:nvPr/>
        </p:nvSpPr>
        <p:spPr>
          <a:xfrm>
            <a:off x="387178" y="5282168"/>
            <a:ext cx="6096000" cy="646331"/>
          </a:xfrm>
          <a:prstGeom prst="rect">
            <a:avLst/>
          </a:prstGeom>
        </p:spPr>
        <p:txBody>
          <a:bodyPr>
            <a:spAutoFit/>
          </a:bodyPr>
          <a:lstStyle/>
          <a:p>
            <a:pPr algn="just" eaLnBrk="0" hangingPunct="0"/>
            <a:r>
              <a:rPr lang="cs-CZ" altLang="cs-CZ" b="1" dirty="0">
                <a:latin typeface="Times New Roman" panose="02020603050405020304" pitchFamily="18" charset="0"/>
              </a:rPr>
              <a:t>Čeleď: </a:t>
            </a:r>
            <a:r>
              <a:rPr lang="cs-CZ" altLang="cs-CZ" b="1" dirty="0" err="1">
                <a:latin typeface="Times New Roman" panose="02020603050405020304" pitchFamily="18" charset="0"/>
              </a:rPr>
              <a:t>Veslonosovití</a:t>
            </a:r>
            <a:r>
              <a:rPr lang="cs-CZ" altLang="cs-CZ" b="1" dirty="0">
                <a:latin typeface="Times New Roman" panose="02020603050405020304" pitchFamily="18" charset="0"/>
              </a:rPr>
              <a:t> – </a:t>
            </a:r>
            <a:r>
              <a:rPr lang="cs-CZ" altLang="cs-CZ" b="1" i="1" dirty="0" err="1">
                <a:latin typeface="Times New Roman" panose="02020603050405020304" pitchFamily="18" charset="0"/>
              </a:rPr>
              <a:t>Polyontidae</a:t>
            </a:r>
            <a:endParaRPr lang="cs-CZ" altLang="cs-CZ" b="1" dirty="0">
              <a:latin typeface="Times New Roman" panose="02020603050405020304" pitchFamily="18" charset="0"/>
            </a:endParaRPr>
          </a:p>
          <a:p>
            <a:pPr algn="just" eaLnBrk="0" hangingPunct="0"/>
            <a:r>
              <a:rPr lang="cs-CZ" altLang="cs-CZ" b="1" dirty="0">
                <a:latin typeface="Times New Roman" panose="02020603050405020304" pitchFamily="18" charset="0"/>
              </a:rPr>
              <a:t>                 </a:t>
            </a:r>
            <a:r>
              <a:rPr lang="cs-CZ" altLang="cs-CZ" b="1" dirty="0" err="1">
                <a:latin typeface="Times New Roman" panose="02020603050405020304" pitchFamily="18" charset="0"/>
              </a:rPr>
              <a:t>Veslonos</a:t>
            </a:r>
            <a:r>
              <a:rPr lang="cs-CZ" altLang="cs-CZ" b="1" dirty="0">
                <a:latin typeface="Times New Roman" panose="02020603050405020304" pitchFamily="18" charset="0"/>
              </a:rPr>
              <a:t> </a:t>
            </a:r>
            <a:r>
              <a:rPr lang="cs-CZ" altLang="cs-CZ" b="1" dirty="0" smtClean="0">
                <a:latin typeface="Times New Roman" panose="02020603050405020304" pitchFamily="18" charset="0"/>
              </a:rPr>
              <a:t>– </a:t>
            </a:r>
            <a:r>
              <a:rPr lang="cs-CZ" altLang="cs-CZ" b="1" i="1" dirty="0" err="1" smtClean="0">
                <a:latin typeface="Times New Roman" panose="02020603050405020304" pitchFamily="18" charset="0"/>
              </a:rPr>
              <a:t>Psephurus</a:t>
            </a:r>
            <a:r>
              <a:rPr lang="cs-CZ" altLang="cs-CZ" b="1" i="1" dirty="0" smtClean="0">
                <a:latin typeface="Times New Roman" panose="02020603050405020304" pitchFamily="18" charset="0"/>
              </a:rPr>
              <a:t> </a:t>
            </a:r>
            <a:r>
              <a:rPr lang="cs-CZ" altLang="cs-CZ" b="1" i="1" dirty="0" err="1">
                <a:latin typeface="Times New Roman" panose="02020603050405020304" pitchFamily="18" charset="0"/>
              </a:rPr>
              <a:t>gladius</a:t>
            </a:r>
            <a:r>
              <a:rPr lang="cs-CZ" altLang="cs-CZ" b="1" dirty="0">
                <a:latin typeface="Times New Roman" panose="02020603050405020304" pitchFamily="18" charset="0"/>
              </a:rPr>
              <a:t>  </a:t>
            </a:r>
            <a:r>
              <a:rPr lang="cs-CZ" altLang="cs-CZ" b="1" dirty="0" err="1">
                <a:latin typeface="Times New Roman" panose="02020603050405020304" pitchFamily="18" charset="0"/>
              </a:rPr>
              <a:t>veslonos</a:t>
            </a:r>
            <a:r>
              <a:rPr lang="cs-CZ" altLang="cs-CZ" b="1" dirty="0">
                <a:latin typeface="Times New Roman" panose="02020603050405020304" pitchFamily="18" charset="0"/>
              </a:rPr>
              <a:t> čínský</a:t>
            </a:r>
          </a:p>
        </p:txBody>
      </p:sp>
    </p:spTree>
    <p:extLst>
      <p:ext uri="{BB962C8B-B14F-4D97-AF65-F5344CB8AC3E}">
        <p14:creationId xmlns:p14="http://schemas.microsoft.com/office/powerpoint/2010/main" val="34942900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671197" y="510746"/>
            <a:ext cx="4610233" cy="6176963"/>
          </a:xfrm>
          <a:prstGeom prst="rect">
            <a:avLst/>
          </a:prstGeom>
        </p:spPr>
      </p:pic>
      <p:sp>
        <p:nvSpPr>
          <p:cNvPr id="5" name="Obdélník 4"/>
          <p:cNvSpPr/>
          <p:nvPr/>
        </p:nvSpPr>
        <p:spPr>
          <a:xfrm>
            <a:off x="0" y="141414"/>
            <a:ext cx="7661189" cy="369332"/>
          </a:xfrm>
          <a:prstGeom prst="rect">
            <a:avLst/>
          </a:prstGeom>
        </p:spPr>
        <p:txBody>
          <a:bodyPr wrap="square">
            <a:spAutoFit/>
          </a:bodyPr>
          <a:lstStyle/>
          <a:p>
            <a:r>
              <a:rPr lang="cs-CZ" dirty="0"/>
              <a:t>Aralské moře v roce </a:t>
            </a:r>
            <a:r>
              <a:rPr lang="cs-CZ" dirty="0">
                <a:hlinkClick r:id="rId3" tooltip="2003"/>
              </a:rPr>
              <a:t>2003</a:t>
            </a:r>
            <a:r>
              <a:rPr lang="cs-CZ" dirty="0"/>
              <a:t>; černá čára naznačuje jeho plochu v roce </a:t>
            </a:r>
            <a:r>
              <a:rPr lang="cs-CZ" dirty="0">
                <a:hlinkClick r:id="rId4" tooltip="1850"/>
              </a:rPr>
              <a:t>1850</a:t>
            </a:r>
            <a:endParaRPr lang="cs-CZ" dirty="0"/>
          </a:p>
        </p:txBody>
      </p:sp>
      <p:sp>
        <p:nvSpPr>
          <p:cNvPr id="6" name="Obdélník 5"/>
          <p:cNvSpPr/>
          <p:nvPr/>
        </p:nvSpPr>
        <p:spPr>
          <a:xfrm>
            <a:off x="671197" y="6596390"/>
            <a:ext cx="6096000" cy="261610"/>
          </a:xfrm>
          <a:prstGeom prst="rect">
            <a:avLst/>
          </a:prstGeom>
        </p:spPr>
        <p:txBody>
          <a:bodyPr>
            <a:spAutoFit/>
          </a:bodyPr>
          <a:lstStyle/>
          <a:p>
            <a:r>
              <a:rPr lang="cs-CZ" sz="1100" dirty="0"/>
              <a:t>https://cs.wikipedia.org/wiki/Aralsk%C3%A9_jezero#/media/File:Karte_aralsee.jpg</a:t>
            </a:r>
          </a:p>
        </p:txBody>
      </p:sp>
      <p:pic>
        <p:nvPicPr>
          <p:cNvPr id="7" name="Obrázek 6"/>
          <p:cNvPicPr>
            <a:picLocks noChangeAspect="1"/>
          </p:cNvPicPr>
          <p:nvPr/>
        </p:nvPicPr>
        <p:blipFill>
          <a:blip r:embed="rId5"/>
          <a:stretch>
            <a:fillRect/>
          </a:stretch>
        </p:blipFill>
        <p:spPr>
          <a:xfrm>
            <a:off x="6417276" y="510746"/>
            <a:ext cx="5464775" cy="5871726"/>
          </a:xfrm>
          <a:prstGeom prst="rect">
            <a:avLst/>
          </a:prstGeom>
        </p:spPr>
      </p:pic>
    </p:spTree>
    <p:extLst>
      <p:ext uri="{BB962C8B-B14F-4D97-AF65-F5344CB8AC3E}">
        <p14:creationId xmlns:p14="http://schemas.microsoft.com/office/powerpoint/2010/main" val="37978053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7343775" y="3550893"/>
            <a:ext cx="4848225" cy="3133725"/>
          </a:xfrm>
          <a:prstGeom prst="rect">
            <a:avLst/>
          </a:prstGeom>
        </p:spPr>
      </p:pic>
      <p:pic>
        <p:nvPicPr>
          <p:cNvPr id="3" name="Obrázek 2"/>
          <p:cNvPicPr>
            <a:picLocks noChangeAspect="1"/>
          </p:cNvPicPr>
          <p:nvPr/>
        </p:nvPicPr>
        <p:blipFill>
          <a:blip r:embed="rId3"/>
          <a:stretch>
            <a:fillRect/>
          </a:stretch>
        </p:blipFill>
        <p:spPr>
          <a:xfrm>
            <a:off x="6868040" y="186763"/>
            <a:ext cx="4667250" cy="285750"/>
          </a:xfrm>
          <a:prstGeom prst="rect">
            <a:avLst/>
          </a:prstGeom>
        </p:spPr>
      </p:pic>
      <p:pic>
        <p:nvPicPr>
          <p:cNvPr id="4" name="Obrázek 3"/>
          <p:cNvPicPr>
            <a:picLocks noChangeAspect="1"/>
          </p:cNvPicPr>
          <p:nvPr/>
        </p:nvPicPr>
        <p:blipFill>
          <a:blip r:embed="rId4"/>
          <a:stretch>
            <a:fillRect/>
          </a:stretch>
        </p:blipFill>
        <p:spPr>
          <a:xfrm>
            <a:off x="368348" y="5420497"/>
            <a:ext cx="6836670" cy="920321"/>
          </a:xfrm>
          <a:prstGeom prst="rect">
            <a:avLst/>
          </a:prstGeom>
        </p:spPr>
      </p:pic>
      <p:pic>
        <p:nvPicPr>
          <p:cNvPr id="5" name="Obrázek 4"/>
          <p:cNvPicPr>
            <a:picLocks noChangeAspect="1"/>
          </p:cNvPicPr>
          <p:nvPr/>
        </p:nvPicPr>
        <p:blipFill>
          <a:blip r:embed="rId5"/>
          <a:stretch>
            <a:fillRect/>
          </a:stretch>
        </p:blipFill>
        <p:spPr>
          <a:xfrm>
            <a:off x="368348" y="3994835"/>
            <a:ext cx="6836670" cy="1167236"/>
          </a:xfrm>
          <a:prstGeom prst="rect">
            <a:avLst/>
          </a:prstGeom>
        </p:spPr>
      </p:pic>
      <p:pic>
        <p:nvPicPr>
          <p:cNvPr id="6" name="Obrázek 5"/>
          <p:cNvPicPr>
            <a:picLocks noChangeAspect="1"/>
          </p:cNvPicPr>
          <p:nvPr/>
        </p:nvPicPr>
        <p:blipFill>
          <a:blip r:embed="rId6"/>
          <a:stretch>
            <a:fillRect/>
          </a:stretch>
        </p:blipFill>
        <p:spPr>
          <a:xfrm>
            <a:off x="368348" y="1974919"/>
            <a:ext cx="6836670" cy="1890703"/>
          </a:xfrm>
          <a:prstGeom prst="rect">
            <a:avLst/>
          </a:prstGeom>
        </p:spPr>
      </p:pic>
      <p:sp>
        <p:nvSpPr>
          <p:cNvPr id="7" name="Obdélník 6"/>
          <p:cNvSpPr/>
          <p:nvPr/>
        </p:nvSpPr>
        <p:spPr>
          <a:xfrm>
            <a:off x="1425146" y="6376841"/>
            <a:ext cx="7916562" cy="307777"/>
          </a:xfrm>
          <a:prstGeom prst="rect">
            <a:avLst/>
          </a:prstGeom>
        </p:spPr>
        <p:txBody>
          <a:bodyPr wrap="square">
            <a:spAutoFit/>
          </a:bodyPr>
          <a:lstStyle/>
          <a:p>
            <a:r>
              <a:rPr lang="cs-CZ" sz="1400" dirty="0"/>
              <a:t>http://www.pond-life.me.uk/sturgeon/pseudoscaphirhynchusfedtschenkoi</a:t>
            </a:r>
          </a:p>
        </p:txBody>
      </p:sp>
      <p:pic>
        <p:nvPicPr>
          <p:cNvPr id="9" name="Obrázek 8"/>
          <p:cNvPicPr>
            <a:picLocks noChangeAspect="1"/>
          </p:cNvPicPr>
          <p:nvPr/>
        </p:nvPicPr>
        <p:blipFill>
          <a:blip r:embed="rId7"/>
          <a:stretch>
            <a:fillRect/>
          </a:stretch>
        </p:blipFill>
        <p:spPr>
          <a:xfrm>
            <a:off x="7343775" y="1000387"/>
            <a:ext cx="4764812" cy="1983717"/>
          </a:xfrm>
          <a:prstGeom prst="rect">
            <a:avLst/>
          </a:prstGeom>
        </p:spPr>
      </p:pic>
      <p:sp>
        <p:nvSpPr>
          <p:cNvPr id="13" name="Text Box 3"/>
          <p:cNvSpPr txBox="1">
            <a:spLocks noChangeArrowheads="1"/>
          </p:cNvSpPr>
          <p:nvPr/>
        </p:nvSpPr>
        <p:spPr bwMode="auto">
          <a:xfrm>
            <a:off x="523146" y="186763"/>
            <a:ext cx="5851525" cy="194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46" tIns="65023" rIns="130046" bIns="65023">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2800" b="1" i="1" dirty="0" err="1">
                <a:solidFill>
                  <a:schemeClr val="tx1"/>
                </a:solidFill>
                <a:latin typeface="Times New Roman" panose="02020603050405020304" pitchFamily="18" charset="0"/>
              </a:rPr>
              <a:t>Pseudoscaphirhynchus</a:t>
            </a:r>
            <a:r>
              <a:rPr lang="cs-CZ" altLang="cs-CZ" sz="2800" b="1" i="1" dirty="0">
                <a:solidFill>
                  <a:schemeClr val="tx1"/>
                </a:solidFill>
                <a:latin typeface="Times New Roman" panose="02020603050405020304" pitchFamily="18" charset="0"/>
              </a:rPr>
              <a:t> </a:t>
            </a:r>
            <a:r>
              <a:rPr lang="cs-CZ" altLang="cs-CZ" sz="2800" b="1" i="1" dirty="0" err="1">
                <a:solidFill>
                  <a:schemeClr val="tx1"/>
                </a:solidFill>
                <a:latin typeface="Times New Roman" panose="02020603050405020304" pitchFamily="18" charset="0"/>
              </a:rPr>
              <a:t>fedtschenkoi</a:t>
            </a:r>
            <a:r>
              <a:rPr lang="cs-CZ" altLang="cs-CZ" sz="2800" dirty="0">
                <a:solidFill>
                  <a:schemeClr val="tx1"/>
                </a:solidFill>
                <a:latin typeface="Times New Roman" panose="02020603050405020304" pitchFamily="18" charset="0"/>
              </a:rPr>
              <a:t> </a:t>
            </a:r>
            <a:endParaRPr lang="cs-CZ" altLang="cs-CZ" sz="2800" dirty="0" smtClean="0">
              <a:solidFill>
                <a:schemeClr val="tx1"/>
              </a:solidFill>
              <a:latin typeface="Times New Roman" panose="02020603050405020304" pitchFamily="18" charset="0"/>
            </a:endParaRPr>
          </a:p>
          <a:p>
            <a:pPr algn="ctr"/>
            <a:r>
              <a:rPr lang="cs-CZ" altLang="cs-CZ" sz="2800" b="1" dirty="0" err="1">
                <a:latin typeface="Times New Roman" panose="02020603050405020304" pitchFamily="18" charset="0"/>
              </a:rPr>
              <a:t>Syr</a:t>
            </a:r>
            <a:r>
              <a:rPr lang="cs-CZ" altLang="cs-CZ" sz="2800" b="1" dirty="0">
                <a:latin typeface="Times New Roman" panose="02020603050405020304" pitchFamily="18" charset="0"/>
              </a:rPr>
              <a:t> </a:t>
            </a:r>
            <a:r>
              <a:rPr lang="cs-CZ" altLang="cs-CZ" sz="2800" b="1" dirty="0" err="1">
                <a:latin typeface="Times New Roman" panose="02020603050405020304" pitchFamily="18" charset="0"/>
              </a:rPr>
              <a:t>Darya</a:t>
            </a:r>
            <a:r>
              <a:rPr lang="cs-CZ" altLang="cs-CZ" sz="2800" b="1" dirty="0">
                <a:latin typeface="Times New Roman" panose="02020603050405020304" pitchFamily="18" charset="0"/>
              </a:rPr>
              <a:t> </a:t>
            </a:r>
            <a:r>
              <a:rPr lang="cs-CZ" altLang="cs-CZ" sz="2800" b="1" dirty="0" err="1">
                <a:latin typeface="Times New Roman" panose="02020603050405020304" pitchFamily="18" charset="0"/>
              </a:rPr>
              <a:t>Sturgeon</a:t>
            </a:r>
            <a:r>
              <a:rPr lang="cs-CZ" altLang="cs-CZ" sz="2800" dirty="0">
                <a:latin typeface="Times New Roman" panose="02020603050405020304" pitchFamily="18" charset="0"/>
              </a:rPr>
              <a:t> </a:t>
            </a:r>
            <a:endParaRPr lang="cs-CZ" altLang="cs-CZ" sz="2800" dirty="0" smtClean="0">
              <a:latin typeface="Times New Roman" panose="02020603050405020304" pitchFamily="18" charset="0"/>
            </a:endParaRPr>
          </a:p>
          <a:p>
            <a:pPr algn="ctr"/>
            <a:r>
              <a:rPr lang="cs-CZ" altLang="cs-CZ" sz="2800" dirty="0" err="1" smtClean="0">
                <a:latin typeface="Times New Roman" panose="02020603050405020304" pitchFamily="18" charset="0"/>
              </a:rPr>
              <a:t>lopatonos</a:t>
            </a:r>
            <a:r>
              <a:rPr lang="cs-CZ" altLang="cs-CZ" sz="2800" dirty="0" smtClean="0">
                <a:latin typeface="Times New Roman" panose="02020603050405020304" pitchFamily="18" charset="0"/>
              </a:rPr>
              <a:t> </a:t>
            </a:r>
            <a:r>
              <a:rPr lang="cs-CZ" altLang="cs-CZ" sz="2800" dirty="0" err="1" smtClean="0">
                <a:latin typeface="Times New Roman" panose="02020603050405020304" pitchFamily="18" charset="0"/>
              </a:rPr>
              <a:t>fedšenkův</a:t>
            </a:r>
            <a:endParaRPr lang="cs-CZ" altLang="cs-CZ" sz="2800" dirty="0">
              <a:latin typeface="Times New Roman" panose="02020603050405020304" pitchFamily="18" charset="0"/>
            </a:endParaRPr>
          </a:p>
          <a:p>
            <a:pPr algn="ctr"/>
            <a:endParaRPr lang="cs-CZ" altLang="cs-CZ" sz="34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533806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54378" y="730490"/>
            <a:ext cx="10516195" cy="4350990"/>
          </a:xfrm>
        </p:spPr>
        <p:txBody>
          <a:bodyPr/>
          <a:lstStyle/>
          <a:p>
            <a:pPr algn="just"/>
            <a:r>
              <a:rPr lang="en-US" sz="1800" dirty="0"/>
              <a:t>The Aral Sea has shrunk by more than 60% from 1973 to 2000 (NASA 2008) and is now hypersaline, and contains no fishes apart from in a small reservoir in the northeast of the Sea. The </a:t>
            </a:r>
            <a:r>
              <a:rPr lang="en-US" sz="1800" dirty="0" err="1"/>
              <a:t>Syr</a:t>
            </a:r>
            <a:r>
              <a:rPr lang="en-US" sz="1800" dirty="0"/>
              <a:t> Darya River has not reached the sea since 1975 due to large levels of water extraction and damming (</a:t>
            </a:r>
            <a:r>
              <a:rPr lang="en-US" sz="1800" dirty="0" err="1"/>
              <a:t>Zholdasova</a:t>
            </a:r>
            <a:r>
              <a:rPr lang="en-US" sz="1800" dirty="0"/>
              <a:t> 1997). Agricultural pollution has also impacted the quality of the water. </a:t>
            </a:r>
            <a:endParaRPr lang="cs-CZ" sz="1800" dirty="0" smtClean="0"/>
          </a:p>
          <a:p>
            <a:pPr algn="just"/>
            <a:endParaRPr lang="cs-CZ" sz="1800" dirty="0" smtClean="0"/>
          </a:p>
          <a:p>
            <a:pPr algn="just"/>
            <a:r>
              <a:rPr lang="en-US" sz="1800" dirty="0"/>
              <a:t>Little information is available. Adults were </a:t>
            </a:r>
            <a:r>
              <a:rPr lang="en-US" sz="1800" dirty="0" err="1"/>
              <a:t>benthophagous</a:t>
            </a:r>
            <a:r>
              <a:rPr lang="en-US" sz="1800" dirty="0"/>
              <a:t> feeding mostly on midge larvae and spawning took place during late April (</a:t>
            </a:r>
            <a:r>
              <a:rPr lang="en-US" sz="1800" dirty="0" err="1"/>
              <a:t>Birstein</a:t>
            </a:r>
            <a:r>
              <a:rPr lang="en-US" sz="1800" dirty="0"/>
              <a:t> 1997). The generation length for this species is unknown, but it is estimated to be between 8 to 10 years (</a:t>
            </a:r>
            <a:r>
              <a:rPr lang="en-US" sz="1800" dirty="0" err="1"/>
              <a:t>Chebanov</a:t>
            </a:r>
            <a:r>
              <a:rPr lang="en-US" sz="1800" dirty="0"/>
              <a:t> pers. comm.). The species is thought to be able to feed in the Aral sea (historically) but is adapted to live in freshwater (Bemis and </a:t>
            </a:r>
            <a:r>
              <a:rPr lang="en-US" sz="1800" dirty="0" err="1"/>
              <a:t>Kynard</a:t>
            </a:r>
            <a:r>
              <a:rPr lang="en-US" sz="1800" dirty="0"/>
              <a:t> 1997</a:t>
            </a:r>
            <a:r>
              <a:rPr lang="en-US" sz="1800" dirty="0" smtClean="0"/>
              <a:t>).</a:t>
            </a:r>
            <a:endParaRPr lang="cs-CZ" sz="1800" dirty="0" smtClean="0"/>
          </a:p>
          <a:p>
            <a:pPr algn="just"/>
            <a:endParaRPr lang="cs-CZ" sz="1800" dirty="0" smtClean="0"/>
          </a:p>
          <a:p>
            <a:pPr algn="just"/>
            <a:r>
              <a:rPr lang="en-US" sz="1800" dirty="0"/>
              <a:t>There have been no reports of the species since the 1960s, and it is believed to be probably extinct. Surveys have been undertaken (Kazakhstan fisheries surveys), and though the data is not accessible, it is believed that it has not been recorded since the 1960s.</a:t>
            </a:r>
            <a:endParaRPr lang="cs-CZ" sz="1800" dirty="0"/>
          </a:p>
        </p:txBody>
      </p:sp>
      <p:pic>
        <p:nvPicPr>
          <p:cNvPr id="4" name="Obrázek 3"/>
          <p:cNvPicPr>
            <a:picLocks noChangeAspect="1"/>
          </p:cNvPicPr>
          <p:nvPr/>
        </p:nvPicPr>
        <p:blipFill>
          <a:blip r:embed="rId2"/>
          <a:stretch>
            <a:fillRect/>
          </a:stretch>
        </p:blipFill>
        <p:spPr>
          <a:xfrm>
            <a:off x="3704710" y="286676"/>
            <a:ext cx="4667250" cy="285750"/>
          </a:xfrm>
          <a:prstGeom prst="rect">
            <a:avLst/>
          </a:prstGeom>
        </p:spPr>
      </p:pic>
      <p:sp>
        <p:nvSpPr>
          <p:cNvPr id="5" name="Obdélník 4"/>
          <p:cNvSpPr/>
          <p:nvPr/>
        </p:nvSpPr>
        <p:spPr>
          <a:xfrm>
            <a:off x="6992387" y="6209956"/>
            <a:ext cx="4378186" cy="369332"/>
          </a:xfrm>
          <a:prstGeom prst="rect">
            <a:avLst/>
          </a:prstGeom>
        </p:spPr>
        <p:txBody>
          <a:bodyPr wrap="none">
            <a:spAutoFit/>
          </a:bodyPr>
          <a:lstStyle/>
          <a:p>
            <a:r>
              <a:rPr lang="cs-CZ" dirty="0"/>
              <a:t>http://www.iucnredlist.org/details/18599/0</a:t>
            </a:r>
          </a:p>
        </p:txBody>
      </p:sp>
    </p:spTree>
    <p:extLst>
      <p:ext uri="{BB962C8B-B14F-4D97-AF65-F5344CB8AC3E}">
        <p14:creationId xmlns:p14="http://schemas.microsoft.com/office/powerpoint/2010/main" val="128633693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4324" y="2705557"/>
            <a:ext cx="6057676" cy="395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19000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7" y="155690"/>
            <a:ext cx="6084466" cy="360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p:cNvPicPr>
            <a:picLocks noChangeAspect="1"/>
          </p:cNvPicPr>
          <p:nvPr/>
        </p:nvPicPr>
        <p:blipFill>
          <a:blip r:embed="rId4"/>
          <a:stretch>
            <a:fillRect/>
          </a:stretch>
        </p:blipFill>
        <p:spPr>
          <a:xfrm>
            <a:off x="6629142" y="476146"/>
            <a:ext cx="4667250" cy="285750"/>
          </a:xfrm>
          <a:prstGeom prst="rect">
            <a:avLst/>
          </a:prstGeom>
        </p:spPr>
      </p:pic>
    </p:spTree>
    <p:extLst>
      <p:ext uri="{BB962C8B-B14F-4D97-AF65-F5344CB8AC3E}">
        <p14:creationId xmlns:p14="http://schemas.microsoft.com/office/powerpoint/2010/main" val="2146806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352392" y="122498"/>
            <a:ext cx="6460300" cy="108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3234" b="1" i="1" dirty="0" err="1">
                <a:solidFill>
                  <a:schemeClr val="tx1"/>
                </a:solidFill>
                <a:latin typeface="Times New Roman" panose="02020603050405020304" pitchFamily="18" charset="0"/>
              </a:rPr>
              <a:t>Pseudoscaphirhynchus</a:t>
            </a:r>
            <a:r>
              <a:rPr lang="cs-CZ" altLang="cs-CZ" sz="3234" b="1" i="1" dirty="0">
                <a:solidFill>
                  <a:schemeClr val="tx1"/>
                </a:solidFill>
                <a:latin typeface="Times New Roman" panose="02020603050405020304" pitchFamily="18" charset="0"/>
              </a:rPr>
              <a:t> </a:t>
            </a:r>
            <a:r>
              <a:rPr lang="cs-CZ" altLang="cs-CZ" sz="3234" b="1" i="1" dirty="0" err="1" smtClean="0">
                <a:solidFill>
                  <a:schemeClr val="tx1"/>
                </a:solidFill>
                <a:latin typeface="Times New Roman" panose="02020603050405020304" pitchFamily="18" charset="0"/>
              </a:rPr>
              <a:t>hermannii</a:t>
            </a:r>
            <a:endParaRPr lang="cs-CZ" altLang="cs-CZ" sz="3234" b="1" i="1" dirty="0" smtClean="0">
              <a:solidFill>
                <a:schemeClr val="tx1"/>
              </a:solidFill>
              <a:latin typeface="Times New Roman" panose="02020603050405020304" pitchFamily="18" charset="0"/>
            </a:endParaRPr>
          </a:p>
          <a:p>
            <a:pPr algn="ctr"/>
            <a:r>
              <a:rPr lang="cs-CZ" altLang="cs-CZ" sz="3234" b="1" dirty="0" err="1" smtClean="0">
                <a:solidFill>
                  <a:schemeClr val="tx1"/>
                </a:solidFill>
                <a:latin typeface="Times New Roman" panose="02020603050405020304" pitchFamily="18" charset="0"/>
              </a:rPr>
              <a:t>lopatonos</a:t>
            </a:r>
            <a:r>
              <a:rPr lang="cs-CZ" altLang="cs-CZ" sz="3234" b="1" dirty="0" smtClean="0">
                <a:solidFill>
                  <a:schemeClr val="tx1"/>
                </a:solidFill>
                <a:latin typeface="Times New Roman" panose="02020603050405020304" pitchFamily="18" charset="0"/>
              </a:rPr>
              <a:t> </a:t>
            </a:r>
            <a:r>
              <a:rPr lang="cs-CZ" altLang="cs-CZ" sz="3234" b="1" dirty="0" err="1" smtClean="0">
                <a:solidFill>
                  <a:schemeClr val="tx1"/>
                </a:solidFill>
                <a:latin typeface="Times New Roman" panose="02020603050405020304" pitchFamily="18" charset="0"/>
              </a:rPr>
              <a:t>hermanův</a:t>
            </a:r>
            <a:r>
              <a:rPr lang="cs-CZ" altLang="cs-CZ" sz="2391" dirty="0" smtClean="0">
                <a:solidFill>
                  <a:schemeClr val="tx1"/>
                </a:solidFill>
                <a:latin typeface="Times New Roman" panose="02020603050405020304" pitchFamily="18" charset="0"/>
              </a:rPr>
              <a:t> </a:t>
            </a:r>
            <a:endParaRPr lang="cs-CZ" altLang="cs-CZ" sz="2391" dirty="0">
              <a:solidFill>
                <a:schemeClr val="tx1"/>
              </a:solidFill>
              <a:latin typeface="Times New Roman" panose="02020603050405020304" pitchFamily="18" charset="0"/>
            </a:endParaRPr>
          </a:p>
        </p:txBody>
      </p:sp>
      <p:pic>
        <p:nvPicPr>
          <p:cNvPr id="2" name="Obrázek 1"/>
          <p:cNvPicPr>
            <a:picLocks noChangeAspect="1"/>
          </p:cNvPicPr>
          <p:nvPr/>
        </p:nvPicPr>
        <p:blipFill>
          <a:blip r:embed="rId2"/>
          <a:stretch>
            <a:fillRect/>
          </a:stretch>
        </p:blipFill>
        <p:spPr>
          <a:xfrm>
            <a:off x="7255991" y="161539"/>
            <a:ext cx="4533900" cy="504825"/>
          </a:xfrm>
          <a:prstGeom prst="rect">
            <a:avLst/>
          </a:prstGeom>
        </p:spPr>
      </p:pic>
      <p:pic>
        <p:nvPicPr>
          <p:cNvPr id="3" name="Obrázek 2"/>
          <p:cNvPicPr>
            <a:picLocks noChangeAspect="1"/>
          </p:cNvPicPr>
          <p:nvPr/>
        </p:nvPicPr>
        <p:blipFill>
          <a:blip r:embed="rId3"/>
          <a:stretch>
            <a:fillRect/>
          </a:stretch>
        </p:blipFill>
        <p:spPr>
          <a:xfrm>
            <a:off x="6199616" y="3154319"/>
            <a:ext cx="5992384" cy="3353859"/>
          </a:xfrm>
          <a:prstGeom prst="rect">
            <a:avLst/>
          </a:prstGeom>
        </p:spPr>
      </p:pic>
      <p:pic>
        <p:nvPicPr>
          <p:cNvPr id="4" name="Obrázek 3"/>
          <p:cNvPicPr>
            <a:picLocks noChangeAspect="1"/>
          </p:cNvPicPr>
          <p:nvPr/>
        </p:nvPicPr>
        <p:blipFill>
          <a:blip r:embed="rId4"/>
          <a:stretch>
            <a:fillRect/>
          </a:stretch>
        </p:blipFill>
        <p:spPr>
          <a:xfrm>
            <a:off x="352392" y="5749214"/>
            <a:ext cx="5784226" cy="758964"/>
          </a:xfrm>
          <a:prstGeom prst="rect">
            <a:avLst/>
          </a:prstGeom>
        </p:spPr>
      </p:pic>
      <p:pic>
        <p:nvPicPr>
          <p:cNvPr id="5" name="Obrázek 4"/>
          <p:cNvPicPr>
            <a:picLocks noChangeAspect="1"/>
          </p:cNvPicPr>
          <p:nvPr/>
        </p:nvPicPr>
        <p:blipFill>
          <a:blip r:embed="rId5"/>
          <a:stretch>
            <a:fillRect/>
          </a:stretch>
        </p:blipFill>
        <p:spPr>
          <a:xfrm>
            <a:off x="352392" y="1284202"/>
            <a:ext cx="6000106" cy="1319335"/>
          </a:xfrm>
          <a:prstGeom prst="rect">
            <a:avLst/>
          </a:prstGeom>
        </p:spPr>
      </p:pic>
      <p:pic>
        <p:nvPicPr>
          <p:cNvPr id="6" name="Obrázek 5"/>
          <p:cNvPicPr>
            <a:picLocks noChangeAspect="1"/>
          </p:cNvPicPr>
          <p:nvPr/>
        </p:nvPicPr>
        <p:blipFill>
          <a:blip r:embed="rId6"/>
          <a:stretch>
            <a:fillRect/>
          </a:stretch>
        </p:blipFill>
        <p:spPr>
          <a:xfrm>
            <a:off x="6134100" y="2823527"/>
            <a:ext cx="6057900" cy="228600"/>
          </a:xfrm>
          <a:prstGeom prst="rect">
            <a:avLst/>
          </a:prstGeom>
        </p:spPr>
      </p:pic>
      <p:pic>
        <p:nvPicPr>
          <p:cNvPr id="24581" name="Picture 5" descr="pseudascaph_hermani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0079" y="842986"/>
            <a:ext cx="6081921" cy="173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6"/>
          <p:cNvPicPr>
            <a:picLocks noChangeAspect="1"/>
          </p:cNvPicPr>
          <p:nvPr/>
        </p:nvPicPr>
        <p:blipFill>
          <a:blip r:embed="rId8"/>
          <a:stretch>
            <a:fillRect/>
          </a:stretch>
        </p:blipFill>
        <p:spPr>
          <a:xfrm>
            <a:off x="352392" y="3154319"/>
            <a:ext cx="5791337" cy="2154916"/>
          </a:xfrm>
          <a:prstGeom prst="rect">
            <a:avLst/>
          </a:prstGeom>
        </p:spPr>
      </p:pic>
      <p:sp>
        <p:nvSpPr>
          <p:cNvPr id="8" name="Obdélník 7"/>
          <p:cNvSpPr/>
          <p:nvPr/>
        </p:nvSpPr>
        <p:spPr>
          <a:xfrm>
            <a:off x="6474941" y="6546310"/>
            <a:ext cx="6096000" cy="307777"/>
          </a:xfrm>
          <a:prstGeom prst="rect">
            <a:avLst/>
          </a:prstGeom>
        </p:spPr>
        <p:txBody>
          <a:bodyPr>
            <a:spAutoFit/>
          </a:bodyPr>
          <a:lstStyle/>
          <a:p>
            <a:r>
              <a:rPr lang="cs-CZ" sz="1400" dirty="0"/>
              <a:t>http://www.pond-life.me.uk/sturgeon/pseudoscaphirhynchushermanni</a:t>
            </a:r>
          </a:p>
        </p:txBody>
      </p:sp>
    </p:spTree>
    <p:extLst>
      <p:ext uri="{BB962C8B-B14F-4D97-AF65-F5344CB8AC3E}">
        <p14:creationId xmlns:p14="http://schemas.microsoft.com/office/powerpoint/2010/main" val="4053118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0315" y="1066472"/>
            <a:ext cx="5715000" cy="359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p:cNvPicPr>
            <a:picLocks noChangeAspect="1"/>
          </p:cNvPicPr>
          <p:nvPr/>
        </p:nvPicPr>
        <p:blipFill>
          <a:blip r:embed="rId3"/>
          <a:stretch>
            <a:fillRect/>
          </a:stretch>
        </p:blipFill>
        <p:spPr>
          <a:xfrm>
            <a:off x="7255991" y="161539"/>
            <a:ext cx="4533900" cy="504825"/>
          </a:xfrm>
          <a:prstGeom prst="rect">
            <a:avLst/>
          </a:prstGeom>
        </p:spPr>
      </p:pic>
      <p:sp>
        <p:nvSpPr>
          <p:cNvPr id="5" name="Text Box 3"/>
          <p:cNvSpPr txBox="1">
            <a:spLocks noChangeArrowheads="1"/>
          </p:cNvSpPr>
          <p:nvPr/>
        </p:nvSpPr>
        <p:spPr bwMode="auto">
          <a:xfrm>
            <a:off x="6218650" y="666364"/>
            <a:ext cx="6608581" cy="40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2000" b="1" i="1" dirty="0" err="1">
                <a:solidFill>
                  <a:schemeClr val="tx1"/>
                </a:solidFill>
                <a:latin typeface="Times New Roman" panose="02020603050405020304" pitchFamily="18" charset="0"/>
              </a:rPr>
              <a:t>Pseudoscaphirhynchus</a:t>
            </a:r>
            <a:r>
              <a:rPr lang="cs-CZ" altLang="cs-CZ" sz="2000" b="1" i="1" dirty="0">
                <a:solidFill>
                  <a:schemeClr val="tx1"/>
                </a:solidFill>
                <a:latin typeface="Times New Roman" panose="02020603050405020304" pitchFamily="18" charset="0"/>
              </a:rPr>
              <a:t> </a:t>
            </a:r>
            <a:r>
              <a:rPr lang="cs-CZ" altLang="cs-CZ" sz="2000" b="1" i="1" dirty="0" err="1">
                <a:solidFill>
                  <a:schemeClr val="tx1"/>
                </a:solidFill>
                <a:latin typeface="Times New Roman" panose="02020603050405020304" pitchFamily="18" charset="0"/>
              </a:rPr>
              <a:t>hermannii</a:t>
            </a:r>
            <a:r>
              <a:rPr lang="cs-CZ" altLang="cs-CZ" sz="2000" dirty="0">
                <a:solidFill>
                  <a:schemeClr val="tx1"/>
                </a:solidFill>
                <a:latin typeface="Times New Roman" panose="02020603050405020304" pitchFamily="18" charset="0"/>
              </a:rPr>
              <a:t> </a:t>
            </a:r>
          </a:p>
        </p:txBody>
      </p:sp>
      <p:pic>
        <p:nvPicPr>
          <p:cNvPr id="2" name="Obrázek 1"/>
          <p:cNvPicPr>
            <a:picLocks noChangeAspect="1"/>
          </p:cNvPicPr>
          <p:nvPr/>
        </p:nvPicPr>
        <p:blipFill>
          <a:blip r:embed="rId4"/>
          <a:stretch>
            <a:fillRect/>
          </a:stretch>
        </p:blipFill>
        <p:spPr>
          <a:xfrm>
            <a:off x="2865161" y="3168737"/>
            <a:ext cx="3635154" cy="3689263"/>
          </a:xfrm>
          <a:prstGeom prst="rect">
            <a:avLst/>
          </a:prstGeom>
        </p:spPr>
      </p:pic>
      <p:pic>
        <p:nvPicPr>
          <p:cNvPr id="25603" name="Picture 3" descr="pseudo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197" y="304873"/>
            <a:ext cx="5578106" cy="359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02409"/>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ul 1">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ul 1">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Titul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851</TotalTime>
  <Words>675</Words>
  <Application>Microsoft Office PowerPoint</Application>
  <PresentationFormat>Širokoúhlá obrazovka</PresentationFormat>
  <Paragraphs>67</Paragraphs>
  <Slides>17</Slides>
  <Notes>0</Notes>
  <HiddenSlides>0</HiddenSlides>
  <MMClips>0</MMClips>
  <ScaleCrop>false</ScaleCrop>
  <HeadingPairs>
    <vt:vector size="6" baseType="variant">
      <vt:variant>
        <vt:lpstr>Použitá písma</vt:lpstr>
      </vt:variant>
      <vt:variant>
        <vt:i4>8</vt:i4>
      </vt:variant>
      <vt:variant>
        <vt:lpstr>Motiv</vt:lpstr>
      </vt:variant>
      <vt:variant>
        <vt:i4>5</vt:i4>
      </vt:variant>
      <vt:variant>
        <vt:lpstr>Nadpisy snímků</vt:lpstr>
      </vt:variant>
      <vt:variant>
        <vt:i4>17</vt:i4>
      </vt:variant>
    </vt:vector>
  </HeadingPairs>
  <TitlesOfParts>
    <vt:vector size="30" baseType="lpstr">
      <vt:lpstr>Arial</vt:lpstr>
      <vt:lpstr>Calibri</vt:lpstr>
      <vt:lpstr>Calibri Light</vt:lpstr>
      <vt:lpstr>Clara Sans</vt:lpstr>
      <vt:lpstr>Gill Sans Light</vt:lpstr>
      <vt:lpstr>Myriad Pro</vt:lpstr>
      <vt:lpstr>Times New Roman</vt:lpstr>
      <vt:lpstr>ヒラギノ角ゴ Pro W3</vt:lpstr>
      <vt:lpstr>Motiv Office</vt:lpstr>
      <vt:lpstr>3_1 pruh LOW grey</vt:lpstr>
      <vt:lpstr>Titul 1</vt:lpstr>
      <vt:lpstr>4_1 pruh LOW grey</vt:lpstr>
      <vt:lpstr>5_1 pruh LOW grey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David Gela</dc:creator>
  <cp:lastModifiedBy>David Gela</cp:lastModifiedBy>
  <cp:revision>41</cp:revision>
  <dcterms:created xsi:type="dcterms:W3CDTF">2017-01-23T13:31:55Z</dcterms:created>
  <dcterms:modified xsi:type="dcterms:W3CDTF">2017-12-18T13:40:18Z</dcterms:modified>
</cp:coreProperties>
</file>