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1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398" r:id="rId10"/>
    <p:sldId id="361" r:id="rId11"/>
    <p:sldId id="268" r:id="rId12"/>
    <p:sldId id="273" r:id="rId13"/>
    <p:sldId id="397" r:id="rId14"/>
    <p:sldId id="315" r:id="rId15"/>
    <p:sldId id="354" r:id="rId16"/>
    <p:sldId id="401" r:id="rId17"/>
    <p:sldId id="356" r:id="rId18"/>
    <p:sldId id="355" r:id="rId19"/>
    <p:sldId id="396" r:id="rId20"/>
    <p:sldId id="274" r:id="rId21"/>
    <p:sldId id="275" r:id="rId22"/>
    <p:sldId id="314" r:id="rId23"/>
    <p:sldId id="316" r:id="rId24"/>
    <p:sldId id="269" r:id="rId25"/>
    <p:sldId id="270" r:id="rId26"/>
    <p:sldId id="363" r:id="rId27"/>
    <p:sldId id="271" r:id="rId28"/>
    <p:sldId id="277" r:id="rId29"/>
    <p:sldId id="317" r:id="rId30"/>
    <p:sldId id="318" r:id="rId31"/>
    <p:sldId id="319" r:id="rId32"/>
    <p:sldId id="278" r:id="rId33"/>
    <p:sldId id="364" r:id="rId34"/>
    <p:sldId id="279" r:id="rId35"/>
    <p:sldId id="322" r:id="rId36"/>
    <p:sldId id="281" r:id="rId37"/>
    <p:sldId id="357" r:id="rId38"/>
    <p:sldId id="323" r:id="rId39"/>
    <p:sldId id="324" r:id="rId40"/>
    <p:sldId id="325" r:id="rId41"/>
    <p:sldId id="327" r:id="rId42"/>
    <p:sldId id="282" r:id="rId43"/>
    <p:sldId id="284" r:id="rId44"/>
    <p:sldId id="285" r:id="rId45"/>
    <p:sldId id="287" r:id="rId46"/>
    <p:sldId id="288" r:id="rId47"/>
    <p:sldId id="286" r:id="rId48"/>
    <p:sldId id="289" r:id="rId49"/>
    <p:sldId id="292" r:id="rId50"/>
    <p:sldId id="290" r:id="rId51"/>
    <p:sldId id="374" r:id="rId52"/>
    <p:sldId id="375" r:id="rId53"/>
    <p:sldId id="377" r:id="rId54"/>
    <p:sldId id="379" r:id="rId55"/>
    <p:sldId id="380" r:id="rId56"/>
    <p:sldId id="394" r:id="rId57"/>
    <p:sldId id="382" r:id="rId58"/>
    <p:sldId id="383" r:id="rId59"/>
    <p:sldId id="384" r:id="rId60"/>
    <p:sldId id="388" r:id="rId61"/>
    <p:sldId id="390" r:id="rId62"/>
    <p:sldId id="405" r:id="rId63"/>
    <p:sldId id="407" r:id="rId64"/>
    <p:sldId id="395" r:id="rId65"/>
    <p:sldId id="403" r:id="rId66"/>
    <p:sldId id="404" r:id="rId67"/>
    <p:sldId id="389" r:id="rId68"/>
    <p:sldId id="393" r:id="rId69"/>
    <p:sldId id="392" r:id="rId70"/>
    <p:sldId id="402" r:id="rId71"/>
    <p:sldId id="400" r:id="rId72"/>
    <p:sldId id="399" r:id="rId73"/>
    <p:sldId id="376" r:id="rId74"/>
    <p:sldId id="359" r:id="rId75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9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 autoAdjust="0"/>
    <p:restoredTop sz="90775" autoAdjust="0"/>
  </p:normalViewPr>
  <p:slideViewPr>
    <p:cSldViewPr>
      <p:cViewPr>
        <p:scale>
          <a:sx n="100" d="100"/>
          <a:sy n="100" d="100"/>
        </p:scale>
        <p:origin x="-1384" y="6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05D63DCD-912E-5146-95A1-4DCF336B59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29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topics/neuroscience/notch" TargetMode="External"/><Relationship Id="rId4" Type="http://schemas.openxmlformats.org/officeDocument/2006/relationships/hyperlink" Target="http://www.sciencedirect.com/topics/biochemistry-genetics-and-molecular-biology/wnt-signaling-pathway" TargetMode="External"/><Relationship Id="rId5" Type="http://schemas.openxmlformats.org/officeDocument/2006/relationships/hyperlink" Target="http://www.sciencedirect.com/topics/biochemistry-genetics-and-molecular-biology/arabidopsi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E02F87-5688-0140-8912-3ABED5C51A62}" type="slidenum">
              <a:rPr lang="en-US"/>
              <a:pPr/>
              <a:t>1</a:t>
            </a:fld>
            <a:endParaRPr 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Plants appear to lack several of the most widely adopted signalling pathways found in vertebrates, flies and worms, such as the /react-text </a:t>
            </a:r>
            <a:r>
              <a:rPr lang="en-US" sz="1200" u="none" strike="noStrike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  <a:hlinkClick r:id="rId3"/>
              </a:rPr>
              <a:t>Notch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react-text: 541 , /react-text </a:t>
            </a:r>
            <a:r>
              <a:rPr lang="en-US" sz="1200" u="none" strike="noStrike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  <a:hlinkClick r:id="rId4"/>
              </a:rPr>
              <a:t>Wnt and Hedgehog pathways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react-text: 543 , or the various receptor tyrosine kinase–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Ras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pathways. Instead, /react-text </a:t>
            </a:r>
            <a:r>
              <a:rPr lang="en-US" sz="1200" i="1" u="none" strike="noStrike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  <a:hlinkClick r:id="rId5"/>
              </a:rPr>
              <a:t>Arabidopsis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+mn-cs"/>
              </a:rPr>
              <a:t> react-text: 549 makes use of signal transduction pathways comprising different modules.</a:t>
            </a:r>
            <a:endParaRPr lang="en-GB" sz="1200" kern="1200" dirty="0" smtClean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6B4E32-C0DA-4846-929F-42E1B50157F8}" type="slidenum">
              <a:rPr lang="en-US"/>
              <a:pPr/>
              <a:t>11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B98DB9-94F7-A54D-BBDA-1D2EB2653D93}" type="slidenum">
              <a:rPr lang="en-US"/>
              <a:pPr/>
              <a:t>12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dirty="0" smtClean="0"/>
              <a:t>Notch receptor as a dimer!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3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Requires </a:t>
            </a:r>
            <a:r>
              <a:rPr lang="en-US" dirty="0" err="1" smtClean="0"/>
              <a:t>monoubiquitination</a:t>
            </a:r>
            <a:r>
              <a:rPr lang="en-US" dirty="0" smtClean="0"/>
              <a:t> to be </a:t>
            </a:r>
            <a:r>
              <a:rPr lang="en-US" dirty="0" err="1" smtClean="0"/>
              <a:t>endocytosed</a:t>
            </a:r>
            <a:r>
              <a:rPr lang="en-US" dirty="0" smtClean="0"/>
              <a:t> (</a:t>
            </a:r>
            <a:r>
              <a:rPr lang="en-US" dirty="0" err="1" smtClean="0"/>
              <a:t>deltex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supressor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deltex</a:t>
            </a:r>
            <a:r>
              <a:rPr lang="en-US" baseline="0" dirty="0" smtClean="0"/>
              <a:t>) </a:t>
            </a:r>
            <a:r>
              <a:rPr lang="en-US" dirty="0" smtClean="0"/>
              <a:t>and then </a:t>
            </a:r>
            <a:r>
              <a:rPr lang="en-US" dirty="0" err="1" smtClean="0"/>
              <a:t>deubiquitination</a:t>
            </a:r>
            <a:r>
              <a:rPr lang="en-US" dirty="0" smtClean="0"/>
              <a:t> by eIF3 (!) to be processed by g-</a:t>
            </a:r>
            <a:r>
              <a:rPr lang="en-US" dirty="0" err="1" smtClean="0"/>
              <a:t>secretase</a:t>
            </a:r>
            <a:r>
              <a:rPr lang="en-US" dirty="0" smtClean="0"/>
              <a:t> (review 2011)</a:t>
            </a:r>
          </a:p>
          <a:p>
            <a:r>
              <a:rPr lang="en-US" dirty="0" smtClean="0"/>
              <a:t>In late endosomes</a:t>
            </a:r>
          </a:p>
          <a:p>
            <a:r>
              <a:rPr lang="en-US" dirty="0" smtClean="0"/>
              <a:t>Not completely clear if it really takes Delta with</a:t>
            </a:r>
            <a:r>
              <a:rPr lang="en-US" baseline="0" dirty="0" smtClean="0"/>
              <a:t>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0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Notch stays as the surface of MVB it gets cleaved by GS, if it goes</a:t>
            </a:r>
            <a:r>
              <a:rPr lang="en-US" baseline="0" dirty="0" smtClean="0"/>
              <a:t> inside MVB, is degraded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6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83DB5C-B3D0-2B45-9A18-DACA9B4D5BFE}" type="slidenum">
              <a:rPr lang="en-US"/>
              <a:pPr/>
              <a:t>20</a:t>
            </a:fld>
            <a:endParaRPr lang="en-US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err="1" smtClean="0"/>
              <a:t>Signalling</a:t>
            </a:r>
            <a:r>
              <a:rPr lang="en-US" dirty="0" smtClean="0"/>
              <a:t> in this case is ligand independent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74BE89-CB1E-104E-9952-38112BD979D6}" type="slidenum">
              <a:rPr lang="en-US"/>
              <a:pPr/>
              <a:t>21</a:t>
            </a:fld>
            <a:endParaRPr 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3C4D59-54CD-AF42-A796-3BE0B982CEED}" type="slidenum">
              <a:rPr lang="en-US"/>
              <a:pPr/>
              <a:t>24</a:t>
            </a:fld>
            <a:endParaRPr lang="en-US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94075AD0-D284-B449-929B-8F5B5DF7C898}" type="slidenum">
              <a:rPr lang="en-US" sz="1200"/>
              <a:pPr algn="r">
                <a:buClrTx/>
                <a:buFontTx/>
                <a:buNone/>
              </a:pPr>
              <a:t>24</a:t>
            </a:fld>
            <a:endParaRPr lang="en-US" sz="1200"/>
          </a:p>
        </p:txBody>
      </p:sp>
      <p:sp>
        <p:nvSpPr>
          <p:cNvPr id="7577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472346-0C26-D446-AE24-8233F4DCBE3F}" type="slidenum">
              <a:rPr lang="en-US"/>
              <a:pPr/>
              <a:t>25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971E5C5E-5244-1F48-A474-10D106F9AC33}" type="slidenum">
              <a:rPr lang="en-US" sz="1200"/>
              <a:pPr algn="r">
                <a:buClrTx/>
                <a:buFontTx/>
                <a:buNone/>
              </a:pPr>
              <a:t>25</a:t>
            </a:fld>
            <a:endParaRPr lang="en-US" sz="1200"/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472346-0C26-D446-AE24-8233F4DCBE3F}" type="slidenum">
              <a:rPr lang="en-US"/>
              <a:pPr/>
              <a:t>26</a:t>
            </a:fld>
            <a:endParaRPr lang="en-US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971E5C5E-5244-1F48-A474-10D106F9AC33}" type="slidenum">
              <a:rPr lang="en-US" sz="1200"/>
              <a:pPr algn="r">
                <a:buClrTx/>
                <a:buFontTx/>
                <a:buNone/>
              </a:pPr>
              <a:t>26</a:t>
            </a:fld>
            <a:endParaRPr lang="en-US" sz="1200"/>
          </a:p>
        </p:txBody>
      </p:sp>
      <p:sp>
        <p:nvSpPr>
          <p:cNvPr id="768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 err="1" smtClean="0">
                <a:cs typeface="Arial Unicode MS" charset="0"/>
              </a:rPr>
              <a:t>Proneural</a:t>
            </a:r>
            <a:r>
              <a:rPr lang="en-US" baseline="0" dirty="0" smtClean="0">
                <a:cs typeface="Arial Unicode MS" charset="0"/>
              </a:rPr>
              <a:t> cluster: all cells have express Notch and Delta and have low level of Notch </a:t>
            </a:r>
            <a:r>
              <a:rPr lang="en-US" baseline="0" dirty="0" err="1" smtClean="0">
                <a:cs typeface="Arial Unicode MS" charset="0"/>
              </a:rPr>
              <a:t>signalling</a:t>
            </a:r>
            <a:r>
              <a:rPr lang="en-US" baseline="0" dirty="0" smtClean="0">
                <a:cs typeface="Arial Unicode MS" charset="0"/>
              </a:rPr>
              <a:t> ON, to similar levels. All express e(</a:t>
            </a:r>
            <a:r>
              <a:rPr lang="en-US" baseline="0" dirty="0" err="1" smtClean="0">
                <a:cs typeface="Arial Unicode MS" charset="0"/>
              </a:rPr>
              <a:t>spl</a:t>
            </a:r>
            <a:r>
              <a:rPr lang="en-US" baseline="0" dirty="0" smtClean="0">
                <a:cs typeface="Arial Unicode MS" charset="0"/>
              </a:rPr>
              <a:t>) genes that repress the expression of </a:t>
            </a:r>
            <a:r>
              <a:rPr lang="en-US" baseline="0" dirty="0" err="1" smtClean="0">
                <a:cs typeface="Arial Unicode MS" charset="0"/>
              </a:rPr>
              <a:t>proneural</a:t>
            </a:r>
            <a:r>
              <a:rPr lang="en-US" baseline="0" dirty="0" smtClean="0">
                <a:cs typeface="Arial Unicode MS" charset="0"/>
              </a:rPr>
              <a:t> genes like Senseless, </a:t>
            </a:r>
            <a:r>
              <a:rPr lang="en-US" baseline="0" dirty="0" err="1" smtClean="0">
                <a:cs typeface="Arial Unicode MS" charset="0"/>
              </a:rPr>
              <a:t>Acheate</a:t>
            </a:r>
            <a:r>
              <a:rPr lang="en-US" baseline="0" dirty="0" smtClean="0">
                <a:cs typeface="Arial Unicode MS" charset="0"/>
              </a:rPr>
              <a:t>, </a:t>
            </a:r>
            <a:r>
              <a:rPr lang="en-US" baseline="0" dirty="0" err="1" smtClean="0">
                <a:cs typeface="Arial Unicode MS" charset="0"/>
              </a:rPr>
              <a:t>Scute</a:t>
            </a:r>
            <a:r>
              <a:rPr lang="en-US" baseline="0" dirty="0" smtClean="0">
                <a:cs typeface="Arial Unicode MS" charset="0"/>
              </a:rPr>
              <a:t>. Senseless is also repressed by </a:t>
            </a:r>
            <a:r>
              <a:rPr lang="en-US" baseline="0" dirty="0" err="1" smtClean="0">
                <a:cs typeface="Arial Unicode MS" charset="0"/>
              </a:rPr>
              <a:t>miRNA</a:t>
            </a:r>
            <a:r>
              <a:rPr lang="en-US" baseline="0" dirty="0" smtClean="0">
                <a:cs typeface="Arial Unicode MS" charset="0"/>
              </a:rPr>
              <a:t>. The transcriptional repressor Tramtrack88 also </a:t>
            </a:r>
            <a:r>
              <a:rPr lang="en-US" baseline="0" dirty="0" err="1" smtClean="0">
                <a:cs typeface="Arial Unicode MS" charset="0"/>
              </a:rPr>
              <a:t>downregulates</a:t>
            </a:r>
            <a:r>
              <a:rPr lang="en-US" baseline="0" dirty="0" smtClean="0">
                <a:cs typeface="Arial Unicode MS" charset="0"/>
              </a:rPr>
              <a:t> the expression of several pro neural genes.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 baseline="0" dirty="0" smtClean="0">
              <a:cs typeface="Arial Unicode MS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baseline="0" dirty="0" smtClean="0">
                <a:cs typeface="Arial Unicode MS" charset="0"/>
              </a:rPr>
              <a:t>Once a little imbalance is formed and </a:t>
            </a:r>
            <a:r>
              <a:rPr lang="en-US" baseline="0" smtClean="0">
                <a:cs typeface="Arial Unicode MS" charset="0"/>
              </a:rPr>
              <a:t>a </a:t>
            </a:r>
            <a:r>
              <a:rPr lang="en-US" baseline="0" smtClean="0">
                <a:cs typeface="Arial Unicode MS" charset="0"/>
              </a:rPr>
              <a:t>cells </a:t>
            </a:r>
            <a:r>
              <a:rPr lang="en-US" baseline="0" dirty="0" smtClean="0">
                <a:cs typeface="Arial Unicode MS" charset="0"/>
              </a:rPr>
              <a:t>expresses more Delta (rather an unknown mechanism). By a feedback loop this decreases the levels of Notch in the same cell. Less Notch </a:t>
            </a:r>
            <a:r>
              <a:rPr lang="en-US" baseline="0" dirty="0" err="1" smtClean="0">
                <a:cs typeface="Arial Unicode MS" charset="0"/>
              </a:rPr>
              <a:t>signalling</a:t>
            </a:r>
            <a:r>
              <a:rPr lang="en-US" baseline="0" dirty="0" smtClean="0">
                <a:cs typeface="Arial Unicode MS" charset="0"/>
              </a:rPr>
              <a:t> causes </a:t>
            </a:r>
            <a:r>
              <a:rPr lang="en-US" baseline="0" dirty="0" err="1" smtClean="0">
                <a:cs typeface="Arial Unicode MS" charset="0"/>
              </a:rPr>
              <a:t>downreguation</a:t>
            </a:r>
            <a:r>
              <a:rPr lang="en-US" baseline="0" dirty="0" smtClean="0">
                <a:cs typeface="Arial Unicode MS" charset="0"/>
              </a:rPr>
              <a:t> of  e(</a:t>
            </a:r>
            <a:r>
              <a:rPr lang="en-US" baseline="0" dirty="0" err="1" smtClean="0">
                <a:cs typeface="Arial Unicode MS" charset="0"/>
              </a:rPr>
              <a:t>spl</a:t>
            </a:r>
            <a:r>
              <a:rPr lang="en-US" baseline="0" dirty="0" smtClean="0">
                <a:cs typeface="Arial Unicode MS" charset="0"/>
              </a:rPr>
              <a:t>) genes (also by </a:t>
            </a:r>
            <a:r>
              <a:rPr lang="en-US" baseline="0" dirty="0" err="1" smtClean="0">
                <a:cs typeface="Arial Unicode MS" charset="0"/>
              </a:rPr>
              <a:t>miRNAs</a:t>
            </a:r>
            <a:r>
              <a:rPr lang="en-US" baseline="0" dirty="0" smtClean="0">
                <a:cs typeface="Arial Unicode MS" charset="0"/>
              </a:rPr>
              <a:t>) therefore </a:t>
            </a:r>
            <a:r>
              <a:rPr lang="en-US" baseline="0" dirty="0" err="1" smtClean="0">
                <a:cs typeface="Arial Unicode MS" charset="0"/>
              </a:rPr>
              <a:t>upregulation</a:t>
            </a:r>
            <a:r>
              <a:rPr lang="en-US" baseline="0" dirty="0" smtClean="0">
                <a:cs typeface="Arial Unicode MS" charset="0"/>
              </a:rPr>
              <a:t> of Senseless, </a:t>
            </a:r>
            <a:r>
              <a:rPr lang="en-US" baseline="0" dirty="0" err="1" smtClean="0">
                <a:cs typeface="Arial Unicode MS" charset="0"/>
              </a:rPr>
              <a:t>Acheate</a:t>
            </a:r>
            <a:r>
              <a:rPr lang="en-US" baseline="0" dirty="0" smtClean="0">
                <a:cs typeface="Arial Unicode MS" charset="0"/>
              </a:rPr>
              <a:t> and </a:t>
            </a:r>
            <a:r>
              <a:rPr lang="en-US" baseline="0" dirty="0" err="1" smtClean="0">
                <a:cs typeface="Arial Unicode MS" charset="0"/>
              </a:rPr>
              <a:t>Scute</a:t>
            </a:r>
            <a:r>
              <a:rPr lang="en-US" baseline="0" dirty="0" smtClean="0">
                <a:cs typeface="Arial Unicode MS" charset="0"/>
              </a:rPr>
              <a:t>. Ttk88 is degraded contributing to the </a:t>
            </a:r>
            <a:r>
              <a:rPr lang="en-US" baseline="0" dirty="0" err="1" smtClean="0">
                <a:cs typeface="Arial Unicode MS" charset="0"/>
              </a:rPr>
              <a:t>upregulation</a:t>
            </a:r>
            <a:r>
              <a:rPr lang="en-US" baseline="0" dirty="0" smtClean="0">
                <a:cs typeface="Arial Unicode MS" charset="0"/>
              </a:rPr>
              <a:t> of neural genes.</a:t>
            </a: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865E64-6864-754A-9294-55A07A599937}" type="slidenum">
              <a:rPr lang="en-US"/>
              <a:pPr/>
              <a:t>2</a:t>
            </a:fld>
            <a:endParaRPr 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128679-2A3B-974C-9A5D-49764A5C624C}" type="slidenum">
              <a:rPr lang="en-US"/>
              <a:pPr/>
              <a:t>27</a:t>
            </a:fld>
            <a:endParaRPr lang="en-US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10C0A67D-DB1A-B048-B230-9651E414B990}" type="slidenum">
              <a:rPr lang="en-US" sz="1200"/>
              <a:pPr algn="r">
                <a:buClrTx/>
                <a:buFontTx/>
                <a:buNone/>
              </a:pPr>
              <a:t>27</a:t>
            </a:fld>
            <a:endParaRPr lang="en-US" sz="1200"/>
          </a:p>
        </p:txBody>
      </p:sp>
      <p:sp>
        <p:nvSpPr>
          <p:cNvPr id="778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www.nature.com</a:t>
            </a:r>
            <a:r>
              <a:rPr lang="en-US" dirty="0" smtClean="0"/>
              <a:t>/nature/journal/v406/n6794/</a:t>
            </a:r>
            <a:r>
              <a:rPr lang="en-US" dirty="0" err="1" smtClean="0"/>
              <a:t>fig_tab</a:t>
            </a:r>
            <a:r>
              <a:rPr lang="en-US" dirty="0" smtClean="0"/>
              <a:t>/406357a0_F1.html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6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79DAE5-2FEA-A047-AF31-FE6D1A01D6E5}" type="slidenum">
              <a:rPr lang="en-US"/>
              <a:pPr/>
              <a:t>32</a:t>
            </a:fld>
            <a:endParaRPr lang="en-US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D2FD1A72-699B-434B-BFD8-5F5730FA0E01}" type="slidenum">
              <a:rPr lang="en-US" sz="1200"/>
              <a:pPr algn="r">
                <a:buClrTx/>
                <a:buFontTx/>
                <a:buNone/>
              </a:pPr>
              <a:t>32</a:t>
            </a:fld>
            <a:endParaRPr lang="en-US" sz="1200"/>
          </a:p>
        </p:txBody>
      </p:sp>
      <p:sp>
        <p:nvSpPr>
          <p:cNvPr id="8499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79DAE5-2FEA-A047-AF31-FE6D1A01D6E5}" type="slidenum">
              <a:rPr lang="en-US"/>
              <a:pPr/>
              <a:t>33</a:t>
            </a:fld>
            <a:endParaRPr lang="en-US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D2FD1A72-699B-434B-BFD8-5F5730FA0E01}" type="slidenum">
              <a:rPr lang="en-US" sz="1200"/>
              <a:pPr algn="r">
                <a:buClrTx/>
                <a:buFontTx/>
                <a:buNone/>
              </a:pPr>
              <a:t>33</a:t>
            </a:fld>
            <a:endParaRPr lang="en-US" sz="1200"/>
          </a:p>
        </p:txBody>
      </p:sp>
      <p:sp>
        <p:nvSpPr>
          <p:cNvPr id="8499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 smtClean="0">
                <a:cs typeface="Arial Unicode MS" charset="0"/>
              </a:rPr>
              <a:t>When people investigated the expression pattern of genes during </a:t>
            </a:r>
            <a:r>
              <a:rPr lang="en-US" dirty="0" err="1" smtClean="0">
                <a:cs typeface="Arial Unicode MS" charset="0"/>
              </a:rPr>
              <a:t>somitogenesis</a:t>
            </a:r>
            <a:r>
              <a:rPr lang="en-US" dirty="0" smtClean="0">
                <a:cs typeface="Arial Unicode MS" charset="0"/>
              </a:rPr>
              <a:t> they realized the mRNA of certain genes oscillates in time….</a:t>
            </a: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8F0BF-E148-7E40-9434-3E60258044FB}" type="slidenum">
              <a:rPr lang="en-US"/>
              <a:pPr/>
              <a:t>34</a:t>
            </a:fld>
            <a:endParaRPr lang="en-US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BAA27987-115C-8F4B-A7A5-B5C52CFA09BE}" type="slidenum">
              <a:rPr lang="en-US" sz="1200"/>
              <a:pPr algn="r">
                <a:buClrTx/>
                <a:buFontTx/>
                <a:buNone/>
              </a:pPr>
              <a:t>34</a:t>
            </a:fld>
            <a:endParaRPr lang="en-US" sz="1200"/>
          </a:p>
        </p:txBody>
      </p:sp>
      <p:sp>
        <p:nvSpPr>
          <p:cNvPr id="860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 smtClean="0">
                <a:cs typeface="Arial Unicode MS" charset="0"/>
              </a:rPr>
              <a:t>Each</a:t>
            </a:r>
            <a:r>
              <a:rPr lang="en-US" baseline="0" dirty="0" smtClean="0">
                <a:cs typeface="Arial Unicode MS" charset="0"/>
              </a:rPr>
              <a:t> cell oscillates but their responses is shifted so creating a wave. </a:t>
            </a: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8F0BF-E148-7E40-9434-3E60258044FB}" type="slidenum">
              <a:rPr lang="en-US"/>
              <a:pPr/>
              <a:t>35</a:t>
            </a:fld>
            <a:endParaRPr lang="en-US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BAA27987-115C-8F4B-A7A5-B5C52CFA09BE}" type="slidenum">
              <a:rPr lang="en-US" sz="1200"/>
              <a:pPr algn="r">
                <a:buClrTx/>
                <a:buFontTx/>
                <a:buNone/>
              </a:pPr>
              <a:t>35</a:t>
            </a:fld>
            <a:endParaRPr lang="en-US" sz="1200"/>
          </a:p>
        </p:txBody>
      </p:sp>
      <p:sp>
        <p:nvSpPr>
          <p:cNvPr id="860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 smtClean="0">
                <a:cs typeface="Arial Unicode MS" charset="0"/>
              </a:rPr>
              <a:t>Notch pathway active in all PSM. As the clock runs faster in the tail the expression of genes is switched off sooner there, progressing upwards. </a:t>
            </a: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8CA6C6-AFCE-BB41-A1C6-F8D8A9DC5D90}" type="slidenum">
              <a:rPr lang="en-US"/>
              <a:pPr/>
              <a:t>36</a:t>
            </a:fld>
            <a:endParaRPr lang="en-U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F63BB435-0E6E-8247-80BC-4FCBE92BBADC}" type="slidenum">
              <a:rPr lang="en-US" sz="1200"/>
              <a:pPr algn="r">
                <a:buClrTx/>
                <a:buFontTx/>
                <a:buNone/>
              </a:pPr>
              <a:t>36</a:t>
            </a:fld>
            <a:endParaRPr lang="en-US" sz="1200"/>
          </a:p>
        </p:txBody>
      </p:sp>
      <p:sp>
        <p:nvSpPr>
          <p:cNvPr id="8806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>
                <a:cs typeface="Arial Unicode MS" charset="0"/>
              </a:rPr>
              <a:t>devbio8e-fig-14-07-0.jpg</a:t>
            </a:r>
            <a:br>
              <a:rPr lang="en-US" dirty="0">
                <a:cs typeface="Arial Unicode MS" charset="0"/>
              </a:rPr>
            </a:br>
            <a:endParaRPr lang="en-US" dirty="0" smtClean="0">
              <a:cs typeface="Arial Unicode MS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PSM cells are specified by the combined action of </a:t>
            </a:r>
            <a:r>
              <a:rPr lang="en-US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Wnt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 and fibroblast growth factor (FGF) signaling molecules, which are produced at the tail end of the PSM and spread anteriorly to generate a </a:t>
            </a:r>
            <a:r>
              <a:rPr lang="en-US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morphogen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 gradient. At the point where the level of </a:t>
            </a:r>
            <a:r>
              <a:rPr lang="en-US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Wnt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 and FGF falls below a threshold value, </a:t>
            </a:r>
            <a:r>
              <a:rPr lang="en-US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somites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rPr>
              <a:t> form.</a:t>
            </a: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8CA6C6-AFCE-BB41-A1C6-F8D8A9DC5D90}" type="slidenum">
              <a:rPr lang="en-US"/>
              <a:pPr/>
              <a:t>38</a:t>
            </a:fld>
            <a:endParaRPr lang="en-U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F63BB435-0E6E-8247-80BC-4FCBE92BBADC}" type="slidenum">
              <a:rPr lang="en-US" sz="1200"/>
              <a:pPr algn="r">
                <a:buClrTx/>
                <a:buFontTx/>
                <a:buNone/>
              </a:pPr>
              <a:t>38</a:t>
            </a:fld>
            <a:endParaRPr lang="en-US" sz="1200"/>
          </a:p>
        </p:txBody>
      </p:sp>
      <p:sp>
        <p:nvSpPr>
          <p:cNvPr id="8806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8CA6C6-AFCE-BB41-A1C6-F8D8A9DC5D90}" type="slidenum">
              <a:rPr lang="en-US"/>
              <a:pPr/>
              <a:t>39</a:t>
            </a:fld>
            <a:endParaRPr lang="en-U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F63BB435-0E6E-8247-80BC-4FCBE92BBADC}" type="slidenum">
              <a:rPr lang="en-US" sz="1200"/>
              <a:pPr algn="r">
                <a:buClrTx/>
                <a:buFontTx/>
                <a:buNone/>
              </a:pPr>
              <a:t>39</a:t>
            </a:fld>
            <a:endParaRPr lang="en-US" sz="1200"/>
          </a:p>
        </p:txBody>
      </p:sp>
      <p:sp>
        <p:nvSpPr>
          <p:cNvPr id="8806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8CA6C6-AFCE-BB41-A1C6-F8D8A9DC5D90}" type="slidenum">
              <a:rPr lang="en-US"/>
              <a:pPr/>
              <a:t>40</a:t>
            </a:fld>
            <a:endParaRPr lang="en-U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F63BB435-0E6E-8247-80BC-4FCBE92BBADC}" type="slidenum">
              <a:rPr lang="en-US" sz="1200"/>
              <a:pPr algn="r">
                <a:buClrTx/>
                <a:buFontTx/>
                <a:buNone/>
              </a:pPr>
              <a:t>40</a:t>
            </a:fld>
            <a:endParaRPr lang="en-US" sz="1200"/>
          </a:p>
        </p:txBody>
      </p:sp>
      <p:sp>
        <p:nvSpPr>
          <p:cNvPr id="8806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 dirty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4AB8CE-E469-5242-B9BD-77E948F2ACC0}" type="slidenum">
              <a:rPr lang="en-US"/>
              <a:pPr/>
              <a:t>3</a:t>
            </a:fld>
            <a:endParaRPr lang="en-US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E9DCAC70-130A-F248-92DF-EF7CB8269712}" type="slidenum">
              <a:rPr lang="en-US" sz="1200"/>
              <a:pPr algn="r">
                <a:buClrTx/>
                <a:buFontTx/>
                <a:buNone/>
              </a:pPr>
              <a:t>3</a:t>
            </a:fld>
            <a:endParaRPr lang="en-US" sz="1200"/>
          </a:p>
        </p:txBody>
      </p:sp>
      <p:sp>
        <p:nvSpPr>
          <p:cNvPr id="6656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F21728-7526-B049-9149-17CE0B17B17A}" type="slidenum">
              <a:rPr lang="en-US"/>
              <a:pPr/>
              <a:t>42</a:t>
            </a:fld>
            <a:endParaRPr lang="en-US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052364-FACD-884A-AFDC-5EA2AE8E27FD}" type="slidenum">
              <a:rPr lang="en-US"/>
              <a:pPr/>
              <a:t>43</a:t>
            </a:fld>
            <a:endParaRPr lang="en-US"/>
          </a:p>
        </p:txBody>
      </p:sp>
      <p:sp>
        <p:nvSpPr>
          <p:cNvPr id="911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EF4CE8-29FF-C14E-AC6E-3028E00411C6}" type="slidenum">
              <a:rPr lang="en-US"/>
              <a:pPr/>
              <a:t>44</a:t>
            </a:fld>
            <a:endParaRPr lang="en-US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D9B18E-1DD7-F149-B4D5-B08E7F41147A}" type="slidenum">
              <a:rPr lang="en-US"/>
              <a:pPr/>
              <a:t>45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EAFF92-CC3F-1548-B0C9-25E25052D61D}" type="slidenum">
              <a:rPr lang="en-US"/>
              <a:pPr/>
              <a:t>46</a:t>
            </a:fld>
            <a:endParaRPr lang="en-US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4D4CC5-2042-374C-B851-65126D9EF099}" type="slidenum">
              <a:rPr lang="en-US"/>
              <a:pPr/>
              <a:t>47</a:t>
            </a:fld>
            <a:endParaRPr lang="en-US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1D3A3A-46DB-6D4F-9A70-42DE5F6A5D18}" type="slidenum">
              <a:rPr lang="en-US"/>
              <a:pPr/>
              <a:t>49</a:t>
            </a:fld>
            <a:endParaRPr lang="en-US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DEECA2E2-AE71-0342-A97C-32472144CA1D}" type="slidenum">
              <a:rPr lang="en-US" sz="1200"/>
              <a:pPr algn="r">
                <a:buClrTx/>
                <a:buFontTx/>
                <a:buNone/>
              </a:pPr>
              <a:t>49</a:t>
            </a:fld>
            <a:endParaRPr lang="en-US" sz="1200"/>
          </a:p>
        </p:txBody>
      </p:sp>
      <p:sp>
        <p:nvSpPr>
          <p:cNvPr id="993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6B7343-F6C0-184B-80F0-1FF32F3F9B9D}" type="slidenum">
              <a:rPr lang="en-US"/>
              <a:pPr/>
              <a:t>50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AC95F7-C785-644D-A416-B8DA4BFBECA8}" type="slidenum">
              <a:rPr lang="en-US"/>
              <a:pPr/>
              <a:t>53</a:t>
            </a:fld>
            <a:endParaRPr lang="en-US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B7FBFB-6885-F043-B3AD-39A8A36D521D}" type="slidenum">
              <a:rPr lang="en-US"/>
              <a:pPr/>
              <a:t>54</a:t>
            </a:fld>
            <a:endParaRPr lang="en-US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7FC2F-95E4-C048-8373-06B81DBDDA73}" type="slidenum">
              <a:rPr lang="en-US"/>
              <a:pPr/>
              <a:t>4</a:t>
            </a:fld>
            <a:endParaRPr lang="en-US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CD8EE7E9-84F7-1740-BED4-139BBECD892A}" type="slidenum">
              <a:rPr lang="en-US" sz="1200"/>
              <a:pPr algn="r">
                <a:buClrTx/>
                <a:buFontTx/>
                <a:buNone/>
              </a:pPr>
              <a:t>4</a:t>
            </a:fld>
            <a:endParaRPr lang="en-US" sz="1200"/>
          </a:p>
        </p:txBody>
      </p:sp>
      <p:sp>
        <p:nvSpPr>
          <p:cNvPr id="6758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C3E00F-AF93-B749-B74E-754926F83C86}" type="slidenum">
              <a:rPr lang="en-US"/>
              <a:pPr/>
              <a:t>55</a:t>
            </a:fld>
            <a:endParaRPr lang="en-US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LEF1 </a:t>
            </a:r>
            <a:r>
              <a:rPr lang="en-US" dirty="0" err="1" smtClean="0"/>
              <a:t>nebo</a:t>
            </a:r>
            <a:r>
              <a:rPr lang="en-US" dirty="0" smtClean="0"/>
              <a:t> TCF, </a:t>
            </a:r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ruzne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proteiny</a:t>
            </a:r>
            <a:endParaRPr lang="en-US" baseline="0" dirty="0" smtClean="0"/>
          </a:p>
          <a:p>
            <a:r>
              <a:rPr lang="en-US" baseline="0" dirty="0" err="1" smtClean="0"/>
              <a:t>Canonnical</a:t>
            </a:r>
            <a:r>
              <a:rPr lang="en-US" baseline="0" dirty="0" smtClean="0"/>
              <a:t> – prominently in cell </a:t>
            </a:r>
            <a:r>
              <a:rPr lang="en-US" baseline="0" dirty="0" err="1" smtClean="0"/>
              <a:t>diferentiation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porliferation</a:t>
            </a:r>
            <a:r>
              <a:rPr lang="en-US" baseline="0" dirty="0" smtClean="0"/>
              <a:t> (as opposed to </a:t>
            </a:r>
            <a:r>
              <a:rPr lang="en-US" baseline="0" dirty="0" err="1" smtClean="0"/>
              <a:t>noncanonical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Dishevelled</a:t>
            </a:r>
            <a:r>
              <a:rPr lang="en-US" baseline="0" dirty="0" smtClean="0"/>
              <a:t> binds and inactivates GSK3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Lrp5/6 dependent </a:t>
            </a:r>
            <a:r>
              <a:rPr lang="en-US" dirty="0" err="1" smtClean="0"/>
              <a:t>Wnt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signalling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cannonica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Ca</a:t>
            </a:r>
            <a:r>
              <a:rPr lang="en-US" baseline="0" dirty="0" smtClean="0"/>
              <a:t>) require endocytosis this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076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3FAC94-D676-A54C-AF11-D5B0C66442FB}" type="slidenum">
              <a:rPr lang="en-US"/>
              <a:pPr/>
              <a:t>57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375A9E-3767-F343-86F1-6782B42D882C}" type="slidenum">
              <a:rPr lang="en-US"/>
              <a:pPr/>
              <a:t>58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Equilibrium in</a:t>
            </a:r>
            <a:r>
              <a:rPr lang="en-US" baseline="0" dirty="0" smtClean="0"/>
              <a:t> free b-catenin = some of it binds </a:t>
            </a:r>
            <a:r>
              <a:rPr lang="en-US" baseline="0" dirty="0" err="1" smtClean="0"/>
              <a:t>integrins</a:t>
            </a:r>
            <a:r>
              <a:rPr lang="en-US" baseline="0" dirty="0" smtClean="0"/>
              <a:t>, some of it is used for canonical </a:t>
            </a:r>
            <a:r>
              <a:rPr lang="en-US" baseline="0" dirty="0" err="1" smtClean="0"/>
              <a:t>Wnt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signalling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821693-C97E-BF44-A543-98B87F4E5F75}" type="slidenum">
              <a:rPr lang="en-US"/>
              <a:pPr/>
              <a:t>60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PCP</a:t>
            </a:r>
            <a:r>
              <a:rPr lang="en-US" baseline="0" dirty="0" smtClean="0"/>
              <a:t> directs o</a:t>
            </a:r>
            <a:r>
              <a:rPr lang="en-US" dirty="0" smtClean="0"/>
              <a:t>rientation of the spindle</a:t>
            </a:r>
          </a:p>
          <a:p>
            <a:r>
              <a:rPr lang="en-US" dirty="0" err="1" smtClean="0"/>
              <a:t>Wnt</a:t>
            </a:r>
            <a:r>
              <a:rPr lang="en-US" dirty="0" smtClean="0"/>
              <a:t> </a:t>
            </a:r>
            <a:r>
              <a:rPr lang="en-US" dirty="0" err="1" smtClean="0"/>
              <a:t>signalling</a:t>
            </a:r>
            <a:r>
              <a:rPr lang="en-US" dirty="0" smtClean="0"/>
              <a:t> </a:t>
            </a:r>
            <a:r>
              <a:rPr lang="en-US" baseline="0" dirty="0" smtClean="0"/>
              <a:t>helps to establish PCP</a:t>
            </a:r>
          </a:p>
          <a:p>
            <a:r>
              <a:rPr lang="en-US" baseline="0" dirty="0" err="1" smtClean="0"/>
              <a:t>Wnt</a:t>
            </a:r>
            <a:r>
              <a:rPr lang="en-US" baseline="0" dirty="0" smtClean="0"/>
              <a:t> PCP – also during neural tube closure, kidney tubule development…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22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821693-C97E-BF44-A543-98B87F4E5F75}" type="slidenum">
              <a:rPr lang="en-US"/>
              <a:pPr/>
              <a:t>64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err="1" smtClean="0"/>
              <a:t>Wnt-Ca</a:t>
            </a:r>
            <a:r>
              <a:rPr lang="en-US" dirty="0" smtClean="0"/>
              <a:t> </a:t>
            </a:r>
            <a:r>
              <a:rPr lang="en-US" dirty="0" err="1" smtClean="0"/>
              <a:t>signalling</a:t>
            </a:r>
            <a:r>
              <a:rPr lang="en-US" dirty="0" smtClean="0"/>
              <a:t> also causes</a:t>
            </a:r>
            <a:r>
              <a:rPr lang="en-US" baseline="0" dirty="0" smtClean="0"/>
              <a:t> changes in PCP but in vertebrates</a:t>
            </a:r>
          </a:p>
          <a:p>
            <a:r>
              <a:rPr lang="en-US" baseline="0" dirty="0" smtClean="0"/>
              <a:t>PCP </a:t>
            </a:r>
            <a:r>
              <a:rPr lang="en-US" baseline="0" dirty="0" err="1" smtClean="0"/>
              <a:t>signalling</a:t>
            </a:r>
            <a:r>
              <a:rPr lang="en-US" baseline="0" dirty="0" smtClean="0"/>
              <a:t> on the left side – in insects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685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Frizzled chopped, </a:t>
            </a:r>
            <a:r>
              <a:rPr lang="en-US" dirty="0" err="1" smtClean="0"/>
              <a:t>Nicd</a:t>
            </a:r>
            <a:r>
              <a:rPr lang="en-US" dirty="0" smtClean="0"/>
              <a:t> into the nucleus, helps</a:t>
            </a:r>
            <a:r>
              <a:rPr lang="en-US" baseline="0" dirty="0" smtClean="0"/>
              <a:t> transport of some RNAs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D63DCD-912E-5146-95A1-4DCF336B59C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0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B002D6-4820-534A-8591-C939C3612D84}" type="slidenum">
              <a:rPr lang="en-US"/>
              <a:pPr/>
              <a:t>5</a:t>
            </a:fld>
            <a:endParaRPr lang="en-US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5E9D1CA6-F50E-EE4B-8EE4-BFAFED605B00}" type="slidenum">
              <a:rPr lang="en-US" sz="1200"/>
              <a:pPr algn="r">
                <a:buClrTx/>
                <a:buFontTx/>
                <a:buNone/>
              </a:pPr>
              <a:t>5</a:t>
            </a:fld>
            <a:endParaRPr lang="en-US" sz="1200"/>
          </a:p>
        </p:txBody>
      </p:sp>
      <p:sp>
        <p:nvSpPr>
          <p:cNvPr id="6861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2F22E-32B9-DA46-8FC0-049F74E270EC}" type="slidenum">
              <a:rPr lang="en-US"/>
              <a:pPr/>
              <a:t>6</a:t>
            </a:fld>
            <a:endParaRPr lang="en-US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A4A78D29-78BF-C94E-8844-6EFB3CF5CA22}" type="slidenum">
              <a:rPr lang="en-US" sz="1200"/>
              <a:pPr algn="r">
                <a:buClrTx/>
                <a:buFontTx/>
                <a:buNone/>
              </a:pPr>
              <a:t>6</a:t>
            </a:fld>
            <a:endParaRPr lang="en-US" sz="1200"/>
          </a:p>
        </p:txBody>
      </p:sp>
      <p:sp>
        <p:nvSpPr>
          <p:cNvPr id="6963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C75511-5C06-4D41-A0AD-E2161BDB5946}" type="slidenum">
              <a:rPr lang="en-US"/>
              <a:pPr/>
              <a:t>7</a:t>
            </a:fld>
            <a:endParaRPr lang="en-US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fld id="{E483B9CA-51CC-8047-87BB-683919310326}" type="slidenum">
              <a:rPr lang="en-US" sz="1200"/>
              <a:pPr algn="r">
                <a:buClrTx/>
                <a:buFontTx/>
                <a:buNone/>
              </a:pPr>
              <a:t>7</a:t>
            </a:fld>
            <a:endParaRPr lang="en-US" sz="1200"/>
          </a:p>
        </p:txBody>
      </p:sp>
      <p:sp>
        <p:nvSpPr>
          <p:cNvPr id="706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94657A-58A0-564D-A820-C42B94671131}" type="slidenum">
              <a:rPr lang="en-US"/>
              <a:pPr/>
              <a:t>8</a:t>
            </a:fld>
            <a:endParaRPr lang="en-US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34ED08-91A5-2C4B-89A1-9C81F2266D1E}" type="slidenum">
              <a:rPr lang="en-US"/>
              <a:pPr/>
              <a:t>10</a:t>
            </a:fld>
            <a:endParaRPr lang="en-US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Not in higher plants; in yeast </a:t>
            </a:r>
            <a:r>
              <a:rPr lang="en-US" dirty="0" err="1" smtClean="0"/>
              <a:t>SuH</a:t>
            </a:r>
            <a:r>
              <a:rPr lang="en-US" dirty="0" smtClean="0"/>
              <a:t> present but different function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574543-CB8B-0242-AD5A-A3AF3056B1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12285E-372A-7941-A474-39756BD26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8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609601"/>
            <a:ext cx="1941512" cy="54832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5313" cy="54832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A2F49B0-29A3-AA4F-8656-6CC58ABA1B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5C2920-E7D3-7142-A835-13A2961114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1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F95404-70C8-E548-B4E7-8B12AB4F3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084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981201"/>
            <a:ext cx="38084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6D1D06-F548-874B-80CB-D3A4CE75A1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3C1AB3-D0C8-FF48-B716-1DBDEC6E5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3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DD1C7B-58AB-5B4D-A7E4-97BBE0C44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2652EC-52C3-C242-BCF0-B132C80BF6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4791DE-CD8F-A34C-8C26-8CBDBA3861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E85790-BF78-A042-98D6-2E943135AA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1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1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1"/>
            <a:ext cx="7769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1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8400"/>
            <a:ext cx="19018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7A7B4B12-4EB1-6243-A9CE-B240F2F548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hyperlink" Target="http://www.ncbi.nlm.nih.gov/pubmed?term=Gibb%20S%5BAuthor%5D&amp;cauthor=true&amp;cauthor_uid=20724159" TargetMode="External"/><Relationship Id="rId5" Type="http://schemas.openxmlformats.org/officeDocument/2006/relationships/hyperlink" Target="http://www.ncbi.nlm.nih.gov/pubmed?term=Maroto%20M%5BAuthor%5D&amp;cauthor=true&amp;cauthor_uid=20724159" TargetMode="External"/><Relationship Id="rId6" Type="http://schemas.openxmlformats.org/officeDocument/2006/relationships/hyperlink" Target="http://www.ncbi.nlm.nih.gov/pubmed?term=Dale%20JK%5BAuthor%5D&amp;cauthor=true&amp;cauthor_uid=20724159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8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971800" y="685801"/>
            <a:ext cx="3657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800" b="1" dirty="0" err="1">
                <a:solidFill>
                  <a:srgbClr val="B8004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Signalling</a:t>
            </a:r>
            <a:r>
              <a:rPr lang="en-US" sz="2800" b="1">
                <a:solidFill>
                  <a:srgbClr val="B8004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pathways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00200" y="1828801"/>
            <a:ext cx="6858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Notch</a:t>
            </a:r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Hedgehog</a:t>
            </a:r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 err="1" smtClean="0"/>
              <a:t>Wnt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90500" y="304801"/>
            <a:ext cx="307878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</a:rPr>
              <a:t>Notch </a:t>
            </a:r>
            <a:r>
              <a:rPr lang="en-US" sz="3200" dirty="0" err="1" smtClean="0">
                <a:solidFill>
                  <a:srgbClr val="000000"/>
                </a:solidFill>
              </a:rPr>
              <a:t>signalling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95536" y="968376"/>
            <a:ext cx="847179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relatively </a:t>
            </a:r>
            <a:r>
              <a:rPr lang="en-US" sz="2000" dirty="0" smtClean="0">
                <a:solidFill>
                  <a:srgbClr val="000000"/>
                </a:solidFill>
              </a:rPr>
              <a:t>simple, no </a:t>
            </a:r>
            <a:r>
              <a:rPr lang="en-US" sz="2000" dirty="0">
                <a:solidFill>
                  <a:srgbClr val="000000"/>
                </a:solidFill>
              </a:rPr>
              <a:t>2nd messenger systems </a:t>
            </a:r>
            <a:r>
              <a:rPr lang="en-US" sz="2000" dirty="0" smtClean="0">
                <a:solidFill>
                  <a:srgbClr val="000000"/>
                </a:solidFill>
              </a:rPr>
              <a:t>involved, no amplification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5536" y="1494797"/>
            <a:ext cx="8748464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based on cell-cell contacts -- a </a:t>
            </a:r>
            <a:r>
              <a:rPr lang="en-US" sz="2000" dirty="0" err="1">
                <a:solidFill>
                  <a:srgbClr val="000000"/>
                </a:solidFill>
              </a:rPr>
              <a:t>transmembrane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receptor </a:t>
            </a:r>
            <a:r>
              <a:rPr lang="en-US" sz="2000" dirty="0">
                <a:solidFill>
                  <a:srgbClr val="000000"/>
                </a:solidFill>
              </a:rPr>
              <a:t>and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a </a:t>
            </a:r>
            <a:r>
              <a:rPr lang="en-US" sz="2000" dirty="0" err="1" smtClean="0">
                <a:solidFill>
                  <a:srgbClr val="000000"/>
                </a:solidFill>
              </a:rPr>
              <a:t>transmembrane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ligand, short-</a:t>
            </a:r>
            <a:r>
              <a:rPr lang="en-US" sz="2000" dirty="0" smtClean="0">
                <a:solidFill>
                  <a:srgbClr val="000000"/>
                </a:solidFill>
              </a:rPr>
              <a:t>range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95536" y="2306629"/>
            <a:ext cx="847179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based on </a:t>
            </a:r>
            <a:r>
              <a:rPr lang="en-US" sz="2000" dirty="0" smtClean="0">
                <a:solidFill>
                  <a:srgbClr val="000000"/>
                </a:solidFill>
              </a:rPr>
              <a:t>cleavage </a:t>
            </a:r>
            <a:r>
              <a:rPr lang="en-US" sz="2000" dirty="0">
                <a:solidFill>
                  <a:srgbClr val="000000"/>
                </a:solidFill>
              </a:rPr>
              <a:t>of the receptor </a:t>
            </a:r>
            <a:r>
              <a:rPr lang="en-US" sz="2000" dirty="0" smtClean="0">
                <a:solidFill>
                  <a:srgbClr val="000000"/>
                </a:solidFill>
              </a:rPr>
              <a:t>protein </a:t>
            </a:r>
            <a:r>
              <a:rPr lang="en-US" sz="2000" dirty="0">
                <a:solidFill>
                  <a:srgbClr val="000000"/>
                </a:solidFill>
              </a:rPr>
              <a:t>Notch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95536" y="3943069"/>
            <a:ext cx="641423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critical for </a:t>
            </a:r>
            <a:r>
              <a:rPr lang="en-US" sz="2000" b="1" dirty="0">
                <a:solidFill>
                  <a:srgbClr val="3333CC"/>
                </a:solidFill>
              </a:rPr>
              <a:t>lateral </a:t>
            </a:r>
            <a:r>
              <a:rPr lang="en-US" sz="2000" b="1" dirty="0" smtClean="0">
                <a:solidFill>
                  <a:srgbClr val="3333CC"/>
                </a:solidFill>
              </a:rPr>
              <a:t>inhibition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b="1" dirty="0" smtClean="0">
                <a:solidFill>
                  <a:srgbClr val="3333CC"/>
                </a:solidFill>
              </a:rPr>
              <a:t>cell </a:t>
            </a:r>
            <a:r>
              <a:rPr lang="en-US" sz="2000" b="1" dirty="0">
                <a:solidFill>
                  <a:srgbClr val="3333CC"/>
                </a:solidFill>
              </a:rPr>
              <a:t>fate </a:t>
            </a:r>
            <a:r>
              <a:rPr lang="en-US" sz="2000" b="1" dirty="0" smtClean="0">
                <a:solidFill>
                  <a:srgbClr val="3333CC"/>
                </a:solidFill>
              </a:rPr>
              <a:t>determination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3333CC"/>
                </a:solidFill>
              </a:rPr>
              <a:t> </a:t>
            </a:r>
            <a:r>
              <a:rPr lang="en-US" sz="2000" b="1" dirty="0" smtClean="0">
                <a:solidFill>
                  <a:srgbClr val="3333CC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and</a:t>
            </a:r>
            <a:r>
              <a:rPr lang="en-US" sz="2000" b="1" dirty="0" smtClean="0">
                <a:solidFill>
                  <a:srgbClr val="3333CC"/>
                </a:solidFill>
              </a:rPr>
              <a:t> boundary formation</a:t>
            </a:r>
            <a:endParaRPr lang="en-US" sz="2000" b="1" dirty="0">
              <a:solidFill>
                <a:srgbClr val="3333CC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95536" y="4819939"/>
            <a:ext cx="7109736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evolutionarily well conserved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- 4 receptors in mammals (Notch1-4)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- 2 in </a:t>
            </a:r>
            <a:r>
              <a:rPr lang="en-US" sz="2000" i="1" dirty="0">
                <a:solidFill>
                  <a:srgbClr val="000000"/>
                </a:solidFill>
              </a:rPr>
              <a:t>C. </a:t>
            </a:r>
            <a:r>
              <a:rPr lang="en-US" sz="2000" i="1" dirty="0" err="1">
                <a:solidFill>
                  <a:srgbClr val="000000"/>
                </a:solidFill>
              </a:rPr>
              <a:t>elegans</a:t>
            </a:r>
            <a:r>
              <a:rPr lang="en-US" sz="2000" dirty="0">
                <a:solidFill>
                  <a:srgbClr val="000000"/>
                </a:solidFill>
              </a:rPr>
              <a:t> (LIN-12 and GLP-1)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- 1 in </a:t>
            </a:r>
            <a:r>
              <a:rPr lang="en-US" sz="2000" i="1" dirty="0">
                <a:solidFill>
                  <a:srgbClr val="000000"/>
                </a:solidFill>
              </a:rPr>
              <a:t>Drosophila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      - 2 main ligands: Delta and Serrate (Jagged in mammals)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285293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each </a:t>
            </a:r>
            <a:r>
              <a:rPr lang="en-US" sz="2000" dirty="0">
                <a:solidFill>
                  <a:srgbClr val="000000"/>
                </a:solidFill>
              </a:rPr>
              <a:t>activated molecule is consumed during </a:t>
            </a:r>
            <a:r>
              <a:rPr lang="en-US" sz="2000" dirty="0" err="1" smtClean="0">
                <a:solidFill>
                  <a:srgbClr val="000000"/>
                </a:solidFill>
              </a:rPr>
              <a:t>signalling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31409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sensitive </a:t>
            </a:r>
            <a:r>
              <a:rPr lang="en-US" sz="2000" dirty="0">
                <a:solidFill>
                  <a:srgbClr val="000000"/>
                </a:solidFill>
              </a:rPr>
              <a:t>to gene </a:t>
            </a:r>
            <a:r>
              <a:rPr lang="en-US" sz="2000" dirty="0" smtClean="0">
                <a:solidFill>
                  <a:srgbClr val="000000"/>
                </a:solidFill>
              </a:rPr>
              <a:t>dosage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haploinsufficiency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7381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09565" y="357188"/>
            <a:ext cx="7209323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/>
              <a:t>Notch</a:t>
            </a:r>
          </a:p>
          <a:p>
            <a:pPr>
              <a:buClrTx/>
              <a:buFontTx/>
              <a:buNone/>
            </a:pPr>
            <a:r>
              <a:rPr lang="en-US" dirty="0"/>
              <a:t> </a:t>
            </a:r>
          </a:p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sz="2000" dirty="0"/>
              <a:t>discovered </a:t>
            </a:r>
            <a:r>
              <a:rPr lang="en-US" sz="2000" dirty="0" smtClean="0"/>
              <a:t>1914 </a:t>
            </a:r>
            <a:r>
              <a:rPr lang="en-US" sz="2000" dirty="0"/>
              <a:t>by Morgan as a </a:t>
            </a:r>
            <a:r>
              <a:rPr lang="en-US" sz="2000" dirty="0" err="1"/>
              <a:t>haplo</a:t>
            </a:r>
            <a:r>
              <a:rPr lang="en-US" sz="2000" dirty="0"/>
              <a:t>-insufficiency mutant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cs typeface="Arial" charset="0"/>
              </a:rPr>
              <a:t>  cloned in 1985 (</a:t>
            </a:r>
            <a:r>
              <a:rPr lang="en-US" sz="2000" dirty="0" err="1">
                <a:cs typeface="Arial" charset="0"/>
              </a:rPr>
              <a:t>Artavanis-Tsakonas</a:t>
            </a:r>
            <a:r>
              <a:rPr lang="en-US" sz="2000" dirty="0">
                <a:cs typeface="Arial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cs typeface="Arial" charset="0"/>
              </a:rPr>
              <a:t>  loss-of-function </a:t>
            </a:r>
            <a:r>
              <a:rPr lang="en-US" sz="2000" dirty="0" smtClean="0">
                <a:cs typeface="Arial" charset="0"/>
              </a:rPr>
              <a:t>phenotype: embryonic </a:t>
            </a:r>
            <a:r>
              <a:rPr lang="en-US" sz="2000" dirty="0">
                <a:cs typeface="Arial" charset="0"/>
              </a:rPr>
              <a:t>lethal ("neurogenic")</a:t>
            </a:r>
          </a:p>
        </p:txBody>
      </p:sp>
      <p:pic>
        <p:nvPicPr>
          <p:cNvPr id="6" name="Picture 5" descr="Screen Shot 2014-11-05 at 9.21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24" y="3212976"/>
            <a:ext cx="4031640" cy="2425452"/>
          </a:xfrm>
          <a:prstGeom prst="rect">
            <a:avLst/>
          </a:prstGeom>
        </p:spPr>
      </p:pic>
      <p:pic>
        <p:nvPicPr>
          <p:cNvPr id="7" name="Picture 6" descr="Screen Shot 2014-11-05 at 9.21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0" y="3212976"/>
            <a:ext cx="4043192" cy="24432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512" y="5229200"/>
            <a:ext cx="224482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 smtClean="0"/>
              <a:t>(</a:t>
            </a:r>
            <a:r>
              <a:rPr lang="en-US" sz="1600" b="1" u="sng" dirty="0" smtClean="0"/>
              <a:t>C</a:t>
            </a:r>
            <a:r>
              <a:rPr lang="en-US" sz="1600" b="1" dirty="0" smtClean="0"/>
              <a:t>BF1</a:t>
            </a:r>
            <a:r>
              <a:rPr lang="en-US" sz="1600" b="1" dirty="0"/>
              <a:t>, </a:t>
            </a:r>
            <a:r>
              <a:rPr lang="en-US" sz="1600" b="1" u="sng" dirty="0"/>
              <a:t>S</a:t>
            </a:r>
            <a:r>
              <a:rPr lang="en-US" sz="1600" b="1" dirty="0"/>
              <a:t>u(H), </a:t>
            </a:r>
            <a:r>
              <a:rPr lang="en-US" sz="1600" b="1" u="sng" dirty="0"/>
              <a:t>L</a:t>
            </a:r>
            <a:r>
              <a:rPr lang="en-US" sz="1600" b="1" dirty="0"/>
              <a:t>AG-</a:t>
            </a:r>
            <a:r>
              <a:rPr lang="en-US" sz="1600" b="1" dirty="0" smtClean="0"/>
              <a:t>1)</a:t>
            </a:r>
            <a:endParaRPr lang="en-US" sz="1600" b="1" dirty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43609" y="1409701"/>
            <a:ext cx="212028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u="sng" dirty="0"/>
              <a:t>D</a:t>
            </a:r>
            <a:r>
              <a:rPr lang="en-US" sz="1600" b="1" dirty="0"/>
              <a:t>elta/</a:t>
            </a:r>
            <a:r>
              <a:rPr lang="en-US" sz="1600" b="1" u="sng" dirty="0"/>
              <a:t>S</a:t>
            </a:r>
            <a:r>
              <a:rPr lang="en-US" sz="1600" b="1" dirty="0"/>
              <a:t>errate/</a:t>
            </a:r>
            <a:r>
              <a:rPr lang="en-US" sz="1600" b="1" u="sng" dirty="0"/>
              <a:t>L</a:t>
            </a:r>
            <a:r>
              <a:rPr lang="en-US" sz="1600" b="1" dirty="0"/>
              <a:t>AG-</a:t>
            </a:r>
            <a:r>
              <a:rPr lang="en-US" sz="1600" b="1" dirty="0" smtClean="0"/>
              <a:t>2</a:t>
            </a:r>
          </a:p>
          <a:p>
            <a:pPr>
              <a:buClrTx/>
              <a:buFontTx/>
              <a:buNone/>
            </a:pPr>
            <a:r>
              <a:rPr lang="en-US" sz="1600" b="1" dirty="0" smtClean="0"/>
              <a:t>(DSL ligands)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6536377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Kopan</a:t>
            </a:r>
            <a:r>
              <a:rPr lang="en-US" sz="1200" dirty="0" smtClean="0">
                <a:solidFill>
                  <a:srgbClr val="000000"/>
                </a:solidFill>
              </a:rPr>
              <a:t> and </a:t>
            </a:r>
            <a:r>
              <a:rPr lang="en-US" sz="1200" dirty="0" err="1" smtClean="0">
                <a:solidFill>
                  <a:srgbClr val="000000"/>
                </a:solidFill>
              </a:rPr>
              <a:t>Illagan</a:t>
            </a:r>
            <a:r>
              <a:rPr lang="en-US" sz="1200" dirty="0" smtClean="0">
                <a:solidFill>
                  <a:srgbClr val="000000"/>
                </a:solidFill>
              </a:rPr>
              <a:t>, 2009</a:t>
            </a:r>
            <a:r>
              <a:rPr lang="en-US" sz="1200" dirty="0">
                <a:solidFill>
                  <a:srgbClr val="000000"/>
                </a:solidFill>
              </a:rPr>
              <a:t>. Bray S, Nature reviews MCB, 2016  </a:t>
            </a:r>
          </a:p>
        </p:txBody>
      </p:sp>
      <p:pic>
        <p:nvPicPr>
          <p:cNvPr id="2" name="Picture 1" descr="Screen Shot 2016-10-11 at 2.4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8856984" cy="3734194"/>
          </a:xfrm>
          <a:prstGeom prst="rect">
            <a:avLst/>
          </a:prstGeom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211960" y="188640"/>
            <a:ext cx="3168352" cy="44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2000" b="1" dirty="0"/>
              <a:t>LIGAND</a:t>
            </a:r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r>
              <a:rPr lang="en-US" sz="2000" b="1" dirty="0"/>
              <a:t>RECEPTOR</a:t>
            </a:r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 smtClean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  <a:p>
            <a:pPr algn="r">
              <a:buClrTx/>
              <a:buFontTx/>
              <a:buNone/>
            </a:pPr>
            <a:endParaRPr lang="en-US" sz="2000" b="1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3" t="79556"/>
          <a:stretch/>
        </p:blipFill>
        <p:spPr bwMode="auto">
          <a:xfrm>
            <a:off x="3419872" y="5085184"/>
            <a:ext cx="2413001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4365104"/>
            <a:ext cx="33456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Tx/>
              <a:buFontTx/>
              <a:buNone/>
            </a:pPr>
            <a:r>
              <a:rPr lang="en-US" sz="2200" b="1" dirty="0">
                <a:solidFill>
                  <a:srgbClr val="000000"/>
                </a:solidFill>
              </a:rPr>
              <a:t>NUCLEAR EFFECTORS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4869160"/>
            <a:ext cx="264066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 smtClean="0"/>
              <a:t>CSL transcription factors</a:t>
            </a:r>
            <a:endParaRPr lang="en-US" sz="1600" b="1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229262" y="5373216"/>
            <a:ext cx="48675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200" b="1" dirty="0" smtClean="0"/>
              <a:t>CSL</a:t>
            </a:r>
            <a:endParaRPr lang="en-US" sz="1200" b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14 at 10.54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57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288" y="5949280"/>
            <a:ext cx="11648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methylation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7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CLEAVAGES of the Notch receptor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1-08-22 at 2.4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3"/>
            <a:ext cx="6120680" cy="4196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4024628"/>
            <a:ext cx="1296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30000" dirty="0" smtClean="0">
                <a:solidFill>
                  <a:schemeClr val="tx1"/>
                </a:solidFill>
              </a:rPr>
              <a:t>EC</a:t>
            </a:r>
          </a:p>
          <a:p>
            <a:endParaRPr lang="en-US" baseline="30000" dirty="0" smtClean="0">
              <a:solidFill>
                <a:schemeClr val="tx1"/>
              </a:solidFill>
            </a:endParaRPr>
          </a:p>
          <a:p>
            <a:endParaRPr lang="en-US" baseline="300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baseline="30000" dirty="0" smtClean="0">
                <a:solidFill>
                  <a:schemeClr val="tx1"/>
                </a:solidFill>
              </a:rPr>
              <a:t>EXT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8" name="Picture 7" descr="Screen shot 2011-08-22 at 9.0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0" y="836712"/>
            <a:ext cx="8740028" cy="1728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084656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S1- </a:t>
            </a:r>
            <a:r>
              <a:rPr lang="en-US" sz="1800" dirty="0" err="1" smtClean="0">
                <a:solidFill>
                  <a:srgbClr val="000000"/>
                </a:solidFill>
              </a:rPr>
              <a:t>furin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S2 - ADAM/TACE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S3, S4 -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g</a:t>
            </a:r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 err="1" smtClean="0">
                <a:solidFill>
                  <a:srgbClr val="000000"/>
                </a:solidFill>
              </a:rPr>
              <a:t>secretase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S5 – </a:t>
            </a:r>
            <a:r>
              <a:rPr lang="en-US" sz="1800" dirty="0" err="1" smtClean="0">
                <a:solidFill>
                  <a:srgbClr val="000000"/>
                </a:solidFill>
              </a:rPr>
              <a:t>mitochodrial</a:t>
            </a:r>
            <a:r>
              <a:rPr lang="en-US" sz="1800" dirty="0" smtClean="0">
                <a:solidFill>
                  <a:srgbClr val="000000"/>
                </a:solidFill>
              </a:rPr>
              <a:t> MIPEP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555776" y="4221088"/>
            <a:ext cx="100811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627784" y="5085184"/>
            <a:ext cx="115212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179512" y="2564904"/>
            <a:ext cx="9073008" cy="489654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224" y="2060848"/>
            <a:ext cx="2052736" cy="110782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rg3272-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717376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secretase</a:t>
            </a:r>
            <a:r>
              <a:rPr lang="en-US" dirty="0" smtClean="0">
                <a:solidFill>
                  <a:schemeClr val="tx1"/>
                </a:solidFill>
              </a:rPr>
              <a:t> cleavage at the membrane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9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1560" y="2072819"/>
            <a:ext cx="8532440" cy="2148269"/>
            <a:chOff x="611560" y="1700808"/>
            <a:chExt cx="8532440" cy="2148269"/>
          </a:xfrm>
        </p:grpSpPr>
        <p:pic>
          <p:nvPicPr>
            <p:cNvPr id="2" name="Picture 1" descr="Screen Shot 2016-10-11 at 3.03.1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700808"/>
              <a:ext cx="8532440" cy="214826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83568" y="1916832"/>
              <a:ext cx="288032" cy="288032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9552" y="477833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Signal strength and duration influence the outcome of </a:t>
            </a:r>
            <a:r>
              <a:rPr lang="en-US" sz="2200" dirty="0" err="1" smtClean="0">
                <a:solidFill>
                  <a:schemeClr val="tx1"/>
                </a:solidFill>
              </a:rPr>
              <a:t>signalling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2200" y="6453336"/>
            <a:ext cx="2613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Bray S, Nature reviews MCB, </a:t>
            </a:r>
            <a:r>
              <a:rPr lang="en-US" sz="1200" dirty="0">
                <a:solidFill>
                  <a:srgbClr val="000000"/>
                </a:solidFill>
              </a:rPr>
              <a:t>2016.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585" y="5013176"/>
            <a:ext cx="713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Different amount of </a:t>
            </a:r>
            <a:r>
              <a:rPr lang="en-US" sz="1600" dirty="0" err="1" smtClean="0">
                <a:solidFill>
                  <a:srgbClr val="660066"/>
                </a:solidFill>
              </a:rPr>
              <a:t>N</a:t>
            </a:r>
            <a:r>
              <a:rPr lang="en-US" sz="1600" baseline="30000" dirty="0" err="1" smtClean="0">
                <a:solidFill>
                  <a:srgbClr val="660066"/>
                </a:solidFill>
              </a:rPr>
              <a:t>icd</a:t>
            </a:r>
            <a:r>
              <a:rPr lang="en-US" sz="1600" dirty="0" smtClean="0">
                <a:solidFill>
                  <a:srgbClr val="660066"/>
                </a:solidFill>
              </a:rPr>
              <a:t> present in the </a:t>
            </a:r>
            <a:r>
              <a:rPr lang="en-US" sz="1600" dirty="0" smtClean="0">
                <a:solidFill>
                  <a:srgbClr val="660066"/>
                </a:solidFill>
              </a:rPr>
              <a:t>nucleus = different target genes active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9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rg3272-s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secretase</a:t>
            </a:r>
            <a:r>
              <a:rPr lang="en-US" dirty="0" smtClean="0">
                <a:solidFill>
                  <a:schemeClr val="tx1"/>
                </a:solidFill>
              </a:rPr>
              <a:t> cleavage in the </a:t>
            </a:r>
            <a:r>
              <a:rPr lang="en-US" dirty="0" err="1" smtClean="0">
                <a:solidFill>
                  <a:schemeClr val="tx1"/>
                </a:solidFill>
              </a:rPr>
              <a:t>endocytic</a:t>
            </a:r>
            <a:r>
              <a:rPr lang="en-US" dirty="0" smtClean="0">
                <a:solidFill>
                  <a:schemeClr val="tx1"/>
                </a:solidFill>
              </a:rPr>
              <a:t> vesicles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25345"/>
            <a:ext cx="88204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Guruharsha</a:t>
            </a:r>
            <a:r>
              <a:rPr lang="en-US" sz="1200" dirty="0" smtClean="0">
                <a:solidFill>
                  <a:srgbClr val="000000"/>
                </a:solidFill>
              </a:rPr>
              <a:t> KG, </a:t>
            </a:r>
            <a:r>
              <a:rPr lang="en-US" sz="1200" dirty="0" err="1" smtClean="0">
                <a:solidFill>
                  <a:srgbClr val="000000"/>
                </a:solidFill>
              </a:rPr>
              <a:t>Artavanis-Tsakonas</a:t>
            </a:r>
            <a:r>
              <a:rPr lang="en-US" sz="1200" dirty="0" smtClean="0">
                <a:solidFill>
                  <a:srgbClr val="000000"/>
                </a:solidFill>
              </a:rPr>
              <a:t> S: </a:t>
            </a:r>
            <a:r>
              <a:rPr lang="da-DK" sz="1200" dirty="0" smtClean="0">
                <a:solidFill>
                  <a:srgbClr val="000000"/>
                </a:solidFill>
              </a:rPr>
              <a:t>Nat </a:t>
            </a:r>
            <a:r>
              <a:rPr lang="da-DK" sz="1200" dirty="0">
                <a:solidFill>
                  <a:srgbClr val="000000"/>
                </a:solidFill>
              </a:rPr>
              <a:t>Rev Genet. 2012 Sep;13(9):654-</a:t>
            </a:r>
            <a:r>
              <a:rPr lang="da-DK" sz="1200" dirty="0" smtClean="0">
                <a:solidFill>
                  <a:srgbClr val="000000"/>
                </a:solidFill>
              </a:rPr>
              <a:t>66. </a:t>
            </a:r>
            <a:r>
              <a:rPr lang="da-DK" sz="1200" dirty="0" err="1" smtClean="0">
                <a:solidFill>
                  <a:srgbClr val="000000"/>
                </a:solidFill>
              </a:rPr>
              <a:t>Review</a:t>
            </a:r>
            <a:r>
              <a:rPr lang="da-DK" sz="1200" dirty="0" smtClean="0">
                <a:solidFill>
                  <a:srgbClr val="000000"/>
                </a:solidFill>
              </a:rPr>
              <a:t>.</a:t>
            </a:r>
            <a:endParaRPr lang="da-DK" sz="1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6165304"/>
            <a:ext cx="806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Requires </a:t>
            </a:r>
            <a:r>
              <a:rPr lang="en-US" sz="1200" dirty="0" err="1">
                <a:solidFill>
                  <a:srgbClr val="000000"/>
                </a:solidFill>
              </a:rPr>
              <a:t>monoubiquitination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by </a:t>
            </a:r>
            <a:r>
              <a:rPr lang="en-US" sz="1200" dirty="0" err="1" smtClean="0">
                <a:solidFill>
                  <a:srgbClr val="000000"/>
                </a:solidFill>
              </a:rPr>
              <a:t>deltex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and then </a:t>
            </a:r>
            <a:r>
              <a:rPr lang="en-US" sz="1200" dirty="0" err="1">
                <a:solidFill>
                  <a:srgbClr val="000000"/>
                </a:solidFill>
              </a:rPr>
              <a:t>deubiquitination</a:t>
            </a:r>
            <a:r>
              <a:rPr lang="en-US" sz="1200" dirty="0">
                <a:solidFill>
                  <a:srgbClr val="000000"/>
                </a:solidFill>
              </a:rPr>
              <a:t> by </a:t>
            </a:r>
            <a:r>
              <a:rPr lang="en-US" sz="1200" dirty="0" smtClean="0">
                <a:solidFill>
                  <a:srgbClr val="000000"/>
                </a:solidFill>
              </a:rPr>
              <a:t>eIF3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90147" y="332656"/>
            <a:ext cx="52875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2000" b="1" dirty="0" smtClean="0"/>
              <a:t>TRANS-ACTIVATION    x   CIS- INHIBITION</a:t>
            </a:r>
            <a:endParaRPr lang="en-US" sz="2000" b="1" dirty="0"/>
          </a:p>
        </p:txBody>
      </p:sp>
      <p:pic>
        <p:nvPicPr>
          <p:cNvPr id="3" name="nrg3272-s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1" y="1052737"/>
            <a:ext cx="7296811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25345"/>
            <a:ext cx="88204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Guruharsha</a:t>
            </a:r>
            <a:r>
              <a:rPr lang="en-US" sz="1200" dirty="0" smtClean="0">
                <a:solidFill>
                  <a:srgbClr val="000000"/>
                </a:solidFill>
              </a:rPr>
              <a:t> KG, </a:t>
            </a:r>
            <a:r>
              <a:rPr lang="en-US" sz="1200" dirty="0" err="1" smtClean="0">
                <a:solidFill>
                  <a:srgbClr val="000000"/>
                </a:solidFill>
              </a:rPr>
              <a:t>Artavanis-Tsakonas</a:t>
            </a:r>
            <a:r>
              <a:rPr lang="en-US" sz="1200" dirty="0" smtClean="0">
                <a:solidFill>
                  <a:srgbClr val="000000"/>
                </a:solidFill>
              </a:rPr>
              <a:t> S: </a:t>
            </a:r>
            <a:r>
              <a:rPr lang="da-DK" sz="1200" dirty="0" smtClean="0">
                <a:solidFill>
                  <a:srgbClr val="000000"/>
                </a:solidFill>
              </a:rPr>
              <a:t>Nat </a:t>
            </a:r>
            <a:r>
              <a:rPr lang="da-DK" sz="1200" dirty="0">
                <a:solidFill>
                  <a:srgbClr val="000000"/>
                </a:solidFill>
              </a:rPr>
              <a:t>Rev Genet. 2012 Sep;13(9):654-</a:t>
            </a:r>
            <a:r>
              <a:rPr lang="da-DK" sz="1200" dirty="0" smtClean="0">
                <a:solidFill>
                  <a:srgbClr val="000000"/>
                </a:solidFill>
              </a:rPr>
              <a:t>66. </a:t>
            </a:r>
            <a:r>
              <a:rPr lang="da-DK" sz="1200" dirty="0" err="1" smtClean="0">
                <a:solidFill>
                  <a:srgbClr val="000000"/>
                </a:solidFill>
              </a:rPr>
              <a:t>Review</a:t>
            </a:r>
            <a:r>
              <a:rPr lang="da-DK" sz="1200" dirty="0" smtClean="0">
                <a:solidFill>
                  <a:srgbClr val="000000"/>
                </a:solidFill>
              </a:rPr>
              <a:t>.</a:t>
            </a:r>
            <a:endParaRPr lang="da-DK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4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43608" y="1340768"/>
            <a:ext cx="6840760" cy="4852694"/>
            <a:chOff x="1043608" y="1340768"/>
            <a:chExt cx="6840760" cy="4852694"/>
          </a:xfrm>
        </p:grpSpPr>
        <p:pic>
          <p:nvPicPr>
            <p:cNvPr id="2" name="Picture 1" descr="Screen Shot 2014-10-14 at 10.45.2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556792"/>
              <a:ext cx="6588224" cy="463667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236296" y="3356992"/>
              <a:ext cx="504056" cy="1008112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7380312" y="1340768"/>
              <a:ext cx="504056" cy="1008112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187624" y="1340768"/>
              <a:ext cx="504056" cy="1008112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1600" y="54868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Ligand – independent </a:t>
            </a:r>
            <a:r>
              <a:rPr lang="en-US" dirty="0" err="1" smtClean="0">
                <a:solidFill>
                  <a:schemeClr val="tx1"/>
                </a:solidFill>
              </a:rPr>
              <a:t>signalling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6309320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Shimizu H and Baron M, Cell 157, 1160-1174, 2014.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1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2626"/>
            <a:ext cx="8775863" cy="512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15-8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63576"/>
            <a:ext cx="9045575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09600" y="5029201"/>
            <a:ext cx="217749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 err="1"/>
              <a:t>Fucosyl</a:t>
            </a:r>
            <a:r>
              <a:rPr lang="en-US" sz="1600" b="1" dirty="0"/>
              <a:t> </a:t>
            </a:r>
            <a:r>
              <a:rPr lang="en-US" sz="1600" b="1" dirty="0" err="1" smtClean="0"/>
              <a:t>transferase</a:t>
            </a:r>
            <a:endParaRPr lang="en-US" sz="1600" b="1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3260" y="260648"/>
            <a:ext cx="508344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2000" b="1" dirty="0"/>
              <a:t>RECEPTOR </a:t>
            </a:r>
            <a:r>
              <a:rPr lang="en-US" sz="2000" b="1" dirty="0" smtClean="0"/>
              <a:t>MATURATION / RECYCLING</a:t>
            </a:r>
            <a:endParaRPr lang="en-US" sz="2000" b="1" dirty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840039" y="2771776"/>
            <a:ext cx="213141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/>
              <a:t>E3 Ubiquitin ligases</a:t>
            </a:r>
          </a:p>
          <a:p>
            <a:pPr>
              <a:buClrTx/>
              <a:buFontTx/>
              <a:buNone/>
            </a:pPr>
            <a:r>
              <a:rPr lang="en-US" sz="1600" b="1"/>
              <a:t>Deltex, Su(dx)</a:t>
            </a:r>
          </a:p>
        </p:txBody>
      </p:sp>
      <p:cxnSp>
        <p:nvCxnSpPr>
          <p:cNvPr id="9" name="Curved Connector 8"/>
          <p:cNvCxnSpPr/>
          <p:nvPr/>
        </p:nvCxnSpPr>
        <p:spPr bwMode="auto">
          <a:xfrm flipV="1">
            <a:off x="8388424" y="4293096"/>
            <a:ext cx="432048" cy="360040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8388424" y="3933057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signalling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6525345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Kopan</a:t>
            </a:r>
            <a:r>
              <a:rPr lang="en-US" sz="1400" dirty="0" smtClean="0">
                <a:solidFill>
                  <a:srgbClr val="000000"/>
                </a:solidFill>
              </a:rPr>
              <a:t> and </a:t>
            </a:r>
            <a:r>
              <a:rPr lang="en-US" sz="1400" dirty="0" err="1" smtClean="0">
                <a:solidFill>
                  <a:srgbClr val="000000"/>
                </a:solidFill>
              </a:rPr>
              <a:t>Illagan</a:t>
            </a:r>
            <a:r>
              <a:rPr lang="en-US" sz="1400" dirty="0" smtClean="0">
                <a:solidFill>
                  <a:srgbClr val="000000"/>
                </a:solidFill>
              </a:rPr>
              <a:t>, 2009.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6" y="1754188"/>
            <a:ext cx="7623175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555776" y="1412776"/>
            <a:ext cx="242746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 dirty="0"/>
              <a:t>E3 Ubiquitin ligases</a:t>
            </a:r>
          </a:p>
          <a:p>
            <a:pPr>
              <a:buClrTx/>
              <a:buFontTx/>
              <a:buNone/>
            </a:pPr>
            <a:r>
              <a:rPr lang="en-US" sz="1600" b="1" dirty="0" err="1">
                <a:solidFill>
                  <a:schemeClr val="accent6"/>
                </a:solidFill>
              </a:rPr>
              <a:t>Neuralized</a:t>
            </a:r>
            <a:r>
              <a:rPr lang="en-US" sz="1600" b="1" dirty="0">
                <a:solidFill>
                  <a:schemeClr val="accent6"/>
                </a:solidFill>
              </a:rPr>
              <a:t>, Mind bomb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93795" y="661989"/>
            <a:ext cx="275583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2000" b="1" dirty="0"/>
              <a:t>LIGAND ACTIVATION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3680" y="5301208"/>
            <a:ext cx="226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n</a:t>
            </a:r>
            <a:r>
              <a:rPr lang="en-US" sz="1800" dirty="0" smtClean="0">
                <a:solidFill>
                  <a:schemeClr val="tx1"/>
                </a:solidFill>
              </a:rPr>
              <a:t>ow ready to signal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525345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Kopan</a:t>
            </a:r>
            <a:r>
              <a:rPr lang="en-US" sz="1400" dirty="0" smtClean="0">
                <a:solidFill>
                  <a:srgbClr val="000000"/>
                </a:solidFill>
              </a:rPr>
              <a:t> and </a:t>
            </a:r>
            <a:r>
              <a:rPr lang="en-US" sz="1400" dirty="0" err="1" smtClean="0">
                <a:solidFill>
                  <a:srgbClr val="000000"/>
                </a:solidFill>
              </a:rPr>
              <a:t>Illagan</a:t>
            </a:r>
            <a:r>
              <a:rPr lang="en-US" sz="1400" dirty="0" smtClean="0">
                <a:solidFill>
                  <a:srgbClr val="000000"/>
                </a:solidFill>
              </a:rPr>
              <a:t>, 2009.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8-22 at 1.2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1052736"/>
            <a:ext cx="8216900" cy="4572000"/>
          </a:xfrm>
          <a:prstGeom prst="rect">
            <a:avLst/>
          </a:prstGeom>
        </p:spPr>
      </p:pic>
      <p:pic>
        <p:nvPicPr>
          <p:cNvPr id="5" name="Picture 4" descr="Screen Shot 2016-10-11 at 2.5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6056" y="2348880"/>
            <a:ext cx="5076056" cy="39168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19671" y="227860"/>
            <a:ext cx="5597677" cy="6513508"/>
            <a:chOff x="2771800" y="476672"/>
            <a:chExt cx="5288260" cy="6153468"/>
          </a:xfrm>
        </p:grpSpPr>
        <p:pic>
          <p:nvPicPr>
            <p:cNvPr id="6" name="Picture 5" descr="Screen Shot 2016-10-11 at 2.57.4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4293096"/>
              <a:ext cx="5288260" cy="2337044"/>
            </a:xfrm>
            <a:prstGeom prst="rect">
              <a:avLst/>
            </a:prstGeom>
          </p:spPr>
        </p:pic>
        <p:pic>
          <p:nvPicPr>
            <p:cNvPr id="7" name="Picture 6" descr="Screen Shot 2016-10-11 at 2.57.2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476672"/>
              <a:ext cx="4215042" cy="418039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660232" y="6165304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</a:t>
            </a:r>
            <a:r>
              <a:rPr lang="en-US" sz="1200" baseline="30000" dirty="0" err="1" smtClean="0">
                <a:solidFill>
                  <a:srgbClr val="000000"/>
                </a:solidFill>
              </a:rPr>
              <a:t>icd</a:t>
            </a:r>
            <a:r>
              <a:rPr lang="en-US" sz="1200" dirty="0" smtClean="0">
                <a:solidFill>
                  <a:srgbClr val="000000"/>
                </a:solidFill>
              </a:rPr>
              <a:t> – Notch intracellular domain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Mam – </a:t>
            </a:r>
            <a:r>
              <a:rPr lang="en-US" sz="1200" dirty="0" smtClean="0">
                <a:solidFill>
                  <a:srgbClr val="FF6600"/>
                </a:solidFill>
              </a:rPr>
              <a:t>Mastermind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CSL – </a:t>
            </a:r>
            <a:r>
              <a:rPr lang="en-US" sz="1200" u="sng" dirty="0" smtClean="0">
                <a:solidFill>
                  <a:srgbClr val="000000"/>
                </a:solidFill>
              </a:rPr>
              <a:t>C</a:t>
            </a:r>
            <a:r>
              <a:rPr lang="en-US" sz="1200" dirty="0" smtClean="0">
                <a:solidFill>
                  <a:srgbClr val="000000"/>
                </a:solidFill>
              </a:rPr>
              <a:t>BF1,</a:t>
            </a:r>
            <a:r>
              <a:rPr lang="en-US" sz="1200" u="sng" dirty="0" smtClean="0">
                <a:solidFill>
                  <a:srgbClr val="000000"/>
                </a:solidFill>
              </a:rPr>
              <a:t>S</a:t>
            </a:r>
            <a:r>
              <a:rPr lang="en-US" sz="1200" dirty="0" smtClean="0">
                <a:solidFill>
                  <a:srgbClr val="000000"/>
                </a:solidFill>
              </a:rPr>
              <a:t>u(H),</a:t>
            </a:r>
            <a:r>
              <a:rPr lang="en-US" sz="1200" u="sng" dirty="0" smtClean="0">
                <a:solidFill>
                  <a:srgbClr val="000000"/>
                </a:solidFill>
              </a:rPr>
              <a:t>L</a:t>
            </a:r>
            <a:r>
              <a:rPr lang="en-US" sz="1200" dirty="0" smtClean="0">
                <a:solidFill>
                  <a:srgbClr val="000000"/>
                </a:solidFill>
              </a:rPr>
              <a:t>ag-1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IN THE NUCLEUS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22 at 1.2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41" y="4437113"/>
            <a:ext cx="5961732" cy="2192821"/>
          </a:xfrm>
          <a:prstGeom prst="rect">
            <a:avLst/>
          </a:prstGeom>
        </p:spPr>
      </p:pic>
      <p:pic>
        <p:nvPicPr>
          <p:cNvPr id="3" name="Picture 2" descr="Screen shot 2011-08-22 at 1.23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48" y="2204865"/>
            <a:ext cx="5832648" cy="2245522"/>
          </a:xfrm>
          <a:prstGeom prst="rect">
            <a:avLst/>
          </a:prstGeom>
        </p:spPr>
      </p:pic>
      <p:pic>
        <p:nvPicPr>
          <p:cNvPr id="4" name="Picture 3" descr="Screen shot 2011-08-22 at 1.22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48" y="13215"/>
            <a:ext cx="5832648" cy="221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2068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LATERAL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INHIBITION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78267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CELL LINEAGE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SPECIFICATION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86916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BOUNDARY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FORMATION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7" descr="Screen shot 2011-08-23 at 10.55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5" y="1483"/>
            <a:ext cx="680251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6525345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Bray S., </a:t>
            </a:r>
            <a:r>
              <a:rPr lang="en-US" sz="1400" dirty="0" err="1" smtClean="0">
                <a:solidFill>
                  <a:srgbClr val="000000"/>
                </a:solidFill>
              </a:rPr>
              <a:t>Mol</a:t>
            </a:r>
            <a:r>
              <a:rPr lang="en-US" sz="1400" dirty="0" smtClean="0">
                <a:solidFill>
                  <a:srgbClr val="000000"/>
                </a:solidFill>
              </a:rPr>
              <a:t> Cell </a:t>
            </a:r>
            <a:r>
              <a:rPr lang="en-US" sz="1400" dirty="0" err="1" smtClean="0">
                <a:solidFill>
                  <a:srgbClr val="000000"/>
                </a:solidFill>
              </a:rPr>
              <a:t>Biol</a:t>
            </a:r>
            <a:r>
              <a:rPr lang="en-US" sz="1400" dirty="0" smtClean="0">
                <a:solidFill>
                  <a:srgbClr val="000000"/>
                </a:solidFill>
              </a:rPr>
              <a:t>, 2006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2204865"/>
            <a:ext cx="9144000" cy="223224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2400" y="4437112"/>
            <a:ext cx="9144000" cy="216024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4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2" y="1412776"/>
            <a:ext cx="7209240" cy="49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15-75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47667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LATERAL</a:t>
            </a:r>
            <a:br>
              <a:rPr lang="en-US" sz="1800" dirty="0" smtClean="0">
                <a:solidFill>
                  <a:srgbClr val="3366FF"/>
                </a:solidFill>
              </a:rPr>
            </a:br>
            <a:r>
              <a:rPr lang="en-US" sz="1800" dirty="0" smtClean="0">
                <a:solidFill>
                  <a:srgbClr val="3366FF"/>
                </a:solidFill>
              </a:rPr>
              <a:t>INHIBITION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61560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</a:rPr>
              <a:t>proneural</a:t>
            </a:r>
            <a:r>
              <a:rPr lang="en-US" sz="1800" dirty="0" smtClean="0">
                <a:solidFill>
                  <a:srgbClr val="000000"/>
                </a:solidFill>
              </a:rPr>
              <a:t> cluster)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23928" y="188641"/>
            <a:ext cx="7200800" cy="612068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Process in which a cell prevents its </a:t>
            </a:r>
            <a:r>
              <a:rPr lang="en-US" sz="1400" dirty="0" err="1" smtClean="0">
                <a:solidFill>
                  <a:srgbClr val="000000"/>
                </a:solidFill>
              </a:rPr>
              <a:t>neighbours</a:t>
            </a:r>
            <a:r>
              <a:rPr lang="en-US" sz="1400" dirty="0" smtClean="0">
                <a:solidFill>
                  <a:srgbClr val="000000"/>
                </a:solidFill>
              </a:rPr>
              <a:t> from adopting the same fate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>
                <a:ea typeface="ヒラギノ角ゴ Pro W3" charset="0"/>
                <a:cs typeface="ヒラギノ角ゴ Pro W3" charset="0"/>
              </a:rPr>
              <a:t>Figure 22-60a </a:t>
            </a:r>
            <a:r>
              <a:rPr lang="en-US" sz="1100" i="1"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44589"/>
            <a:ext cx="8535987" cy="45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7055768" y="6093296"/>
            <a:ext cx="2088232" cy="6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 dirty="0" err="1"/>
              <a:t>Haiwei</a:t>
            </a:r>
            <a:r>
              <a:rPr lang="en-US" sz="1100" dirty="0"/>
              <a:t> </a:t>
            </a:r>
            <a:r>
              <a:rPr lang="en-US" sz="1100" dirty="0" smtClean="0"/>
              <a:t>Pi </a:t>
            </a:r>
            <a:r>
              <a:rPr lang="en-US" sz="1100" dirty="0"/>
              <a:t>&amp; Cheng-Ting </a:t>
            </a:r>
            <a:r>
              <a:rPr lang="en-US" sz="1100" dirty="0" err="1" smtClean="0"/>
              <a:t>Chien</a:t>
            </a:r>
            <a:r>
              <a:rPr lang="en-US" sz="1100" dirty="0" smtClean="0"/>
              <a:t>, Journal </a:t>
            </a:r>
            <a:r>
              <a:rPr lang="en-US" sz="1100" dirty="0"/>
              <a:t>of Biomedical Science (2007) 14:467–473</a:t>
            </a:r>
            <a:endParaRPr lang="en-US" sz="1100" dirty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" name="Picture 1" descr="Screen shot 2012-11-27 at 11.19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8640"/>
            <a:ext cx="4812075" cy="6453336"/>
          </a:xfrm>
          <a:prstGeom prst="rect">
            <a:avLst/>
          </a:prstGeom>
        </p:spPr>
      </p:pic>
      <p:pic>
        <p:nvPicPr>
          <p:cNvPr id="3" name="Picture 2" descr="Screen shot 2012-11-27 at 11.59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9400"/>
            <a:ext cx="9144000" cy="10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45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>
                <a:ea typeface="ヒラギノ角ゴ Pro W3" charset="0"/>
                <a:cs typeface="ヒラギノ角ゴ Pro W3" charset="0"/>
              </a:rPr>
              <a:t>Figure 22-60b </a:t>
            </a:r>
            <a:r>
              <a:rPr lang="en-US" sz="1100" i="1"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76673"/>
            <a:ext cx="853598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 descr="Screen shot 2011-08-23 at 3.11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356993"/>
            <a:ext cx="4449932" cy="286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3573016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Sensory organ precursor (SOP) specification </a:t>
            </a:r>
          </a:p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y lateral inhibition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8244408" cy="2605200"/>
          </a:xfrm>
          <a:prstGeom prst="rect">
            <a:avLst/>
          </a:prstGeom>
        </p:spPr>
      </p:pic>
      <p:pic>
        <p:nvPicPr>
          <p:cNvPr id="9" name="Picture 8" descr="Screen shot 2011-08-22 at 10.15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56" y="3645024"/>
            <a:ext cx="4165600" cy="345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597352"/>
            <a:ext cx="4400891" cy="146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1712" y="11837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CELL LINEAGE</a:t>
            </a:r>
          </a:p>
          <a:p>
            <a:r>
              <a:rPr lang="en-US" sz="1800" dirty="0" smtClean="0">
                <a:solidFill>
                  <a:srgbClr val="3366FF"/>
                </a:solidFill>
              </a:rPr>
              <a:t>SPECIFICATION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365104"/>
            <a:ext cx="36724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660066"/>
                </a:solidFill>
              </a:rPr>
              <a:t>Numb blocks Notch activity by </a:t>
            </a:r>
            <a:r>
              <a:rPr lang="en-US" sz="1800" b="1" dirty="0">
                <a:solidFill>
                  <a:srgbClr val="660066"/>
                </a:solidFill>
              </a:rPr>
              <a:t> </a:t>
            </a:r>
            <a:r>
              <a:rPr lang="en-US" sz="1800" b="1" dirty="0" smtClean="0">
                <a:solidFill>
                  <a:srgbClr val="660066"/>
                </a:solidFill>
              </a:rPr>
              <a:t>helping endocytosis of Notch and its inactivation</a:t>
            </a:r>
            <a:endParaRPr lang="en-US" sz="1800" b="1" dirty="0">
              <a:solidFill>
                <a:srgbClr val="660066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64088" y="3573016"/>
            <a:ext cx="3960440" cy="3600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54872" y="6021288"/>
            <a:ext cx="3960440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33265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</a:t>
            </a:r>
            <a:r>
              <a:rPr lang="en-US" dirty="0" err="1" smtClean="0">
                <a:solidFill>
                  <a:srgbClr val="000000"/>
                </a:solidFill>
              </a:rPr>
              <a:t>ssymetric</a:t>
            </a:r>
            <a:r>
              <a:rPr lang="en-US" dirty="0" smtClean="0">
                <a:solidFill>
                  <a:srgbClr val="000000"/>
                </a:solidFill>
              </a:rPr>
              <a:t> divisions of SOP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5536" y="4437112"/>
            <a:ext cx="3964012" cy="79208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49289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SOP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520" y="1484784"/>
            <a:ext cx="5544616" cy="172819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11" name="Picture 10" descr="Screen shot 2012-12-04 at 9.55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504056" cy="756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077072"/>
            <a:ext cx="5040560" cy="1277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676" y="1124744"/>
            <a:ext cx="3319388" cy="25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5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BOUNDARY FORMATION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7" name="Picture 6" descr="Screen shot 2011-08-22 at 1.3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" y="3933057"/>
            <a:ext cx="4711700" cy="2425700"/>
          </a:xfrm>
          <a:prstGeom prst="rect">
            <a:avLst/>
          </a:prstGeom>
        </p:spPr>
      </p:pic>
      <p:pic>
        <p:nvPicPr>
          <p:cNvPr id="8" name="Picture 7" descr="Screen shot 2011-08-22 at 1.3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170693"/>
            <a:ext cx="5364088" cy="2406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6" y="-6508"/>
            <a:ext cx="322044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2060848"/>
            <a:ext cx="432048" cy="40466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03648" y="2016224"/>
            <a:ext cx="432048" cy="40466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81001"/>
            <a:ext cx="4454525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15-17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BOUNDARY FORMATION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5" name="Picture 4" descr="Screen shot 2011-08-22 at 1.4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198568" cy="4116828"/>
          </a:xfrm>
          <a:prstGeom prst="rect">
            <a:avLst/>
          </a:prstGeom>
        </p:spPr>
      </p:pic>
      <p:pic>
        <p:nvPicPr>
          <p:cNvPr id="6" name="Picture 5" descr="Screen shot 2011-08-22 at 1.44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7033352"/>
            <a:ext cx="19095503" cy="17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0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04665"/>
            <a:ext cx="4658455" cy="6093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2646971" y="1541044"/>
            <a:ext cx="1220032" cy="303781"/>
          </a:xfrm>
          <a:custGeom>
            <a:avLst/>
            <a:gdLst>
              <a:gd name="connsiteX0" fmla="*/ 0 w 1220032"/>
              <a:gd name="connsiteY0" fmla="*/ 0 h 7135"/>
              <a:gd name="connsiteX1" fmla="*/ 1220032 w 1220032"/>
              <a:gd name="connsiteY1" fmla="*/ 7135 h 7135"/>
              <a:gd name="connsiteX2" fmla="*/ 1220032 w 1220032"/>
              <a:gd name="connsiteY2" fmla="*/ 7135 h 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0032" h="7135">
                <a:moveTo>
                  <a:pt x="0" y="0"/>
                </a:moveTo>
                <a:lnTo>
                  <a:pt x="1220032" y="7135"/>
                </a:lnTo>
                <a:lnTo>
                  <a:pt x="1220032" y="7135"/>
                </a:lnTo>
              </a:path>
            </a:pathLst>
          </a:custGeom>
          <a:solidFill>
            <a:srgbClr val="FF0000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922138" y="1757730"/>
            <a:ext cx="1001791" cy="159102"/>
          </a:xfrm>
          <a:custGeom>
            <a:avLst/>
            <a:gdLst>
              <a:gd name="connsiteX0" fmla="*/ 0 w 1212898"/>
              <a:gd name="connsiteY0" fmla="*/ 0 h 192630"/>
              <a:gd name="connsiteX1" fmla="*/ 0 w 1212898"/>
              <a:gd name="connsiteY1" fmla="*/ 0 h 192630"/>
              <a:gd name="connsiteX2" fmla="*/ 78482 w 1212898"/>
              <a:gd name="connsiteY2" fmla="*/ 49941 h 192630"/>
              <a:gd name="connsiteX3" fmla="*/ 114156 w 1212898"/>
              <a:gd name="connsiteY3" fmla="*/ 78479 h 192630"/>
              <a:gd name="connsiteX4" fmla="*/ 135560 w 1212898"/>
              <a:gd name="connsiteY4" fmla="*/ 99882 h 192630"/>
              <a:gd name="connsiteX5" fmla="*/ 206907 w 1212898"/>
              <a:gd name="connsiteY5" fmla="*/ 121286 h 192630"/>
              <a:gd name="connsiteX6" fmla="*/ 242580 w 1212898"/>
              <a:gd name="connsiteY6" fmla="*/ 135555 h 192630"/>
              <a:gd name="connsiteX7" fmla="*/ 299658 w 1212898"/>
              <a:gd name="connsiteY7" fmla="*/ 149824 h 192630"/>
              <a:gd name="connsiteX8" fmla="*/ 321062 w 1212898"/>
              <a:gd name="connsiteY8" fmla="*/ 142689 h 192630"/>
              <a:gd name="connsiteX9" fmla="*/ 371004 w 1212898"/>
              <a:gd name="connsiteY9" fmla="*/ 156958 h 192630"/>
              <a:gd name="connsiteX10" fmla="*/ 442351 w 1212898"/>
              <a:gd name="connsiteY10" fmla="*/ 164093 h 192630"/>
              <a:gd name="connsiteX11" fmla="*/ 492294 w 1212898"/>
              <a:gd name="connsiteY11" fmla="*/ 178361 h 192630"/>
              <a:gd name="connsiteX12" fmla="*/ 506564 w 1212898"/>
              <a:gd name="connsiteY12" fmla="*/ 192630 h 192630"/>
              <a:gd name="connsiteX13" fmla="*/ 749143 w 1212898"/>
              <a:gd name="connsiteY13" fmla="*/ 185496 h 192630"/>
              <a:gd name="connsiteX14" fmla="*/ 870433 w 1212898"/>
              <a:gd name="connsiteY14" fmla="*/ 164093 h 192630"/>
              <a:gd name="connsiteX15" fmla="*/ 913241 w 1212898"/>
              <a:gd name="connsiteY15" fmla="*/ 156958 h 192630"/>
              <a:gd name="connsiteX16" fmla="*/ 1005992 w 1212898"/>
              <a:gd name="connsiteY16" fmla="*/ 142689 h 192630"/>
              <a:gd name="connsiteX17" fmla="*/ 1077339 w 1212898"/>
              <a:gd name="connsiteY17" fmla="*/ 121286 h 192630"/>
              <a:gd name="connsiteX18" fmla="*/ 1098743 w 1212898"/>
              <a:gd name="connsiteY18" fmla="*/ 114151 h 192630"/>
              <a:gd name="connsiteX19" fmla="*/ 1148686 w 1212898"/>
              <a:gd name="connsiteY19" fmla="*/ 99882 h 192630"/>
              <a:gd name="connsiteX20" fmla="*/ 1177225 w 1212898"/>
              <a:gd name="connsiteY20" fmla="*/ 85613 h 192630"/>
              <a:gd name="connsiteX21" fmla="*/ 1212898 w 1212898"/>
              <a:gd name="connsiteY21" fmla="*/ 71345 h 192630"/>
              <a:gd name="connsiteX22" fmla="*/ 1212898 w 1212898"/>
              <a:gd name="connsiteY22" fmla="*/ 71345 h 19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2898" h="192630">
                <a:moveTo>
                  <a:pt x="0" y="0"/>
                </a:moveTo>
                <a:lnTo>
                  <a:pt x="0" y="0"/>
                </a:lnTo>
                <a:cubicBezTo>
                  <a:pt x="26161" y="16647"/>
                  <a:pt x="61282" y="24141"/>
                  <a:pt x="78482" y="49941"/>
                </a:cubicBezTo>
                <a:cubicBezTo>
                  <a:pt x="96923" y="77603"/>
                  <a:pt x="84616" y="68634"/>
                  <a:pt x="114156" y="78479"/>
                </a:cubicBezTo>
                <a:cubicBezTo>
                  <a:pt x="121291" y="85613"/>
                  <a:pt x="126740" y="94982"/>
                  <a:pt x="135560" y="99882"/>
                </a:cubicBezTo>
                <a:cubicBezTo>
                  <a:pt x="160367" y="113663"/>
                  <a:pt x="181576" y="112842"/>
                  <a:pt x="206907" y="121286"/>
                </a:cubicBezTo>
                <a:cubicBezTo>
                  <a:pt x="219057" y="125336"/>
                  <a:pt x="230339" y="131789"/>
                  <a:pt x="242580" y="135555"/>
                </a:cubicBezTo>
                <a:cubicBezTo>
                  <a:pt x="261324" y="141322"/>
                  <a:pt x="299658" y="149824"/>
                  <a:pt x="299658" y="149824"/>
                </a:cubicBezTo>
                <a:cubicBezTo>
                  <a:pt x="306793" y="147446"/>
                  <a:pt x="313541" y="142689"/>
                  <a:pt x="321062" y="142689"/>
                </a:cubicBezTo>
                <a:cubicBezTo>
                  <a:pt x="345363" y="142689"/>
                  <a:pt x="349143" y="153595"/>
                  <a:pt x="371004" y="156958"/>
                </a:cubicBezTo>
                <a:cubicBezTo>
                  <a:pt x="394627" y="160592"/>
                  <a:pt x="418569" y="161715"/>
                  <a:pt x="442351" y="164093"/>
                </a:cubicBezTo>
                <a:cubicBezTo>
                  <a:pt x="447681" y="165425"/>
                  <a:pt x="484983" y="173975"/>
                  <a:pt x="492294" y="178361"/>
                </a:cubicBezTo>
                <a:cubicBezTo>
                  <a:pt x="498062" y="181822"/>
                  <a:pt x="501807" y="187874"/>
                  <a:pt x="506564" y="192630"/>
                </a:cubicBezTo>
                <a:cubicBezTo>
                  <a:pt x="587424" y="190252"/>
                  <a:pt x="668496" y="191821"/>
                  <a:pt x="749143" y="185496"/>
                </a:cubicBezTo>
                <a:cubicBezTo>
                  <a:pt x="790072" y="182286"/>
                  <a:pt x="829985" y="171127"/>
                  <a:pt x="870433" y="164093"/>
                </a:cubicBezTo>
                <a:cubicBezTo>
                  <a:pt x="884685" y="161614"/>
                  <a:pt x="898887" y="158752"/>
                  <a:pt x="913241" y="156958"/>
                </a:cubicBezTo>
                <a:cubicBezTo>
                  <a:pt x="962680" y="150779"/>
                  <a:pt x="963958" y="152030"/>
                  <a:pt x="1005992" y="142689"/>
                </a:cubicBezTo>
                <a:cubicBezTo>
                  <a:pt x="1038347" y="135499"/>
                  <a:pt x="1041759" y="133146"/>
                  <a:pt x="1077339" y="121286"/>
                </a:cubicBezTo>
                <a:cubicBezTo>
                  <a:pt x="1084474" y="118908"/>
                  <a:pt x="1091447" y="115975"/>
                  <a:pt x="1098743" y="114151"/>
                </a:cubicBezTo>
                <a:cubicBezTo>
                  <a:pt x="1113232" y="110529"/>
                  <a:pt x="1134351" y="106026"/>
                  <a:pt x="1148686" y="99882"/>
                </a:cubicBezTo>
                <a:cubicBezTo>
                  <a:pt x="1158462" y="95692"/>
                  <a:pt x="1167449" y="89802"/>
                  <a:pt x="1177225" y="85613"/>
                </a:cubicBezTo>
                <a:cubicBezTo>
                  <a:pt x="1238948" y="59162"/>
                  <a:pt x="1166960" y="94312"/>
                  <a:pt x="1212898" y="71345"/>
                </a:cubicBezTo>
                <a:lnTo>
                  <a:pt x="1212898" y="7134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 w="76200" cmpd="sng">
                <a:solidFill>
                  <a:srgbClr val="000000"/>
                </a:solidFill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482904" y="1700807"/>
            <a:ext cx="313233" cy="201237"/>
          </a:xfrm>
          <a:custGeom>
            <a:avLst/>
            <a:gdLst>
              <a:gd name="connsiteX0" fmla="*/ 0 w 447584"/>
              <a:gd name="connsiteY0" fmla="*/ 0 h 190237"/>
              <a:gd name="connsiteX1" fmla="*/ 0 w 447584"/>
              <a:gd name="connsiteY1" fmla="*/ 0 h 190237"/>
              <a:gd name="connsiteX2" fmla="*/ 67138 w 447584"/>
              <a:gd name="connsiteY2" fmla="*/ 39165 h 190237"/>
              <a:gd name="connsiteX3" fmla="*/ 100707 w 447584"/>
              <a:gd name="connsiteY3" fmla="*/ 61545 h 190237"/>
              <a:gd name="connsiteX4" fmla="*/ 117491 w 447584"/>
              <a:gd name="connsiteY4" fmla="*/ 72735 h 190237"/>
              <a:gd name="connsiteX5" fmla="*/ 128681 w 447584"/>
              <a:gd name="connsiteY5" fmla="*/ 89520 h 190237"/>
              <a:gd name="connsiteX6" fmla="*/ 179034 w 447584"/>
              <a:gd name="connsiteY6" fmla="*/ 111899 h 190237"/>
              <a:gd name="connsiteX7" fmla="*/ 218197 w 447584"/>
              <a:gd name="connsiteY7" fmla="*/ 123089 h 190237"/>
              <a:gd name="connsiteX8" fmla="*/ 246171 w 447584"/>
              <a:gd name="connsiteY8" fmla="*/ 128684 h 190237"/>
              <a:gd name="connsiteX9" fmla="*/ 262956 w 447584"/>
              <a:gd name="connsiteY9" fmla="*/ 134279 h 190237"/>
              <a:gd name="connsiteX10" fmla="*/ 302119 w 447584"/>
              <a:gd name="connsiteY10" fmla="*/ 145469 h 190237"/>
              <a:gd name="connsiteX11" fmla="*/ 341283 w 447584"/>
              <a:gd name="connsiteY11" fmla="*/ 167849 h 190237"/>
              <a:gd name="connsiteX12" fmla="*/ 374852 w 447584"/>
              <a:gd name="connsiteY12" fmla="*/ 179039 h 190237"/>
              <a:gd name="connsiteX13" fmla="*/ 391636 w 447584"/>
              <a:gd name="connsiteY13" fmla="*/ 184634 h 190237"/>
              <a:gd name="connsiteX14" fmla="*/ 447584 w 447584"/>
              <a:gd name="connsiteY14" fmla="*/ 190229 h 190237"/>
              <a:gd name="connsiteX15" fmla="*/ 447584 w 447584"/>
              <a:gd name="connsiteY15" fmla="*/ 190229 h 1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7584" h="190237">
                <a:moveTo>
                  <a:pt x="0" y="0"/>
                </a:moveTo>
                <a:lnTo>
                  <a:pt x="0" y="0"/>
                </a:lnTo>
                <a:cubicBezTo>
                  <a:pt x="69077" y="34539"/>
                  <a:pt x="22483" y="7905"/>
                  <a:pt x="67138" y="39165"/>
                </a:cubicBezTo>
                <a:cubicBezTo>
                  <a:pt x="78155" y="46877"/>
                  <a:pt x="89517" y="54085"/>
                  <a:pt x="100707" y="61545"/>
                </a:cubicBezTo>
                <a:lnTo>
                  <a:pt x="117491" y="72735"/>
                </a:lnTo>
                <a:cubicBezTo>
                  <a:pt x="121221" y="78330"/>
                  <a:pt x="123926" y="84765"/>
                  <a:pt x="128681" y="89520"/>
                </a:cubicBezTo>
                <a:cubicBezTo>
                  <a:pt x="141979" y="102818"/>
                  <a:pt x="162417" y="106360"/>
                  <a:pt x="179034" y="111899"/>
                </a:cubicBezTo>
                <a:cubicBezTo>
                  <a:pt x="197726" y="118130"/>
                  <a:pt x="197120" y="118405"/>
                  <a:pt x="218197" y="123089"/>
                </a:cubicBezTo>
                <a:cubicBezTo>
                  <a:pt x="227480" y="125152"/>
                  <a:pt x="236946" y="126378"/>
                  <a:pt x="246171" y="128684"/>
                </a:cubicBezTo>
                <a:cubicBezTo>
                  <a:pt x="251893" y="130114"/>
                  <a:pt x="257285" y="132659"/>
                  <a:pt x="262956" y="134279"/>
                </a:cubicBezTo>
                <a:cubicBezTo>
                  <a:pt x="271322" y="136669"/>
                  <a:pt x="293176" y="140997"/>
                  <a:pt x="302119" y="145469"/>
                </a:cubicBezTo>
                <a:cubicBezTo>
                  <a:pt x="342487" y="165653"/>
                  <a:pt x="292247" y="148234"/>
                  <a:pt x="341283" y="167849"/>
                </a:cubicBezTo>
                <a:cubicBezTo>
                  <a:pt x="352234" y="172230"/>
                  <a:pt x="363662" y="175309"/>
                  <a:pt x="374852" y="179039"/>
                </a:cubicBezTo>
                <a:cubicBezTo>
                  <a:pt x="380447" y="180904"/>
                  <a:pt x="385784" y="183903"/>
                  <a:pt x="391636" y="184634"/>
                </a:cubicBezTo>
                <a:cubicBezTo>
                  <a:pt x="440096" y="190692"/>
                  <a:pt x="421359" y="190229"/>
                  <a:pt x="447584" y="190229"/>
                </a:cubicBezTo>
                <a:lnTo>
                  <a:pt x="447584" y="190229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097652" y="1730354"/>
            <a:ext cx="418565" cy="186479"/>
          </a:xfrm>
          <a:custGeom>
            <a:avLst/>
            <a:gdLst>
              <a:gd name="connsiteX0" fmla="*/ 0 w 531505"/>
              <a:gd name="connsiteY0" fmla="*/ 156659 h 156659"/>
              <a:gd name="connsiteX1" fmla="*/ 0 w 531505"/>
              <a:gd name="connsiteY1" fmla="*/ 156659 h 156659"/>
              <a:gd name="connsiteX2" fmla="*/ 173438 w 531505"/>
              <a:gd name="connsiteY2" fmla="*/ 151064 h 156659"/>
              <a:gd name="connsiteX3" fmla="*/ 218197 w 531505"/>
              <a:gd name="connsiteY3" fmla="*/ 139874 h 156659"/>
              <a:gd name="connsiteX4" fmla="*/ 240576 w 531505"/>
              <a:gd name="connsiteY4" fmla="*/ 134279 h 156659"/>
              <a:gd name="connsiteX5" fmla="*/ 290929 w 531505"/>
              <a:gd name="connsiteY5" fmla="*/ 117494 h 156659"/>
              <a:gd name="connsiteX6" fmla="*/ 324498 w 531505"/>
              <a:gd name="connsiteY6" fmla="*/ 106304 h 156659"/>
              <a:gd name="connsiteX7" fmla="*/ 363662 w 531505"/>
              <a:gd name="connsiteY7" fmla="*/ 83924 h 156659"/>
              <a:gd name="connsiteX8" fmla="*/ 397230 w 531505"/>
              <a:gd name="connsiteY8" fmla="*/ 72734 h 156659"/>
              <a:gd name="connsiteX9" fmla="*/ 414015 w 531505"/>
              <a:gd name="connsiteY9" fmla="*/ 67139 h 156659"/>
              <a:gd name="connsiteX10" fmla="*/ 430799 w 531505"/>
              <a:gd name="connsiteY10" fmla="*/ 61545 h 156659"/>
              <a:gd name="connsiteX11" fmla="*/ 464368 w 531505"/>
              <a:gd name="connsiteY11" fmla="*/ 39165 h 156659"/>
              <a:gd name="connsiteX12" fmla="*/ 497937 w 531505"/>
              <a:gd name="connsiteY12" fmla="*/ 22380 h 156659"/>
              <a:gd name="connsiteX13" fmla="*/ 531505 w 531505"/>
              <a:gd name="connsiteY13" fmla="*/ 0 h 156659"/>
              <a:gd name="connsiteX14" fmla="*/ 531505 w 531505"/>
              <a:gd name="connsiteY14" fmla="*/ 0 h 15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1505" h="156659">
                <a:moveTo>
                  <a:pt x="0" y="156659"/>
                </a:moveTo>
                <a:lnTo>
                  <a:pt x="0" y="156659"/>
                </a:lnTo>
                <a:cubicBezTo>
                  <a:pt x="57813" y="154794"/>
                  <a:pt x="115684" y="154273"/>
                  <a:pt x="173438" y="151064"/>
                </a:cubicBezTo>
                <a:cubicBezTo>
                  <a:pt x="194617" y="149887"/>
                  <a:pt x="200192" y="145019"/>
                  <a:pt x="218197" y="139874"/>
                </a:cubicBezTo>
                <a:cubicBezTo>
                  <a:pt x="225590" y="137762"/>
                  <a:pt x="233211" y="136489"/>
                  <a:pt x="240576" y="134279"/>
                </a:cubicBezTo>
                <a:cubicBezTo>
                  <a:pt x="240593" y="134274"/>
                  <a:pt x="282528" y="120294"/>
                  <a:pt x="290929" y="117494"/>
                </a:cubicBezTo>
                <a:cubicBezTo>
                  <a:pt x="290930" y="117494"/>
                  <a:pt x="324497" y="106305"/>
                  <a:pt x="324498" y="106304"/>
                </a:cubicBezTo>
                <a:cubicBezTo>
                  <a:pt x="339639" y="96209"/>
                  <a:pt x="345913" y="91024"/>
                  <a:pt x="363662" y="83924"/>
                </a:cubicBezTo>
                <a:cubicBezTo>
                  <a:pt x="374613" y="79543"/>
                  <a:pt x="386041" y="76464"/>
                  <a:pt x="397230" y="72734"/>
                </a:cubicBezTo>
                <a:lnTo>
                  <a:pt x="414015" y="67139"/>
                </a:lnTo>
                <a:lnTo>
                  <a:pt x="430799" y="61545"/>
                </a:lnTo>
                <a:cubicBezTo>
                  <a:pt x="441989" y="54085"/>
                  <a:pt x="451610" y="43418"/>
                  <a:pt x="464368" y="39165"/>
                </a:cubicBezTo>
                <a:cubicBezTo>
                  <a:pt x="495140" y="28907"/>
                  <a:pt x="467570" y="39733"/>
                  <a:pt x="497937" y="22380"/>
                </a:cubicBezTo>
                <a:cubicBezTo>
                  <a:pt x="529549" y="4316"/>
                  <a:pt x="511563" y="19943"/>
                  <a:pt x="531505" y="0"/>
                </a:cubicBezTo>
                <a:lnTo>
                  <a:pt x="531505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2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723901"/>
            <a:ext cx="7767637" cy="609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324544" y="4725144"/>
            <a:ext cx="10657184" cy="4536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611560" y="6117537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 dirty="0">
                <a:ea typeface="ヒラギノ角ゴ Pro W3" charset="0"/>
                <a:cs typeface="ヒラギノ角ゴ Pro W3" charset="0"/>
              </a:rPr>
              <a:t>Figure 22-81 </a:t>
            </a:r>
            <a:r>
              <a:rPr lang="en-US" sz="1100" i="1" dirty="0"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 dirty="0"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sp>
        <p:nvSpPr>
          <p:cNvPr id="2" name="Rectangle 1"/>
          <p:cNvSpPr/>
          <p:nvPr/>
        </p:nvSpPr>
        <p:spPr>
          <a:xfrm>
            <a:off x="3635896" y="5229200"/>
            <a:ext cx="6678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http://</a:t>
            </a:r>
            <a:r>
              <a:rPr lang="en-US" sz="1600" dirty="0" err="1" smtClean="0">
                <a:solidFill>
                  <a:srgbClr val="000000"/>
                </a:solidFill>
              </a:rPr>
              <a:t>www.youtube.com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watch?v</a:t>
            </a:r>
            <a:r>
              <a:rPr lang="en-US" sz="1600" dirty="0" smtClean="0">
                <a:solidFill>
                  <a:srgbClr val="000000"/>
                </a:solidFill>
              </a:rPr>
              <a:t>=RMCVdhK85mc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62068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The role of Notch during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omite formation in vertebrate embryology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413004" cy="58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80120" y="6519446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Lunatic fringe oscillations in mouse: http://</a:t>
            </a:r>
            <a:r>
              <a:rPr lang="en-US" sz="1600" dirty="0" err="1" smtClean="0">
                <a:solidFill>
                  <a:srgbClr val="000000"/>
                </a:solidFill>
              </a:rPr>
              <a:t>www.youtube.com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watch?v</a:t>
            </a:r>
            <a:r>
              <a:rPr lang="en-US" sz="1600" dirty="0" smtClean="0">
                <a:solidFill>
                  <a:srgbClr val="000000"/>
                </a:solidFill>
              </a:rPr>
              <a:t>=</a:t>
            </a:r>
            <a:r>
              <a:rPr lang="en-US" sz="1600" dirty="0" err="1" smtClean="0">
                <a:solidFill>
                  <a:srgbClr val="000000"/>
                </a:solidFill>
              </a:rPr>
              <a:t>CSjpXidXBPY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59023"/>
            <a:ext cx="3982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	The segmentation </a:t>
            </a:r>
            <a:r>
              <a:rPr lang="en-US" dirty="0" smtClean="0">
                <a:solidFill>
                  <a:schemeClr val="tx1"/>
                </a:solidFill>
              </a:rPr>
              <a:t>clock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697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73" y="1340768"/>
            <a:ext cx="6084787" cy="53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>
                <a:ea typeface="ヒラギノ角ゴ Pro W3" charset="0"/>
                <a:cs typeface="ヒラギノ角ゴ Pro W3" charset="0"/>
              </a:rPr>
              <a:t>Figure 22-82a </a:t>
            </a:r>
            <a:r>
              <a:rPr lang="en-US" sz="1100" i="1"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1520" y="980728"/>
            <a:ext cx="9577064" cy="194421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8864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Oscillation of transcriptional repressors (Hes1, Hes7, hairy) that are targets of the Notch pathway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88224" y="6346195"/>
            <a:ext cx="24409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z="1500" dirty="0">
                <a:solidFill>
                  <a:srgbClr val="000000"/>
                </a:solidFill>
              </a:rPr>
              <a:t>Negative feedback loop….</a:t>
            </a:r>
          </a:p>
        </p:txBody>
      </p:sp>
      <p:sp>
        <p:nvSpPr>
          <p:cNvPr id="7" name="Rectangle 6"/>
          <p:cNvSpPr/>
          <p:nvPr/>
        </p:nvSpPr>
        <p:spPr bwMode="auto">
          <a:xfrm flipV="1">
            <a:off x="7113364" y="2924944"/>
            <a:ext cx="2024608" cy="301595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flipV="1">
            <a:off x="6372200" y="4509120"/>
            <a:ext cx="1656184" cy="18002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22920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Notch receptor regulates its own cyclic expression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 animBg="1"/>
      <p:bldP spid="8" grpId="1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8-22 at 3.51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46201"/>
            <a:ext cx="8674100" cy="4165600"/>
          </a:xfrm>
          <a:prstGeom prst="rect">
            <a:avLst/>
          </a:prstGeom>
        </p:spPr>
      </p:pic>
      <p:pic>
        <p:nvPicPr>
          <p:cNvPr id="4" name="Picture 3" descr="Screen shot 2011-08-22 at 3.55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5373217"/>
            <a:ext cx="47371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453336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Akam</a:t>
            </a:r>
            <a:r>
              <a:rPr lang="en-US" sz="1200" dirty="0" smtClean="0">
                <a:solidFill>
                  <a:srgbClr val="000000"/>
                </a:solidFill>
              </a:rPr>
              <a:t> M, Nature review Genetics, 2005.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48681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Hairy expression </a:t>
            </a:r>
            <a:r>
              <a:rPr lang="en-US" sz="1800" dirty="0" smtClean="0">
                <a:solidFill>
                  <a:schemeClr val="tx1"/>
                </a:solidFill>
              </a:rPr>
              <a:t>(Notch target gene)</a:t>
            </a:r>
            <a:r>
              <a:rPr lang="en-US" sz="1800" dirty="0" smtClean="0">
                <a:solidFill>
                  <a:srgbClr val="660066"/>
                </a:solidFill>
              </a:rPr>
              <a:t> 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1520" y="1340769"/>
            <a:ext cx="28803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575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31225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04665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Chick and mice: ‘Clock and </a:t>
            </a:r>
            <a:r>
              <a:rPr lang="en-US" dirty="0" err="1" smtClean="0">
                <a:solidFill>
                  <a:srgbClr val="008000"/>
                </a:solidFill>
              </a:rPr>
              <a:t>wavefront</a:t>
            </a:r>
            <a:r>
              <a:rPr lang="en-US" dirty="0" smtClean="0">
                <a:solidFill>
                  <a:srgbClr val="008000"/>
                </a:solidFill>
              </a:rPr>
              <a:t>’ model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FGF - </a:t>
            </a:r>
            <a:r>
              <a:rPr lang="en-US" dirty="0" err="1" smtClean="0">
                <a:solidFill>
                  <a:srgbClr val="008000"/>
                </a:solidFill>
              </a:rPr>
              <a:t>Wnt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- Notch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96752"/>
            <a:ext cx="8352928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Presomitic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mesoderm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cells are specified by the combined action of </a:t>
            </a:r>
            <a:r>
              <a:rPr lang="en-US" sz="2000" u="sng" dirty="0" err="1">
                <a:solidFill>
                  <a:srgbClr val="000000"/>
                </a:solidFill>
                <a:latin typeface="Times New Roman" charset="0"/>
              </a:rPr>
              <a:t>Wnt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and </a:t>
            </a:r>
            <a:r>
              <a:rPr lang="en-US" sz="2000" u="sng" dirty="0" smtClean="0">
                <a:solidFill>
                  <a:srgbClr val="000000"/>
                </a:solidFill>
                <a:latin typeface="Times New Roman" charset="0"/>
              </a:rPr>
              <a:t>FGF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signaling molecules, which are produced at the tail end of the PSM and spread anteriorly to generate a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</a:rPr>
              <a:t>morphogen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gradient (=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wavefront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).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At the point where the level of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</a:rPr>
              <a:t>Wnt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and FGF falls below a threshold value,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</a:rPr>
              <a:t>somites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form by the action of segmentation clock.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Wnt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</a:rPr>
              <a:t>signalling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</a:rPr>
              <a:t> regulates expression of Delta.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23528" y="5590981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http://</a:t>
            </a:r>
            <a:r>
              <a:rPr lang="en-US" sz="1800" dirty="0" err="1" smtClean="0">
                <a:solidFill>
                  <a:schemeClr val="tx1"/>
                </a:solidFill>
              </a:rPr>
              <a:t>www.youtube.com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</a:rPr>
              <a:t>watch?v</a:t>
            </a:r>
            <a:r>
              <a:rPr lang="en-US" sz="1800" dirty="0" smtClean="0">
                <a:solidFill>
                  <a:schemeClr val="tx1"/>
                </a:solidFill>
              </a:rPr>
              <a:t>=9wrBROwoRSk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http</a:t>
            </a:r>
            <a:r>
              <a:rPr lang="en-US" sz="1800" dirty="0">
                <a:solidFill>
                  <a:schemeClr val="tx1"/>
                </a:solidFill>
              </a:rPr>
              <a:t>://</a:t>
            </a:r>
            <a:r>
              <a:rPr lang="en-US" sz="1800" dirty="0" err="1">
                <a:solidFill>
                  <a:schemeClr val="tx1"/>
                </a:solidFill>
              </a:rPr>
              <a:t>www.youtube.com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watch?v</a:t>
            </a:r>
            <a:r>
              <a:rPr lang="en-US" sz="1800" dirty="0">
                <a:solidFill>
                  <a:schemeClr val="tx1"/>
                </a:solidFill>
              </a:rPr>
              <a:t>=FRuKxR0T5WQ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5157192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Notch signaling keeps cell clocks synchronized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630932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Julian Lewis</a:t>
            </a:r>
            <a:r>
              <a:rPr lang="en-US" sz="1200" baseline="30000" dirty="0">
                <a:solidFill>
                  <a:srgbClr val="000000"/>
                </a:solidFill>
              </a:rPr>
              <a:t>*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dirty="0" err="1">
                <a:solidFill>
                  <a:srgbClr val="000000"/>
                </a:solidFill>
              </a:rPr>
              <a:t>Anja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Hanisch</a:t>
            </a:r>
            <a:r>
              <a:rPr lang="en-US" sz="1200" dirty="0">
                <a:solidFill>
                  <a:srgbClr val="000000"/>
                </a:solidFill>
              </a:rPr>
              <a:t> and Maxine Holder, Journal of Biology 2009, 8:44 </a:t>
            </a:r>
          </a:p>
          <a:p>
            <a:r>
              <a:rPr lang="en-US" sz="1200" dirty="0">
                <a:solidFill>
                  <a:srgbClr val="000000"/>
                </a:solidFill>
                <a:hlinkClick r:id="rId4"/>
              </a:rPr>
              <a:t>Gibb S, </a:t>
            </a:r>
            <a:r>
              <a:rPr lang="en-US" sz="1200" dirty="0">
                <a:solidFill>
                  <a:srgbClr val="000000"/>
                </a:solidFill>
                <a:hlinkClick r:id="rId5"/>
              </a:rPr>
              <a:t>Maroto M, </a:t>
            </a:r>
            <a:r>
              <a:rPr lang="en-US" sz="1200" dirty="0">
                <a:solidFill>
                  <a:srgbClr val="000000"/>
                </a:solidFill>
                <a:hlinkClick r:id="rId6"/>
              </a:rPr>
              <a:t>Dale JK.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hu-HU" sz="1200" dirty="0">
                <a:solidFill>
                  <a:srgbClr val="000000"/>
                </a:solidFill>
              </a:rPr>
              <a:t>Trends Cell Biol. 2010 Oct;20(10):593-600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31 at 1.13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115597"/>
            <a:ext cx="4098280" cy="1409747"/>
          </a:xfrm>
          <a:prstGeom prst="rect">
            <a:avLst/>
          </a:prstGeom>
        </p:spPr>
      </p:pic>
      <p:pic>
        <p:nvPicPr>
          <p:cNvPr id="5" name="Picture 4" descr="Screen shot 2012-10-31 at 1.14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032"/>
            <a:ext cx="4868777" cy="6165304"/>
          </a:xfrm>
          <a:prstGeom prst="rect">
            <a:avLst/>
          </a:prstGeom>
        </p:spPr>
      </p:pic>
      <p:pic>
        <p:nvPicPr>
          <p:cNvPr id="6" name="Picture 5" descr="Screen shot 2012-10-31 at 1.1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8" y="309105"/>
            <a:ext cx="4026272" cy="2327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2741" y="328498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Notch plays a role in many tissues</a:t>
            </a:r>
          </a:p>
          <a:p>
            <a:r>
              <a:rPr lang="en-US" sz="1800" dirty="0">
                <a:solidFill>
                  <a:srgbClr val="FF6600"/>
                </a:solidFill>
              </a:rPr>
              <a:t>a</a:t>
            </a:r>
            <a:r>
              <a:rPr lang="en-US" sz="1800" dirty="0" smtClean="0">
                <a:solidFill>
                  <a:srgbClr val="FF6600"/>
                </a:solidFill>
              </a:rPr>
              <a:t>nd its </a:t>
            </a:r>
            <a:r>
              <a:rPr lang="en-US" sz="1800" dirty="0" err="1" smtClean="0">
                <a:solidFill>
                  <a:srgbClr val="FF6600"/>
                </a:solidFill>
              </a:rPr>
              <a:t>misregulation</a:t>
            </a:r>
            <a:r>
              <a:rPr lang="en-US" sz="1800" dirty="0" smtClean="0">
                <a:solidFill>
                  <a:srgbClr val="FF6600"/>
                </a:solidFill>
              </a:rPr>
              <a:t> causes several diseases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525344"/>
            <a:ext cx="842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Andersson</a:t>
            </a:r>
            <a:r>
              <a:rPr lang="en-US" sz="1200" dirty="0" smtClean="0">
                <a:solidFill>
                  <a:srgbClr val="000000"/>
                </a:solidFill>
              </a:rPr>
              <a:t> ER, </a:t>
            </a:r>
            <a:r>
              <a:rPr lang="en-US" sz="1200" dirty="0" err="1" smtClean="0">
                <a:solidFill>
                  <a:srgbClr val="000000"/>
                </a:solidFill>
              </a:rPr>
              <a:t>Lendahl</a:t>
            </a:r>
            <a:r>
              <a:rPr lang="en-US" sz="1200" dirty="0" smtClean="0">
                <a:solidFill>
                  <a:srgbClr val="000000"/>
                </a:solidFill>
              </a:rPr>
              <a:t> U, Development 138, 3593-3612, 2011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2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23 at 10.0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1215648"/>
            <a:ext cx="7506871" cy="4733633"/>
          </a:xfrm>
          <a:prstGeom prst="rect">
            <a:avLst/>
          </a:prstGeom>
        </p:spPr>
      </p:pic>
      <p:pic>
        <p:nvPicPr>
          <p:cNvPr id="3" name="Picture 2" descr="Screen shot 2011-08-23 at 10.09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5878"/>
            <a:ext cx="9144000" cy="1741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76673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NOTCH IN CANCER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16530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CMML – chronic </a:t>
            </a:r>
            <a:r>
              <a:rPr lang="en-US" sz="2000" dirty="0" err="1" smtClean="0">
                <a:solidFill>
                  <a:srgbClr val="000000"/>
                </a:solidFill>
              </a:rPr>
              <a:t>myeolomonocytic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leukaemia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T-ALL –  T-cell acute  lymphoblastic </a:t>
            </a:r>
            <a:r>
              <a:rPr lang="en-US" sz="2000" dirty="0" err="1" smtClean="0">
                <a:solidFill>
                  <a:srgbClr val="000000"/>
                </a:solidFill>
              </a:rPr>
              <a:t>leukaemia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58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8-23 at 10.2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1"/>
            <a:ext cx="9144000" cy="5836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6525344"/>
            <a:ext cx="878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Capobianco</a:t>
            </a:r>
            <a:r>
              <a:rPr lang="en-US" sz="1200" dirty="0" smtClean="0">
                <a:solidFill>
                  <a:srgbClr val="000000"/>
                </a:solidFill>
              </a:rPr>
              <a:t> AJ, Nature </a:t>
            </a:r>
            <a:r>
              <a:rPr lang="en-US" sz="1200" dirty="0" err="1" smtClean="0">
                <a:solidFill>
                  <a:srgbClr val="000000"/>
                </a:solidFill>
              </a:rPr>
              <a:t>Rew</a:t>
            </a:r>
            <a:r>
              <a:rPr lang="en-US" sz="1200" dirty="0" smtClean="0">
                <a:solidFill>
                  <a:srgbClr val="000000"/>
                </a:solidFill>
              </a:rPr>
              <a:t> Cancer, 2011.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757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525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15-3a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486400" y="4984750"/>
            <a:ext cx="3429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51000"/>
              <a:buFont typeface="Times New Roman" charset="0"/>
              <a:buBlip>
                <a:blip r:embed="rId4"/>
              </a:buBlip>
            </a:pPr>
            <a:r>
              <a:rPr lang="en-US" sz="1800" dirty="0"/>
              <a:t> </a:t>
            </a:r>
            <a:r>
              <a:rPr lang="en-US" sz="1800" dirty="0" smtClean="0"/>
              <a:t> Ion </a:t>
            </a:r>
            <a:r>
              <a:rPr lang="en-US" sz="1800" dirty="0"/>
              <a:t>channel receptors</a:t>
            </a:r>
          </a:p>
          <a:p>
            <a:pPr>
              <a:buSzPct val="51000"/>
              <a:buFont typeface="Times New Roman" charset="0"/>
              <a:buBlip>
                <a:blip r:embed="rId4"/>
              </a:buBlip>
            </a:pPr>
            <a:r>
              <a:rPr lang="en-US" sz="1800" dirty="0"/>
              <a:t> </a:t>
            </a:r>
            <a:r>
              <a:rPr lang="en-US" sz="1800" dirty="0" smtClean="0"/>
              <a:t> G</a:t>
            </a:r>
            <a:r>
              <a:rPr lang="en-US" sz="1800" dirty="0"/>
              <a:t>-protein coupled receptors</a:t>
            </a:r>
          </a:p>
          <a:p>
            <a:pPr>
              <a:buSzPct val="51000"/>
              <a:buFont typeface="Times New Roman" charset="0"/>
              <a:buBlip>
                <a:blip r:embed="rId4"/>
              </a:buBlip>
            </a:pPr>
            <a:r>
              <a:rPr lang="en-US" sz="1800" dirty="0"/>
              <a:t> </a:t>
            </a:r>
            <a:r>
              <a:rPr lang="en-US" sz="1800" dirty="0" smtClean="0"/>
              <a:t> Enzyme </a:t>
            </a:r>
            <a:r>
              <a:rPr lang="en-US" sz="1800" dirty="0"/>
              <a:t>linked receptors</a:t>
            </a:r>
          </a:p>
          <a:p>
            <a:pPr>
              <a:buSzPct val="51000"/>
              <a:buFont typeface="Times New Roman" charset="0"/>
              <a:buBlip>
                <a:blip r:embed="rId4"/>
              </a:buBlip>
            </a:pPr>
            <a:r>
              <a:rPr lang="en-US" sz="1800" dirty="0" smtClean="0"/>
              <a:t>  </a:t>
            </a:r>
            <a:r>
              <a:rPr lang="en-US" sz="1800" dirty="0"/>
              <a:t>Proteolysis linked receptors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23 at 10.29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3124"/>
          </a:xfrm>
          <a:prstGeom prst="rect">
            <a:avLst/>
          </a:prstGeom>
        </p:spPr>
      </p:pic>
      <p:pic>
        <p:nvPicPr>
          <p:cNvPr id="3" name="Picture 2" descr="Screen shot 2011-08-23 at 10.30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57" y="404665"/>
            <a:ext cx="13596667" cy="5904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6525344"/>
            <a:ext cx="878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Capobianco</a:t>
            </a:r>
            <a:r>
              <a:rPr lang="en-US" sz="1200" dirty="0" smtClean="0">
                <a:solidFill>
                  <a:srgbClr val="000000"/>
                </a:solidFill>
              </a:rPr>
              <a:t> AJ, Nature </a:t>
            </a:r>
            <a:r>
              <a:rPr lang="en-US" sz="1200" dirty="0" err="1" smtClean="0">
                <a:solidFill>
                  <a:srgbClr val="000000"/>
                </a:solidFill>
              </a:rPr>
              <a:t>Rew</a:t>
            </a:r>
            <a:r>
              <a:rPr lang="en-US" sz="1200" dirty="0" smtClean="0">
                <a:solidFill>
                  <a:srgbClr val="000000"/>
                </a:solidFill>
              </a:rPr>
              <a:t> Cancer, 2011.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515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8-23 at 10.35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26384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3707904" y="1196752"/>
            <a:ext cx="38164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475656" y="2996952"/>
            <a:ext cx="86409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555776" y="2060848"/>
            <a:ext cx="518457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555776" y="3645024"/>
            <a:ext cx="302433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39552" y="5445224"/>
            <a:ext cx="684076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331640" y="5733256"/>
            <a:ext cx="511256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27784" y="6093296"/>
            <a:ext cx="18722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1691680" y="6669360"/>
            <a:ext cx="295232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-180528" y="2348880"/>
            <a:ext cx="9793088" cy="100811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180528" y="3284984"/>
            <a:ext cx="9793088" cy="158417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180528" y="4797152"/>
            <a:ext cx="9793088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116" y="5877272"/>
            <a:ext cx="9793088" cy="93610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83568" y="908720"/>
            <a:ext cx="13681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348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558801" y="280988"/>
            <a:ext cx="5861799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/>
              <a:t>Signal transduction pathways I:</a:t>
            </a:r>
          </a:p>
          <a:p>
            <a:pPr>
              <a:buClrTx/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13407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rgbClr val="008000"/>
                </a:solidFill>
                <a:cs typeface="Arial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Notch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rgbClr val="008000"/>
                </a:solidFill>
                <a:cs typeface="Arial" charset="0"/>
              </a:rPr>
              <a:t>Hedgehog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Wnt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β-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catenin 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317876" y="436564"/>
            <a:ext cx="3414365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200" dirty="0" smtClean="0">
                <a:solidFill>
                  <a:srgbClr val="1F9EBD"/>
                </a:solidFill>
              </a:rPr>
              <a:t>Hedgehog pathway</a:t>
            </a:r>
            <a:endParaRPr lang="en-US" sz="2200" dirty="0">
              <a:solidFill>
                <a:srgbClr val="1F9EBD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1239"/>
            <a:ext cx="91440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3830639" y="2281239"/>
            <a:ext cx="1587" cy="414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76514" y="1658939"/>
            <a:ext cx="269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1600" dirty="0" err="1"/>
              <a:t>autocleavage</a:t>
            </a:r>
            <a:r>
              <a:rPr lang="en-US" sz="1600" dirty="0"/>
              <a:t> of 45kDa </a:t>
            </a:r>
            <a:endParaRPr lang="en-US" sz="1600" dirty="0" smtClean="0"/>
          </a:p>
          <a:p>
            <a:pPr algn="ctr"/>
            <a:r>
              <a:rPr lang="en-US" sz="1600" dirty="0" smtClean="0"/>
              <a:t>pro</a:t>
            </a:r>
            <a:r>
              <a:rPr lang="en-US" sz="1600" dirty="0"/>
              <a:t>-</a:t>
            </a:r>
            <a:r>
              <a:rPr lang="en-US" sz="1600" dirty="0" smtClean="0"/>
              <a:t>protein </a:t>
            </a:r>
            <a:r>
              <a:rPr lang="en-US" sz="1600" dirty="0"/>
              <a:t>in ER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073275" y="3940176"/>
            <a:ext cx="1588" cy="622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14339" y="4768851"/>
            <a:ext cx="35258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/>
              <a:t>'hedge' part role in signalling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6221413" y="3940176"/>
            <a:ext cx="1587" cy="622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398963" y="4768851"/>
            <a:ext cx="4768851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/>
              <a:t>'hog' part role only in the cleavage of pro-protein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14339" y="5335860"/>
            <a:ext cx="3732212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 dirty="0"/>
              <a:t>Conjugation to lipids:</a:t>
            </a:r>
          </a:p>
          <a:p>
            <a:r>
              <a:rPr lang="en-US" sz="1600" dirty="0"/>
              <a:t>Covalently coupled to cholesterol on C-terminus, </a:t>
            </a:r>
            <a:r>
              <a:rPr lang="en-US" sz="1600" dirty="0" err="1"/>
              <a:t>palmitoylated</a:t>
            </a:r>
            <a:r>
              <a:rPr lang="en-US" sz="1600" dirty="0"/>
              <a:t> on N-terminus = to help its membrane association and secretion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07964" y="1036639"/>
            <a:ext cx="20732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>
                <a:solidFill>
                  <a:srgbClr val="355E00"/>
                </a:solidFill>
              </a:rPr>
              <a:t>Ligand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0" y="5373216"/>
            <a:ext cx="3888432" cy="1224136"/>
          </a:xfrm>
          <a:prstGeom prst="rect">
            <a:avLst/>
          </a:prstGeom>
          <a:ln>
            <a:solidFill>
              <a:srgbClr val="3366FF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 dirty="0" smtClean="0"/>
              <a:t>Action: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short range </a:t>
            </a:r>
            <a:r>
              <a:rPr lang="en-US" sz="1600" dirty="0" err="1" smtClean="0"/>
              <a:t>signalling</a:t>
            </a:r>
            <a:r>
              <a:rPr lang="en-US" sz="1600" dirty="0" smtClean="0"/>
              <a:t> within a tissue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 long-range </a:t>
            </a:r>
            <a:r>
              <a:rPr lang="en-US" sz="1600" dirty="0" err="1" smtClean="0"/>
              <a:t>signalling</a:t>
            </a:r>
            <a:r>
              <a:rPr lang="en-US" sz="1600" dirty="0" smtClean="0"/>
              <a:t> through blood stream (more like a hormone)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6" y="660276"/>
            <a:ext cx="8150759" cy="579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18026" y="3212976"/>
            <a:ext cx="1036639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Dally,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Dally-like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686301" y="620689"/>
            <a:ext cx="100647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500" dirty="0" err="1">
                <a:solidFill>
                  <a:srgbClr val="FF0000"/>
                </a:solidFill>
              </a:rPr>
              <a:t>lipophorin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14338" y="207964"/>
            <a:ext cx="6635751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000">
                <a:solidFill>
                  <a:srgbClr val="008000"/>
                </a:solidFill>
              </a:rPr>
              <a:t>Release and movement of HH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64288" y="3429000"/>
            <a:ext cx="1296144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400" dirty="0" smtClean="0">
                <a:solidFill>
                  <a:srgbClr val="FF0000"/>
                </a:solidFill>
              </a:rPr>
              <a:t>Dispatched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195736" y="5949280"/>
            <a:ext cx="266429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179512" y="6525345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Ingham PW et al., Nature Review Genetics, 12, 2011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23728" y="5013176"/>
            <a:ext cx="28803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115616" y="6525344"/>
            <a:ext cx="5040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349501" y="1700808"/>
            <a:ext cx="100647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500" dirty="0" smtClean="0">
                <a:solidFill>
                  <a:srgbClr val="FF0000"/>
                </a:solidFill>
              </a:rPr>
              <a:t>Notum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6" y="1036639"/>
            <a:ext cx="58324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95536" y="5085184"/>
            <a:ext cx="8502651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/>
              <a:t>PTC (patched)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</a:t>
            </a:r>
            <a:r>
              <a:rPr lang="en-US" sz="1600" dirty="0"/>
              <a:t>indirectly inhibits SMO – by inhibiting PI4P kinase?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4337" y="5675314"/>
            <a:ext cx="8502651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/>
              <a:t>SMO (smoothened) </a:t>
            </a:r>
          </a:p>
          <a:p>
            <a:r>
              <a:rPr lang="en-US" sz="1600" dirty="0"/>
              <a:t>	- </a:t>
            </a:r>
            <a:r>
              <a:rPr lang="en-US" sz="1600" dirty="0" smtClean="0"/>
              <a:t>in intracellular vesicles, activated </a:t>
            </a:r>
            <a:r>
              <a:rPr lang="en-US" sz="1600" dirty="0"/>
              <a:t>by increase in intracellular PI4P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82589" y="6221413"/>
            <a:ext cx="87090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/>
              <a:t>GSK3, PKA, CKI – </a:t>
            </a:r>
            <a:r>
              <a:rPr lang="en-US" sz="1600" dirty="0" smtClean="0"/>
              <a:t>phosphorylate </a:t>
            </a:r>
            <a:r>
              <a:rPr lang="en-US" sz="1600" dirty="0"/>
              <a:t>CI-FL, binding of SLMB, </a:t>
            </a:r>
            <a:r>
              <a:rPr lang="en-US" sz="1600" dirty="0" err="1"/>
              <a:t>ubiquitination</a:t>
            </a:r>
            <a:r>
              <a:rPr lang="en-US" sz="1600" dirty="0"/>
              <a:t>, degradation in proteasome – 	</a:t>
            </a:r>
            <a:r>
              <a:rPr lang="en-US" sz="1600" dirty="0" smtClean="0"/>
              <a:t>release </a:t>
            </a:r>
            <a:r>
              <a:rPr lang="en-US" sz="1600" dirty="0"/>
              <a:t>of </a:t>
            </a:r>
            <a:r>
              <a:rPr lang="en-US" sz="1600" dirty="0">
                <a:solidFill>
                  <a:srgbClr val="008000"/>
                </a:solidFill>
              </a:rPr>
              <a:t>CI-</a:t>
            </a:r>
            <a:r>
              <a:rPr lang="en-US" sz="1600" dirty="0" smtClean="0">
                <a:solidFill>
                  <a:srgbClr val="008000"/>
                </a:solidFill>
              </a:rPr>
              <a:t>repressor (short form)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22302" y="414339"/>
            <a:ext cx="39401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000"/>
              <a:t>... in the absence of HH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5565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Ingham PW et al., Nature Review Genetics, 12, 2011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4149080"/>
            <a:ext cx="2612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6600"/>
                </a:solidFill>
              </a:rPr>
              <a:t>Cubitus</a:t>
            </a:r>
            <a:r>
              <a:rPr lang="en-US" sz="1200" b="1" dirty="0" smtClean="0">
                <a:solidFill>
                  <a:srgbClr val="FF6600"/>
                </a:solidFill>
              </a:rPr>
              <a:t> </a:t>
            </a:r>
            <a:r>
              <a:rPr lang="en-US" sz="1200" b="1" dirty="0" err="1" smtClean="0">
                <a:solidFill>
                  <a:srgbClr val="FF6600"/>
                </a:solidFill>
              </a:rPr>
              <a:t>interruptus</a:t>
            </a:r>
            <a:r>
              <a:rPr lang="en-US" sz="1200" b="1" dirty="0" smtClean="0">
                <a:solidFill>
                  <a:srgbClr val="FF6600"/>
                </a:solidFill>
              </a:rPr>
              <a:t> (Drosophila)</a:t>
            </a:r>
          </a:p>
          <a:p>
            <a:r>
              <a:rPr lang="en-US" sz="1200" b="1" dirty="0" err="1" smtClean="0">
                <a:solidFill>
                  <a:srgbClr val="FF6600"/>
                </a:solidFill>
              </a:rPr>
              <a:t>Gli</a:t>
            </a:r>
            <a:r>
              <a:rPr lang="en-US" sz="1200" b="1" dirty="0" smtClean="0">
                <a:solidFill>
                  <a:srgbClr val="FF6600"/>
                </a:solidFill>
              </a:rPr>
              <a:t> (mammals)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908721"/>
            <a:ext cx="5992812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68301" y="347664"/>
            <a:ext cx="3525839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000"/>
              <a:t>... after HH binding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79713" y="4725144"/>
            <a:ext cx="6696744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 smtClean="0"/>
              <a:t>IHOG (Interference hedgehog) – presents </a:t>
            </a:r>
            <a:r>
              <a:rPr lang="en-US" sz="1600" dirty="0" err="1" smtClean="0"/>
              <a:t>Hh</a:t>
            </a:r>
            <a:r>
              <a:rPr lang="en-US" sz="1600" dirty="0" smtClean="0"/>
              <a:t> to </a:t>
            </a:r>
            <a:r>
              <a:rPr lang="en-US" sz="1600" dirty="0" err="1" smtClean="0"/>
              <a:t>Ptc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PTC </a:t>
            </a:r>
            <a:r>
              <a:rPr lang="en-US" sz="1600" dirty="0"/>
              <a:t>stops inhibiting SMO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SMO relocates to the plasma membrane</a:t>
            </a:r>
          </a:p>
          <a:p>
            <a:r>
              <a:rPr lang="en-US" sz="1600" dirty="0"/>
              <a:t>		</a:t>
            </a:r>
            <a:r>
              <a:rPr lang="en-US" sz="1600" dirty="0" err="1"/>
              <a:t>fosphorylated</a:t>
            </a:r>
            <a:r>
              <a:rPr lang="en-US" sz="1600" dirty="0"/>
              <a:t> by GSK3/PKA/</a:t>
            </a:r>
            <a:r>
              <a:rPr lang="en-US" sz="1600" dirty="0" smtClean="0"/>
              <a:t>CKI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makes COS2 (Costal) </a:t>
            </a:r>
            <a:r>
              <a:rPr lang="en-US" sz="1600" dirty="0" err="1" smtClean="0"/>
              <a:t>accessbible</a:t>
            </a:r>
            <a:r>
              <a:rPr lang="en-US" sz="1600" dirty="0" smtClean="0"/>
              <a:t> to phosphorylation by FU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FU </a:t>
            </a:r>
            <a:r>
              <a:rPr lang="en-US" sz="1600" dirty="0" smtClean="0"/>
              <a:t>(Fused)– </a:t>
            </a:r>
            <a:r>
              <a:rPr lang="en-US" sz="1600" dirty="0"/>
              <a:t>kinase </a:t>
            </a:r>
            <a:r>
              <a:rPr lang="en-US" sz="1600" dirty="0" err="1"/>
              <a:t>fosphorylating</a:t>
            </a:r>
            <a:r>
              <a:rPr lang="en-US" sz="1600" dirty="0"/>
              <a:t> COS2 and </a:t>
            </a:r>
            <a:r>
              <a:rPr lang="en-US" sz="1600" dirty="0" smtClean="0"/>
              <a:t>SUFU (</a:t>
            </a:r>
            <a:r>
              <a:rPr lang="en-US" sz="1600" dirty="0" err="1" smtClean="0"/>
              <a:t>Supressor</a:t>
            </a:r>
            <a:r>
              <a:rPr lang="en-US" sz="1600" dirty="0" smtClean="0"/>
              <a:t> of Fused)</a:t>
            </a:r>
            <a:r>
              <a:rPr lang="en-US" sz="1600" dirty="0"/>
              <a:t> </a:t>
            </a:r>
            <a:r>
              <a:rPr lang="en-US" sz="1600" dirty="0" smtClean="0"/>
              <a:t>- release </a:t>
            </a:r>
            <a:r>
              <a:rPr lang="en-US" sz="1600" dirty="0"/>
              <a:t>of </a:t>
            </a:r>
            <a:r>
              <a:rPr lang="en-US" sz="1600" dirty="0">
                <a:solidFill>
                  <a:srgbClr val="008000"/>
                </a:solidFill>
              </a:rPr>
              <a:t>CI-FL (full length</a:t>
            </a:r>
            <a:r>
              <a:rPr lang="en-US" sz="1600" dirty="0" smtClean="0">
                <a:solidFill>
                  <a:srgbClr val="008000"/>
                </a:solidFill>
              </a:rPr>
              <a:t>, activator </a:t>
            </a:r>
            <a:r>
              <a:rPr lang="en-US" sz="1600" dirty="0">
                <a:solidFill>
                  <a:srgbClr val="008000"/>
                </a:solidFill>
              </a:rPr>
              <a:t>form)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4" y="5565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Ingham PW et al., Nature Review Genetics, 12, 2011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547664" y="515938"/>
            <a:ext cx="712879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dirty="0">
                <a:solidFill>
                  <a:srgbClr val="EB613D"/>
                </a:solidFill>
              </a:rPr>
              <a:t>HH </a:t>
            </a:r>
            <a:r>
              <a:rPr lang="en-US" dirty="0" err="1">
                <a:solidFill>
                  <a:srgbClr val="EB613D"/>
                </a:solidFill>
              </a:rPr>
              <a:t>signalling</a:t>
            </a:r>
            <a:r>
              <a:rPr lang="en-US" dirty="0">
                <a:solidFill>
                  <a:srgbClr val="EB613D"/>
                </a:solidFill>
              </a:rPr>
              <a:t>: role of GLI </a:t>
            </a:r>
            <a:r>
              <a:rPr lang="en-US" dirty="0" smtClean="0">
                <a:solidFill>
                  <a:srgbClr val="EB613D"/>
                </a:solidFill>
              </a:rPr>
              <a:t>proteins 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475657" y="1844825"/>
            <a:ext cx="6873503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69000"/>
              <a:buBlip>
                <a:blip r:embed="rId3"/>
              </a:buBlip>
            </a:pPr>
            <a:r>
              <a:rPr lang="en-US" sz="1800" dirty="0" smtClean="0"/>
              <a:t> ‘</a:t>
            </a:r>
            <a:r>
              <a:rPr lang="en-US" sz="1800" dirty="0" err="1" smtClean="0"/>
              <a:t>glioma</a:t>
            </a:r>
            <a:r>
              <a:rPr lang="en-US" sz="1800" dirty="0"/>
              <a:t>-associated oncogene </a:t>
            </a:r>
            <a:r>
              <a:rPr lang="en-US" sz="1800" dirty="0" smtClean="0"/>
              <a:t>homologs’ </a:t>
            </a:r>
          </a:p>
          <a:p>
            <a:pPr>
              <a:buSzPct val="69000"/>
            </a:pPr>
            <a:endParaRPr lang="en-US" sz="1800" dirty="0" smtClean="0"/>
          </a:p>
          <a:p>
            <a:pPr>
              <a:buSzPct val="69000"/>
              <a:buFont typeface="Times New Roman" charset="0"/>
              <a:buBlip>
                <a:blip r:embed="rId3"/>
              </a:buBlip>
            </a:pPr>
            <a:r>
              <a:rPr lang="en-US" sz="1800" dirty="0" smtClean="0"/>
              <a:t> Zn</a:t>
            </a:r>
            <a:r>
              <a:rPr lang="en-US" sz="1800" dirty="0"/>
              <a:t>-finger </a:t>
            </a:r>
            <a:r>
              <a:rPr lang="en-US" sz="1800" dirty="0" err="1"/>
              <a:t>trancription</a:t>
            </a:r>
            <a:r>
              <a:rPr lang="en-US" sz="1800" dirty="0"/>
              <a:t> factors</a:t>
            </a:r>
          </a:p>
          <a:p>
            <a:pPr>
              <a:buSzPct val="69000"/>
            </a:pPr>
            <a:endParaRPr lang="en-US" sz="1800" dirty="0"/>
          </a:p>
          <a:p>
            <a:pPr>
              <a:buSzPct val="69000"/>
              <a:buFont typeface="Times New Roman" charset="0"/>
              <a:buBlip>
                <a:blip r:embed="rId3"/>
              </a:buBlip>
            </a:pPr>
            <a:r>
              <a:rPr lang="en-US" sz="1800" dirty="0"/>
              <a:t> </a:t>
            </a:r>
            <a:r>
              <a:rPr lang="en-US" sz="1800" dirty="0" smtClean="0"/>
              <a:t> vertebrate </a:t>
            </a:r>
            <a:r>
              <a:rPr lang="en-US" sz="1800" dirty="0"/>
              <a:t>GLI2, GLI3, Drosophila CI (</a:t>
            </a:r>
            <a:r>
              <a:rPr lang="en-US" sz="1800" dirty="0" err="1">
                <a:solidFill>
                  <a:srgbClr val="008000"/>
                </a:solidFill>
              </a:rPr>
              <a:t>cubitus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interruptus</a:t>
            </a:r>
            <a:r>
              <a:rPr lang="en-US" sz="1800" dirty="0"/>
              <a:t>) :   </a:t>
            </a:r>
          </a:p>
          <a:p>
            <a:pPr>
              <a:buSzPct val="69000"/>
            </a:pPr>
            <a:r>
              <a:rPr lang="en-US" sz="1800" dirty="0"/>
              <a:t>  </a:t>
            </a:r>
            <a:r>
              <a:rPr lang="en-US" sz="1800" dirty="0" smtClean="0"/>
              <a:t> </a:t>
            </a:r>
            <a:r>
              <a:rPr lang="en-US" sz="1800" dirty="0" err="1" smtClean="0"/>
              <a:t>bifunctional</a:t>
            </a:r>
            <a:r>
              <a:rPr lang="en-US" sz="1800" dirty="0" smtClean="0"/>
              <a:t> </a:t>
            </a:r>
            <a:r>
              <a:rPr lang="en-US" sz="1800" dirty="0" err="1"/>
              <a:t>trascription</a:t>
            </a:r>
            <a:r>
              <a:rPr lang="en-US" sz="1800" dirty="0"/>
              <a:t> </a:t>
            </a:r>
            <a:r>
              <a:rPr lang="en-US" sz="1800" dirty="0" smtClean="0"/>
              <a:t>factors</a:t>
            </a:r>
            <a:endParaRPr lang="en-US" sz="1800" dirty="0"/>
          </a:p>
          <a:p>
            <a:pPr>
              <a:buClrTx/>
              <a:buSzTx/>
              <a:buFontTx/>
              <a:buNone/>
            </a:pPr>
            <a:r>
              <a:rPr lang="en-US" sz="1800" dirty="0"/>
              <a:t>		full length = transcriptional activators</a:t>
            </a:r>
          </a:p>
          <a:p>
            <a:pPr>
              <a:buClrTx/>
              <a:buSzTx/>
              <a:buFontTx/>
              <a:buNone/>
            </a:pPr>
            <a:r>
              <a:rPr lang="en-US" sz="1800" dirty="0"/>
              <a:t>		shorter fragments = transcriptional repressors</a:t>
            </a:r>
          </a:p>
          <a:p>
            <a:pPr>
              <a:buClrTx/>
              <a:buSzTx/>
              <a:buFontTx/>
              <a:buNone/>
            </a:pPr>
            <a:endParaRPr lang="en-US" sz="1800" dirty="0"/>
          </a:p>
          <a:p>
            <a:pPr>
              <a:buSzPct val="69000"/>
              <a:buFont typeface="Times New Roman" charset="0"/>
              <a:buBlip>
                <a:blip r:embed="rId3"/>
              </a:buBlip>
            </a:pPr>
            <a:r>
              <a:rPr lang="en-US" sz="1800" dirty="0" smtClean="0"/>
              <a:t>  </a:t>
            </a:r>
            <a:r>
              <a:rPr lang="en-US" sz="1800" dirty="0"/>
              <a:t>GLI1 – in vertebrates, only as activator</a:t>
            </a: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1244601" y="1701801"/>
            <a:ext cx="6843713" cy="3109913"/>
          </a:xfrm>
          <a:prstGeom prst="roundRect">
            <a:avLst>
              <a:gd name="adj" fmla="val 51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88641"/>
            <a:ext cx="8892480" cy="660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5918072" cy="4752528"/>
          </a:xfrm>
          <a:prstGeom prst="rect">
            <a:avLst/>
          </a:prstGeom>
        </p:spPr>
      </p:pic>
      <p:pic>
        <p:nvPicPr>
          <p:cNvPr id="2" name="Picture 1" descr="Screen shot 2011-10-13 at 11.10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48271"/>
            <a:ext cx="2329259" cy="2337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398532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</a:rPr>
              <a:t>kýchavice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0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622301"/>
            <a:ext cx="7161212" cy="382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>
                <a:ea typeface="ヒラギノ角ゴ Pro W3" charset="0"/>
                <a:cs typeface="ヒラギノ角ゴ Pro W3" charset="0"/>
              </a:rPr>
              <a:t>Figure 22-55 </a:t>
            </a:r>
            <a:r>
              <a:rPr lang="en-US" sz="1100" i="1"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49" y="2925764"/>
            <a:ext cx="6013451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7258051" y="2695576"/>
            <a:ext cx="1450975" cy="2281238"/>
          </a:xfrm>
          <a:prstGeom prst="roundRect">
            <a:avLst>
              <a:gd name="adj" fmla="val 106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031038" y="1244601"/>
            <a:ext cx="1885951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500"/>
              <a:t>Drosophila wing disc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040" y="1700809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(BMP)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692697"/>
            <a:ext cx="5659439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15-3b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0975" y="1585913"/>
            <a:ext cx="2700339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450975"/>
            <a:ext cx="3048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22339" y="369889"/>
            <a:ext cx="7496260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700">
                <a:solidFill>
                  <a:srgbClr val="000000"/>
                </a:solidFill>
              </a:rPr>
              <a:t>Why Hedgehog?  A segment polarity phenotype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755576" y="620688"/>
            <a:ext cx="5805488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/>
              <a:t>Signal transduction pathways I:</a:t>
            </a:r>
          </a:p>
          <a:p>
            <a:pPr>
              <a:buClrTx/>
              <a:buFontTx/>
              <a:buNone/>
            </a:pPr>
            <a:r>
              <a:rPr lang="en-US" dirty="0"/>
              <a:t> </a:t>
            </a:r>
          </a:p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>
                <a:cs typeface="Arial" charset="0"/>
              </a:rPr>
              <a:t> Notch</a:t>
            </a:r>
          </a:p>
          <a:p>
            <a:pPr>
              <a:buFont typeface="Arial" charset="0"/>
              <a:buChar char="•"/>
            </a:pPr>
            <a:r>
              <a:rPr lang="en-US" dirty="0"/>
              <a:t>   </a:t>
            </a:r>
            <a:r>
              <a:rPr lang="en-US" dirty="0">
                <a:cs typeface="Arial" charset="0"/>
              </a:rPr>
              <a:t>Hedgehog</a:t>
            </a:r>
          </a:p>
          <a:p>
            <a:pPr>
              <a:buFont typeface="Arial" charset="0"/>
              <a:buChar char="•"/>
            </a:pPr>
            <a:r>
              <a:rPr lang="en-US" dirty="0"/>
              <a:t>   </a:t>
            </a:r>
            <a:r>
              <a:rPr lang="en-US" dirty="0" err="1" smtClean="0">
                <a:solidFill>
                  <a:srgbClr val="008000"/>
                </a:solidFill>
              </a:rPr>
              <a:t>Wnt</a:t>
            </a:r>
            <a:endParaRPr lang="en-US" dirty="0">
              <a:solidFill>
                <a:srgbClr val="008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5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0648"/>
            <a:ext cx="5650384" cy="595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0"/>
            <a:ext cx="8316416" cy="1114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617440"/>
            <a:ext cx="5232758" cy="3907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98" y="2780928"/>
            <a:ext cx="3384376" cy="2345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5882876"/>
            <a:ext cx="3161680" cy="227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11560" y="4653136"/>
            <a:ext cx="4824536" cy="1800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7544" y="2996952"/>
            <a:ext cx="360040" cy="1800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23528" y="2060848"/>
            <a:ext cx="6336704" cy="50405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52120" y="2708920"/>
            <a:ext cx="3312368" cy="144016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652120" y="4653136"/>
            <a:ext cx="3491880" cy="93610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52120" y="5589240"/>
            <a:ext cx="3491880" cy="93610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7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2797175" y="207963"/>
            <a:ext cx="2700338" cy="4175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1600"/>
              <a:t>The Wnt gene family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71475" y="1355725"/>
            <a:ext cx="316424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dirty="0" smtClean="0"/>
              <a:t>Human:  </a:t>
            </a:r>
            <a:r>
              <a:rPr lang="en-US" sz="1600" b="1" dirty="0" smtClean="0"/>
              <a:t>19</a:t>
            </a:r>
            <a:r>
              <a:rPr lang="en-US" sz="1600" dirty="0" smtClean="0"/>
              <a:t>  </a:t>
            </a:r>
            <a:r>
              <a:rPr lang="en-US" sz="1600" dirty="0" err="1" smtClean="0"/>
              <a:t>wnt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smtClean="0"/>
              <a:t>+ </a:t>
            </a:r>
            <a:r>
              <a:rPr lang="en-US" sz="1600" b="1" dirty="0" smtClean="0"/>
              <a:t>15</a:t>
            </a:r>
            <a:r>
              <a:rPr lang="en-US" sz="1600" dirty="0" smtClean="0"/>
              <a:t> receptors)</a:t>
            </a:r>
            <a:endParaRPr lang="en-US" sz="1600" dirty="0"/>
          </a:p>
          <a:p>
            <a:pPr>
              <a:buClrTx/>
              <a:buFontTx/>
              <a:buNone/>
            </a:pPr>
            <a:endParaRPr lang="en-US" sz="1600" dirty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25875" y="1150938"/>
            <a:ext cx="4670166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57000"/>
              <a:buFont typeface="Times New Roman" charset="0"/>
              <a:buBlip>
                <a:blip r:embed="rId4"/>
              </a:buBlip>
            </a:pPr>
            <a:r>
              <a:rPr lang="en-US" sz="1600" b="1" dirty="0"/>
              <a:t> </a:t>
            </a:r>
            <a:r>
              <a:rPr lang="en-US" sz="1600" b="1" dirty="0" smtClean="0"/>
              <a:t> 350 </a:t>
            </a:r>
            <a:r>
              <a:rPr lang="en-US" sz="1600" b="1" dirty="0"/>
              <a:t>- 400 AA</a:t>
            </a:r>
          </a:p>
          <a:p>
            <a:pPr>
              <a:buSzPct val="57000"/>
              <a:buFont typeface="Times New Roman" charset="0"/>
              <a:buBlip>
                <a:blip r:embed="rId4"/>
              </a:buBlip>
            </a:pPr>
            <a:r>
              <a:rPr lang="en-US" sz="1600" dirty="0"/>
              <a:t> </a:t>
            </a:r>
            <a:r>
              <a:rPr lang="en-US" sz="1600" dirty="0" smtClean="0"/>
              <a:t> degree </a:t>
            </a:r>
            <a:r>
              <a:rPr lang="en-US" sz="1600" dirty="0"/>
              <a:t>of sequence identity app</a:t>
            </a:r>
            <a:r>
              <a:rPr lang="en-US" sz="1600" b="1" dirty="0"/>
              <a:t>.18%</a:t>
            </a:r>
          </a:p>
          <a:p>
            <a:pPr>
              <a:buClrTx/>
              <a:buFontTx/>
              <a:buNone/>
            </a:pPr>
            <a:r>
              <a:rPr lang="en-US" sz="1600" dirty="0"/>
              <a:t> </a:t>
            </a:r>
            <a:r>
              <a:rPr lang="en-US" sz="1600" dirty="0" smtClean="0"/>
              <a:t>  including </a:t>
            </a:r>
            <a:r>
              <a:rPr lang="en-US" sz="1600" dirty="0"/>
              <a:t>a conserved pattern of 23-24 </a:t>
            </a:r>
          </a:p>
          <a:p>
            <a:pPr>
              <a:buClrTx/>
              <a:buSzTx/>
              <a:buFontTx/>
              <a:buNone/>
            </a:pPr>
            <a:r>
              <a:rPr lang="en-US" sz="1600" dirty="0" smtClean="0"/>
              <a:t>   cysteine </a:t>
            </a:r>
            <a:r>
              <a:rPr lang="en-US" sz="1600" dirty="0"/>
              <a:t>residues </a:t>
            </a:r>
          </a:p>
          <a:p>
            <a:pPr>
              <a:buSzPct val="57000"/>
              <a:buFont typeface="Times New Roman" charset="0"/>
              <a:buBlip>
                <a:blip r:embed="rId4"/>
              </a:buBlip>
            </a:pPr>
            <a:r>
              <a:rPr lang="en-US" sz="1600" dirty="0"/>
              <a:t> </a:t>
            </a:r>
            <a:r>
              <a:rPr lang="en-US" sz="1600" dirty="0" smtClean="0"/>
              <a:t> acts </a:t>
            </a:r>
            <a:r>
              <a:rPr lang="en-US" sz="1600" dirty="0"/>
              <a:t>as a diffusible </a:t>
            </a:r>
            <a:r>
              <a:rPr lang="en-US" sz="1600" dirty="0" smtClean="0"/>
              <a:t>ligand, short range </a:t>
            </a:r>
            <a:r>
              <a:rPr lang="en-US" sz="1600" dirty="0" err="1" smtClean="0"/>
              <a:t>signalling</a:t>
            </a:r>
            <a:endParaRPr lang="en-US" sz="1600" dirty="0"/>
          </a:p>
          <a:p>
            <a:pPr>
              <a:buClrTx/>
              <a:buSzTx/>
              <a:buFontTx/>
              <a:buNone/>
            </a:pPr>
            <a:endParaRPr lang="en-US" sz="1600" dirty="0"/>
          </a:p>
          <a:p>
            <a:pPr>
              <a:buClrTx/>
              <a:buFontTx/>
              <a:buNone/>
            </a:pPr>
            <a:endParaRPr lang="en-US" sz="1600" dirty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61925" y="3030538"/>
            <a:ext cx="4702175" cy="20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Gene inactivation experiments in mouse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Wnt1    loss of midbrain and cerebellum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Wnt2    placental defects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Wnt3    early gastrulation defects, limb defects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Wnt3a  </a:t>
            </a:r>
            <a:r>
              <a:rPr lang="en-US" sz="1600" dirty="0" err="1">
                <a:solidFill>
                  <a:srgbClr val="000000"/>
                </a:solidFill>
              </a:rPr>
              <a:t>somites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tailbud</a:t>
            </a:r>
            <a:r>
              <a:rPr lang="en-US" sz="1600" dirty="0">
                <a:solidFill>
                  <a:srgbClr val="000000"/>
                </a:solidFill>
              </a:rPr>
              <a:t> defects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Wnt4    kidney defects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Wnt5a  truncated limbs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Wnt7a  limb polarity, female infertility</a:t>
            </a:r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4660900" y="3227388"/>
          <a:ext cx="2865438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r:id="rId5" imgW="6353689" imgH="4320508" progId="">
                  <p:embed/>
                </p:oleObj>
              </mc:Choice>
              <mc:Fallback>
                <p:oleObj r:id="rId5" imgW="6353689" imgH="43205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900" y="3227388"/>
                        <a:ext cx="2865438" cy="19494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027613" y="296545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/>
              <a:t>control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338888" y="2965450"/>
            <a:ext cx="855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b="1"/>
              <a:t>Wnt-3</a:t>
            </a:r>
            <a:r>
              <a:rPr lang="en-US" sz="1600" b="1" baseline="30000"/>
              <a:t>-/-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348288" y="5121275"/>
            <a:ext cx="174307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400" i="1">
                <a:solidFill>
                  <a:srgbClr val="808080"/>
                </a:solidFill>
              </a:rPr>
              <a:t>Barrow et al. (2003)</a:t>
            </a:r>
          </a:p>
        </p:txBody>
      </p:sp>
    </p:spTree>
    <p:extLst>
      <p:ext uri="{BB962C8B-B14F-4D97-AF65-F5344CB8AC3E}">
        <p14:creationId xmlns:p14="http://schemas.microsoft.com/office/powerpoint/2010/main" val="35330989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2487613" y="414338"/>
            <a:ext cx="39401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/>
              <a:t>Wnt signalling pathway</a:t>
            </a:r>
            <a:r>
              <a:rPr lang="en-US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828674" y="1666875"/>
            <a:ext cx="7487741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800" dirty="0"/>
              <a:t>1. </a:t>
            </a:r>
            <a:r>
              <a:rPr lang="en-US" sz="1800" dirty="0" err="1"/>
              <a:t>Cannonical</a:t>
            </a:r>
            <a:r>
              <a:rPr lang="en-US" sz="1800" dirty="0"/>
              <a:t> </a:t>
            </a:r>
            <a:r>
              <a:rPr lang="en-US" sz="1800" dirty="0" smtClean="0"/>
              <a:t>pathway  - 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-</a:t>
            </a:r>
            <a:r>
              <a:rPr lang="en-US" sz="1800" dirty="0" smtClean="0"/>
              <a:t>catenin and Lrp5/6 </a:t>
            </a:r>
            <a:r>
              <a:rPr lang="en-US" sz="1800" dirty="0" smtClean="0"/>
              <a:t>dependent</a:t>
            </a:r>
            <a:endParaRPr lang="en-US" sz="1800" dirty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28675" y="2289175"/>
            <a:ext cx="601345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800" dirty="0"/>
              <a:t>2. Regulation of planar polarity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28675" y="2911475"/>
            <a:ext cx="622141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800"/>
              <a:t>3. Regulation of calcium signalling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8064" y="249289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</a:t>
            </a:r>
            <a:r>
              <a:rPr lang="en-US" sz="1800" dirty="0" smtClean="0">
                <a:solidFill>
                  <a:srgbClr val="000000"/>
                </a:solidFill>
              </a:rPr>
              <a:t>on-</a:t>
            </a:r>
            <a:r>
              <a:rPr lang="en-US" sz="1800" dirty="0" err="1" smtClean="0">
                <a:solidFill>
                  <a:srgbClr val="000000"/>
                </a:solidFill>
              </a:rPr>
              <a:t>cannonical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solidFill>
                  <a:srgbClr val="000000"/>
                </a:solidFill>
              </a:rPr>
              <a:t>-</a:t>
            </a:r>
            <a:r>
              <a:rPr lang="en-US" sz="1800" dirty="0" smtClean="0">
                <a:solidFill>
                  <a:srgbClr val="000000"/>
                </a:solidFill>
              </a:rPr>
              <a:t>catenin and Lrp5/6 independent)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4572000" y="2420888"/>
            <a:ext cx="360040" cy="86409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866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60438"/>
            <a:ext cx="60483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6532563"/>
            <a:ext cx="82264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15-77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63688" y="260648"/>
            <a:ext cx="655694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CANNONICAL WNT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PATHWAY 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536308" y="1244600"/>
            <a:ext cx="2716212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500" b="1" dirty="0"/>
              <a:t>LRP</a:t>
            </a:r>
            <a:r>
              <a:rPr lang="en-US" sz="1500" dirty="0"/>
              <a:t> - </a:t>
            </a:r>
            <a:r>
              <a:rPr lang="en-US" sz="1500" dirty="0">
                <a:solidFill>
                  <a:srgbClr val="191919"/>
                </a:solidFill>
                <a:cs typeface="ArialMT" charset="0"/>
              </a:rPr>
              <a:t>low density lipoprotein receptor-related protein</a:t>
            </a:r>
          </a:p>
          <a:p>
            <a:r>
              <a:rPr lang="en-US" sz="1500" dirty="0"/>
              <a:t>('arrow' in Drosophila)</a:t>
            </a:r>
          </a:p>
          <a:p>
            <a:endParaRPr lang="en-US" sz="1500" dirty="0"/>
          </a:p>
          <a:p>
            <a:r>
              <a:rPr lang="en-US" sz="1500" b="1" dirty="0"/>
              <a:t>GSK3</a:t>
            </a:r>
            <a:r>
              <a:rPr lang="en-US" sz="1500" dirty="0"/>
              <a:t> – </a:t>
            </a:r>
            <a:r>
              <a:rPr lang="en-US" sz="1500" dirty="0" err="1"/>
              <a:t>glykogen</a:t>
            </a:r>
            <a:r>
              <a:rPr lang="en-US" sz="1500" dirty="0"/>
              <a:t> synthase kinase 3</a:t>
            </a:r>
          </a:p>
          <a:p>
            <a:r>
              <a:rPr lang="en-US" sz="1500" dirty="0"/>
              <a:t>('shaggy' in Drosophila)</a:t>
            </a:r>
          </a:p>
          <a:p>
            <a:endParaRPr lang="en-US" sz="1500" dirty="0"/>
          </a:p>
          <a:p>
            <a:r>
              <a:rPr lang="en-US" sz="1500" b="1" dirty="0"/>
              <a:t>CK1</a:t>
            </a:r>
            <a:r>
              <a:rPr lang="en-US" sz="1500" dirty="0"/>
              <a:t> – casein kinase 1</a:t>
            </a:r>
          </a:p>
          <a:p>
            <a:endParaRPr lang="en-US" sz="1500" dirty="0"/>
          </a:p>
          <a:p>
            <a:r>
              <a:rPr lang="en-US" sz="1500" b="1" dirty="0"/>
              <a:t>APC</a:t>
            </a:r>
            <a:r>
              <a:rPr lang="en-US" sz="1500" dirty="0"/>
              <a:t> - </a:t>
            </a:r>
            <a:r>
              <a:rPr lang="en-US" sz="1500" dirty="0">
                <a:solidFill>
                  <a:srgbClr val="191919"/>
                </a:solidFill>
                <a:cs typeface="ArialMT" charset="0"/>
              </a:rPr>
              <a:t>adenomatous polyposis coli</a:t>
            </a:r>
          </a:p>
          <a:p>
            <a:endParaRPr lang="en-US" sz="1500" dirty="0">
              <a:solidFill>
                <a:srgbClr val="191919"/>
              </a:solidFill>
              <a:cs typeface="ArialMT" charset="0"/>
            </a:endParaRPr>
          </a:p>
          <a:p>
            <a:r>
              <a:rPr lang="en-US" sz="1500" b="1" dirty="0">
                <a:solidFill>
                  <a:srgbClr val="191919"/>
                </a:solidFill>
                <a:cs typeface="ArialMT" charset="0"/>
              </a:rPr>
              <a:t>LEF1/TCF</a:t>
            </a:r>
            <a:r>
              <a:rPr lang="en-US" sz="1500" dirty="0">
                <a:solidFill>
                  <a:srgbClr val="191919"/>
                </a:solidFill>
                <a:cs typeface="ArialMT" charset="0"/>
              </a:rPr>
              <a:t> - lymphoid enhancer binding factor 1 /</a:t>
            </a:r>
          </a:p>
          <a:p>
            <a:r>
              <a:rPr lang="en-US" sz="1500" dirty="0">
                <a:solidFill>
                  <a:srgbClr val="191919"/>
                </a:solidFill>
                <a:cs typeface="ArialMT" charset="0"/>
              </a:rPr>
              <a:t>T cell factor-1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531061" y="476672"/>
            <a:ext cx="250543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800" b="1" dirty="0" err="1"/>
              <a:t>Wnt</a:t>
            </a:r>
            <a:r>
              <a:rPr lang="cs-CZ" sz="1800" b="1" dirty="0"/>
              <a:t> </a:t>
            </a:r>
            <a:r>
              <a:rPr lang="en-US" sz="1800" b="1" dirty="0"/>
              <a:t>regulates </a:t>
            </a:r>
            <a:endParaRPr lang="en-US" sz="1800" b="1" dirty="0" smtClean="0"/>
          </a:p>
          <a:p>
            <a:r>
              <a:rPr lang="en-US" sz="1800" b="1" dirty="0" smtClean="0"/>
              <a:t>stability </a:t>
            </a:r>
            <a:r>
              <a:rPr lang="en-US" sz="1800" b="1" dirty="0"/>
              <a:t>of  </a:t>
            </a:r>
            <a:r>
              <a:rPr lang="en-US" sz="1800" b="1" dirty="0">
                <a:solidFill>
                  <a:srgbClr val="CC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1" dirty="0">
                <a:solidFill>
                  <a:srgbClr val="CC0000"/>
                </a:solidFill>
              </a:rPr>
              <a:t>-catenin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16216" y="5517232"/>
            <a:ext cx="23762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000000"/>
                </a:solidFill>
              </a:rPr>
              <a:t>Axin2</a:t>
            </a:r>
            <a:r>
              <a:rPr lang="en-US" sz="1500" dirty="0" smtClean="0">
                <a:solidFill>
                  <a:srgbClr val="000000"/>
                </a:solidFill>
              </a:rPr>
              <a:t> – typical </a:t>
            </a:r>
            <a:r>
              <a:rPr lang="en-US" sz="1500" dirty="0" err="1" smtClean="0">
                <a:solidFill>
                  <a:srgbClr val="000000"/>
                </a:solidFill>
              </a:rPr>
              <a:t>cannonical</a:t>
            </a:r>
            <a:r>
              <a:rPr lang="en-US" sz="1500" dirty="0" smtClean="0">
                <a:solidFill>
                  <a:srgbClr val="000000"/>
                </a:solidFill>
              </a:rPr>
              <a:t> target, negative feedback regulator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31840" y="908720"/>
            <a:ext cx="3384376" cy="554461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59624" y="5517232"/>
            <a:ext cx="3384376" cy="79208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00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19 at 5.33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6" y="3461948"/>
            <a:ext cx="5737200" cy="3396052"/>
          </a:xfrm>
          <a:prstGeom prst="rect">
            <a:avLst/>
          </a:prstGeom>
        </p:spPr>
      </p:pic>
      <p:pic>
        <p:nvPicPr>
          <p:cNvPr id="4" name="Picture 3" descr="Screen Shot 2013-10-19 at 5.33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06561"/>
            <a:ext cx="4572992" cy="5534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W</a:t>
            </a:r>
            <a:r>
              <a:rPr lang="en-US" sz="2000" dirty="0" err="1" smtClean="0">
                <a:solidFill>
                  <a:schemeClr val="tx1"/>
                </a:solidFill>
              </a:rPr>
              <a:t>nt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signalling</a:t>
            </a:r>
            <a:r>
              <a:rPr lang="en-US" sz="2000" dirty="0" smtClean="0">
                <a:solidFill>
                  <a:schemeClr val="tx1"/>
                </a:solidFill>
              </a:rPr>
              <a:t> requires endocytosis of the receptor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644340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m</a:t>
            </a:r>
            <a:r>
              <a:rPr lang="en-US" sz="1200" dirty="0" err="1" smtClean="0">
                <a:solidFill>
                  <a:srgbClr val="000000"/>
                </a:solidFill>
              </a:rPr>
              <a:t>ultivesicular</a:t>
            </a:r>
            <a:r>
              <a:rPr lang="en-US" sz="1200" dirty="0" smtClean="0">
                <a:solidFill>
                  <a:srgbClr val="000000"/>
                </a:solidFill>
              </a:rPr>
              <a:t> body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555776" y="1206561"/>
            <a:ext cx="1224136" cy="792088"/>
          </a:xfrm>
          <a:prstGeom prst="ellipse">
            <a:avLst/>
          </a:prstGeom>
          <a:noFill/>
          <a:ln>
            <a:solidFill>
              <a:srgbClr val="FF6600"/>
            </a:solidFill>
            <a:prstDash val="dash"/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191683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6600"/>
                </a:solidFill>
              </a:rPr>
              <a:t>signalosome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178262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v</a:t>
            </a:r>
            <a:r>
              <a:rPr lang="en-US" sz="1400" dirty="0" smtClean="0">
                <a:solidFill>
                  <a:schemeClr val="tx1"/>
                </a:solidFill>
              </a:rPr>
              <a:t>acuolar ATPase</a:t>
            </a:r>
          </a:p>
          <a:p>
            <a:r>
              <a:rPr lang="en-US" sz="1400" dirty="0">
                <a:solidFill>
                  <a:srgbClr val="FF6600"/>
                </a:solidFill>
              </a:rPr>
              <a:t>a</a:t>
            </a:r>
            <a:r>
              <a:rPr lang="en-US" sz="1400" dirty="0" smtClean="0">
                <a:solidFill>
                  <a:srgbClr val="FF6600"/>
                </a:solidFill>
              </a:rPr>
              <a:t>cidification of vesicle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329479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p</a:t>
            </a:r>
            <a:r>
              <a:rPr lang="en-US" sz="1400" dirty="0" smtClean="0">
                <a:solidFill>
                  <a:srgbClr val="FF6600"/>
                </a:solidFill>
              </a:rPr>
              <a:t>hosphorylation of LRP6</a:t>
            </a:r>
            <a:endParaRPr lang="en-US" sz="1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385169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b</a:t>
            </a:r>
            <a:r>
              <a:rPr lang="en-US" sz="1400" dirty="0" smtClean="0">
                <a:solidFill>
                  <a:srgbClr val="FF6600"/>
                </a:solidFill>
              </a:rPr>
              <a:t>inding of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destruction complex</a:t>
            </a:r>
            <a:endParaRPr lang="en-US" sz="1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2120" y="551723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GSK3 not functional, sequestered from cytoplasm</a:t>
            </a:r>
          </a:p>
          <a:p>
            <a:r>
              <a:rPr lang="en-US" sz="1400" dirty="0">
                <a:solidFill>
                  <a:srgbClr val="FF6600"/>
                </a:solidFill>
                <a:latin typeface="Symbol" charset="2"/>
                <a:cs typeface="Symbol" charset="2"/>
              </a:rPr>
              <a:t>b</a:t>
            </a:r>
            <a:r>
              <a:rPr lang="en-US" sz="1400" dirty="0" smtClean="0">
                <a:solidFill>
                  <a:srgbClr val="FF6600"/>
                </a:solidFill>
              </a:rPr>
              <a:t>-catenin in cytoplasm escapes phosphorylation and </a:t>
            </a:r>
            <a:r>
              <a:rPr lang="en-US" sz="1400" dirty="0" smtClean="0">
                <a:solidFill>
                  <a:srgbClr val="FF6600"/>
                </a:solidFill>
              </a:rPr>
              <a:t>degradation</a:t>
            </a:r>
            <a:endParaRPr lang="en-US" sz="1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59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136775"/>
            <a:ext cx="5851525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28813" y="2098675"/>
            <a:ext cx="53911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Armadillo: b-catenin </a:t>
            </a:r>
            <a:r>
              <a:rPr lang="en-US" sz="1800" dirty="0" err="1">
                <a:solidFill>
                  <a:schemeClr val="bg1"/>
                </a:solidFill>
              </a:rPr>
              <a:t>ortholog</a:t>
            </a:r>
            <a:r>
              <a:rPr lang="en-US" sz="1800" dirty="0">
                <a:solidFill>
                  <a:schemeClr val="bg1"/>
                </a:solidFill>
              </a:rPr>
              <a:t> in Drosophila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866900" y="414338"/>
            <a:ext cx="5807075" cy="42545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-catenin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487613"/>
            <a:ext cx="5683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135188"/>
            <a:ext cx="8286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7055693" y="3717032"/>
            <a:ext cx="8286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 err="1">
                <a:solidFill>
                  <a:srgbClr val="FFFFFF"/>
                </a:solidFill>
              </a:rPr>
              <a:t>wt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embryo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228184" y="3317875"/>
            <a:ext cx="8286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</a:rPr>
              <a:t>arm allele </a:t>
            </a:r>
            <a:r>
              <a:rPr lang="en-US" sz="1200" dirty="0" smtClean="0">
                <a:solidFill>
                  <a:srgbClr val="FFFFFF"/>
                </a:solidFill>
              </a:rPr>
              <a:t>embryo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372200" y="4714974"/>
            <a:ext cx="12684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400" b="1" dirty="0">
                <a:solidFill>
                  <a:srgbClr val="FFFFFF"/>
                </a:solidFill>
              </a:rPr>
              <a:t>Segment polarity phenotype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817563" y="1036638"/>
            <a:ext cx="80867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57000"/>
              <a:buFont typeface="Times New Roman" charset="0"/>
              <a:buBlip>
                <a:blip r:embed="rId6"/>
              </a:buBlip>
            </a:pPr>
            <a:r>
              <a:rPr lang="en-US" sz="1600" dirty="0"/>
              <a:t> </a:t>
            </a:r>
            <a:r>
              <a:rPr lang="en-US" sz="1600" dirty="0" smtClean="0"/>
              <a:t> targeted </a:t>
            </a:r>
            <a:r>
              <a:rPr lang="en-US" sz="1600" dirty="0"/>
              <a:t>for degradation by the '</a:t>
            </a:r>
            <a:r>
              <a:rPr lang="en-US" sz="1600" b="1" dirty="0"/>
              <a:t>destruction complex</a:t>
            </a:r>
            <a:r>
              <a:rPr lang="en-US" sz="1600" dirty="0"/>
              <a:t>' (</a:t>
            </a:r>
            <a:r>
              <a:rPr lang="en-US" sz="1600" dirty="0" err="1"/>
              <a:t>axin</a:t>
            </a:r>
            <a:r>
              <a:rPr lang="en-US" sz="1600" dirty="0"/>
              <a:t>, GSK3, CK1, APC)</a:t>
            </a:r>
          </a:p>
          <a:p>
            <a:pPr>
              <a:buSzPct val="57000"/>
              <a:buFont typeface="Times New Roman" charset="0"/>
              <a:buBlip>
                <a:blip r:embed="rId6"/>
              </a:buBlip>
            </a:pPr>
            <a:r>
              <a:rPr lang="en-US" sz="1600" dirty="0"/>
              <a:t> </a:t>
            </a:r>
            <a:r>
              <a:rPr lang="en-US" sz="1600" dirty="0" smtClean="0"/>
              <a:t> when </a:t>
            </a:r>
            <a:r>
              <a:rPr lang="en-US" sz="1600" dirty="0"/>
              <a:t>phosphorylated by GSK3 it is </a:t>
            </a:r>
            <a:r>
              <a:rPr lang="en-US" sz="1600" dirty="0" err="1"/>
              <a:t>ubiquitinated</a:t>
            </a:r>
            <a:r>
              <a:rPr lang="en-US" sz="1600" dirty="0"/>
              <a:t> by E3 ubiquitin ligase and  </a:t>
            </a:r>
          </a:p>
          <a:p>
            <a:pPr>
              <a:buSzPct val="57000"/>
            </a:pPr>
            <a:r>
              <a:rPr lang="en-US" sz="1600" dirty="0"/>
              <a:t> </a:t>
            </a:r>
            <a:r>
              <a:rPr lang="en-US" sz="1600" dirty="0" smtClean="0"/>
              <a:t> destroyed </a:t>
            </a:r>
            <a:r>
              <a:rPr lang="en-US" sz="1600" dirty="0"/>
              <a:t>by proteasome</a:t>
            </a:r>
          </a:p>
          <a:p>
            <a:pPr>
              <a:buSzPct val="57000"/>
              <a:buFont typeface="Times New Roman" charset="0"/>
              <a:buBlip>
                <a:blip r:embed="rId6"/>
              </a:buBlip>
            </a:pPr>
            <a:r>
              <a:rPr lang="en-US" sz="1600" dirty="0"/>
              <a:t> </a:t>
            </a:r>
            <a:r>
              <a:rPr lang="en-US" sz="1600" dirty="0" smtClean="0"/>
              <a:t> only </a:t>
            </a:r>
            <a:r>
              <a:rPr lang="en-US" sz="1600" dirty="0" err="1"/>
              <a:t>unfosphorylated</a:t>
            </a:r>
            <a:r>
              <a:rPr lang="en-US" sz="1600" dirty="0"/>
              <a:t> </a:t>
            </a:r>
            <a:r>
              <a:rPr lang="en-US" sz="1600" dirty="0">
                <a:latin typeface="Symbol" charset="2"/>
                <a:cs typeface="Symbol" charset="2"/>
              </a:rPr>
              <a:t>b</a:t>
            </a:r>
            <a:r>
              <a:rPr lang="en-US" sz="1600" dirty="0"/>
              <a:t>-catenin can enter nucleus</a:t>
            </a:r>
          </a:p>
        </p:txBody>
      </p:sp>
    </p:spTree>
    <p:extLst>
      <p:ext uri="{BB962C8B-B14F-4D97-AF65-F5344CB8AC3E}">
        <p14:creationId xmlns:p14="http://schemas.microsoft.com/office/powerpoint/2010/main" val="3379292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79512" y="404664"/>
            <a:ext cx="5184775" cy="504056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2000" dirty="0"/>
              <a:t>Dual role of </a:t>
            </a:r>
            <a:r>
              <a:rPr lang="en-US" sz="2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-catenin: </a:t>
            </a:r>
            <a:r>
              <a:rPr lang="en-US" sz="2000" dirty="0" err="1"/>
              <a:t>adherens</a:t>
            </a:r>
            <a:r>
              <a:rPr lang="en-US" sz="2000" dirty="0"/>
              <a:t> junctions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2073275"/>
            <a:ext cx="558641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5186" y="6584950"/>
            <a:ext cx="57435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 err="1">
                <a:solidFill>
                  <a:srgbClr val="1A1718"/>
                </a:solidFill>
                <a:cs typeface="Arial" charset="0"/>
              </a:rPr>
              <a:t>Stepniak</a:t>
            </a:r>
            <a:r>
              <a:rPr lang="en-US" sz="1200" dirty="0">
                <a:solidFill>
                  <a:srgbClr val="1A1718"/>
                </a:solidFill>
                <a:cs typeface="Arial" charset="0"/>
              </a:rPr>
              <a:t> E et al.: Cold Spring </a:t>
            </a:r>
            <a:r>
              <a:rPr lang="en-US" sz="1200" dirty="0" err="1">
                <a:solidFill>
                  <a:srgbClr val="1A1718"/>
                </a:solidFill>
                <a:cs typeface="Arial" charset="0"/>
              </a:rPr>
              <a:t>Harb</a:t>
            </a:r>
            <a:r>
              <a:rPr lang="en-US" sz="1200" dirty="0">
                <a:solidFill>
                  <a:srgbClr val="1A1718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1A1718"/>
                </a:solidFill>
                <a:cs typeface="Arial" charset="0"/>
              </a:rPr>
              <a:t>Perspect</a:t>
            </a:r>
            <a:r>
              <a:rPr lang="en-US" sz="1200" dirty="0">
                <a:solidFill>
                  <a:srgbClr val="1A1718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1A1718"/>
                </a:solidFill>
                <a:cs typeface="Arial" charset="0"/>
              </a:rPr>
              <a:t>Biol</a:t>
            </a:r>
            <a:r>
              <a:rPr lang="en-US" sz="1200" dirty="0">
                <a:solidFill>
                  <a:srgbClr val="1A1718"/>
                </a:solidFill>
                <a:cs typeface="Arial" charset="0"/>
              </a:rPr>
              <a:t> 2009;1:a002949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214313"/>
            <a:ext cx="3770313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317875"/>
            <a:ext cx="3632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612560" y="1556792"/>
            <a:ext cx="5904656" cy="4486460"/>
            <a:chOff x="4860032" y="-27384"/>
            <a:chExt cx="5904656" cy="4486460"/>
          </a:xfrm>
        </p:grpSpPr>
        <p:pic>
          <p:nvPicPr>
            <p:cNvPr id="2" name="Picture 1" descr="Screen Shot 2016-08-05 at 2.09.33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284984"/>
              <a:ext cx="5904656" cy="1174092"/>
            </a:xfrm>
            <a:prstGeom prst="rect">
              <a:avLst/>
            </a:prstGeom>
          </p:spPr>
        </p:pic>
        <p:pic>
          <p:nvPicPr>
            <p:cNvPr id="3" name="Picture 2" descr="Screen Shot 2016-08-05 at 2.09.2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-27384"/>
              <a:ext cx="5868144" cy="339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04809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676456" cy="5918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32640" y="357301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Pygopus</a:t>
            </a:r>
            <a:r>
              <a:rPr lang="en-US" dirty="0" smtClean="0"/>
              <a:t>, legless..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092280" y="3284984"/>
            <a:ext cx="1512168" cy="93610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499992" y="2924944"/>
            <a:ext cx="1008112" cy="43204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512" y="4365104"/>
            <a:ext cx="3240360" cy="165618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7504" y="2780928"/>
            <a:ext cx="8208912" cy="5040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3892986"/>
            <a:ext cx="288032" cy="400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103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15-4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79414"/>
            <a:ext cx="7359651" cy="609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-36512" y="6381328"/>
            <a:ext cx="4535413" cy="3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 err="1" smtClean="0">
                <a:latin typeface="AdvTTb54a34f7" charset="0"/>
                <a:cs typeface="AdvTTb54a34f7" charset="0"/>
              </a:rPr>
              <a:t>Niehrs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Ch</a:t>
            </a:r>
            <a:r>
              <a:rPr lang="en-US" sz="1200" dirty="0" smtClean="0">
                <a:latin typeface="AdvTTb54a34f7" charset="0"/>
                <a:cs typeface="AdvTTb54a34f7" charset="0"/>
              </a:rPr>
              <a:t>: Nat Rev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Mol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Cell Bio,13, 767-779, 2012. </a:t>
            </a:r>
            <a:endParaRPr lang="en-US" sz="1200" dirty="0">
              <a:latin typeface="AdvTTb54a34f7" charset="0"/>
              <a:cs typeface="AdvTTb54a34f7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452688" y="231775"/>
            <a:ext cx="41481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B80047"/>
                </a:solidFill>
              </a:rPr>
              <a:t>WNT </a:t>
            </a:r>
            <a:r>
              <a:rPr lang="en-US" sz="1600" b="1" dirty="0">
                <a:solidFill>
                  <a:srgbClr val="B80047"/>
                </a:solidFill>
              </a:rPr>
              <a:t>PATHWAYs</a:t>
            </a:r>
          </a:p>
        </p:txBody>
      </p:sp>
      <p:pic>
        <p:nvPicPr>
          <p:cNvPr id="3" name="Picture 2" descr="Screen Shot 2013-10-19 at 5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5950"/>
          </a:xfrm>
          <a:prstGeom prst="rect">
            <a:avLst/>
          </a:prstGeom>
        </p:spPr>
      </p:pic>
      <p:pic>
        <p:nvPicPr>
          <p:cNvPr id="4" name="Picture 3" descr="Screen Shot 2013-10-19 at 5.17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52" y="2132856"/>
            <a:ext cx="9144000" cy="26732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436096" y="836712"/>
            <a:ext cx="3707904" cy="6021288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476672"/>
            <a:ext cx="223392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3808" y="620688"/>
            <a:ext cx="475928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56176" y="404664"/>
            <a:ext cx="1872208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520" y="3861048"/>
            <a:ext cx="1872208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396552" y="332656"/>
            <a:ext cx="3707904" cy="6021288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20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60648"/>
            <a:ext cx="8294836" cy="31323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51920" y="5623530"/>
            <a:ext cx="1224136" cy="75779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9" name="Picture 8" descr="Screen Shot 2013-10-19 at 6.08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320" y="3931315"/>
            <a:ext cx="1220055" cy="1988964"/>
          </a:xfrm>
          <a:prstGeom prst="rect">
            <a:avLst/>
          </a:prstGeom>
        </p:spPr>
      </p:pic>
      <p:pic>
        <p:nvPicPr>
          <p:cNvPr id="4" name="Picture 3" descr="Screen Shot 2016-10-19 at 5.49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368" y="5229200"/>
            <a:ext cx="9144000" cy="15278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512" y="4324224"/>
            <a:ext cx="8825509" cy="1625056"/>
            <a:chOff x="179512" y="4324224"/>
            <a:chExt cx="8825509" cy="1625056"/>
          </a:xfrm>
        </p:grpSpPr>
        <p:pic>
          <p:nvPicPr>
            <p:cNvPr id="6" name="Picture 5" descr="Screen Shot 2016-10-19 at 5.48.2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4540248"/>
              <a:ext cx="1872208" cy="1250113"/>
            </a:xfrm>
            <a:prstGeom prst="rect">
              <a:avLst/>
            </a:prstGeom>
          </p:spPr>
        </p:pic>
        <p:pic>
          <p:nvPicPr>
            <p:cNvPr id="8" name="Picture 7" descr="Screen Shot 2016-10-19 at 5.48.44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4540248"/>
              <a:ext cx="2180125" cy="1296144"/>
            </a:xfrm>
            <a:prstGeom prst="rect">
              <a:avLst/>
            </a:prstGeom>
          </p:spPr>
        </p:pic>
        <p:pic>
          <p:nvPicPr>
            <p:cNvPr id="12" name="Picture 11" descr="Screen Shot 2016-10-19 at 5.49.04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540248"/>
              <a:ext cx="1872208" cy="1409032"/>
            </a:xfrm>
            <a:prstGeom prst="rect">
              <a:avLst/>
            </a:prstGeom>
          </p:spPr>
        </p:pic>
        <p:pic>
          <p:nvPicPr>
            <p:cNvPr id="14" name="Picture 13" descr="Screen Shot 2016-10-19 at 5.49.24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324224"/>
              <a:ext cx="2416797" cy="152695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283968" y="4365104"/>
              <a:ext cx="288032" cy="360040"/>
            </a:xfrm>
            <a:prstGeom prst="rect">
              <a:avLst/>
            </a:prstGeom>
            <a:ln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pic>
        <p:nvPicPr>
          <p:cNvPr id="17" name="Picture 16" descr="Screen Shot 2016-10-19 at 5.43.0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874" y="5225866"/>
            <a:ext cx="174248" cy="26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9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19 at 5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340768"/>
            <a:ext cx="9144000" cy="1883940"/>
          </a:xfrm>
          <a:prstGeom prst="rect">
            <a:avLst/>
          </a:prstGeom>
        </p:spPr>
      </p:pic>
      <p:pic>
        <p:nvPicPr>
          <p:cNvPr id="6" name="Picture 5" descr="Screen Shot 2016-10-19 at 5.1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552728" cy="4150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54868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Fz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Dsh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signalling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in PCP does not require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Wnt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ligands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4077072"/>
            <a:ext cx="16916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Frizzled (</a:t>
            </a:r>
            <a:r>
              <a:rPr lang="en-US" sz="1400" dirty="0" err="1" smtClean="0">
                <a:solidFill>
                  <a:schemeClr val="tx1"/>
                </a:solidFill>
              </a:rPr>
              <a:t>Fz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Dishevelled</a:t>
            </a:r>
            <a:r>
              <a:rPr lang="en-US" sz="1400" dirty="0" smtClean="0">
                <a:solidFill>
                  <a:schemeClr val="tx1"/>
                </a:solidFill>
              </a:rPr>
              <a:t> (</a:t>
            </a:r>
            <a:r>
              <a:rPr lang="en-US" sz="1400" dirty="0" err="1" smtClean="0">
                <a:solidFill>
                  <a:schemeClr val="tx1"/>
                </a:solidFill>
              </a:rPr>
              <a:t>Dsh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Van Gogh (</a:t>
            </a:r>
            <a:r>
              <a:rPr lang="en-US" sz="1400" dirty="0" err="1" smtClean="0">
                <a:solidFill>
                  <a:schemeClr val="tx1"/>
                </a:solidFill>
              </a:rPr>
              <a:t>Vang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Prickle (</a:t>
            </a:r>
            <a:r>
              <a:rPr lang="en-US" sz="1400" dirty="0" err="1" smtClean="0">
                <a:solidFill>
                  <a:schemeClr val="tx1"/>
                </a:solidFill>
              </a:rPr>
              <a:t>Pk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Flamingo (</a:t>
            </a:r>
            <a:r>
              <a:rPr lang="en-US" sz="1400" dirty="0" err="1" smtClean="0">
                <a:solidFill>
                  <a:schemeClr val="tx1"/>
                </a:solidFill>
              </a:rPr>
              <a:t>Fmi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Furrowed (</a:t>
            </a:r>
            <a:r>
              <a:rPr lang="en-US" sz="1400" dirty="0" err="1" smtClean="0">
                <a:solidFill>
                  <a:schemeClr val="tx1"/>
                </a:solidFill>
              </a:rPr>
              <a:t>Fw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Diego (</a:t>
            </a:r>
            <a:r>
              <a:rPr lang="en-US" sz="1400" dirty="0" err="1" smtClean="0">
                <a:solidFill>
                  <a:schemeClr val="tx1"/>
                </a:solidFill>
              </a:rPr>
              <a:t>Dgo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 descr="Screen Shot 2016-10-19 at 5.43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874" y="5225866"/>
            <a:ext cx="174248" cy="26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19 at 5.1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" y="2204864"/>
            <a:ext cx="9144000" cy="3814397"/>
          </a:xfrm>
          <a:prstGeom prst="rect">
            <a:avLst/>
          </a:prstGeom>
        </p:spPr>
      </p:pic>
      <p:pic>
        <p:nvPicPr>
          <p:cNvPr id="2" name="Picture 1" descr="Screen Shot 2016-10-19 at 5.26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2420888"/>
            <a:ext cx="9144000" cy="1327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26876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Presence of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Wnt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gradient sets gradient of PCP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signalling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4868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Wnt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competes for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Fz-Vang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 interactions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 descr="Screen Shot 2016-10-19 at 5.43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0874" y="5225866"/>
            <a:ext cx="174248" cy="26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-36512" y="6381328"/>
            <a:ext cx="4535413" cy="3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 err="1" smtClean="0">
                <a:latin typeface="AdvTTb54a34f7" charset="0"/>
                <a:cs typeface="AdvTTb54a34f7" charset="0"/>
              </a:rPr>
              <a:t>Niehrs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Ch</a:t>
            </a:r>
            <a:r>
              <a:rPr lang="en-US" sz="1200" dirty="0" smtClean="0">
                <a:latin typeface="AdvTTb54a34f7" charset="0"/>
                <a:cs typeface="AdvTTb54a34f7" charset="0"/>
              </a:rPr>
              <a:t>: Nat Rev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Mol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Cell Bio,13, 767-779, 2012. </a:t>
            </a:r>
            <a:endParaRPr lang="en-US" sz="1200" dirty="0">
              <a:latin typeface="AdvTTb54a34f7" charset="0"/>
              <a:cs typeface="AdvTTb54a34f7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452688" y="231775"/>
            <a:ext cx="41481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B80047"/>
                </a:solidFill>
              </a:rPr>
              <a:t>WNT </a:t>
            </a:r>
            <a:r>
              <a:rPr lang="en-US" sz="1600" b="1" dirty="0">
                <a:solidFill>
                  <a:srgbClr val="B80047"/>
                </a:solidFill>
              </a:rPr>
              <a:t>PATHWAYs</a:t>
            </a:r>
          </a:p>
        </p:txBody>
      </p:sp>
      <p:pic>
        <p:nvPicPr>
          <p:cNvPr id="3" name="Picture 2" descr="Screen Shot 2013-10-19 at 5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5950"/>
          </a:xfrm>
          <a:prstGeom prst="rect">
            <a:avLst/>
          </a:prstGeom>
        </p:spPr>
      </p:pic>
      <p:pic>
        <p:nvPicPr>
          <p:cNvPr id="4" name="Picture 3" descr="Screen Shot 2013-10-19 at 5.17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52" y="2132856"/>
            <a:ext cx="9144000" cy="26732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868144" y="476672"/>
            <a:ext cx="475928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476672"/>
            <a:ext cx="223392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915816" y="548680"/>
            <a:ext cx="475928" cy="48505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51520" y="3861048"/>
            <a:ext cx="1872208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012160" y="4509120"/>
            <a:ext cx="1872208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178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3 at 3.0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856239" cy="288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6453336"/>
            <a:ext cx="28803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Niehrs</a:t>
            </a:r>
            <a:r>
              <a:rPr lang="en-US" sz="1200" dirty="0" smtClean="0">
                <a:solidFill>
                  <a:srgbClr val="000000"/>
                </a:solidFill>
              </a:rPr>
              <a:t>, C , Trends in Cell Biology, 2016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54868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Cannonical</a:t>
            </a:r>
            <a:r>
              <a:rPr lang="en-US" dirty="0" smtClean="0">
                <a:solidFill>
                  <a:srgbClr val="0000FF"/>
                </a:solidFill>
              </a:rPr>
              <a:t> pathway has b-catenin </a:t>
            </a:r>
            <a:r>
              <a:rPr lang="en-US" u="sng" dirty="0" smtClean="0">
                <a:solidFill>
                  <a:srgbClr val="0000FF"/>
                </a:solidFill>
              </a:rPr>
              <a:t>in</a:t>
            </a:r>
            <a:r>
              <a:rPr lang="en-US" dirty="0" smtClean="0">
                <a:solidFill>
                  <a:srgbClr val="0000FF"/>
                </a:solidFill>
              </a:rPr>
              <a:t>dependent roles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187624" y="2780928"/>
            <a:ext cx="2952328" cy="165618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501569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500" dirty="0" err="1" smtClean="0">
                <a:solidFill>
                  <a:srgbClr val="0000FF"/>
                </a:solidFill>
              </a:rPr>
              <a:t>Wnt</a:t>
            </a:r>
            <a:r>
              <a:rPr lang="en-US" sz="1500" dirty="0" smtClean="0">
                <a:solidFill>
                  <a:srgbClr val="0000FF"/>
                </a:solidFill>
              </a:rPr>
              <a:t>-dependent </a:t>
            </a:r>
            <a:r>
              <a:rPr lang="en-US" sz="1500" u="sng" dirty="0" smtClean="0">
                <a:solidFill>
                  <a:srgbClr val="0000FF"/>
                </a:solidFill>
              </a:rPr>
              <a:t>st</a:t>
            </a:r>
            <a:r>
              <a:rPr lang="en-US" sz="1500" dirty="0" smtClean="0">
                <a:solidFill>
                  <a:srgbClr val="0000FF"/>
                </a:solidFill>
              </a:rPr>
              <a:t>abilization </a:t>
            </a:r>
            <a:r>
              <a:rPr lang="en-US" sz="1500" u="sng" dirty="0" smtClean="0">
                <a:solidFill>
                  <a:srgbClr val="0000FF"/>
                </a:solidFill>
              </a:rPr>
              <a:t>o</a:t>
            </a:r>
            <a:r>
              <a:rPr lang="en-US" sz="1500" dirty="0" smtClean="0">
                <a:solidFill>
                  <a:srgbClr val="0000FF"/>
                </a:solidFill>
              </a:rPr>
              <a:t>f </a:t>
            </a:r>
            <a:r>
              <a:rPr lang="en-US" sz="1500" u="sng" dirty="0" smtClean="0">
                <a:solidFill>
                  <a:srgbClr val="0000FF"/>
                </a:solidFill>
              </a:rPr>
              <a:t>p</a:t>
            </a:r>
            <a:r>
              <a:rPr lang="en-US" sz="1500" dirty="0" smtClean="0">
                <a:solidFill>
                  <a:srgbClr val="0000FF"/>
                </a:solidFill>
              </a:rPr>
              <a:t>roteins (</a:t>
            </a:r>
            <a:r>
              <a:rPr lang="en-US" sz="1500" dirty="0" err="1" smtClean="0">
                <a:solidFill>
                  <a:srgbClr val="0000FF"/>
                </a:solidFill>
              </a:rPr>
              <a:t>Wnt</a:t>
            </a:r>
            <a:r>
              <a:rPr lang="en-US" sz="1500" dirty="0" smtClean="0">
                <a:solidFill>
                  <a:srgbClr val="0000FF"/>
                </a:solidFill>
              </a:rPr>
              <a:t>/STOP)</a:t>
            </a:r>
          </a:p>
          <a:p>
            <a:pPr marL="266700">
              <a:tabLst>
                <a:tab pos="266700" algn="l"/>
              </a:tabLst>
            </a:pPr>
            <a:r>
              <a:rPr lang="en-US" sz="1500" dirty="0" err="1" smtClean="0">
                <a:solidFill>
                  <a:schemeClr val="tx1"/>
                </a:solidFill>
              </a:rPr>
              <a:t>Wnt</a:t>
            </a:r>
            <a:r>
              <a:rPr lang="en-US" sz="1500" dirty="0" smtClean="0">
                <a:solidFill>
                  <a:schemeClr val="tx1"/>
                </a:solidFill>
              </a:rPr>
              <a:t>/Lrp6 </a:t>
            </a:r>
            <a:r>
              <a:rPr lang="en-US" sz="1500" dirty="0" err="1" smtClean="0">
                <a:solidFill>
                  <a:schemeClr val="tx1"/>
                </a:solidFill>
              </a:rPr>
              <a:t>signalling</a:t>
            </a:r>
            <a:r>
              <a:rPr lang="en-US" sz="1500" dirty="0" smtClean="0">
                <a:solidFill>
                  <a:schemeClr val="tx1"/>
                </a:solidFill>
              </a:rPr>
              <a:t> can sequester up to 70% of cellular GSK3 activity into the </a:t>
            </a:r>
            <a:r>
              <a:rPr lang="en-US" sz="1500" dirty="0" err="1" smtClean="0">
                <a:solidFill>
                  <a:schemeClr val="tx1"/>
                </a:solidFill>
              </a:rPr>
              <a:t>multivesicular</a:t>
            </a:r>
            <a:r>
              <a:rPr lang="en-US" sz="1500" dirty="0" smtClean="0">
                <a:solidFill>
                  <a:schemeClr val="tx1"/>
                </a:solidFill>
              </a:rPr>
              <a:t> bodies as well as large proportion of the cellular ubiquitin pool, therefore stabilizing many proteins in addition to b-catenin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554305"/>
            <a:ext cx="88204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500" dirty="0" err="1" smtClean="0">
                <a:solidFill>
                  <a:srgbClr val="0000FF"/>
                </a:solidFill>
              </a:rPr>
              <a:t>Wnt</a:t>
            </a:r>
            <a:r>
              <a:rPr lang="en-US" sz="1500" dirty="0" smtClean="0">
                <a:solidFill>
                  <a:srgbClr val="0000FF"/>
                </a:solidFill>
              </a:rPr>
              <a:t>/TOR</a:t>
            </a:r>
          </a:p>
          <a:p>
            <a:pPr marL="266700"/>
            <a:r>
              <a:rPr lang="en-US" sz="1500" dirty="0" smtClean="0">
                <a:solidFill>
                  <a:schemeClr val="tx1"/>
                </a:solidFill>
              </a:rPr>
              <a:t>GSK3 phosphorylates and </a:t>
            </a:r>
            <a:r>
              <a:rPr lang="en-US" sz="1500" dirty="0" smtClean="0">
                <a:solidFill>
                  <a:schemeClr val="tx1"/>
                </a:solidFill>
              </a:rPr>
              <a:t>activates </a:t>
            </a:r>
            <a:r>
              <a:rPr lang="en-US" sz="1500" dirty="0" smtClean="0">
                <a:solidFill>
                  <a:schemeClr val="tx1"/>
                </a:solidFill>
              </a:rPr>
              <a:t>TSC2, a negative regulator of mTORC1 ---- </a:t>
            </a:r>
            <a:r>
              <a:rPr lang="en-US" sz="1500" dirty="0" err="1" smtClean="0">
                <a:solidFill>
                  <a:schemeClr val="tx1"/>
                </a:solidFill>
              </a:rPr>
              <a:t>mTOR</a:t>
            </a:r>
            <a:r>
              <a:rPr lang="en-US" sz="1500" dirty="0" smtClean="0">
                <a:solidFill>
                  <a:schemeClr val="tx1"/>
                </a:solidFill>
              </a:rPr>
              <a:t> activity increases (promotes translation, cell growth…). Other GSK3 targets will also be </a:t>
            </a:r>
            <a:r>
              <a:rPr lang="en-US" sz="1500" dirty="0" err="1" smtClean="0">
                <a:solidFill>
                  <a:schemeClr val="tx1"/>
                </a:solidFill>
              </a:rPr>
              <a:t>afected</a:t>
            </a:r>
            <a:r>
              <a:rPr lang="en-US" sz="1500" dirty="0" smtClean="0">
                <a:solidFill>
                  <a:schemeClr val="tx1"/>
                </a:solidFill>
              </a:rPr>
              <a:t> by </a:t>
            </a:r>
            <a:r>
              <a:rPr lang="en-US" sz="1500" dirty="0" err="1" smtClean="0">
                <a:solidFill>
                  <a:schemeClr val="tx1"/>
                </a:solidFill>
              </a:rPr>
              <a:t>Wnt</a:t>
            </a:r>
            <a:r>
              <a:rPr lang="en-US" sz="1500" dirty="0" smtClean="0">
                <a:solidFill>
                  <a:schemeClr val="tx1"/>
                </a:solidFill>
              </a:rPr>
              <a:t>…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8" name="Picture 7" descr="Screen Shot 2016-10-13 at 3.09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798293" cy="3384376"/>
          </a:xfrm>
          <a:prstGeom prst="rect">
            <a:avLst/>
          </a:prstGeom>
        </p:spPr>
      </p:pic>
      <p:pic>
        <p:nvPicPr>
          <p:cNvPr id="9" name="Picture 8" descr="Screen Shot 2017-10-18 at 16.55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4437112"/>
            <a:ext cx="4223732" cy="11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13 at 3.2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7542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524328" y="5301207"/>
            <a:ext cx="28803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Niehrs</a:t>
            </a:r>
            <a:r>
              <a:rPr lang="en-US" sz="1200" dirty="0" smtClean="0">
                <a:solidFill>
                  <a:srgbClr val="000000"/>
                </a:solidFill>
              </a:rPr>
              <a:t>, C , Trends in Cell Biology, 2016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563888" y="1196752"/>
            <a:ext cx="18722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03648" y="1412776"/>
            <a:ext cx="345638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1634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19 at 5.1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9144000" cy="174489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836712"/>
            <a:ext cx="41481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660066"/>
                </a:solidFill>
              </a:rPr>
              <a:t>The type of WNT </a:t>
            </a:r>
            <a:r>
              <a:rPr lang="en-US" sz="1600" b="1" dirty="0" err="1" smtClean="0">
                <a:solidFill>
                  <a:srgbClr val="660066"/>
                </a:solidFill>
              </a:rPr>
              <a:t>signalling</a:t>
            </a:r>
            <a:r>
              <a:rPr lang="en-US" sz="1600" b="1" dirty="0" smtClean="0">
                <a:solidFill>
                  <a:srgbClr val="660066"/>
                </a:solidFill>
              </a:rPr>
              <a:t> depends on the receptor involved, the </a:t>
            </a:r>
            <a:r>
              <a:rPr lang="en-US" sz="1600" b="1" dirty="0" err="1" smtClean="0">
                <a:solidFill>
                  <a:srgbClr val="660066"/>
                </a:solidFill>
              </a:rPr>
              <a:t>coreceptor</a:t>
            </a:r>
            <a:r>
              <a:rPr lang="en-US" sz="1600" b="1" dirty="0" smtClean="0">
                <a:solidFill>
                  <a:srgbClr val="660066"/>
                </a:solidFill>
              </a:rPr>
              <a:t> and the type of ligand bound 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6512" y="6381328"/>
            <a:ext cx="4535413" cy="3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200" dirty="0" err="1" smtClean="0">
                <a:latin typeface="AdvTTb54a34f7" charset="0"/>
                <a:cs typeface="AdvTTb54a34f7" charset="0"/>
              </a:rPr>
              <a:t>Niehrs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Ch</a:t>
            </a:r>
            <a:r>
              <a:rPr lang="en-US" sz="1200" dirty="0" smtClean="0">
                <a:latin typeface="AdvTTb54a34f7" charset="0"/>
                <a:cs typeface="AdvTTb54a34f7" charset="0"/>
              </a:rPr>
              <a:t>: Nat Rev </a:t>
            </a:r>
            <a:r>
              <a:rPr lang="en-US" sz="1200" dirty="0" err="1" smtClean="0">
                <a:latin typeface="AdvTTb54a34f7" charset="0"/>
                <a:cs typeface="AdvTTb54a34f7" charset="0"/>
              </a:rPr>
              <a:t>Mol</a:t>
            </a:r>
            <a:r>
              <a:rPr lang="en-US" sz="1200" dirty="0" smtClean="0">
                <a:latin typeface="AdvTTb54a34f7" charset="0"/>
                <a:cs typeface="AdvTTb54a34f7" charset="0"/>
              </a:rPr>
              <a:t> Cell Bio,13, 767-779, 2012. </a:t>
            </a:r>
            <a:endParaRPr lang="en-US" sz="1200" dirty="0">
              <a:latin typeface="AdvTTb54a34f7" charset="0"/>
              <a:cs typeface="AdvTTb54a34f7" charset="0"/>
            </a:endParaRPr>
          </a:p>
        </p:txBody>
      </p:sp>
      <p:pic>
        <p:nvPicPr>
          <p:cNvPr id="7" name="Picture 6" descr="Screen Shot 2013-10-19 at 5.19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4365104"/>
            <a:ext cx="9144000" cy="13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836712"/>
            <a:ext cx="41481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660066"/>
                </a:solidFill>
              </a:rPr>
              <a:t>The type of WNT </a:t>
            </a:r>
            <a:r>
              <a:rPr lang="en-US" sz="1600" b="1" dirty="0" err="1" smtClean="0">
                <a:solidFill>
                  <a:srgbClr val="660066"/>
                </a:solidFill>
              </a:rPr>
              <a:t>signalling</a:t>
            </a:r>
            <a:r>
              <a:rPr lang="en-US" sz="1600" b="1" dirty="0" smtClean="0">
                <a:solidFill>
                  <a:srgbClr val="660066"/>
                </a:solidFill>
              </a:rPr>
              <a:t> depends on the receptor involved and the type of ligand bound </a:t>
            </a:r>
            <a:endParaRPr lang="en-US" sz="1600" b="1" dirty="0">
              <a:solidFill>
                <a:srgbClr val="660066"/>
              </a:solidFill>
            </a:endParaRPr>
          </a:p>
        </p:txBody>
      </p:sp>
      <p:pic>
        <p:nvPicPr>
          <p:cNvPr id="2" name="Picture 1" descr="Screen Shot 2013-10-19 at 5.2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60" y="4077072"/>
            <a:ext cx="9144000" cy="769369"/>
          </a:xfrm>
          <a:prstGeom prst="rect">
            <a:avLst/>
          </a:prstGeom>
        </p:spPr>
      </p:pic>
      <p:pic>
        <p:nvPicPr>
          <p:cNvPr id="7" name="Picture 6" descr="Screen Shot 2013-10-19 at 5.2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54718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979712" y="1052736"/>
            <a:ext cx="5976664" cy="360040"/>
          </a:xfrm>
          <a:prstGeom prst="rect">
            <a:avLst/>
          </a:prstGeom>
          <a:solidFill>
            <a:srgbClr val="00B8FF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7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577"/>
            <a:ext cx="9144000" cy="595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56984" y="6453336"/>
            <a:ext cx="323528" cy="40466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412776"/>
            <a:ext cx="3851920" cy="1944216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35696" y="980728"/>
            <a:ext cx="7416824" cy="5472608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7" name="Picture 6" descr="Screen Shot 2013-10-18 at 3.0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021560" cy="4812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093296"/>
            <a:ext cx="8064896" cy="5257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23528" y="6309320"/>
            <a:ext cx="8928992" cy="548680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>
            <a:off x="8172400" y="5877272"/>
            <a:ext cx="504056" cy="576064"/>
          </a:xfrm>
          <a:prstGeom prst="rect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6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06400"/>
            <a:ext cx="8531225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553201"/>
            <a:ext cx="9067800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100"/>
              <a:t>Figure 15-6 </a:t>
            </a:r>
            <a:r>
              <a:rPr lang="en-US" sz="1100" i="1"/>
              <a:t> Molecular Biology of the Cell</a:t>
            </a:r>
            <a:r>
              <a:rPr lang="en-US" sz="1100"/>
              <a:t> (© Garland Science 2008)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13 at 1.2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148"/>
            <a:ext cx="551018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084168" y="3573016"/>
            <a:ext cx="648072" cy="43204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6525344"/>
            <a:ext cx="2109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Boutros M, Oncogene, 2016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3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825012"/>
            <a:ext cx="3860800" cy="25691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47900" y="1692274"/>
            <a:ext cx="4737100" cy="3552825"/>
            <a:chOff x="1778000" y="1333500"/>
            <a:chExt cx="5588000" cy="4191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8000" y="1333500"/>
              <a:ext cx="5588000" cy="4191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4140200" y="3365500"/>
              <a:ext cx="1003300" cy="4445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20949859">
              <a:off x="4614291" y="3523211"/>
              <a:ext cx="1058419" cy="471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HERE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90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8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291016" cy="62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18 at 2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2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5622339"/>
            <a:ext cx="9108504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</a:rPr>
              <a:t>Wnt</a:t>
            </a:r>
            <a:r>
              <a:rPr lang="en-US" sz="1600" dirty="0" smtClean="0">
                <a:solidFill>
                  <a:schemeClr val="tx1"/>
                </a:solidFill>
              </a:rPr>
              <a:t> + Notch + </a:t>
            </a:r>
            <a:r>
              <a:rPr lang="en-US" sz="1600" dirty="0" err="1" smtClean="0">
                <a:solidFill>
                  <a:schemeClr val="tx1"/>
                </a:solidFill>
              </a:rPr>
              <a:t>Hh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signalling</a:t>
            </a:r>
            <a:r>
              <a:rPr lang="en-US" sz="1600" dirty="0" smtClean="0">
                <a:solidFill>
                  <a:schemeClr val="tx1"/>
                </a:solidFill>
              </a:rPr>
              <a:t> are important for maintenance and survival of stem cells in skin, blood, gut and mammary gland.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4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02684" y="590052"/>
            <a:ext cx="8165514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800" dirty="0"/>
              <a:t>Signal transduction pathways </a:t>
            </a:r>
            <a:r>
              <a:rPr lang="en-US" sz="2800" dirty="0" smtClean="0"/>
              <a:t>involving proteolysis</a:t>
            </a:r>
            <a:endParaRPr lang="en-US" sz="2800" dirty="0"/>
          </a:p>
          <a:p>
            <a:pPr>
              <a:buClrTx/>
              <a:buFontTx/>
              <a:buNone/>
            </a:pPr>
            <a:r>
              <a:rPr lang="en-US" dirty="0"/>
              <a:t> </a:t>
            </a:r>
            <a:endParaRPr lang="en-US" dirty="0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2687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rgbClr val="008000"/>
                </a:solidFill>
                <a:cs typeface="Arial" charset="0"/>
              </a:rPr>
              <a:t> Notch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Hedgehog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  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Wnt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44" y="495299"/>
            <a:ext cx="7683356" cy="6029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12474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Signal sending cell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319323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Signal receiving cell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453336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CSL</a:t>
            </a:r>
            <a:r>
              <a:rPr lang="en-US" sz="1200" dirty="0" smtClean="0">
                <a:solidFill>
                  <a:srgbClr val="000000"/>
                </a:solidFill>
              </a:rPr>
              <a:t> transcription factors: </a:t>
            </a:r>
            <a:r>
              <a:rPr lang="en-US" sz="1200" dirty="0" err="1" smtClean="0">
                <a:solidFill>
                  <a:srgbClr val="000000"/>
                </a:solidFill>
              </a:rPr>
              <a:t>Supressor</a:t>
            </a:r>
            <a:r>
              <a:rPr lang="en-US" sz="1200" dirty="0" smtClean="0">
                <a:solidFill>
                  <a:srgbClr val="000000"/>
                </a:solidFill>
              </a:rPr>
              <a:t> of Hairless/CBF1/</a:t>
            </a:r>
            <a:r>
              <a:rPr lang="en-US" sz="1200" dirty="0" err="1" smtClean="0">
                <a:solidFill>
                  <a:srgbClr val="000000"/>
                </a:solidFill>
              </a:rPr>
              <a:t>RBPjKb</a:t>
            </a:r>
            <a:r>
              <a:rPr lang="en-US" sz="1200" dirty="0" smtClean="0">
                <a:solidFill>
                  <a:srgbClr val="000000"/>
                </a:solidFill>
              </a:rPr>
              <a:t>/Lag1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Arial Unicode MS"/>
      </a:majorFont>
      <a:minorFont>
        <a:latin typeface="Times New Roman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33818</TotalTime>
  <Words>2557</Words>
  <Application>Microsoft Macintosh PowerPoint</Application>
  <PresentationFormat>On-screen Show (4:3)</PresentationFormat>
  <Paragraphs>398</Paragraphs>
  <Slides>74</Slides>
  <Notes>48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 Jindra</dc:creator>
  <cp:lastModifiedBy>alena krejci</cp:lastModifiedBy>
  <cp:revision>479</cp:revision>
  <cp:lastPrinted>2011-10-10T07:01:09Z</cp:lastPrinted>
  <dcterms:created xsi:type="dcterms:W3CDTF">2008-11-01T17:08:46Z</dcterms:created>
  <dcterms:modified xsi:type="dcterms:W3CDTF">2017-10-19T07:57:16Z</dcterms:modified>
</cp:coreProperties>
</file>