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3"/>
  </p:notesMasterIdLst>
  <p:sldIdLst>
    <p:sldId id="256" r:id="rId2"/>
    <p:sldId id="257" r:id="rId3"/>
    <p:sldId id="337" r:id="rId4"/>
    <p:sldId id="330" r:id="rId5"/>
    <p:sldId id="363" r:id="rId6"/>
    <p:sldId id="364" r:id="rId7"/>
    <p:sldId id="365" r:id="rId8"/>
    <p:sldId id="366" r:id="rId9"/>
    <p:sldId id="371" r:id="rId10"/>
    <p:sldId id="384" r:id="rId11"/>
    <p:sldId id="385" r:id="rId12"/>
    <p:sldId id="258" r:id="rId13"/>
    <p:sldId id="259" r:id="rId14"/>
    <p:sldId id="260" r:id="rId15"/>
    <p:sldId id="261" r:id="rId16"/>
    <p:sldId id="315" r:id="rId17"/>
    <p:sldId id="336" r:id="rId18"/>
    <p:sldId id="263" r:id="rId19"/>
    <p:sldId id="345" r:id="rId20"/>
    <p:sldId id="343" r:id="rId21"/>
    <p:sldId id="338" r:id="rId22"/>
    <p:sldId id="392" r:id="rId23"/>
    <p:sldId id="339" r:id="rId24"/>
    <p:sldId id="340" r:id="rId25"/>
    <p:sldId id="386" r:id="rId26"/>
    <p:sldId id="316" r:id="rId27"/>
    <p:sldId id="274" r:id="rId28"/>
    <p:sldId id="275" r:id="rId29"/>
    <p:sldId id="276" r:id="rId30"/>
    <p:sldId id="277" r:id="rId31"/>
    <p:sldId id="387" r:id="rId32"/>
    <p:sldId id="335" r:id="rId33"/>
    <p:sldId id="369" r:id="rId34"/>
    <p:sldId id="358" r:id="rId35"/>
    <p:sldId id="279" r:id="rId36"/>
    <p:sldId id="344" r:id="rId37"/>
    <p:sldId id="278" r:id="rId38"/>
    <p:sldId id="320" r:id="rId39"/>
    <p:sldId id="323" r:id="rId40"/>
    <p:sldId id="322" r:id="rId41"/>
    <p:sldId id="280" r:id="rId42"/>
    <p:sldId id="325" r:id="rId43"/>
    <p:sldId id="281" r:id="rId44"/>
    <p:sldId id="282" r:id="rId45"/>
    <p:sldId id="378" r:id="rId46"/>
    <p:sldId id="379" r:id="rId47"/>
    <p:sldId id="381" r:id="rId48"/>
    <p:sldId id="399" r:id="rId49"/>
    <p:sldId id="361" r:id="rId50"/>
    <p:sldId id="393" r:id="rId51"/>
    <p:sldId id="394" r:id="rId52"/>
    <p:sldId id="346" r:id="rId53"/>
    <p:sldId id="359" r:id="rId54"/>
    <p:sldId id="360" r:id="rId55"/>
    <p:sldId id="397" r:id="rId56"/>
    <p:sldId id="398" r:id="rId57"/>
    <p:sldId id="362" r:id="rId58"/>
    <p:sldId id="396" r:id="rId59"/>
    <p:sldId id="395" r:id="rId60"/>
    <p:sldId id="382" r:id="rId61"/>
    <p:sldId id="353" r:id="rId62"/>
    <p:sldId id="390" r:id="rId63"/>
    <p:sldId id="357" r:id="rId64"/>
    <p:sldId id="356" r:id="rId65"/>
    <p:sldId id="389" r:id="rId66"/>
    <p:sldId id="368" r:id="rId67"/>
    <p:sldId id="383" r:id="rId68"/>
    <p:sldId id="354" r:id="rId69"/>
    <p:sldId id="348" r:id="rId70"/>
    <p:sldId id="374" r:id="rId71"/>
    <p:sldId id="373" r:id="rId72"/>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E2AB3C"/>
    <a:srgbClr val="00CC00"/>
    <a:srgbClr val="009900"/>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2685" autoAdjust="0"/>
  </p:normalViewPr>
  <p:slideViewPr>
    <p:cSldViewPr snapToGrid="0">
      <p:cViewPr varScale="1">
        <p:scale>
          <a:sx n="96" d="100"/>
          <a:sy n="96" d="100"/>
        </p:scale>
        <p:origin x="2016" y="90"/>
      </p:cViewPr>
      <p:guideLst>
        <p:guide orient="horz" pos="2160"/>
        <p:guide pos="2880"/>
      </p:guideLst>
    </p:cSldViewPr>
  </p:slideViewPr>
  <p:notesTextViewPr>
    <p:cViewPr>
      <p:scale>
        <a:sx n="1" d="1"/>
        <a:sy n="1" d="1"/>
      </p:scale>
      <p:origin x="0" y="0"/>
    </p:cViewPr>
  </p:notesTextViewPr>
  <p:sorterViewPr>
    <p:cViewPr>
      <p:scale>
        <a:sx n="66" d="100"/>
        <a:sy n="66" d="100"/>
      </p:scale>
      <p:origin x="0" y="372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image" Target="../media/image30.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image" Target="../media/image5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E09E92-3B20-4481-AAE9-765008EBCB81}" type="datetimeFigureOut">
              <a:rPr lang="cs-CZ" smtClean="0"/>
              <a:t>27.2.2019</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873021-037E-4E1A-89F1-EDEEF00C59F1}" type="slidenum">
              <a:rPr lang="cs-CZ" smtClean="0"/>
              <a:t>‹#›</a:t>
            </a:fld>
            <a:endParaRPr lang="cs-CZ"/>
          </a:p>
        </p:txBody>
      </p:sp>
    </p:spTree>
    <p:extLst>
      <p:ext uri="{BB962C8B-B14F-4D97-AF65-F5344CB8AC3E}">
        <p14:creationId xmlns:p14="http://schemas.microsoft.com/office/powerpoint/2010/main" val="3645457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Obrázek z http://www.hbo.com/movies/x-men-first-class</a:t>
            </a:r>
            <a:endParaRPr lang="cs-CZ" dirty="0"/>
          </a:p>
        </p:txBody>
      </p:sp>
      <p:sp>
        <p:nvSpPr>
          <p:cNvPr id="4" name="Zástupný symbol pro číslo snímku 3"/>
          <p:cNvSpPr>
            <a:spLocks noGrp="1"/>
          </p:cNvSpPr>
          <p:nvPr>
            <p:ph type="sldNum" sz="quarter" idx="10"/>
          </p:nvPr>
        </p:nvSpPr>
        <p:spPr/>
        <p:txBody>
          <a:bodyPr/>
          <a:lstStyle/>
          <a:p>
            <a:fld id="{1E873021-037E-4E1A-89F1-EDEEF00C59F1}" type="slidenum">
              <a:rPr lang="cs-CZ" smtClean="0"/>
              <a:t>1</a:t>
            </a:fld>
            <a:endParaRPr lang="cs-CZ"/>
          </a:p>
        </p:txBody>
      </p:sp>
    </p:spTree>
    <p:extLst>
      <p:ext uri="{BB962C8B-B14F-4D97-AF65-F5344CB8AC3E}">
        <p14:creationId xmlns:p14="http://schemas.microsoft.com/office/powerpoint/2010/main" val="3293262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V eukaryotních genomech se poměrně hojně vyskytují tzv. </a:t>
            </a:r>
            <a:r>
              <a:rPr lang="cs-CZ" dirty="0" err="1" smtClean="0"/>
              <a:t>mikrosatelity</a:t>
            </a:r>
            <a:r>
              <a:rPr lang="cs-CZ" dirty="0" smtClean="0"/>
              <a:t>, což jsou kratičké motivy (dlouhé několik bází),</a:t>
            </a:r>
            <a:r>
              <a:rPr lang="cs-CZ" baseline="0" dirty="0" smtClean="0"/>
              <a:t> které se opakují a tato opakování jsou řazena tandemově za sebou (např. </a:t>
            </a:r>
            <a:r>
              <a:rPr lang="cs-CZ" baseline="0" dirty="0" err="1" smtClean="0"/>
              <a:t>TAC</a:t>
            </a:r>
            <a:r>
              <a:rPr lang="cs-CZ" baseline="0" dirty="0" smtClean="0"/>
              <a:t> opakované </a:t>
            </a:r>
            <a:r>
              <a:rPr lang="cs-CZ" baseline="0" dirty="0" err="1" smtClean="0"/>
              <a:t>20x</a:t>
            </a:r>
            <a:r>
              <a:rPr lang="cs-CZ" baseline="0" dirty="0" smtClean="0"/>
              <a:t> za sebou). </a:t>
            </a:r>
            <a:r>
              <a:rPr lang="cs-CZ" baseline="0" dirty="0" err="1" smtClean="0"/>
              <a:t>Mikrosatelity</a:t>
            </a:r>
            <a:r>
              <a:rPr lang="cs-CZ" baseline="0" dirty="0" smtClean="0"/>
              <a:t> jsou poměrně dynamické (zkracují se a prodlužují) vlivem chyby, kterou dělá DNA polymeráza během replikace DNA, tzv. proklouznutí (</a:t>
            </a:r>
            <a:r>
              <a:rPr lang="cs-CZ" baseline="0" dirty="0" err="1" smtClean="0"/>
              <a:t>replication</a:t>
            </a:r>
            <a:r>
              <a:rPr lang="cs-CZ" baseline="0" dirty="0" smtClean="0"/>
              <a:t> </a:t>
            </a:r>
            <a:r>
              <a:rPr lang="cs-CZ" baseline="0" dirty="0" err="1" smtClean="0"/>
              <a:t>slippage</a:t>
            </a:r>
            <a:r>
              <a:rPr lang="cs-CZ" baseline="0" dirty="0" smtClean="0"/>
              <a:t>). DNA polymeráza někdy na přítomnost </a:t>
            </a:r>
            <a:r>
              <a:rPr lang="cs-CZ" baseline="0" dirty="0" err="1" smtClean="0"/>
              <a:t>mikrosatelitu</a:t>
            </a:r>
            <a:r>
              <a:rPr lang="cs-CZ" baseline="0" dirty="0" smtClean="0"/>
              <a:t> v templátovém řetězci DNA zareaguje tím, že se na okamžik odloučí od nově syntetizovaného řetězce. Ten vytvoří smyčku, takže když se DNA polymeráza opět připojí k DNA, část </a:t>
            </a:r>
            <a:r>
              <a:rPr lang="cs-CZ" baseline="0" dirty="0" err="1" smtClean="0"/>
              <a:t>mikrosatelitu</a:t>
            </a:r>
            <a:r>
              <a:rPr lang="cs-CZ" baseline="0" dirty="0" smtClean="0"/>
              <a:t> zkopíruje znovu. Templátové a nové vlákno už se spolu nemohou párovat, protože nové vlákno je o kus delší. Na to reagují reparační mechanismy, který tento úsek vyhledají a buď ho odstraní, nebo iniciují </a:t>
            </a:r>
            <a:r>
              <a:rPr lang="cs-CZ" baseline="0" dirty="0" err="1" smtClean="0"/>
              <a:t>dosyntetizování</a:t>
            </a:r>
            <a:r>
              <a:rPr lang="cs-CZ" baseline="0" dirty="0" smtClean="0"/>
              <a:t> zdánlivě chybějící části na původním templátovém vlákně. K prodlužování i zkracování může docházet na novém i starém řetězci DNA. Čím delší </a:t>
            </a:r>
            <a:r>
              <a:rPr lang="cs-CZ" baseline="0" dirty="0" err="1" smtClean="0"/>
              <a:t>mikrosatelit</a:t>
            </a:r>
            <a:r>
              <a:rPr lang="cs-CZ" baseline="0" dirty="0" smtClean="0"/>
              <a:t> je, tím vyšší je pravděpodobnost proklouznutí polymerázy. Expanze </a:t>
            </a:r>
            <a:r>
              <a:rPr lang="cs-CZ" baseline="0" dirty="0" err="1" smtClean="0"/>
              <a:t>trinukleotidů</a:t>
            </a:r>
            <a:r>
              <a:rPr lang="cs-CZ" baseline="0" dirty="0" smtClean="0"/>
              <a:t> je zodpovědná za několik lidských chorob. </a:t>
            </a:r>
          </a:p>
          <a:p>
            <a:endParaRPr lang="cs-CZ" dirty="0" smtClean="0"/>
          </a:p>
          <a:p>
            <a:r>
              <a:rPr lang="cs-CZ" dirty="0" smtClean="0"/>
              <a:t>Obrázek Sklouzávání</a:t>
            </a:r>
            <a:r>
              <a:rPr lang="cs-CZ" baseline="0" dirty="0" smtClean="0"/>
              <a:t> polymerázy podle http://web.stanford.edu/group/hopes/cgi-bin/hopes_test/all-about-mutations/</a:t>
            </a:r>
            <a:endParaRPr lang="cs-CZ" dirty="0"/>
          </a:p>
        </p:txBody>
      </p:sp>
      <p:sp>
        <p:nvSpPr>
          <p:cNvPr id="4" name="Zástupný symbol pro číslo snímku 3"/>
          <p:cNvSpPr>
            <a:spLocks noGrp="1"/>
          </p:cNvSpPr>
          <p:nvPr>
            <p:ph type="sldNum" sz="quarter" idx="10"/>
          </p:nvPr>
        </p:nvSpPr>
        <p:spPr/>
        <p:txBody>
          <a:bodyPr/>
          <a:lstStyle/>
          <a:p>
            <a:fld id="{1E873021-037E-4E1A-89F1-EDEEF00C59F1}" type="slidenum">
              <a:rPr lang="cs-CZ" smtClean="0"/>
              <a:t>22</a:t>
            </a:fld>
            <a:endParaRPr lang="cs-CZ"/>
          </a:p>
        </p:txBody>
      </p:sp>
    </p:spTree>
    <p:extLst>
      <p:ext uri="{BB962C8B-B14F-4D97-AF65-F5344CB8AC3E}">
        <p14:creationId xmlns:p14="http://schemas.microsoft.com/office/powerpoint/2010/main" val="4033538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Huntingtonova</a:t>
            </a:r>
            <a:r>
              <a:rPr lang="cs-CZ" dirty="0" smtClean="0"/>
              <a:t> chorea</a:t>
            </a:r>
            <a:r>
              <a:rPr lang="cs-CZ" baseline="0" dirty="0" smtClean="0"/>
              <a:t> (nebo též </a:t>
            </a:r>
            <a:r>
              <a:rPr lang="cs-CZ" baseline="0" dirty="0" err="1" smtClean="0"/>
              <a:t>Huntingtonova</a:t>
            </a:r>
            <a:r>
              <a:rPr lang="cs-CZ" baseline="0" dirty="0" smtClean="0"/>
              <a:t> choroba) je vzácné </a:t>
            </a:r>
            <a:r>
              <a:rPr lang="cs-CZ" baseline="0" dirty="0" err="1" smtClean="0"/>
              <a:t>neurodegenerativní</a:t>
            </a:r>
            <a:r>
              <a:rPr lang="cs-CZ" baseline="0" dirty="0" smtClean="0"/>
              <a:t> onemocnění způsobené expanzí </a:t>
            </a:r>
            <a:r>
              <a:rPr lang="cs-CZ" baseline="0" dirty="0" err="1" smtClean="0"/>
              <a:t>trinukleotidu</a:t>
            </a:r>
            <a:r>
              <a:rPr lang="cs-CZ" baseline="0" dirty="0" smtClean="0"/>
              <a:t> CAG v genu pro </a:t>
            </a:r>
            <a:r>
              <a:rPr lang="cs-CZ" baseline="0" dirty="0" err="1" smtClean="0"/>
              <a:t>huntingtin</a:t>
            </a:r>
            <a:r>
              <a:rPr lang="cs-CZ" baseline="0" dirty="0" smtClean="0"/>
              <a:t>. CAG kóduje aminokyselinu </a:t>
            </a:r>
            <a:r>
              <a:rPr lang="cs-CZ" baseline="0" dirty="0" err="1" smtClean="0"/>
              <a:t>glutamin</a:t>
            </a:r>
            <a:r>
              <a:rPr lang="cs-CZ" baseline="0" dirty="0" smtClean="0"/>
              <a:t>, takže mnoho opakování CAG za sebou vede k řetězci </a:t>
            </a:r>
            <a:r>
              <a:rPr lang="cs-CZ" baseline="0" dirty="0" err="1" smtClean="0"/>
              <a:t>glutaminů</a:t>
            </a:r>
            <a:r>
              <a:rPr lang="cs-CZ" baseline="0" dirty="0" smtClean="0"/>
              <a:t> (tzv. </a:t>
            </a:r>
            <a:r>
              <a:rPr lang="cs-CZ" baseline="0" dirty="0" err="1" smtClean="0"/>
              <a:t>polyglutaminového</a:t>
            </a:r>
            <a:r>
              <a:rPr lang="cs-CZ" baseline="0" dirty="0" smtClean="0"/>
              <a:t> traktu) v proteinu. </a:t>
            </a:r>
            <a:r>
              <a:rPr lang="cs-CZ" dirty="0" err="1" smtClean="0"/>
              <a:t>Polyglutaminový</a:t>
            </a:r>
            <a:r>
              <a:rPr lang="cs-CZ" baseline="0" dirty="0" smtClean="0"/>
              <a:t> trakt  je normální součástí proteinu </a:t>
            </a:r>
            <a:r>
              <a:rPr lang="cs-CZ" baseline="0" dirty="0" err="1" smtClean="0"/>
              <a:t>huntingtinu</a:t>
            </a:r>
            <a:r>
              <a:rPr lang="cs-CZ" baseline="0" dirty="0" smtClean="0"/>
              <a:t>, ale jeho nadměrné prodloužení vede k tomu, že protein nejde odbourat a shromažďuje se v neuronech, což nakonec způsobí jejich smrt. V normální nemutované alele je méně než 36 opakování </a:t>
            </a:r>
            <a:r>
              <a:rPr lang="cs-CZ" baseline="0" dirty="0" err="1" smtClean="0"/>
              <a:t>CAG</a:t>
            </a:r>
            <a:r>
              <a:rPr lang="cs-CZ" baseline="0" dirty="0" smtClean="0"/>
              <a:t>,  </a:t>
            </a:r>
            <a:r>
              <a:rPr lang="cs-CZ" dirty="0" smtClean="0"/>
              <a:t>36-40 opakování CAG znamená, že k onemocnění</a:t>
            </a:r>
            <a:r>
              <a:rPr lang="cs-CZ" baseline="0" dirty="0" smtClean="0"/>
              <a:t> </a:t>
            </a:r>
            <a:r>
              <a:rPr lang="cs-CZ" dirty="0" smtClean="0"/>
              <a:t>může i nemusí dojít, nad 40 opakování</a:t>
            </a:r>
            <a:r>
              <a:rPr lang="cs-CZ" baseline="0" dirty="0" smtClean="0"/>
              <a:t> znamená </a:t>
            </a:r>
            <a:r>
              <a:rPr lang="cs-CZ" baseline="0" dirty="0" err="1" smtClean="0"/>
              <a:t>Huntingtonovu</a:t>
            </a:r>
            <a:r>
              <a:rPr lang="cs-CZ" baseline="0" dirty="0" smtClean="0"/>
              <a:t> choreu. Čím více opakování, tím dřívější je nástup choroby. Normálně se </a:t>
            </a:r>
            <a:r>
              <a:rPr lang="cs-CZ" baseline="0" dirty="0" err="1" smtClean="0"/>
              <a:t>HCh</a:t>
            </a:r>
            <a:r>
              <a:rPr lang="cs-CZ" baseline="0" dirty="0" smtClean="0"/>
              <a:t> objevuje mezi 30 a 50. rokem života, ale může nastoupit dříve (výjimečně i u dětí) i později. </a:t>
            </a:r>
          </a:p>
          <a:p>
            <a:endParaRPr lang="cs-CZ" baseline="0" dirty="0" smtClean="0"/>
          </a:p>
          <a:p>
            <a:r>
              <a:rPr lang="cs-CZ" baseline="0" dirty="0" err="1" smtClean="0"/>
              <a:t>Huntingtonova</a:t>
            </a:r>
            <a:r>
              <a:rPr lang="cs-CZ" baseline="0" dirty="0" smtClean="0"/>
              <a:t> chorea začíná nejprve jako změny nálad, později problémy s koordinací, které nakonec způsobí, že se nemocný nemůže pohybovat. S postupující nemocí se rozvíjí demence.  </a:t>
            </a:r>
          </a:p>
          <a:p>
            <a:endParaRPr lang="cs-CZ" baseline="0" dirty="0" smtClean="0"/>
          </a:p>
          <a:p>
            <a:r>
              <a:rPr lang="cs-CZ" baseline="0" dirty="0" smtClean="0"/>
              <a:t>Funkce proteinu </a:t>
            </a:r>
            <a:r>
              <a:rPr lang="cs-CZ" baseline="0" dirty="0" err="1" smtClean="0"/>
              <a:t>huntingtinu</a:t>
            </a:r>
            <a:r>
              <a:rPr lang="cs-CZ" baseline="0" dirty="0" smtClean="0"/>
              <a:t> není známa, ale je důležitý už před narozením. Jeho absence je embryonálně letální (= jedinec bez funkční alely </a:t>
            </a:r>
            <a:r>
              <a:rPr lang="cs-CZ" baseline="0" dirty="0" err="1" smtClean="0"/>
              <a:t>huntingtinu</a:t>
            </a:r>
            <a:r>
              <a:rPr lang="cs-CZ" baseline="0" dirty="0" smtClean="0"/>
              <a:t> se ani nenarodí). Exprimuje se ve všech tkáních, nejvíce v neuronech.  </a:t>
            </a:r>
            <a:endParaRPr lang="cs-CZ" dirty="0"/>
          </a:p>
        </p:txBody>
      </p:sp>
      <p:sp>
        <p:nvSpPr>
          <p:cNvPr id="4" name="Zástupný symbol pro číslo snímku 3"/>
          <p:cNvSpPr>
            <a:spLocks noGrp="1"/>
          </p:cNvSpPr>
          <p:nvPr>
            <p:ph type="sldNum" sz="quarter" idx="10"/>
          </p:nvPr>
        </p:nvSpPr>
        <p:spPr/>
        <p:txBody>
          <a:bodyPr/>
          <a:lstStyle/>
          <a:p>
            <a:fld id="{1E873021-037E-4E1A-89F1-EDEEF00C59F1}" type="slidenum">
              <a:rPr lang="cs-CZ" smtClean="0"/>
              <a:t>23</a:t>
            </a:fld>
            <a:endParaRPr lang="cs-CZ"/>
          </a:p>
        </p:txBody>
      </p:sp>
    </p:spTree>
    <p:extLst>
      <p:ext uri="{BB962C8B-B14F-4D97-AF65-F5344CB8AC3E}">
        <p14:creationId xmlns:p14="http://schemas.microsoft.com/office/powerpoint/2010/main" val="3786877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Obrázek upraven podle https://ghr.nlm.nih.gov/condition/huntington-disease</a:t>
            </a:r>
            <a:endParaRPr lang="cs-CZ" dirty="0"/>
          </a:p>
        </p:txBody>
      </p:sp>
      <p:sp>
        <p:nvSpPr>
          <p:cNvPr id="4" name="Zástupný symbol pro číslo snímku 3"/>
          <p:cNvSpPr>
            <a:spLocks noGrp="1"/>
          </p:cNvSpPr>
          <p:nvPr>
            <p:ph type="sldNum" sz="quarter" idx="10"/>
          </p:nvPr>
        </p:nvSpPr>
        <p:spPr/>
        <p:txBody>
          <a:bodyPr/>
          <a:lstStyle/>
          <a:p>
            <a:fld id="{1E873021-037E-4E1A-89F1-EDEEF00C59F1}" type="slidenum">
              <a:rPr lang="cs-CZ" smtClean="0"/>
              <a:t>24</a:t>
            </a:fld>
            <a:endParaRPr lang="cs-CZ"/>
          </a:p>
        </p:txBody>
      </p:sp>
    </p:spTree>
    <p:extLst>
      <p:ext uri="{BB962C8B-B14F-4D97-AF65-F5344CB8AC3E}">
        <p14:creationId xmlns:p14="http://schemas.microsoft.com/office/powerpoint/2010/main" val="1111275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E873021-037E-4E1A-89F1-EDEEF00C59F1}" type="slidenum">
              <a:rPr lang="cs-CZ" smtClean="0"/>
              <a:t>25</a:t>
            </a:fld>
            <a:endParaRPr lang="cs-CZ"/>
          </a:p>
        </p:txBody>
      </p:sp>
    </p:spTree>
    <p:extLst>
      <p:ext uri="{BB962C8B-B14F-4D97-AF65-F5344CB8AC3E}">
        <p14:creationId xmlns:p14="http://schemas.microsoft.com/office/powerpoint/2010/main" val="3786877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Většina eukaryotního</a:t>
            </a:r>
            <a:r>
              <a:rPr lang="cs-CZ" baseline="0" dirty="0" smtClean="0"/>
              <a:t> genomu nejsou geny. Polovinu lidského genomu tvoří mobilní elementy – parazitické sekvence DNA, které se po genomu šíří. Cca ¼ jsou sekvence s neznámou funkcí nebo duplikované oblasti. Geny (vč. intronů) zaujímají cca ¼, přičemž sekvence kódující proteiny, tj. exony, zaujímají cca 1,5% genomu.</a:t>
            </a:r>
            <a:endParaRPr lang="cs-CZ" dirty="0" smtClean="0"/>
          </a:p>
          <a:p>
            <a:endParaRPr lang="cs-CZ" dirty="0" smtClean="0"/>
          </a:p>
          <a:p>
            <a:r>
              <a:rPr lang="cs-CZ" dirty="0" smtClean="0"/>
              <a:t>Obrázek z http://www.nature.com/nrg/journal/v6/n9/box/nrg1674_BX3.html</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26</a:t>
            </a:fld>
            <a:endParaRPr lang="cs-CZ"/>
          </a:p>
        </p:txBody>
      </p:sp>
    </p:spTree>
    <p:extLst>
      <p:ext uri="{BB962C8B-B14F-4D97-AF65-F5344CB8AC3E}">
        <p14:creationId xmlns:p14="http://schemas.microsoft.com/office/powerpoint/2010/main" val="1942148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indent="0">
              <a:buFont typeface="Arial" panose="020B0604020202020204" pitchFamily="34" charset="0"/>
              <a:buNone/>
            </a:pPr>
            <a:r>
              <a:rPr lang="cs-CZ" dirty="0" smtClean="0"/>
              <a:t>Kvůli degenerovanému genetickému kódu se může stát, že mutace v</a:t>
            </a:r>
            <a:r>
              <a:rPr lang="cs-CZ" baseline="0" dirty="0" smtClean="0"/>
              <a:t> třetí pozici kodónu nezmění aminokyselinu. </a:t>
            </a:r>
            <a:endParaRPr lang="cs-CZ" dirty="0" smtClean="0"/>
          </a:p>
          <a:p>
            <a:pPr marL="0" indent="0">
              <a:buFont typeface="Arial" panose="020B0604020202020204" pitchFamily="34" charset="0"/>
              <a:buNone/>
            </a:pP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27</a:t>
            </a:fld>
            <a:endParaRPr lang="cs-CZ"/>
          </a:p>
        </p:txBody>
      </p:sp>
    </p:spTree>
    <p:extLst>
      <p:ext uri="{BB962C8B-B14F-4D97-AF65-F5344CB8AC3E}">
        <p14:creationId xmlns:p14="http://schemas.microsoft.com/office/powerpoint/2010/main" val="1585762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I změna</a:t>
            </a:r>
            <a:r>
              <a:rPr lang="cs-CZ" baseline="0" dirty="0" smtClean="0"/>
              <a:t> aminokyseliny (AK) nemusí mít vliv na funkci proteinu, je-li např. mimo aktivní centrum nebo jsou vlastnosti nové a staré AK podobné. Záměna jedné AK za jinou se nazývá substituce. </a:t>
            </a:r>
            <a:endParaRPr lang="cs-CZ"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Obrázek z </a:t>
            </a:r>
            <a:r>
              <a:rPr lang="en-GB" sz="1200" b="1" dirty="0" err="1" smtClean="0">
                <a:solidFill>
                  <a:srgbClr val="000000"/>
                </a:solidFill>
                <a:latin typeface="Arial" pitchFamily="8" charset="0"/>
                <a:ea typeface="msgothic" charset="0"/>
                <a:cs typeface="msgothic" charset="0"/>
              </a:rPr>
              <a:t>Gonfloni</a:t>
            </a:r>
            <a:r>
              <a:rPr lang="en-GB" sz="1200" b="1" dirty="0" smtClean="0">
                <a:solidFill>
                  <a:srgbClr val="000000"/>
                </a:solidFill>
                <a:latin typeface="Arial" pitchFamily="8" charset="0"/>
                <a:ea typeface="msgothic" charset="0"/>
                <a:cs typeface="msgothic" charset="0"/>
              </a:rPr>
              <a:t> S et al. EMBO J. 1997;16:7261-7271</a:t>
            </a:r>
          </a:p>
          <a:p>
            <a:endParaRPr lang="cs-CZ" dirty="0"/>
          </a:p>
        </p:txBody>
      </p:sp>
      <p:sp>
        <p:nvSpPr>
          <p:cNvPr id="4" name="Zástupný symbol pro číslo snímku 3"/>
          <p:cNvSpPr>
            <a:spLocks noGrp="1"/>
          </p:cNvSpPr>
          <p:nvPr>
            <p:ph type="sldNum" sz="quarter" idx="10"/>
          </p:nvPr>
        </p:nvSpPr>
        <p:spPr/>
        <p:txBody>
          <a:bodyPr/>
          <a:lstStyle/>
          <a:p>
            <a:fld id="{1E873021-037E-4E1A-89F1-EDEEF00C59F1}" type="slidenum">
              <a:rPr lang="cs-CZ" smtClean="0"/>
              <a:t>28</a:t>
            </a:fld>
            <a:endParaRPr lang="cs-CZ"/>
          </a:p>
        </p:txBody>
      </p:sp>
    </p:spTree>
    <p:extLst>
      <p:ext uri="{BB962C8B-B14F-4D97-AF65-F5344CB8AC3E}">
        <p14:creationId xmlns:p14="http://schemas.microsoft.com/office/powerpoint/2010/main" val="2297626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29</a:t>
            </a:fld>
            <a:endParaRPr lang="cs-CZ"/>
          </a:p>
        </p:txBody>
      </p:sp>
    </p:spTree>
    <p:extLst>
      <p:ext uri="{BB962C8B-B14F-4D97-AF65-F5344CB8AC3E}">
        <p14:creationId xmlns:p14="http://schemas.microsoft.com/office/powerpoint/2010/main" val="3441290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E873021-037E-4E1A-89F1-EDEEF00C59F1}" type="slidenum">
              <a:rPr lang="cs-CZ" smtClean="0"/>
              <a:t>30</a:t>
            </a:fld>
            <a:endParaRPr lang="cs-CZ"/>
          </a:p>
        </p:txBody>
      </p:sp>
    </p:spTree>
    <p:extLst>
      <p:ext uri="{BB962C8B-B14F-4D97-AF65-F5344CB8AC3E}">
        <p14:creationId xmlns:p14="http://schemas.microsoft.com/office/powerpoint/2010/main" val="1555547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Pokud dojde k vložení 3 bází nebo</a:t>
            </a:r>
            <a:r>
              <a:rPr lang="cs-CZ" baseline="0" dirty="0" smtClean="0"/>
              <a:t> násobku 3, tak dojde jen k vložení kodónu pro další aminokyselinu (což může být také fatální, ale nemusí). Vložení jiného poctu bází povede k tomu, že od tohoto místa dojde k posunu čtecího rámce, a tím pravděpodobně k vzniku předčasného stop kodónu. </a:t>
            </a:r>
            <a:endParaRPr lang="en-US" dirty="0"/>
          </a:p>
        </p:txBody>
      </p:sp>
      <p:sp>
        <p:nvSpPr>
          <p:cNvPr id="4" name="Zástupný symbol pro číslo snímku 3"/>
          <p:cNvSpPr>
            <a:spLocks noGrp="1"/>
          </p:cNvSpPr>
          <p:nvPr>
            <p:ph type="sldNum" sz="quarter" idx="10"/>
          </p:nvPr>
        </p:nvSpPr>
        <p:spPr/>
        <p:txBody>
          <a:bodyPr/>
          <a:lstStyle/>
          <a:p>
            <a:fld id="{1E873021-037E-4E1A-89F1-EDEEF00C59F1}" type="slidenum">
              <a:rPr lang="cs-CZ" smtClean="0"/>
              <a:t>34</a:t>
            </a:fld>
            <a:endParaRPr lang="cs-CZ"/>
          </a:p>
        </p:txBody>
      </p:sp>
    </p:spTree>
    <p:extLst>
      <p:ext uri="{BB962C8B-B14F-4D97-AF65-F5344CB8AC3E}">
        <p14:creationId xmlns:p14="http://schemas.microsoft.com/office/powerpoint/2010/main" val="1071700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5</a:t>
            </a:fld>
            <a:endParaRPr lang="cs-CZ"/>
          </a:p>
        </p:txBody>
      </p:sp>
    </p:spTree>
    <p:extLst>
      <p:ext uri="{BB962C8B-B14F-4D97-AF65-F5344CB8AC3E}">
        <p14:creationId xmlns:p14="http://schemas.microsoft.com/office/powerpoint/2010/main" val="1036858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Posun čtecího rámce vytvoří</a:t>
            </a:r>
            <a:r>
              <a:rPr lang="cs-CZ" baseline="0" dirty="0" smtClean="0"/>
              <a:t> nefunkční protein, protože od počátku posunu (tj. od místa, kde vznikl </a:t>
            </a:r>
            <a:r>
              <a:rPr lang="cs-CZ" baseline="0" dirty="0" err="1" smtClean="0"/>
              <a:t>indel</a:t>
            </a:r>
            <a:r>
              <a:rPr lang="cs-CZ" baseline="0" dirty="0" smtClean="0"/>
              <a:t>) začne DNA kódovat jiné aminokyseliny. Vzniklé proteiny jsou také často kratší, protože v alternativních čtecích rámcích bude s nejvyšší pravděpodobností stop kodon. Vložit anebo ztratit se může i více nukleotidů naráz. Pokud je počet těchto nukleotidů násobek 3, změna nemusí být vůbec dramatická, jen se ztratí nebo přibyde další aminokyselina (pokud to ovšem nebude stop kodon).  </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35</a:t>
            </a:fld>
            <a:endParaRPr lang="cs-CZ"/>
          </a:p>
        </p:txBody>
      </p:sp>
    </p:spTree>
    <p:extLst>
      <p:ext uri="{BB962C8B-B14F-4D97-AF65-F5344CB8AC3E}">
        <p14:creationId xmlns:p14="http://schemas.microsoft.com/office/powerpoint/2010/main" val="3322051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Gen </a:t>
            </a:r>
            <a:r>
              <a:rPr lang="cs-CZ" sz="1200" i="1" kern="1200" dirty="0" err="1" smtClean="0">
                <a:solidFill>
                  <a:schemeClr val="tx1"/>
                </a:solidFill>
                <a:effectLst/>
                <a:latin typeface="+mn-lt"/>
                <a:ea typeface="+mn-ea"/>
                <a:cs typeface="+mn-cs"/>
              </a:rPr>
              <a:t>MSTN</a:t>
            </a:r>
            <a:r>
              <a:rPr lang="cs-CZ" sz="1200" kern="1200" dirty="0" smtClean="0">
                <a:solidFill>
                  <a:schemeClr val="tx1"/>
                </a:solidFill>
                <a:effectLst/>
                <a:latin typeface="+mn-lt"/>
                <a:ea typeface="+mn-ea"/>
                <a:cs typeface="+mn-cs"/>
              </a:rPr>
              <a:t> kóduje protein </a:t>
            </a:r>
            <a:r>
              <a:rPr lang="cs-CZ" sz="1200" kern="1200" dirty="0" err="1" smtClean="0">
                <a:solidFill>
                  <a:schemeClr val="tx1"/>
                </a:solidFill>
                <a:effectLst/>
                <a:latin typeface="+mn-lt"/>
                <a:ea typeface="+mn-ea"/>
                <a:cs typeface="+mn-cs"/>
              </a:rPr>
              <a:t>myostatin</a:t>
            </a:r>
            <a:r>
              <a:rPr lang="cs-CZ" sz="1200" kern="1200" dirty="0" smtClean="0">
                <a:solidFill>
                  <a:schemeClr val="tx1"/>
                </a:solidFill>
                <a:effectLst/>
                <a:latin typeface="+mn-lt"/>
                <a:ea typeface="+mn-ea"/>
                <a:cs typeface="+mn-cs"/>
              </a:rPr>
              <a:t>, který inhibuje růst kosterních svalů. Byl poprvé popsán u myší (nazývaných </a:t>
            </a:r>
            <a:r>
              <a:rPr lang="cs-CZ" sz="1200" kern="1200" dirty="0" err="1" smtClean="0">
                <a:solidFill>
                  <a:schemeClr val="tx1"/>
                </a:solidFill>
                <a:effectLst/>
                <a:latin typeface="+mn-lt"/>
                <a:ea typeface="+mn-ea"/>
                <a:cs typeface="+mn-cs"/>
              </a:rPr>
              <a:t>mighty</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mouse</a:t>
            </a:r>
            <a:r>
              <a:rPr lang="cs-CZ" sz="1200" kern="1200" dirty="0" smtClean="0">
                <a:solidFill>
                  <a:schemeClr val="tx1"/>
                </a:solidFill>
                <a:effectLst/>
                <a:latin typeface="+mn-lt"/>
                <a:ea typeface="+mn-ea"/>
                <a:cs typeface="+mn-cs"/>
              </a:rPr>
              <a:t>), kterým byl tento gen odstraněn,</a:t>
            </a:r>
            <a:r>
              <a:rPr lang="cs-CZ" sz="1200" kern="1200" baseline="0" dirty="0" smtClean="0">
                <a:solidFill>
                  <a:schemeClr val="tx1"/>
                </a:solidFill>
                <a:effectLst/>
                <a:latin typeface="+mn-lt"/>
                <a:ea typeface="+mn-ea"/>
                <a:cs typeface="+mn-cs"/>
              </a:rPr>
              <a:t> a které v důsledku toho mají</a:t>
            </a:r>
            <a:r>
              <a:rPr lang="cs-CZ" sz="1200" kern="1200" dirty="0" smtClean="0">
                <a:solidFill>
                  <a:schemeClr val="tx1"/>
                </a:solidFill>
                <a:effectLst/>
                <a:latin typeface="+mn-lt"/>
                <a:ea typeface="+mn-ea"/>
                <a:cs typeface="+mn-cs"/>
              </a:rPr>
              <a:t> přibližně dvojnásobný</a:t>
            </a:r>
            <a:r>
              <a:rPr lang="cs-CZ" sz="1200" kern="1200" baseline="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objem svalů než normální myš a jsou i silnější. Mutace v genu pro </a:t>
            </a:r>
            <a:r>
              <a:rPr lang="cs-CZ" sz="1200" kern="1200" dirty="0" err="1" smtClean="0">
                <a:solidFill>
                  <a:schemeClr val="tx1"/>
                </a:solidFill>
                <a:effectLst/>
                <a:latin typeface="+mn-lt"/>
                <a:ea typeface="+mn-ea"/>
                <a:cs typeface="+mn-cs"/>
              </a:rPr>
              <a:t>myostatin</a:t>
            </a:r>
            <a:r>
              <a:rPr lang="cs-CZ" sz="1200" kern="1200" dirty="0" smtClean="0">
                <a:solidFill>
                  <a:schemeClr val="tx1"/>
                </a:solidFill>
                <a:effectLst/>
                <a:latin typeface="+mn-lt"/>
                <a:ea typeface="+mn-ea"/>
                <a:cs typeface="+mn-cs"/>
              </a:rPr>
              <a:t> byla nalezena u dalších zvířat, např. hovězího dobytka, ovcí a psů. Mutace</a:t>
            </a:r>
            <a:r>
              <a:rPr lang="cs-CZ" sz="1200" kern="1200" baseline="0" dirty="0" smtClean="0">
                <a:solidFill>
                  <a:schemeClr val="tx1"/>
                </a:solidFill>
                <a:effectLst/>
                <a:latin typeface="+mn-lt"/>
                <a:ea typeface="+mn-ea"/>
                <a:cs typeface="+mn-cs"/>
              </a:rPr>
              <a:t> v genu </a:t>
            </a:r>
            <a:r>
              <a:rPr lang="cs-CZ" sz="1200" i="1" kern="1200" baseline="0" dirty="0" smtClean="0">
                <a:solidFill>
                  <a:schemeClr val="tx1"/>
                </a:solidFill>
                <a:effectLst/>
                <a:latin typeface="+mn-lt"/>
                <a:ea typeface="+mn-ea"/>
                <a:cs typeface="+mn-cs"/>
              </a:rPr>
              <a:t>MSTN</a:t>
            </a:r>
            <a:r>
              <a:rPr lang="cs-CZ" sz="1200" kern="1200" baseline="0" dirty="0" smtClean="0">
                <a:solidFill>
                  <a:schemeClr val="tx1"/>
                </a:solidFill>
                <a:effectLst/>
                <a:latin typeface="+mn-lt"/>
                <a:ea typeface="+mn-ea"/>
                <a:cs typeface="+mn-cs"/>
              </a:rPr>
              <a:t> se vzácně vyskytují i u člověka, vede k nárůstu svaloviny a redukci tuku, nemá žádný vliv na inteligenci (</a:t>
            </a:r>
            <a:r>
              <a:rPr lang="cs-CZ" sz="1200" kern="1200" baseline="0" dirty="0" err="1" smtClean="0">
                <a:solidFill>
                  <a:schemeClr val="tx1"/>
                </a:solidFill>
                <a:effectLst/>
                <a:latin typeface="+mn-lt"/>
                <a:ea typeface="+mn-ea"/>
                <a:cs typeface="+mn-cs"/>
              </a:rPr>
              <a:t>myostatin-related</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muscle</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hypertrofy</a:t>
            </a:r>
            <a:r>
              <a:rPr lang="cs-CZ" sz="1200" kern="1200" baseline="0" dirty="0" smtClean="0">
                <a:solidFill>
                  <a:schemeClr val="tx1"/>
                </a:solidFill>
                <a:effectLst/>
                <a:latin typeface="+mn-lt"/>
                <a:ea typeface="+mn-ea"/>
                <a:cs typeface="+mn-cs"/>
              </a:rPr>
              <a:t>). Mutantní alela vykazuje neúplnou dominanci, to znamená, že jedinci s jednou alelou (heterozygoti) mají větší objem svaloviny než homozygoti pro původní alelu, ale méně svaloviny než homozygoti se dvěma mutantními alelami. </a:t>
            </a:r>
            <a:endParaRPr lang="en-US" sz="1200" kern="1200" dirty="0" smtClean="0">
              <a:solidFill>
                <a:schemeClr val="tx1"/>
              </a:solidFill>
              <a:effectLst/>
              <a:latin typeface="+mn-lt"/>
              <a:ea typeface="+mn-ea"/>
              <a:cs typeface="+mn-cs"/>
            </a:endParaRPr>
          </a:p>
          <a:p>
            <a:endParaRPr lang="cs-CZ"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Více</a:t>
            </a:r>
            <a:r>
              <a:rPr lang="cs-CZ" sz="1200" kern="1200" baseline="0" dirty="0" smtClean="0">
                <a:solidFill>
                  <a:schemeClr val="tx1"/>
                </a:solidFill>
                <a:effectLst/>
                <a:latin typeface="+mn-lt"/>
                <a:ea typeface="+mn-ea"/>
                <a:cs typeface="+mn-cs"/>
              </a:rPr>
              <a:t> </a:t>
            </a:r>
            <a:r>
              <a:rPr lang="cs-CZ" sz="1200" kern="1200" baseline="0" dirty="0" err="1" smtClean="0">
                <a:solidFill>
                  <a:schemeClr val="tx1"/>
                </a:solidFill>
                <a:effectLst/>
                <a:latin typeface="+mn-lt"/>
                <a:ea typeface="+mn-ea"/>
                <a:cs typeface="+mn-cs"/>
              </a:rPr>
              <a:t>info</a:t>
            </a:r>
            <a:r>
              <a:rPr lang="cs-CZ" sz="1200" kern="1200" baseline="0" dirty="0" smtClean="0">
                <a:solidFill>
                  <a:schemeClr val="tx1"/>
                </a:solidFill>
                <a:effectLst/>
                <a:latin typeface="+mn-lt"/>
                <a:ea typeface="+mn-ea"/>
                <a:cs typeface="+mn-cs"/>
              </a:rPr>
              <a:t> o muskulární hypertrofii na https://</a:t>
            </a:r>
            <a:r>
              <a:rPr lang="cs-CZ" sz="1200" kern="1200" baseline="0" dirty="0" err="1" smtClean="0">
                <a:solidFill>
                  <a:schemeClr val="tx1"/>
                </a:solidFill>
                <a:effectLst/>
                <a:latin typeface="+mn-lt"/>
                <a:ea typeface="+mn-ea"/>
                <a:cs typeface="+mn-cs"/>
              </a:rPr>
              <a:t>ghr.nlm.nih.gov</a:t>
            </a:r>
            <a:r>
              <a:rPr lang="cs-CZ" sz="1200" kern="1200" baseline="0" dirty="0" smtClean="0">
                <a:solidFill>
                  <a:schemeClr val="tx1"/>
                </a:solidFill>
                <a:effectLst/>
                <a:latin typeface="+mn-lt"/>
                <a:ea typeface="+mn-ea"/>
                <a:cs typeface="+mn-cs"/>
              </a:rPr>
              <a:t>/</a:t>
            </a:r>
            <a:r>
              <a:rPr lang="cs-CZ" sz="1200" kern="1200" baseline="0" dirty="0" err="1" smtClean="0">
                <a:solidFill>
                  <a:schemeClr val="tx1"/>
                </a:solidFill>
                <a:effectLst/>
                <a:latin typeface="+mn-lt"/>
                <a:ea typeface="+mn-ea"/>
                <a:cs typeface="+mn-cs"/>
              </a:rPr>
              <a:t>condition</a:t>
            </a:r>
            <a:r>
              <a:rPr lang="cs-CZ" sz="1200" kern="1200" baseline="0" dirty="0" smtClean="0">
                <a:solidFill>
                  <a:schemeClr val="tx1"/>
                </a:solidFill>
                <a:effectLst/>
                <a:latin typeface="+mn-lt"/>
                <a:ea typeface="+mn-ea"/>
                <a:cs typeface="+mn-cs"/>
              </a:rPr>
              <a:t>/</a:t>
            </a:r>
            <a:r>
              <a:rPr lang="cs-CZ" sz="1200" kern="1200" baseline="0" dirty="0" err="1" smtClean="0">
                <a:solidFill>
                  <a:schemeClr val="tx1"/>
                </a:solidFill>
                <a:effectLst/>
                <a:latin typeface="+mn-lt"/>
                <a:ea typeface="+mn-ea"/>
                <a:cs typeface="+mn-cs"/>
              </a:rPr>
              <a:t>myostatin-related-muscle-hypertrophy#inheritance</a:t>
            </a:r>
            <a:endParaRPr lang="en-US" sz="1200" kern="1200" dirty="0" smtClean="0">
              <a:solidFill>
                <a:schemeClr val="tx1"/>
              </a:solidFill>
              <a:effectLst/>
              <a:latin typeface="+mn-lt"/>
              <a:ea typeface="+mn-ea"/>
              <a:cs typeface="+mn-cs"/>
            </a:endParaRPr>
          </a:p>
          <a:p>
            <a:endParaRPr lang="cs-CZ"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Obrázky z:</a:t>
            </a:r>
            <a:endParaRPr lang="en-US"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http://</a:t>
            </a:r>
            <a:r>
              <a:rPr lang="cs-CZ" sz="1200" kern="1200" dirty="0" err="1" smtClean="0">
                <a:solidFill>
                  <a:schemeClr val="tx1"/>
                </a:solidFill>
                <a:effectLst/>
                <a:latin typeface="+mn-lt"/>
                <a:ea typeface="+mn-ea"/>
                <a:cs typeface="+mn-cs"/>
              </a:rPr>
              <a:t>www.lapercygo.com</a:t>
            </a:r>
            <a:r>
              <a:rPr lang="cs-CZ" sz="1200" kern="1200" dirty="0" smtClean="0">
                <a:solidFill>
                  <a:schemeClr val="tx1"/>
                </a:solidFill>
                <a:effectLst/>
                <a:latin typeface="+mn-lt"/>
                <a:ea typeface="+mn-ea"/>
                <a:cs typeface="+mn-cs"/>
              </a:rPr>
              <a:t>/2015/03/</a:t>
            </a:r>
            <a:r>
              <a:rPr lang="cs-CZ" sz="1200" kern="1200" dirty="0" err="1" smtClean="0">
                <a:solidFill>
                  <a:schemeClr val="tx1"/>
                </a:solidFill>
                <a:effectLst/>
                <a:latin typeface="+mn-lt"/>
                <a:ea typeface="+mn-ea"/>
                <a:cs typeface="+mn-cs"/>
              </a:rPr>
              <a:t>pictures</a:t>
            </a:r>
            <a:r>
              <a:rPr lang="cs-CZ" sz="1200" kern="1200" dirty="0" smtClean="0">
                <a:solidFill>
                  <a:schemeClr val="tx1"/>
                </a:solidFill>
                <a:effectLst/>
                <a:latin typeface="+mn-lt"/>
                <a:ea typeface="+mn-ea"/>
                <a:cs typeface="+mn-cs"/>
              </a:rPr>
              <a:t>-</a:t>
            </a:r>
            <a:r>
              <a:rPr lang="cs-CZ" sz="1200" kern="1200" dirty="0" err="1" smtClean="0">
                <a:solidFill>
                  <a:schemeClr val="tx1"/>
                </a:solidFill>
                <a:effectLst/>
                <a:latin typeface="+mn-lt"/>
                <a:ea typeface="+mn-ea"/>
                <a:cs typeface="+mn-cs"/>
              </a:rPr>
              <a:t>of</a:t>
            </a:r>
            <a:r>
              <a:rPr lang="cs-CZ" sz="1200" kern="1200" dirty="0" smtClean="0">
                <a:solidFill>
                  <a:schemeClr val="tx1"/>
                </a:solidFill>
                <a:effectLst/>
                <a:latin typeface="+mn-lt"/>
                <a:ea typeface="+mn-ea"/>
                <a:cs typeface="+mn-cs"/>
              </a:rPr>
              <a:t>-body-</a:t>
            </a:r>
            <a:r>
              <a:rPr lang="cs-CZ" sz="1200" kern="1200" dirty="0" err="1" smtClean="0">
                <a:solidFill>
                  <a:schemeClr val="tx1"/>
                </a:solidFill>
                <a:effectLst/>
                <a:latin typeface="+mn-lt"/>
                <a:ea typeface="+mn-ea"/>
                <a:cs typeface="+mn-cs"/>
              </a:rPr>
              <a:t>building</a:t>
            </a:r>
            <a:r>
              <a:rPr lang="cs-CZ" sz="1200" kern="1200" dirty="0" smtClean="0">
                <a:solidFill>
                  <a:schemeClr val="tx1"/>
                </a:solidFill>
                <a:effectLst/>
                <a:latin typeface="+mn-lt"/>
                <a:ea typeface="+mn-ea"/>
                <a:cs typeface="+mn-cs"/>
              </a:rPr>
              <a:t>-</a:t>
            </a:r>
            <a:r>
              <a:rPr lang="cs-CZ" sz="1200" kern="1200" dirty="0" err="1" smtClean="0">
                <a:solidFill>
                  <a:schemeClr val="tx1"/>
                </a:solidFill>
                <a:effectLst/>
                <a:latin typeface="+mn-lt"/>
                <a:ea typeface="+mn-ea"/>
                <a:cs typeface="+mn-cs"/>
              </a:rPr>
              <a:t>dog.html</a:t>
            </a:r>
            <a:endParaRPr lang="cs-CZ" sz="1200" kern="1200" dirty="0" smtClean="0">
              <a:solidFill>
                <a:schemeClr val="tx1"/>
              </a:solidFill>
              <a:effectLst/>
              <a:latin typeface="+mn-lt"/>
              <a:ea typeface="+mn-ea"/>
              <a:cs typeface="+mn-cs"/>
            </a:endParaRPr>
          </a:p>
          <a:p>
            <a:r>
              <a:rPr lang="cs-CZ" dirty="0" smtClean="0"/>
              <a:t>http://</a:t>
            </a:r>
            <a:r>
              <a:rPr lang="cs-CZ" dirty="0" err="1" smtClean="0"/>
              <a:t>thrillercentral.blogspot.cz</a:t>
            </a:r>
            <a:r>
              <a:rPr lang="cs-CZ" dirty="0" smtClean="0"/>
              <a:t>/2013/08/</a:t>
            </a:r>
            <a:r>
              <a:rPr lang="cs-CZ" dirty="0" err="1" smtClean="0"/>
              <a:t>what</a:t>
            </a:r>
            <a:r>
              <a:rPr lang="cs-CZ" dirty="0" smtClean="0"/>
              <a:t>-</a:t>
            </a:r>
            <a:r>
              <a:rPr lang="cs-CZ" dirty="0" err="1" smtClean="0"/>
              <a:t>if</a:t>
            </a:r>
            <a:r>
              <a:rPr lang="cs-CZ" dirty="0" smtClean="0"/>
              <a:t>-</a:t>
            </a:r>
            <a:r>
              <a:rPr lang="cs-CZ" dirty="0" err="1" smtClean="0"/>
              <a:t>you</a:t>
            </a:r>
            <a:r>
              <a:rPr lang="cs-CZ" dirty="0" smtClean="0"/>
              <a:t>-</a:t>
            </a:r>
            <a:r>
              <a:rPr lang="cs-CZ" dirty="0" err="1" smtClean="0"/>
              <a:t>could</a:t>
            </a:r>
            <a:r>
              <a:rPr lang="cs-CZ" dirty="0" smtClean="0"/>
              <a:t>-</a:t>
            </a:r>
            <a:r>
              <a:rPr lang="cs-CZ" dirty="0" err="1" smtClean="0"/>
              <a:t>choose</a:t>
            </a:r>
            <a:r>
              <a:rPr lang="cs-CZ" dirty="0" smtClean="0"/>
              <a:t>-to-</a:t>
            </a:r>
            <a:r>
              <a:rPr lang="cs-CZ" dirty="0" err="1" smtClean="0"/>
              <a:t>be.html</a:t>
            </a:r>
            <a:endParaRPr lang="cs-CZ" dirty="0" smtClean="0"/>
          </a:p>
          <a:p>
            <a:r>
              <a:rPr lang="cs-CZ" dirty="0" smtClean="0"/>
              <a:t>https://</a:t>
            </a:r>
            <a:r>
              <a:rPr lang="cs-CZ" dirty="0" err="1" smtClean="0"/>
              <a:t>www.sciencedaily.com</a:t>
            </a:r>
            <a:r>
              <a:rPr lang="cs-CZ" dirty="0" smtClean="0"/>
              <a:t>/</a:t>
            </a:r>
            <a:r>
              <a:rPr lang="cs-CZ" dirty="0" err="1" smtClean="0"/>
              <a:t>releases</a:t>
            </a:r>
            <a:r>
              <a:rPr lang="cs-CZ" dirty="0" smtClean="0"/>
              <a:t>/2007/08/</a:t>
            </a:r>
            <a:r>
              <a:rPr lang="cs-CZ" dirty="0" err="1" smtClean="0"/>
              <a:t>070828215611.htm</a:t>
            </a:r>
            <a:endParaRPr lang="cs-CZ" dirty="0"/>
          </a:p>
        </p:txBody>
      </p:sp>
      <p:sp>
        <p:nvSpPr>
          <p:cNvPr id="4" name="Zástupný symbol pro číslo snímku 3"/>
          <p:cNvSpPr>
            <a:spLocks noGrp="1"/>
          </p:cNvSpPr>
          <p:nvPr>
            <p:ph type="sldNum" sz="quarter" idx="10"/>
          </p:nvPr>
        </p:nvSpPr>
        <p:spPr/>
        <p:txBody>
          <a:bodyPr/>
          <a:lstStyle/>
          <a:p>
            <a:fld id="{1E873021-037E-4E1A-89F1-EDEEF00C59F1}" type="slidenum">
              <a:rPr lang="cs-CZ" smtClean="0"/>
              <a:t>38</a:t>
            </a:fld>
            <a:endParaRPr lang="cs-CZ"/>
          </a:p>
        </p:txBody>
      </p:sp>
    </p:spTree>
    <p:extLst>
      <p:ext uri="{BB962C8B-B14F-4D97-AF65-F5344CB8AC3E}">
        <p14:creationId xmlns:p14="http://schemas.microsoft.com/office/powerpoint/2010/main" val="3286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kern="1200" dirty="0" err="1" smtClean="0">
                <a:solidFill>
                  <a:schemeClr val="tx1"/>
                </a:solidFill>
                <a:effectLst/>
                <a:latin typeface="+mn-lt"/>
                <a:ea typeface="+mn-ea"/>
                <a:cs typeface="+mn-cs"/>
              </a:rPr>
              <a:t>Jedna</a:t>
            </a:r>
            <a:r>
              <a:rPr lang="en-US" sz="1200" kern="1200" dirty="0" smtClean="0">
                <a:solidFill>
                  <a:schemeClr val="tx1"/>
                </a:solidFill>
                <a:effectLst/>
                <a:latin typeface="+mn-lt"/>
                <a:ea typeface="+mn-ea"/>
                <a:cs typeface="+mn-cs"/>
              </a:rPr>
              <a:t> z </a:t>
            </a:r>
            <a:r>
              <a:rPr lang="en-US" sz="1200" kern="1200" dirty="0" err="1" smtClean="0">
                <a:solidFill>
                  <a:schemeClr val="tx1"/>
                </a:solidFill>
                <a:effectLst/>
                <a:latin typeface="+mn-lt"/>
                <a:ea typeface="+mn-ea"/>
                <a:cs typeface="+mn-cs"/>
              </a:rPr>
              <a:t>mutací</a:t>
            </a:r>
            <a:r>
              <a:rPr lang="en-US" sz="1200" kern="1200" dirty="0" smtClean="0">
                <a:solidFill>
                  <a:schemeClr val="tx1"/>
                </a:solidFill>
                <a:effectLst/>
                <a:latin typeface="+mn-lt"/>
                <a:ea typeface="+mn-ea"/>
                <a:cs typeface="+mn-cs"/>
              </a:rPr>
              <a:t> v genu </a:t>
            </a:r>
            <a:r>
              <a:rPr lang="en-US" sz="1200" i="1" kern="1200" dirty="0" smtClean="0">
                <a:solidFill>
                  <a:schemeClr val="tx1"/>
                </a:solidFill>
                <a:effectLst/>
                <a:latin typeface="+mn-lt"/>
                <a:ea typeface="+mn-ea"/>
                <a:cs typeface="+mn-cs"/>
              </a:rPr>
              <a:t>MSTN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byla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nalezena</a:t>
            </a:r>
            <a:r>
              <a:rPr lang="en-US" sz="1200" kern="1200" dirty="0" smtClean="0">
                <a:solidFill>
                  <a:schemeClr val="tx1"/>
                </a:solidFill>
                <a:effectLst/>
                <a:latin typeface="+mn-lt"/>
                <a:ea typeface="+mn-ea"/>
                <a:cs typeface="+mn-cs"/>
              </a:rPr>
              <a:t> u </a:t>
            </a:r>
            <a:r>
              <a:rPr lang="en-US" sz="1200" kern="1200" dirty="0" err="1" smtClean="0">
                <a:solidFill>
                  <a:schemeClr val="tx1"/>
                </a:solidFill>
                <a:effectLst/>
                <a:latin typeface="+mn-lt"/>
                <a:ea typeface="+mn-ea"/>
                <a:cs typeface="+mn-cs"/>
              </a:rPr>
              <a:t>ita</a:t>
            </a:r>
            <a:r>
              <a:rPr lang="cs-CZ" sz="1200" kern="1200" dirty="0" smtClean="0">
                <a:solidFill>
                  <a:schemeClr val="tx1"/>
                </a:solidFill>
                <a:effectLst/>
                <a:latin typeface="+mn-lt"/>
                <a:ea typeface="+mn-ea"/>
                <a:cs typeface="+mn-cs"/>
              </a:rPr>
              <a:t>l</a:t>
            </a:r>
            <a:r>
              <a:rPr lang="en-US" sz="1200" kern="1200" dirty="0" err="1" smtClean="0">
                <a:solidFill>
                  <a:schemeClr val="tx1"/>
                </a:solidFill>
                <a:effectLst/>
                <a:latin typeface="+mn-lt"/>
                <a:ea typeface="+mn-ea"/>
                <a:cs typeface="+mn-cs"/>
              </a:rPr>
              <a:t>ského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hovězího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plemene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Marchigiana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kde</a:t>
            </a:r>
            <a:r>
              <a:rPr lang="en-US" sz="1200" kern="1200" dirty="0" smtClean="0">
                <a:solidFill>
                  <a:schemeClr val="tx1"/>
                </a:solidFill>
                <a:effectLst/>
                <a:latin typeface="+mn-lt"/>
                <a:ea typeface="+mn-ea"/>
                <a:cs typeface="+mn-cs"/>
              </a:rPr>
              <a:t> se </a:t>
            </a:r>
            <a:r>
              <a:rPr lang="en-US" sz="1200" kern="1200" dirty="0" err="1" smtClean="0">
                <a:solidFill>
                  <a:schemeClr val="tx1"/>
                </a:solidFill>
                <a:effectLst/>
                <a:latin typeface="+mn-lt"/>
                <a:ea typeface="+mn-ea"/>
                <a:cs typeface="+mn-cs"/>
              </a:rPr>
              <a:t>občas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vyskytují</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jedinci</a:t>
            </a:r>
            <a:r>
              <a:rPr lang="en-US" sz="1200" kern="1200" dirty="0" smtClean="0">
                <a:solidFill>
                  <a:schemeClr val="tx1"/>
                </a:solidFill>
                <a:effectLst/>
                <a:latin typeface="+mn-lt"/>
                <a:ea typeface="+mn-ea"/>
                <a:cs typeface="+mn-cs"/>
              </a:rPr>
              <a:t> s </a:t>
            </a:r>
            <a:r>
              <a:rPr lang="en-US" sz="1200" kern="1200" dirty="0" err="1" smtClean="0">
                <a:solidFill>
                  <a:schemeClr val="tx1"/>
                </a:solidFill>
                <a:effectLst/>
                <a:latin typeface="+mn-lt"/>
                <a:ea typeface="+mn-ea"/>
                <a:cs typeface="+mn-cs"/>
              </a:rPr>
              <a:t>mohutnou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svalovinou</a:t>
            </a:r>
            <a:r>
              <a:rPr lang="en-US" sz="1200" kern="1200" dirty="0" smtClean="0">
                <a:solidFill>
                  <a:schemeClr val="tx1"/>
                </a:solidFill>
                <a:effectLst/>
                <a:latin typeface="+mn-lt"/>
                <a:ea typeface="+mn-ea"/>
                <a:cs typeface="+mn-cs"/>
              </a:rPr>
              <a:t>. Tato </a:t>
            </a:r>
            <a:r>
              <a:rPr lang="en-US" sz="1200" kern="1200" dirty="0" err="1" smtClean="0">
                <a:solidFill>
                  <a:schemeClr val="tx1"/>
                </a:solidFill>
                <a:effectLst/>
                <a:latin typeface="+mn-lt"/>
                <a:ea typeface="+mn-ea"/>
                <a:cs typeface="+mn-cs"/>
              </a:rPr>
              <a:t>mutace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spočívá</a:t>
            </a:r>
            <a:r>
              <a:rPr lang="en-US" sz="1200" kern="1200" dirty="0" smtClean="0">
                <a:solidFill>
                  <a:schemeClr val="tx1"/>
                </a:solidFill>
                <a:effectLst/>
                <a:latin typeface="+mn-lt"/>
                <a:ea typeface="+mn-ea"/>
                <a:cs typeface="+mn-cs"/>
              </a:rPr>
              <a:t> v </a:t>
            </a:r>
            <a:r>
              <a:rPr lang="en-US" sz="1200" kern="1200" dirty="0" err="1" smtClean="0">
                <a:solidFill>
                  <a:schemeClr val="tx1"/>
                </a:solidFill>
                <a:effectLst/>
                <a:latin typeface="+mn-lt"/>
                <a:ea typeface="+mn-ea"/>
                <a:cs typeface="+mn-cs"/>
              </a:rPr>
              <a:t>záměně</a:t>
            </a:r>
            <a:r>
              <a:rPr lang="en-US" sz="1200" kern="1200" dirty="0" smtClean="0">
                <a:solidFill>
                  <a:schemeClr val="tx1"/>
                </a:solidFill>
                <a:effectLst/>
                <a:latin typeface="+mn-lt"/>
                <a:ea typeface="+mn-ea"/>
                <a:cs typeface="+mn-cs"/>
              </a:rPr>
              <a:t> G </a:t>
            </a:r>
            <a:r>
              <a:rPr lang="en-US" sz="1200" kern="1200" dirty="0" err="1" smtClean="0">
                <a:solidFill>
                  <a:schemeClr val="tx1"/>
                </a:solidFill>
                <a:effectLst/>
                <a:latin typeface="+mn-lt"/>
                <a:ea typeface="+mn-ea"/>
                <a:cs typeface="+mn-cs"/>
              </a:rPr>
              <a:t>na</a:t>
            </a:r>
            <a:r>
              <a:rPr lang="en-US" sz="1200" kern="1200" dirty="0" smtClean="0">
                <a:solidFill>
                  <a:schemeClr val="tx1"/>
                </a:solidFill>
                <a:effectLst/>
                <a:latin typeface="+mn-lt"/>
                <a:ea typeface="+mn-ea"/>
                <a:cs typeface="+mn-cs"/>
              </a:rPr>
              <a:t> T </a:t>
            </a:r>
            <a:r>
              <a:rPr lang="en-US" sz="1200" kern="1200" dirty="0" err="1" smtClean="0">
                <a:solidFill>
                  <a:schemeClr val="tx1"/>
                </a:solidFill>
                <a:effectLst/>
                <a:latin typeface="+mn-lt"/>
                <a:ea typeface="+mn-ea"/>
                <a:cs typeface="+mn-cs"/>
              </a:rPr>
              <a:t>ve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třetím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exonu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což</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vede</a:t>
            </a:r>
            <a:r>
              <a:rPr lang="en-US" sz="1200" kern="1200" dirty="0" smtClean="0">
                <a:solidFill>
                  <a:schemeClr val="tx1"/>
                </a:solidFill>
                <a:effectLst/>
                <a:latin typeface="+mn-lt"/>
                <a:ea typeface="+mn-ea"/>
                <a:cs typeface="+mn-cs"/>
              </a:rPr>
              <a:t> k </a:t>
            </a:r>
            <a:r>
              <a:rPr lang="en-US" sz="1200" kern="1200" dirty="0" err="1" smtClean="0">
                <a:solidFill>
                  <a:schemeClr val="tx1"/>
                </a:solidFill>
                <a:effectLst/>
                <a:latin typeface="+mn-lt"/>
                <a:ea typeface="+mn-ea"/>
                <a:cs typeface="+mn-cs"/>
              </a:rPr>
              <a:t>změně</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kodonu</a:t>
            </a:r>
            <a:r>
              <a:rPr lang="en-US" sz="1200" kern="1200" dirty="0" smtClean="0">
                <a:solidFill>
                  <a:schemeClr val="tx1"/>
                </a:solidFill>
                <a:effectLst/>
                <a:latin typeface="+mn-lt"/>
                <a:ea typeface="+mn-ea"/>
                <a:cs typeface="+mn-cs"/>
              </a:rPr>
              <a:t> pro </a:t>
            </a:r>
            <a:r>
              <a:rPr lang="en-US" sz="1200" kern="1200" dirty="0" err="1" smtClean="0">
                <a:solidFill>
                  <a:schemeClr val="tx1"/>
                </a:solidFill>
                <a:effectLst/>
                <a:latin typeface="+mn-lt"/>
                <a:ea typeface="+mn-ea"/>
                <a:cs typeface="+mn-cs"/>
              </a:rPr>
              <a:t>kyselinu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glutamovou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na</a:t>
            </a:r>
            <a:r>
              <a:rPr lang="en-US" sz="1200" kern="1200" dirty="0" smtClean="0">
                <a:solidFill>
                  <a:schemeClr val="tx1"/>
                </a:solidFill>
                <a:effectLst/>
                <a:latin typeface="+mn-lt"/>
                <a:ea typeface="+mn-ea"/>
                <a:cs typeface="+mn-cs"/>
              </a:rPr>
              <a:t> stop </a:t>
            </a:r>
            <a:r>
              <a:rPr lang="en-US" sz="1200" kern="1200" dirty="0" err="1" smtClean="0">
                <a:solidFill>
                  <a:schemeClr val="tx1"/>
                </a:solidFill>
                <a:effectLst/>
                <a:latin typeface="+mn-lt"/>
                <a:ea typeface="+mn-ea"/>
                <a:cs typeface="+mn-cs"/>
              </a:rPr>
              <a:t>kodon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Translace</a:t>
            </a:r>
            <a:r>
              <a:rPr lang="en-US" sz="1200" kern="1200" dirty="0" smtClean="0">
                <a:solidFill>
                  <a:schemeClr val="tx1"/>
                </a:solidFill>
                <a:effectLst/>
                <a:latin typeface="+mn-lt"/>
                <a:ea typeface="+mn-ea"/>
                <a:cs typeface="+mn-cs"/>
              </a:rPr>
              <a:t> je </a:t>
            </a:r>
            <a:r>
              <a:rPr lang="en-US" sz="1200" kern="1200" dirty="0" err="1" smtClean="0">
                <a:solidFill>
                  <a:schemeClr val="tx1"/>
                </a:solidFill>
                <a:effectLst/>
                <a:latin typeface="+mn-lt"/>
                <a:ea typeface="+mn-ea"/>
                <a:cs typeface="+mn-cs"/>
              </a:rPr>
              <a:t>tak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předčasně</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ukončena</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vznikne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nefunkční</a:t>
            </a:r>
            <a:r>
              <a:rPr lang="en-US" sz="1200" kern="1200" dirty="0" smtClean="0">
                <a:solidFill>
                  <a:schemeClr val="tx1"/>
                </a:solidFill>
                <a:effectLst/>
                <a:latin typeface="+mn-lt"/>
                <a:ea typeface="+mn-ea"/>
                <a:cs typeface="+mn-cs"/>
              </a:rPr>
              <a:t> protein. </a:t>
            </a:r>
            <a:endParaRPr lang="cs-CZ"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cs-CZ" sz="1200" kern="1200" dirty="0" err="1" smtClean="0">
                <a:solidFill>
                  <a:schemeClr val="tx1"/>
                </a:solidFill>
                <a:effectLst/>
                <a:latin typeface="+mn-lt"/>
                <a:ea typeface="+mn-ea"/>
                <a:cs typeface="+mn-cs"/>
              </a:rPr>
              <a:t>Info</a:t>
            </a:r>
            <a:r>
              <a:rPr lang="cs-CZ" sz="1200" kern="1200" dirty="0" smtClean="0">
                <a:solidFill>
                  <a:schemeClr val="tx1"/>
                </a:solidFill>
                <a:effectLst/>
                <a:latin typeface="+mn-lt"/>
                <a:ea typeface="+mn-ea"/>
                <a:cs typeface="+mn-cs"/>
              </a:rPr>
              <a:t> z </a:t>
            </a:r>
            <a:r>
              <a:rPr lang="cs-CZ" sz="1200" kern="1200" dirty="0" err="1" smtClean="0">
                <a:solidFill>
                  <a:schemeClr val="tx1"/>
                </a:solidFill>
                <a:effectLst/>
                <a:latin typeface="+mn-lt"/>
                <a:ea typeface="+mn-ea"/>
                <a:cs typeface="+mn-cs"/>
              </a:rPr>
              <a:t>Stinckens</a:t>
            </a:r>
            <a:r>
              <a:rPr lang="cs-CZ" sz="1200" kern="1200" dirty="0" smtClean="0">
                <a:solidFill>
                  <a:schemeClr val="tx1"/>
                </a:solidFill>
                <a:effectLst/>
                <a:latin typeface="+mn-lt"/>
                <a:ea typeface="+mn-ea"/>
                <a:cs typeface="+mn-cs"/>
              </a:rPr>
              <a:t> et al. 2011 </a:t>
            </a:r>
            <a:r>
              <a:rPr lang="cs-CZ" sz="1200" kern="1200" dirty="0" err="1" smtClean="0">
                <a:solidFill>
                  <a:schemeClr val="tx1"/>
                </a:solidFill>
                <a:effectLst/>
                <a:latin typeface="+mn-lt"/>
                <a:ea typeface="+mn-ea"/>
                <a:cs typeface="+mn-cs"/>
              </a:rPr>
              <a:t>DOI</a:t>
            </a:r>
            <a:r>
              <a:rPr lang="cs-CZ" sz="1200" kern="1200" dirty="0" smtClean="0">
                <a:solidFill>
                  <a:schemeClr val="tx1"/>
                </a:solidFill>
                <a:effectLst/>
                <a:latin typeface="+mn-lt"/>
                <a:ea typeface="+mn-ea"/>
                <a:cs typeface="+mn-cs"/>
              </a:rPr>
              <a:t>: 10.1111/</a:t>
            </a:r>
            <a:r>
              <a:rPr lang="cs-CZ" sz="1200" kern="1200" dirty="0" err="1" smtClean="0">
                <a:solidFill>
                  <a:schemeClr val="tx1"/>
                </a:solidFill>
                <a:effectLst/>
                <a:latin typeface="+mn-lt"/>
                <a:ea typeface="+mn-ea"/>
                <a:cs typeface="+mn-cs"/>
              </a:rPr>
              <a:t>j.1365-2052.2010.02144.x</a:t>
            </a:r>
            <a:endParaRPr lang="en-US" sz="1200" kern="1200" dirty="0" smtClean="0">
              <a:solidFill>
                <a:schemeClr val="tx1"/>
              </a:solidFill>
              <a:effectLst/>
              <a:latin typeface="+mn-lt"/>
              <a:ea typeface="+mn-ea"/>
              <a:cs typeface="+mn-cs"/>
            </a:endParaRPr>
          </a:p>
          <a:p>
            <a:r>
              <a:rPr lang="cs-CZ" sz="1200" kern="1200" dirty="0" err="1" smtClean="0">
                <a:solidFill>
                  <a:schemeClr val="tx1"/>
                </a:solidFill>
                <a:effectLst/>
                <a:latin typeface="+mn-lt"/>
                <a:ea typeface="+mn-ea"/>
                <a:cs typeface="+mn-cs"/>
              </a:rPr>
              <a:t>Mosher</a:t>
            </a:r>
            <a:r>
              <a:rPr lang="cs-CZ" sz="1200" kern="1200" dirty="0" smtClean="0">
                <a:solidFill>
                  <a:schemeClr val="tx1"/>
                </a:solidFill>
                <a:effectLst/>
                <a:latin typeface="+mn-lt"/>
                <a:ea typeface="+mn-ea"/>
                <a:cs typeface="+mn-cs"/>
              </a:rPr>
              <a:t> et al. (2007) </a:t>
            </a:r>
            <a:r>
              <a:rPr lang="cs-CZ" sz="1200" kern="1200" dirty="0" err="1" smtClean="0">
                <a:solidFill>
                  <a:schemeClr val="tx1"/>
                </a:solidFill>
                <a:effectLst/>
                <a:latin typeface="+mn-lt"/>
                <a:ea typeface="+mn-ea"/>
                <a:cs typeface="+mn-cs"/>
              </a:rPr>
              <a:t>doi:10.1371</a:t>
            </a:r>
            <a:r>
              <a:rPr lang="cs-CZ" sz="1200" kern="1200" dirty="0" smtClean="0">
                <a:solidFill>
                  <a:schemeClr val="tx1"/>
                </a:solidFill>
                <a:effectLst/>
                <a:latin typeface="+mn-lt"/>
                <a:ea typeface="+mn-ea"/>
                <a:cs typeface="+mn-cs"/>
              </a:rPr>
              <a:t>/</a:t>
            </a:r>
            <a:r>
              <a:rPr lang="cs-CZ" sz="1200" kern="1200" dirty="0" err="1" smtClean="0">
                <a:solidFill>
                  <a:schemeClr val="tx1"/>
                </a:solidFill>
                <a:effectLst/>
                <a:latin typeface="+mn-lt"/>
                <a:ea typeface="+mn-ea"/>
                <a:cs typeface="+mn-cs"/>
              </a:rPr>
              <a:t>journal.pgen.0030079</a:t>
            </a:r>
            <a:endParaRPr lang="en-US"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Obrázky z:</a:t>
            </a:r>
            <a:endParaRPr lang="en-US"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http://</a:t>
            </a:r>
            <a:r>
              <a:rPr lang="cs-CZ" sz="1200" kern="1200" dirty="0" err="1" smtClean="0">
                <a:solidFill>
                  <a:schemeClr val="tx1"/>
                </a:solidFill>
                <a:effectLst/>
                <a:latin typeface="+mn-lt"/>
                <a:ea typeface="+mn-ea"/>
                <a:cs typeface="+mn-cs"/>
              </a:rPr>
              <a:t>www.thecattlesite.com</a:t>
            </a:r>
            <a:r>
              <a:rPr lang="cs-CZ" sz="1200" kern="1200" dirty="0" smtClean="0">
                <a:solidFill>
                  <a:schemeClr val="tx1"/>
                </a:solidFill>
                <a:effectLst/>
                <a:latin typeface="+mn-lt"/>
                <a:ea typeface="+mn-ea"/>
                <a:cs typeface="+mn-cs"/>
              </a:rPr>
              <a:t>/</a:t>
            </a:r>
            <a:r>
              <a:rPr lang="cs-CZ" sz="1200" kern="1200" dirty="0" err="1" smtClean="0">
                <a:solidFill>
                  <a:schemeClr val="tx1"/>
                </a:solidFill>
                <a:effectLst/>
                <a:latin typeface="+mn-lt"/>
                <a:ea typeface="+mn-ea"/>
                <a:cs typeface="+mn-cs"/>
              </a:rPr>
              <a:t>breeds</a:t>
            </a:r>
            <a:r>
              <a:rPr lang="cs-CZ" sz="1200" kern="1200" dirty="0" smtClean="0">
                <a:solidFill>
                  <a:schemeClr val="tx1"/>
                </a:solidFill>
                <a:effectLst/>
                <a:latin typeface="+mn-lt"/>
                <a:ea typeface="+mn-ea"/>
                <a:cs typeface="+mn-cs"/>
              </a:rPr>
              <a:t>/</a:t>
            </a:r>
            <a:r>
              <a:rPr lang="cs-CZ" sz="1200" kern="1200" dirty="0" err="1" smtClean="0">
                <a:solidFill>
                  <a:schemeClr val="tx1"/>
                </a:solidFill>
                <a:effectLst/>
                <a:latin typeface="+mn-lt"/>
                <a:ea typeface="+mn-ea"/>
                <a:cs typeface="+mn-cs"/>
              </a:rPr>
              <a:t>beef</a:t>
            </a:r>
            <a:r>
              <a:rPr lang="cs-CZ" sz="1200" kern="1200" dirty="0" smtClean="0">
                <a:solidFill>
                  <a:schemeClr val="tx1"/>
                </a:solidFill>
                <a:effectLst/>
                <a:latin typeface="+mn-lt"/>
                <a:ea typeface="+mn-ea"/>
                <a:cs typeface="+mn-cs"/>
              </a:rPr>
              <a:t>/65/</a:t>
            </a:r>
            <a:r>
              <a:rPr lang="cs-CZ" sz="1200" kern="1200" dirty="0" err="1" smtClean="0">
                <a:solidFill>
                  <a:schemeClr val="tx1"/>
                </a:solidFill>
                <a:effectLst/>
                <a:latin typeface="+mn-lt"/>
                <a:ea typeface="+mn-ea"/>
                <a:cs typeface="+mn-cs"/>
              </a:rPr>
              <a:t>marchigiana</a:t>
            </a:r>
            <a:r>
              <a:rPr lang="cs-CZ"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cs-CZ" dirty="0"/>
          </a:p>
        </p:txBody>
      </p:sp>
      <p:sp>
        <p:nvSpPr>
          <p:cNvPr id="4" name="Zástupný symbol pro číslo snímku 3"/>
          <p:cNvSpPr>
            <a:spLocks noGrp="1"/>
          </p:cNvSpPr>
          <p:nvPr>
            <p:ph type="sldNum" sz="quarter" idx="10"/>
          </p:nvPr>
        </p:nvSpPr>
        <p:spPr/>
        <p:txBody>
          <a:bodyPr/>
          <a:lstStyle/>
          <a:p>
            <a:fld id="{1E873021-037E-4E1A-89F1-EDEEF00C59F1}" type="slidenum">
              <a:rPr lang="cs-CZ" smtClean="0"/>
              <a:t>39</a:t>
            </a:fld>
            <a:endParaRPr lang="cs-CZ"/>
          </a:p>
        </p:txBody>
      </p:sp>
    </p:spTree>
    <p:extLst>
      <p:ext uri="{BB962C8B-B14F-4D97-AF65-F5344CB8AC3E}">
        <p14:creationId xmlns:p14="http://schemas.microsoft.com/office/powerpoint/2010/main" val="32863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Mutace způsobující posun</a:t>
            </a:r>
            <a:r>
              <a:rPr lang="cs-CZ" baseline="0" dirty="0" smtClean="0"/>
              <a:t> čtecího rámce a předčasný stop kodon </a:t>
            </a:r>
            <a:r>
              <a:rPr lang="cs-CZ" dirty="0" smtClean="0"/>
              <a:t>v genu</a:t>
            </a:r>
            <a:r>
              <a:rPr lang="cs-CZ" baseline="0" dirty="0" smtClean="0"/>
              <a:t> </a:t>
            </a:r>
            <a:r>
              <a:rPr lang="cs-CZ" i="1" baseline="0" dirty="0" smtClean="0"/>
              <a:t>MSTN </a:t>
            </a:r>
            <a:r>
              <a:rPr lang="cs-CZ" baseline="0" dirty="0" smtClean="0"/>
              <a:t>byla nalezena i u </a:t>
            </a:r>
            <a:r>
              <a:rPr lang="cs-CZ" baseline="0" dirty="0" err="1" smtClean="0"/>
              <a:t>vipeta</a:t>
            </a:r>
            <a:r>
              <a:rPr lang="cs-CZ" baseline="0" dirty="0" smtClean="0"/>
              <a:t>, závodní plemeno příbuzné chrtům. Asi ¼ nejrychlejších psů je heterozygotní pro tuto nefunkční alelu, díky čemuž mají více svalů a jsou rychlejší. Homozygoti mají svaloviny úměrně více, ale nejsou k závodění použitelní a bývají utraceni hned po narození. </a:t>
            </a:r>
          </a:p>
          <a:p>
            <a:endParaRPr lang="cs-CZ" dirty="0" smtClean="0"/>
          </a:p>
          <a:p>
            <a:r>
              <a:rPr lang="cs-CZ" dirty="0" err="1" smtClean="0"/>
              <a:t>Info</a:t>
            </a:r>
            <a:r>
              <a:rPr lang="cs-CZ" dirty="0" smtClean="0"/>
              <a:t> z </a:t>
            </a:r>
            <a:r>
              <a:rPr lang="cs-CZ" dirty="0" err="1" smtClean="0"/>
              <a:t>Stinckens</a:t>
            </a:r>
            <a:r>
              <a:rPr lang="cs-CZ" dirty="0" smtClean="0"/>
              <a:t> et al.</a:t>
            </a:r>
            <a:r>
              <a:rPr lang="cs-CZ" baseline="0" dirty="0" smtClean="0"/>
              <a:t> 2011 DOI: </a:t>
            </a:r>
            <a:r>
              <a:rPr lang="cs-CZ" dirty="0" smtClean="0"/>
              <a:t>10.1111/j.1365-2052.2010.02144.x</a:t>
            </a:r>
          </a:p>
          <a:p>
            <a:r>
              <a:rPr lang="cs-CZ" dirty="0" err="1" smtClean="0"/>
              <a:t>Mosher</a:t>
            </a:r>
            <a:r>
              <a:rPr lang="cs-CZ" baseline="0" dirty="0" smtClean="0"/>
              <a:t> et al. (2007) </a:t>
            </a:r>
            <a:r>
              <a:rPr lang="cs-CZ" dirty="0" smtClean="0"/>
              <a:t>doi:10.1371/journal.pgen.0030079</a:t>
            </a:r>
          </a:p>
        </p:txBody>
      </p:sp>
      <p:sp>
        <p:nvSpPr>
          <p:cNvPr id="4" name="Zástupný symbol pro číslo snímku 3"/>
          <p:cNvSpPr>
            <a:spLocks noGrp="1"/>
          </p:cNvSpPr>
          <p:nvPr>
            <p:ph type="sldNum" sz="quarter" idx="10"/>
          </p:nvPr>
        </p:nvSpPr>
        <p:spPr/>
        <p:txBody>
          <a:bodyPr/>
          <a:lstStyle/>
          <a:p>
            <a:fld id="{1E873021-037E-4E1A-89F1-EDEEF00C59F1}" type="slidenum">
              <a:rPr lang="cs-CZ" smtClean="0"/>
              <a:t>40</a:t>
            </a:fld>
            <a:endParaRPr lang="cs-CZ"/>
          </a:p>
        </p:txBody>
      </p:sp>
    </p:spTree>
    <p:extLst>
      <p:ext uri="{BB962C8B-B14F-4D97-AF65-F5344CB8AC3E}">
        <p14:creationId xmlns:p14="http://schemas.microsoft.com/office/powerpoint/2010/main" val="2560171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indent="0">
              <a:spcBef>
                <a:spcPts val="1200"/>
              </a:spcBef>
              <a:buFont typeface="Arial" panose="020B0604020202020204" pitchFamily="34" charset="0"/>
              <a:buNone/>
            </a:pPr>
            <a:r>
              <a:rPr lang="cs-CZ" sz="1200" dirty="0" err="1" smtClean="0"/>
              <a:t>Survivin</a:t>
            </a:r>
            <a:r>
              <a:rPr lang="cs-CZ" sz="1200" dirty="0" smtClean="0"/>
              <a:t> je protein, jehož</a:t>
            </a:r>
            <a:r>
              <a:rPr lang="cs-CZ" sz="1200" baseline="0" dirty="0" smtClean="0"/>
              <a:t> funkcí je inhibovat proteiny zodpovědné za </a:t>
            </a:r>
            <a:r>
              <a:rPr lang="cs-CZ" sz="1200" baseline="0" dirty="0" err="1" smtClean="0"/>
              <a:t>apoptózu</a:t>
            </a:r>
            <a:r>
              <a:rPr lang="cs-CZ" sz="1200" baseline="0" dirty="0" smtClean="0"/>
              <a:t>. Bylo prokázáno, že je-li jeho exprese zvýšena, buňky vystavené např. cytostatikům (látkám používaných v chemoterapii) nastupují </a:t>
            </a:r>
            <a:r>
              <a:rPr lang="cs-CZ" sz="1200" baseline="0" dirty="0" err="1" smtClean="0"/>
              <a:t>apoptózu</a:t>
            </a:r>
            <a:r>
              <a:rPr lang="cs-CZ" sz="1200" baseline="0" dirty="0" smtClean="0"/>
              <a:t> pomaleji nebo vůbec. Většina běžných nádorů má zvýšenou expresi genu pro </a:t>
            </a:r>
            <a:r>
              <a:rPr lang="cs-CZ" sz="1200" baseline="0" dirty="0" err="1" smtClean="0"/>
              <a:t>survivin</a:t>
            </a:r>
            <a:r>
              <a:rPr lang="cs-CZ" sz="1200" baseline="0" dirty="0" smtClean="0"/>
              <a:t>, což je jeden z mechanismů, který jim umožňuje dělit se a nereagovat na rozkazy těla spáchat </a:t>
            </a:r>
            <a:r>
              <a:rPr lang="cs-CZ" sz="1200" baseline="0" dirty="0" err="1" smtClean="0"/>
              <a:t>apoptózu</a:t>
            </a:r>
            <a:r>
              <a:rPr lang="cs-CZ" sz="1200" baseline="0" dirty="0" smtClean="0"/>
              <a:t>. Ukázalo se, že jedním z mechanismů, jak dojde k nárůstu exprese genu pro </a:t>
            </a:r>
            <a:r>
              <a:rPr lang="cs-CZ" sz="1200" baseline="0" dirty="0" err="1" smtClean="0"/>
              <a:t>survivin</a:t>
            </a:r>
            <a:r>
              <a:rPr lang="cs-CZ" sz="1200" baseline="0" dirty="0" smtClean="0"/>
              <a:t> je mutace v regulační oblasti promotoru, kam si sedá represor, který inhibuje expresi genu (čili represor inhibitoru). Po mutaci si na toto místo represor nesedá a </a:t>
            </a:r>
            <a:r>
              <a:rPr lang="cs-CZ" sz="1200" baseline="0" dirty="0" err="1" smtClean="0"/>
              <a:t>survivin</a:t>
            </a:r>
            <a:r>
              <a:rPr lang="cs-CZ" sz="1200" baseline="0" dirty="0" smtClean="0"/>
              <a:t> se může exprimovat bez ohledu na potřeby buňky. To vede k selhání mechanismu využívajícího </a:t>
            </a:r>
            <a:r>
              <a:rPr lang="cs-CZ" sz="1200" baseline="0" dirty="0" err="1" smtClean="0"/>
              <a:t>apoptózu</a:t>
            </a:r>
            <a:r>
              <a:rPr lang="cs-CZ" sz="1200" baseline="0" dirty="0" smtClean="0"/>
              <a:t> jako obranu před rozvojem nádoru. Pro tuto konkrétní buňku to představuje selekční výhodu (může se množit i když měla zemřít), ale protože nádor nakonec povede ke smrti celého organismu, je to slepá ulička i pro ní. </a:t>
            </a:r>
            <a:endParaRPr lang="cs-CZ" sz="1200" dirty="0" smtClean="0">
              <a:sym typeface="Wingdings" panose="05000000000000000000" pitchFamily="2" charset="2"/>
            </a:endParaRPr>
          </a:p>
          <a:p>
            <a:endParaRPr lang="cs-CZ" dirty="0" smtClean="0"/>
          </a:p>
          <a:p>
            <a:r>
              <a:rPr lang="cs-CZ" dirty="0" err="1" smtClean="0"/>
              <a:t>Info</a:t>
            </a:r>
            <a:r>
              <a:rPr lang="cs-CZ" dirty="0" smtClean="0"/>
              <a:t> z </a:t>
            </a:r>
            <a:r>
              <a:rPr lang="cs-CZ" dirty="0" err="1" smtClean="0"/>
              <a:t>Xu</a:t>
            </a:r>
            <a:r>
              <a:rPr lang="cs-CZ" dirty="0" smtClean="0"/>
              <a:t> et al. (2004) </a:t>
            </a:r>
            <a:r>
              <a:rPr lang="cs-CZ" dirty="0" err="1" smtClean="0"/>
              <a:t>DOI</a:t>
            </a:r>
            <a:r>
              <a:rPr lang="cs-CZ" dirty="0" smtClean="0"/>
              <a:t>: 10.1089/1044549041939278</a:t>
            </a:r>
            <a:endParaRPr lang="cs-CZ" dirty="0"/>
          </a:p>
        </p:txBody>
      </p:sp>
      <p:sp>
        <p:nvSpPr>
          <p:cNvPr id="4" name="Zástupný symbol pro číslo snímku 3"/>
          <p:cNvSpPr>
            <a:spLocks noGrp="1"/>
          </p:cNvSpPr>
          <p:nvPr>
            <p:ph type="sldNum" sz="quarter" idx="10"/>
          </p:nvPr>
        </p:nvSpPr>
        <p:spPr/>
        <p:txBody>
          <a:bodyPr/>
          <a:lstStyle/>
          <a:p>
            <a:fld id="{1E873021-037E-4E1A-89F1-EDEEF00C59F1}" type="slidenum">
              <a:rPr lang="cs-CZ" smtClean="0"/>
              <a:t>42</a:t>
            </a:fld>
            <a:endParaRPr lang="cs-CZ"/>
          </a:p>
        </p:txBody>
      </p:sp>
    </p:spTree>
    <p:extLst>
      <p:ext uri="{BB962C8B-B14F-4D97-AF65-F5344CB8AC3E}">
        <p14:creationId xmlns:p14="http://schemas.microsoft.com/office/powerpoint/2010/main" val="6209933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Velice závažným typem mutací jsou změny v antikodonu v genu pro</a:t>
            </a:r>
            <a:r>
              <a:rPr lang="cs-CZ" baseline="0" dirty="0" smtClean="0"/>
              <a:t> </a:t>
            </a:r>
            <a:r>
              <a:rPr lang="cs-CZ" dirty="0" smtClean="0"/>
              <a:t>transferovou RNA. Vznikne tak plně funkční </a:t>
            </a:r>
            <a:r>
              <a:rPr lang="cs-CZ" dirty="0" err="1" smtClean="0"/>
              <a:t>tRNA</a:t>
            </a:r>
            <a:r>
              <a:rPr lang="cs-CZ" dirty="0" smtClean="0"/>
              <a:t>, která ale díky jinému antikodonu může do</a:t>
            </a:r>
            <a:r>
              <a:rPr lang="cs-CZ" baseline="0" dirty="0" smtClean="0"/>
              <a:t> vznikajícího proteinu přiřazovat jiné aminokyseliny. Je tím negativně ovlivněna syntéza všech proteinů v buňce. </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43</a:t>
            </a:fld>
            <a:endParaRPr lang="cs-CZ"/>
          </a:p>
        </p:txBody>
      </p:sp>
    </p:spTree>
    <p:extLst>
      <p:ext uri="{BB962C8B-B14F-4D97-AF65-F5344CB8AC3E}">
        <p14:creationId xmlns:p14="http://schemas.microsoft.com/office/powerpoint/2010/main" val="3263364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Sekvenování</a:t>
            </a:r>
            <a:r>
              <a:rPr lang="cs-CZ" dirty="0" smtClean="0"/>
              <a:t> </a:t>
            </a:r>
            <a:r>
              <a:rPr lang="cs-CZ" dirty="0" err="1" smtClean="0"/>
              <a:t>transkriptomů</a:t>
            </a:r>
            <a:r>
              <a:rPr lang="cs-CZ" dirty="0" smtClean="0"/>
              <a:t> přineslo velmi zajímavou</a:t>
            </a:r>
            <a:r>
              <a:rPr lang="cs-CZ" baseline="0" dirty="0" smtClean="0"/>
              <a:t> informaci, totiž že velká část eukaryotického genomu se přepisuje do RNA. I když u velké části takto vznikající RNA neznáme její funkci (třeba žádnou nemá), mnoho těchto různých RNA má regulační a obranou funkci. Například různé </a:t>
            </a:r>
            <a:r>
              <a:rPr lang="cs-CZ" baseline="0" dirty="0" err="1" smtClean="0"/>
              <a:t>mikroRNA</a:t>
            </a:r>
            <a:r>
              <a:rPr lang="cs-CZ" baseline="0" dirty="0" smtClean="0"/>
              <a:t> (</a:t>
            </a:r>
            <a:r>
              <a:rPr lang="cs-CZ" baseline="0" dirty="0" err="1" smtClean="0"/>
              <a:t>miRNA</a:t>
            </a:r>
            <a:r>
              <a:rPr lang="cs-CZ" baseline="0" dirty="0" smtClean="0"/>
              <a:t>) regulují expresi cílových genů tak, že nechají zlikvidovat jejich </a:t>
            </a:r>
            <a:r>
              <a:rPr lang="cs-CZ" baseline="0" dirty="0" err="1" smtClean="0"/>
              <a:t>mRNA</a:t>
            </a:r>
            <a:r>
              <a:rPr lang="cs-CZ" baseline="0" dirty="0" smtClean="0"/>
              <a:t>. Dlouhá nekódující RNA (</a:t>
            </a:r>
            <a:r>
              <a:rPr lang="cs-CZ" baseline="0" dirty="0" err="1" smtClean="0"/>
              <a:t>lncRNA</a:t>
            </a:r>
            <a:r>
              <a:rPr lang="cs-CZ" baseline="0" dirty="0" smtClean="0"/>
              <a:t>) mění podobu chromatinu z aktivního na neaktivní a tak lokálně ovlivňuje expresi genů. Příkladem fungování </a:t>
            </a:r>
            <a:r>
              <a:rPr lang="cs-CZ" baseline="0" dirty="0" err="1" smtClean="0"/>
              <a:t>lncRNA</a:t>
            </a:r>
            <a:r>
              <a:rPr lang="cs-CZ" baseline="0" dirty="0" smtClean="0"/>
              <a:t> je inaktivace chromosomu X u samic savců.  </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44</a:t>
            </a:fld>
            <a:endParaRPr lang="cs-CZ"/>
          </a:p>
        </p:txBody>
      </p:sp>
    </p:spTree>
    <p:extLst>
      <p:ext uri="{BB962C8B-B14F-4D97-AF65-F5344CB8AC3E}">
        <p14:creationId xmlns:p14="http://schemas.microsoft.com/office/powerpoint/2010/main" val="9977321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1E873021-037E-4E1A-89F1-EDEEF00C59F1}" type="slidenum">
              <a:rPr lang="cs-CZ" smtClean="0"/>
              <a:t>46</a:t>
            </a:fld>
            <a:endParaRPr lang="cs-CZ"/>
          </a:p>
        </p:txBody>
      </p:sp>
    </p:spTree>
    <p:extLst>
      <p:ext uri="{BB962C8B-B14F-4D97-AF65-F5344CB8AC3E}">
        <p14:creationId xmlns:p14="http://schemas.microsoft.com/office/powerpoint/2010/main" val="987081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Spontánní mutace vznikají při replikaci DNA, kdy DNA</a:t>
            </a:r>
            <a:r>
              <a:rPr lang="cs-CZ" baseline="0" dirty="0" smtClean="0"/>
              <a:t> polymeráza vloží špatný nukleotid nebo sklouzne a provede vložení nových nukleotidů (viz např. expanze </a:t>
            </a:r>
            <a:r>
              <a:rPr lang="cs-CZ" baseline="0" dirty="0" err="1" smtClean="0"/>
              <a:t>trinukleotidů</a:t>
            </a:r>
            <a:r>
              <a:rPr lang="cs-CZ" baseline="0" dirty="0" smtClean="0"/>
              <a:t>). Dalším mechanismem jsou samotné reparační mechanismy, které zejména u oprav </a:t>
            </a:r>
            <a:r>
              <a:rPr lang="cs-CZ" baseline="0" dirty="0" err="1" smtClean="0"/>
              <a:t>dvouřetězcových</a:t>
            </a:r>
            <a:r>
              <a:rPr lang="cs-CZ" baseline="0" dirty="0" smtClean="0"/>
              <a:t> zlomů mohou pozměnit sekvenci DNA. Zajímavým jevem jsou tzv. tautomerní přesmyky bází, které mohou vést k záměně báze. </a:t>
            </a:r>
            <a:endParaRPr lang="en-US" dirty="0"/>
          </a:p>
        </p:txBody>
      </p:sp>
      <p:sp>
        <p:nvSpPr>
          <p:cNvPr id="4" name="Zástupný symbol pro číslo snímku 3"/>
          <p:cNvSpPr>
            <a:spLocks noGrp="1"/>
          </p:cNvSpPr>
          <p:nvPr>
            <p:ph type="sldNum" sz="quarter" idx="10"/>
          </p:nvPr>
        </p:nvSpPr>
        <p:spPr/>
        <p:txBody>
          <a:bodyPr/>
          <a:lstStyle/>
          <a:p>
            <a:fld id="{1E873021-037E-4E1A-89F1-EDEEF00C59F1}" type="slidenum">
              <a:rPr lang="cs-CZ" smtClean="0"/>
              <a:t>49</a:t>
            </a:fld>
            <a:endParaRPr lang="cs-CZ"/>
          </a:p>
        </p:txBody>
      </p:sp>
    </p:spTree>
    <p:extLst>
      <p:ext uri="{BB962C8B-B14F-4D97-AF65-F5344CB8AC3E}">
        <p14:creationId xmlns:p14="http://schemas.microsoft.com/office/powerpoint/2010/main" val="38755476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Jedním z mechanismů vzniku spontánních mutací jsou</a:t>
            </a:r>
            <a:r>
              <a:rPr lang="cs-CZ" baseline="0" dirty="0" smtClean="0"/>
              <a:t> tzv. tautomerní přesmyky. Báze tak dočasně mění svou podobu ze stabilních keto/</a:t>
            </a:r>
            <a:r>
              <a:rPr lang="cs-CZ" baseline="0" dirty="0" err="1" smtClean="0"/>
              <a:t>amino</a:t>
            </a:r>
            <a:r>
              <a:rPr lang="cs-CZ" baseline="0" dirty="0" smtClean="0"/>
              <a:t> forem na nestabilní tautomerní  enol/</a:t>
            </a:r>
            <a:r>
              <a:rPr lang="cs-CZ" baseline="0" dirty="0" err="1" smtClean="0"/>
              <a:t>imino</a:t>
            </a:r>
            <a:r>
              <a:rPr lang="cs-CZ" baseline="0" dirty="0" smtClean="0"/>
              <a:t> formy. Během tohoto tautomerního přesmyku se mění párování bází, kdy adenin se páruje s cytosinem (místo s </a:t>
            </a:r>
            <a:r>
              <a:rPr lang="cs-CZ" baseline="0" dirty="0" err="1" smtClean="0"/>
              <a:t>thyminem</a:t>
            </a:r>
            <a:r>
              <a:rPr lang="cs-CZ" baseline="0" dirty="0" smtClean="0"/>
              <a:t>) a guanosin s </a:t>
            </a:r>
            <a:r>
              <a:rPr lang="cs-CZ" baseline="0" dirty="0" err="1" smtClean="0"/>
              <a:t>thyminem</a:t>
            </a:r>
            <a:r>
              <a:rPr lang="cs-CZ" baseline="0" dirty="0" smtClean="0"/>
              <a:t> (místo s cytosinem). Pokud k této změně dojde během replikace DNA, vzniká mutace. </a:t>
            </a:r>
            <a:endParaRPr lang="en-US" dirty="0"/>
          </a:p>
        </p:txBody>
      </p:sp>
      <p:sp>
        <p:nvSpPr>
          <p:cNvPr id="4" name="Zástupný symbol pro číslo snímku 3"/>
          <p:cNvSpPr>
            <a:spLocks noGrp="1"/>
          </p:cNvSpPr>
          <p:nvPr>
            <p:ph type="sldNum" sz="quarter" idx="10"/>
          </p:nvPr>
        </p:nvSpPr>
        <p:spPr/>
        <p:txBody>
          <a:bodyPr/>
          <a:lstStyle/>
          <a:p>
            <a:fld id="{1E873021-037E-4E1A-89F1-EDEEF00C59F1}" type="slidenum">
              <a:rPr lang="cs-CZ" smtClean="0"/>
              <a:t>50</a:t>
            </a:fld>
            <a:endParaRPr lang="cs-CZ"/>
          </a:p>
        </p:txBody>
      </p:sp>
    </p:spTree>
    <p:extLst>
      <p:ext uri="{BB962C8B-B14F-4D97-AF65-F5344CB8AC3E}">
        <p14:creationId xmlns:p14="http://schemas.microsoft.com/office/powerpoint/2010/main" val="1583832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Jeden z největších biologů v historii, August </a:t>
            </a:r>
            <a:r>
              <a:rPr lang="cs-CZ" dirty="0" err="1" smtClean="0"/>
              <a:t>Weismann</a:t>
            </a:r>
            <a:r>
              <a:rPr lang="cs-CZ" dirty="0" smtClean="0"/>
              <a:t>, vyslovil teorii, že dědičná informace se</a:t>
            </a:r>
            <a:r>
              <a:rPr lang="cs-CZ" baseline="0" dirty="0" smtClean="0"/>
              <a:t> může přenášet ze zárodečných buněk do somatických (tělních) buněk, ale ne zpět, neboli změny, které vzniknou v somatických buňkách, nemohou ovlivnit zárodečnou linii. Řada živočichů si skutečně udržuje izolovanou linii zárodečných buněk, které v rané fázi vývoje organismu odcestují do vznikajících pohlavních orgánů a dají časem vzniknou pohlavním buňkám, které zase dají vzniknout novému organismu.    </a:t>
            </a:r>
            <a:endParaRPr lang="cs-CZ" dirty="0" smtClean="0"/>
          </a:p>
          <a:p>
            <a:endParaRPr lang="cs-CZ" dirty="0" smtClean="0"/>
          </a:p>
          <a:p>
            <a:r>
              <a:rPr lang="cs-CZ" dirty="0" smtClean="0"/>
              <a:t>Obrázek embrya upraven podle </a:t>
            </a:r>
            <a:r>
              <a:rPr lang="cs-CZ" sz="1200" b="0" i="0" u="none" strike="noStrike" kern="1200" baseline="0" dirty="0" err="1" smtClean="0">
                <a:solidFill>
                  <a:schemeClr val="tx1"/>
                </a:solidFill>
                <a:latin typeface="+mn-lt"/>
                <a:ea typeface="+mn-ea"/>
                <a:cs typeface="+mn-cs"/>
              </a:rPr>
              <a:t>McMurray</a:t>
            </a:r>
            <a:r>
              <a:rPr lang="cs-CZ" sz="1200" b="0" i="0" u="none" strike="noStrike" kern="1200" baseline="0" dirty="0" smtClean="0">
                <a:solidFill>
                  <a:schemeClr val="tx1"/>
                </a:solidFill>
                <a:latin typeface="+mn-lt"/>
                <a:ea typeface="+mn-ea"/>
                <a:cs typeface="+mn-cs"/>
              </a:rPr>
              <a:t> (2010) DOI: 10.1038/nrg2828</a:t>
            </a:r>
          </a:p>
          <a:p>
            <a:r>
              <a:rPr lang="cs-CZ" sz="1200" b="0" i="0" u="none" strike="noStrike" kern="1200" baseline="0" dirty="0" smtClean="0">
                <a:solidFill>
                  <a:schemeClr val="tx1"/>
                </a:solidFill>
                <a:latin typeface="+mn-lt"/>
                <a:ea typeface="+mn-ea"/>
                <a:cs typeface="+mn-cs"/>
              </a:rPr>
              <a:t>Obrázek A. </a:t>
            </a:r>
            <a:r>
              <a:rPr lang="cs-CZ" sz="1200" b="0" i="0" u="none" strike="noStrike" kern="1200" baseline="0" dirty="0" err="1" smtClean="0">
                <a:solidFill>
                  <a:schemeClr val="tx1"/>
                </a:solidFill>
                <a:latin typeface="+mn-lt"/>
                <a:ea typeface="+mn-ea"/>
                <a:cs typeface="+mn-cs"/>
              </a:rPr>
              <a:t>Weismanna</a:t>
            </a:r>
            <a:r>
              <a:rPr lang="cs-CZ" sz="1200" b="0" i="0" u="none" strike="noStrike" kern="1200" baseline="0" dirty="0" smtClean="0">
                <a:solidFill>
                  <a:schemeClr val="tx1"/>
                </a:solidFill>
                <a:latin typeface="+mn-lt"/>
                <a:ea typeface="+mn-ea"/>
                <a:cs typeface="+mn-cs"/>
              </a:rPr>
              <a:t> z </a:t>
            </a:r>
            <a:r>
              <a:rPr lang="cs-CZ" sz="1200" b="0" i="0" u="none" strike="noStrike" kern="1200" baseline="0" dirty="0" err="1" smtClean="0">
                <a:solidFill>
                  <a:schemeClr val="tx1"/>
                </a:solidFill>
                <a:latin typeface="+mn-lt"/>
                <a:ea typeface="+mn-ea"/>
                <a:cs typeface="+mn-cs"/>
              </a:rPr>
              <a:t>Wikipedia</a:t>
            </a:r>
            <a:endParaRPr lang="cs-CZ" i="0"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6</a:t>
            </a:fld>
            <a:endParaRPr lang="cs-CZ"/>
          </a:p>
        </p:txBody>
      </p:sp>
    </p:spTree>
    <p:extLst>
      <p:ext uri="{BB962C8B-B14F-4D97-AF65-F5344CB8AC3E}">
        <p14:creationId xmlns:p14="http://schemas.microsoft.com/office/powerpoint/2010/main" val="3997105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1E873021-037E-4E1A-89F1-EDEEF00C59F1}" type="slidenum">
              <a:rPr lang="cs-CZ" smtClean="0"/>
              <a:t>52</a:t>
            </a:fld>
            <a:endParaRPr lang="cs-CZ"/>
          </a:p>
        </p:txBody>
      </p:sp>
    </p:spTree>
    <p:extLst>
      <p:ext uri="{BB962C8B-B14F-4D97-AF65-F5344CB8AC3E}">
        <p14:creationId xmlns:p14="http://schemas.microsoft.com/office/powerpoint/2010/main" val="4027515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Fyzikálními mutageny jsou</a:t>
            </a:r>
            <a:r>
              <a:rPr lang="cs-CZ" baseline="0" dirty="0" smtClean="0"/>
              <a:t> různé typy záření s nízkou vlnovou délkou a vysokou energií. Nejtěžší dopad má ionizující záření, které při průchodu buňkou svou vysokou energií uvolňuje elektrony z atomů a tím způsobuje vznik reaktivních radikálů. Typickým projevem ionizujícího záření jsou </a:t>
            </a:r>
            <a:r>
              <a:rPr lang="cs-CZ" baseline="0" dirty="0" err="1" smtClean="0"/>
              <a:t>dvouřetězcové</a:t>
            </a:r>
            <a:r>
              <a:rPr lang="cs-CZ" baseline="0" dirty="0" smtClean="0"/>
              <a:t> zlomy DNA, a s nimi spojený vznik chromosomálních přestaveb, delecí a duplikací. Neionizující záření (UV záření) má nižší energii, takže se elektrony v atomech dostanou na vyšší energetickou hladinu a atomy jsou reaktivnější. Typickým (ale ne jediným) projevem jsou </a:t>
            </a:r>
            <a:r>
              <a:rPr lang="cs-CZ" baseline="0" dirty="0" err="1" smtClean="0"/>
              <a:t>tyminové</a:t>
            </a:r>
            <a:r>
              <a:rPr lang="cs-CZ" baseline="0" dirty="0" smtClean="0"/>
              <a:t> dimery, které brání replikaci DNA. Na rozdíl od ionizujícího záření, které snadno proniká celým tělem, UV záření u mnohobuněčných organismů pronikne jen povrchovou vrstvou buněk, je však zodpovědné za vznik kožních nádorů. U jednobuněčných organismů je UV významným mutagenem. </a:t>
            </a:r>
          </a:p>
          <a:p>
            <a:endParaRPr lang="cs-CZ" baseline="0" dirty="0" smtClean="0"/>
          </a:p>
          <a:p>
            <a:r>
              <a:rPr lang="cs-CZ" baseline="0" dirty="0" smtClean="0"/>
              <a:t>Obrázek podle </a:t>
            </a:r>
            <a:r>
              <a:rPr lang="cs-CZ" baseline="0" dirty="0" err="1" smtClean="0"/>
              <a:t>Snustad</a:t>
            </a:r>
            <a:r>
              <a:rPr lang="cs-CZ" baseline="0" dirty="0" smtClean="0"/>
              <a:t> a </a:t>
            </a:r>
            <a:r>
              <a:rPr lang="cs-CZ" baseline="0" dirty="0" err="1" smtClean="0"/>
              <a:t>Simmons</a:t>
            </a:r>
            <a:r>
              <a:rPr lang="cs-CZ" baseline="0" dirty="0" smtClean="0"/>
              <a:t> (2015)</a:t>
            </a:r>
            <a:endParaRPr lang="en-US" dirty="0"/>
          </a:p>
        </p:txBody>
      </p:sp>
      <p:sp>
        <p:nvSpPr>
          <p:cNvPr id="4" name="Zástupný symbol pro číslo snímku 3"/>
          <p:cNvSpPr>
            <a:spLocks noGrp="1"/>
          </p:cNvSpPr>
          <p:nvPr>
            <p:ph type="sldNum" sz="quarter" idx="10"/>
          </p:nvPr>
        </p:nvSpPr>
        <p:spPr/>
        <p:txBody>
          <a:bodyPr/>
          <a:lstStyle/>
          <a:p>
            <a:fld id="{1E873021-037E-4E1A-89F1-EDEEF00C59F1}" type="slidenum">
              <a:rPr lang="cs-CZ" smtClean="0"/>
              <a:t>53</a:t>
            </a:fld>
            <a:endParaRPr lang="cs-CZ"/>
          </a:p>
        </p:txBody>
      </p:sp>
    </p:spTree>
    <p:extLst>
      <p:ext uri="{BB962C8B-B14F-4D97-AF65-F5344CB8AC3E}">
        <p14:creationId xmlns:p14="http://schemas.microsoft.com/office/powerpoint/2010/main" val="40275158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Chemických látek</a:t>
            </a:r>
            <a:r>
              <a:rPr lang="cs-CZ" baseline="0" dirty="0" smtClean="0"/>
              <a:t> způsobujících mutace je velké množství a stále se objevují další. Jejich působení může spočívat např. v tom, že jsou podobné bázím (analogy bází) a jsou místo nich začleněny do DNA, ale způsobují chyby v párování při replikaci DNA a tím vznik mutací. Příkladem je analog </a:t>
            </a:r>
            <a:r>
              <a:rPr lang="cs-CZ" baseline="0" dirty="0" err="1" smtClean="0"/>
              <a:t>thyminu</a:t>
            </a:r>
            <a:r>
              <a:rPr lang="cs-CZ" baseline="0" dirty="0" smtClean="0"/>
              <a:t> 5-</a:t>
            </a:r>
            <a:r>
              <a:rPr lang="cs-CZ" baseline="0" dirty="0" err="1" smtClean="0"/>
              <a:t>bromouracil</a:t>
            </a:r>
            <a:r>
              <a:rPr lang="cs-CZ" baseline="0" dirty="0" smtClean="0"/>
              <a:t>, který má vyšší četnost tautomerních přesmyků mezi stabilnější </a:t>
            </a:r>
            <a:r>
              <a:rPr lang="cs-CZ" baseline="0" dirty="0" err="1" smtClean="0"/>
              <a:t>ketoformou</a:t>
            </a:r>
            <a:r>
              <a:rPr lang="cs-CZ" baseline="0" dirty="0" smtClean="0"/>
              <a:t>, kdy se páruje s adeninem, a tautomerní </a:t>
            </a:r>
            <a:r>
              <a:rPr lang="cs-CZ" baseline="0" dirty="0" err="1" smtClean="0"/>
              <a:t>enolformou</a:t>
            </a:r>
            <a:r>
              <a:rPr lang="cs-CZ" baseline="0" dirty="0" smtClean="0"/>
              <a:t>, kdy se páruje s guaninem. Díky vyšší četnosti přesmyků se zvyšuje šance, že se 5-</a:t>
            </a:r>
            <a:r>
              <a:rPr lang="cs-CZ" baseline="0" dirty="0" err="1" smtClean="0"/>
              <a:t>bromuracil</a:t>
            </a:r>
            <a:r>
              <a:rPr lang="cs-CZ" baseline="0" dirty="0" smtClean="0"/>
              <a:t> bude během replikace DNA párovat s guaninem a dojde ke vzniku mutace. </a:t>
            </a:r>
          </a:p>
          <a:p>
            <a:r>
              <a:rPr lang="cs-CZ" baseline="0" dirty="0" smtClean="0"/>
              <a:t>  Dalším možným působením je modifikace bází (např. přidáním nebo odebráním nějaké skupiny), což změní jejich vlastnosti a začnou se párovat s chybnou bází. Příkladem je kyselina dusitá (</a:t>
            </a:r>
            <a:r>
              <a:rPr lang="cs-CZ" baseline="0" dirty="0" err="1" smtClean="0"/>
              <a:t>HNO</a:t>
            </a:r>
            <a:r>
              <a:rPr lang="cs-CZ" baseline="-25000" dirty="0" err="1" smtClean="0"/>
              <a:t>2</a:t>
            </a:r>
            <a:r>
              <a:rPr lang="cs-CZ" baseline="0" dirty="0" smtClean="0"/>
              <a:t>), která způsobuje deaminaci aminoskupin u adeninu, guaninu a cytosinu a převedení této skupiny na </a:t>
            </a:r>
            <a:r>
              <a:rPr lang="cs-CZ" baseline="0" dirty="0" err="1" smtClean="0"/>
              <a:t>ketoskupinu</a:t>
            </a:r>
            <a:r>
              <a:rPr lang="cs-CZ" baseline="0" dirty="0" smtClean="0"/>
              <a:t>, což způsobuje chybné párování postižených bází. </a:t>
            </a:r>
            <a:r>
              <a:rPr lang="cs-CZ" baseline="0" dirty="0" err="1" smtClean="0"/>
              <a:t>HNO</a:t>
            </a:r>
            <a:r>
              <a:rPr lang="cs-CZ" baseline="-25000" dirty="0" err="1" smtClean="0"/>
              <a:t>2</a:t>
            </a:r>
            <a:r>
              <a:rPr lang="cs-CZ" baseline="-25000" dirty="0" smtClean="0"/>
              <a:t> </a:t>
            </a:r>
            <a:r>
              <a:rPr lang="cs-CZ" baseline="0" dirty="0" smtClean="0"/>
              <a:t>je silný mutagen, který působí na dělící se i nedělící se buňky. </a:t>
            </a:r>
          </a:p>
          <a:p>
            <a:r>
              <a:rPr lang="cs-CZ" baseline="0" dirty="0" smtClean="0"/>
              <a:t>   Některé pozitivně nabité látky se </a:t>
            </a:r>
            <a:r>
              <a:rPr lang="cs-CZ" baseline="0" dirty="0" err="1" smtClean="0"/>
              <a:t>vmezeřují</a:t>
            </a:r>
            <a:r>
              <a:rPr lang="cs-CZ" baseline="0" dirty="0" smtClean="0"/>
              <a:t> do dvoušroubovice DNA (která je negativně nabitá), čímž jí deformují a při replikaci DNA dochází k deleci nebo inzerci jednoho nebo několika nukleotidů, což s velkou pravděpodobností vede k posunu čtecího rámce. Příkladem takových látek jsou akridinová barviva. </a:t>
            </a:r>
            <a:endParaRPr lang="en-US" dirty="0"/>
          </a:p>
        </p:txBody>
      </p:sp>
      <p:sp>
        <p:nvSpPr>
          <p:cNvPr id="4" name="Zástupný symbol pro číslo snímku 3"/>
          <p:cNvSpPr>
            <a:spLocks noGrp="1"/>
          </p:cNvSpPr>
          <p:nvPr>
            <p:ph type="sldNum" sz="quarter" idx="10"/>
          </p:nvPr>
        </p:nvSpPr>
        <p:spPr/>
        <p:txBody>
          <a:bodyPr/>
          <a:lstStyle/>
          <a:p>
            <a:fld id="{1E873021-037E-4E1A-89F1-EDEEF00C59F1}" type="slidenum">
              <a:rPr lang="cs-CZ" smtClean="0"/>
              <a:t>54</a:t>
            </a:fld>
            <a:endParaRPr lang="cs-CZ"/>
          </a:p>
        </p:txBody>
      </p:sp>
    </p:spTree>
    <p:extLst>
      <p:ext uri="{BB962C8B-B14F-4D97-AF65-F5344CB8AC3E}">
        <p14:creationId xmlns:p14="http://schemas.microsoft.com/office/powerpoint/2010/main" val="40275158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Amesův</a:t>
            </a:r>
            <a:r>
              <a:rPr lang="cs-CZ" baseline="0" dirty="0" smtClean="0"/>
              <a:t> test je levná a rychlá metoda umožňující prokázat, zda je testovaná látka mutagenní. Test vyvinul v 60. letech 20. století </a:t>
            </a:r>
            <a:r>
              <a:rPr lang="cs-CZ" baseline="0" dirty="0" err="1" smtClean="0"/>
              <a:t>Bruce</a:t>
            </a:r>
            <a:r>
              <a:rPr lang="cs-CZ" baseline="0" dirty="0" smtClean="0"/>
              <a:t> </a:t>
            </a:r>
            <a:r>
              <a:rPr lang="cs-CZ" baseline="0" dirty="0" err="1" smtClean="0"/>
              <a:t>Ames</a:t>
            </a:r>
            <a:r>
              <a:rPr lang="cs-CZ" baseline="0" dirty="0" smtClean="0"/>
              <a:t> s kolegy a je založen na sadě kultur bakterie </a:t>
            </a:r>
            <a:r>
              <a:rPr lang="cs-CZ" i="1" baseline="0" dirty="0" err="1" smtClean="0"/>
              <a:t>Salmonella</a:t>
            </a:r>
            <a:r>
              <a:rPr lang="cs-CZ" i="1" baseline="0" dirty="0" smtClean="0"/>
              <a:t> </a:t>
            </a:r>
            <a:r>
              <a:rPr lang="cs-CZ" i="1" baseline="0" dirty="0" err="1" smtClean="0"/>
              <a:t>typhimurium</a:t>
            </a:r>
            <a:r>
              <a:rPr lang="cs-CZ" baseline="0" dirty="0" smtClean="0"/>
              <a:t>, které mají různým způsobem poškozené různé geny účastnící se dráhy syntézy aminokyseliny histidinu. Poškození genů má podobu </a:t>
            </a:r>
            <a:r>
              <a:rPr lang="cs-CZ" baseline="0" dirty="0" err="1" smtClean="0"/>
              <a:t>tranzic</a:t>
            </a:r>
            <a:r>
              <a:rPr lang="cs-CZ" baseline="0" dirty="0" smtClean="0"/>
              <a:t>, </a:t>
            </a:r>
            <a:r>
              <a:rPr lang="cs-CZ" baseline="0" dirty="0" err="1" smtClean="0"/>
              <a:t>transverzí</a:t>
            </a:r>
            <a:r>
              <a:rPr lang="cs-CZ" baseline="0" dirty="0" smtClean="0"/>
              <a:t> a posunových mutací, takže test dokáže odhalit i jaké typy mutací testovaná látka indukuje. Test probíhá tak, že se do pokusné zkumavky s his- bakteriemi přidá testovaná látka a bakterie se vysejí na medium, ve kterém je jen miniaturní množství histidinu, které umožní bakteriím se několikrát rozdělit (mnoho mutagenů působí jen na dělící se buňky, takže na mediu bez histidinu, kde by se bakterie vůbec množit nemohly, by se mutagenita neprojevila). Dále se k bakteriím přidává extrakt z potkaních jater,, který dodá enzymy, které mohou testovanou látku metabolizovat (mnoho mutagenů začne působit, až když se metabolicky přemění na aktivní formu). Bakterie se pak nechají inkubovat a po nějaké době se vyhodnotí počet vzniklých kolonií, což jsou bakterie, u kterých došlo ke zpětné mutaci, která opravila poškozený gen a umožnila bakterii syntetizovat histidin. Paralelně s pokusnou kulturou s testovanou látkou je kultivována i kontrolní kultura bez přidané testované látky. I v ní mohou vzniknout kolonie spontánních revertantů, jejichž množství se pak porovnává s množstvím kolonií v testovací kultuře. </a:t>
            </a:r>
          </a:p>
        </p:txBody>
      </p:sp>
      <p:sp>
        <p:nvSpPr>
          <p:cNvPr id="4" name="Zástupný symbol pro číslo snímku 3"/>
          <p:cNvSpPr>
            <a:spLocks noGrp="1"/>
          </p:cNvSpPr>
          <p:nvPr>
            <p:ph type="sldNum" sz="quarter" idx="10"/>
          </p:nvPr>
        </p:nvSpPr>
        <p:spPr/>
        <p:txBody>
          <a:bodyPr/>
          <a:lstStyle/>
          <a:p>
            <a:fld id="{1E873021-037E-4E1A-89F1-EDEEF00C59F1}" type="slidenum">
              <a:rPr lang="cs-CZ" smtClean="0"/>
              <a:t>55</a:t>
            </a:fld>
            <a:endParaRPr lang="cs-CZ"/>
          </a:p>
        </p:txBody>
      </p:sp>
    </p:spTree>
    <p:extLst>
      <p:ext uri="{BB962C8B-B14F-4D97-AF65-F5344CB8AC3E}">
        <p14:creationId xmlns:p14="http://schemas.microsoft.com/office/powerpoint/2010/main" val="14736767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Mobilní elementy jsou významnou evoluční sílou, která vypíná a modifikuje stávající geny, generuje nové</a:t>
            </a:r>
            <a:r>
              <a:rPr lang="cs-CZ" baseline="0" dirty="0" smtClean="0"/>
              <a:t> a nepřímo způsobuje přestavby chromosomů. Na obrázky vpravo je krvavý pomeranč, u kterého je kontrolu nad expresí genu Ruby převzal mobilní element, takže u tohoto pomeranče dochází k syntéze tmavě červených </a:t>
            </a:r>
            <a:r>
              <a:rPr lang="cs-CZ" baseline="0" dirty="0" err="1" smtClean="0"/>
              <a:t>anthokyanů</a:t>
            </a:r>
            <a:r>
              <a:rPr lang="cs-CZ" baseline="0" dirty="0" smtClean="0"/>
              <a:t> (viz přednáška č. 1). </a:t>
            </a:r>
            <a:endParaRPr lang="en-US" dirty="0"/>
          </a:p>
        </p:txBody>
      </p:sp>
      <p:sp>
        <p:nvSpPr>
          <p:cNvPr id="4" name="Zástupný symbol pro číslo snímku 3"/>
          <p:cNvSpPr>
            <a:spLocks noGrp="1"/>
          </p:cNvSpPr>
          <p:nvPr>
            <p:ph type="sldNum" sz="quarter" idx="10"/>
          </p:nvPr>
        </p:nvSpPr>
        <p:spPr/>
        <p:txBody>
          <a:bodyPr/>
          <a:lstStyle/>
          <a:p>
            <a:fld id="{1E873021-037E-4E1A-89F1-EDEEF00C59F1}" type="slidenum">
              <a:rPr lang="cs-CZ" smtClean="0"/>
              <a:t>57</a:t>
            </a:fld>
            <a:endParaRPr lang="cs-CZ"/>
          </a:p>
        </p:txBody>
      </p:sp>
    </p:spTree>
    <p:extLst>
      <p:ext uri="{BB962C8B-B14F-4D97-AF65-F5344CB8AC3E}">
        <p14:creationId xmlns:p14="http://schemas.microsoft.com/office/powerpoint/2010/main" val="35850935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Nerovnoměrný crossing-over</a:t>
            </a:r>
            <a:r>
              <a:rPr lang="cs-CZ" baseline="0" dirty="0" smtClean="0"/>
              <a:t> (též ektopická rekombinace) nastane, když se dva homologní chromosomy nespárují správně a tak oblasti, které si mezi sebou vymění při crossing-overu, nejsou stejné. Na jednom chromosomu pak úsek chybí, na druhém je tento úsek duplikován. Nejčastější příčinou nerovnoměrného crossing-overu jsou mobilní elementy, které jsou roztroušeny v mnoha kopiích po celém genomu, takže pokud se podle nich homology přiloží, přikládají sice sekvenčně stejné úseky, avšak lokalizované na různých místech. </a:t>
            </a:r>
            <a:endParaRPr lang="en-US"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59</a:t>
            </a:fld>
            <a:endParaRPr lang="cs-CZ"/>
          </a:p>
        </p:txBody>
      </p:sp>
    </p:spTree>
    <p:extLst>
      <p:ext uri="{BB962C8B-B14F-4D97-AF65-F5344CB8AC3E}">
        <p14:creationId xmlns:p14="http://schemas.microsoft.com/office/powerpoint/2010/main" val="2225329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Proti</a:t>
            </a:r>
            <a:r>
              <a:rPr lang="cs-CZ" sz="1200" kern="1200" baseline="0" dirty="0" smtClean="0">
                <a:solidFill>
                  <a:schemeClr val="tx1"/>
                </a:solidFill>
                <a:effectLst/>
                <a:latin typeface="+mn-lt"/>
                <a:ea typeface="+mn-ea"/>
                <a:cs typeface="+mn-cs"/>
              </a:rPr>
              <a:t> vzniku mutací bojují r</a:t>
            </a:r>
            <a:r>
              <a:rPr lang="cs-CZ" sz="1200" kern="1200" dirty="0" smtClean="0">
                <a:solidFill>
                  <a:schemeClr val="tx1"/>
                </a:solidFill>
                <a:effectLst/>
                <a:latin typeface="+mn-lt"/>
                <a:ea typeface="+mn-ea"/>
                <a:cs typeface="+mn-cs"/>
              </a:rPr>
              <a:t>ůzné typy reparace DNA, jejichž funkce se částečně překrývá, takže pokud poškození DNA unikne jednomu reparačnímu systému, patrně si ho najde jiný. Z toho je vidět, jak moc je pro buňku důležité udržet svou DNA v pořádku. </a:t>
            </a:r>
          </a:p>
          <a:p>
            <a:r>
              <a:rPr lang="cs-CZ" sz="1200" kern="1200" dirty="0" smtClean="0">
                <a:solidFill>
                  <a:schemeClr val="tx1"/>
                </a:solidFill>
                <a:effectLst/>
                <a:latin typeface="+mn-lt"/>
                <a:ea typeface="+mn-ea"/>
                <a:cs typeface="+mn-cs"/>
              </a:rPr>
              <a:t>Pokud</a:t>
            </a:r>
            <a:r>
              <a:rPr lang="cs-CZ" sz="1200" kern="1200" baseline="0" dirty="0" smtClean="0">
                <a:solidFill>
                  <a:schemeClr val="tx1"/>
                </a:solidFill>
                <a:effectLst/>
                <a:latin typeface="+mn-lt"/>
                <a:ea typeface="+mn-ea"/>
                <a:cs typeface="+mn-cs"/>
              </a:rPr>
              <a:t> se jedná o poškození na jednom vláknu DNA, mohou reparační mechanismy využít jako matrici k opravě druhé vlákno. Při poškození obou vláken najednou (</a:t>
            </a:r>
            <a:r>
              <a:rPr lang="cs-CZ" sz="1200" kern="1200" baseline="0" dirty="0" err="1" smtClean="0">
                <a:solidFill>
                  <a:schemeClr val="tx1"/>
                </a:solidFill>
                <a:effectLst/>
                <a:latin typeface="+mn-lt"/>
                <a:ea typeface="+mn-ea"/>
                <a:cs typeface="+mn-cs"/>
              </a:rPr>
              <a:t>dvouřetězcovém</a:t>
            </a:r>
            <a:r>
              <a:rPr lang="cs-CZ" sz="1200" kern="1200" baseline="0" dirty="0" smtClean="0">
                <a:solidFill>
                  <a:schemeClr val="tx1"/>
                </a:solidFill>
                <a:effectLst/>
                <a:latin typeface="+mn-lt"/>
                <a:ea typeface="+mn-ea"/>
                <a:cs typeface="+mn-cs"/>
              </a:rPr>
              <a:t> zlomu) lze použít sesterskou chromatidu – druhou dvoušroubovici, vzniklou replikací DNA, pokud jí buňka v dané fázi má, nebo odbouráním částí vláken poškozené dvoušroubovice a DNA spojit prostřednictvím homologických (odpovídajících si) sekvencí. Konce </a:t>
            </a:r>
            <a:r>
              <a:rPr lang="cs-CZ" sz="1200" kern="1200" baseline="0" dirty="0" err="1" smtClean="0">
                <a:solidFill>
                  <a:schemeClr val="tx1"/>
                </a:solidFill>
                <a:effectLst/>
                <a:latin typeface="+mn-lt"/>
                <a:ea typeface="+mn-ea"/>
                <a:cs typeface="+mn-cs"/>
              </a:rPr>
              <a:t>dvouřetězcového</a:t>
            </a:r>
            <a:r>
              <a:rPr lang="cs-CZ" sz="1200" kern="1200" baseline="0" dirty="0" smtClean="0">
                <a:solidFill>
                  <a:schemeClr val="tx1"/>
                </a:solidFill>
                <a:effectLst/>
                <a:latin typeface="+mn-lt"/>
                <a:ea typeface="+mn-ea"/>
                <a:cs typeface="+mn-cs"/>
              </a:rPr>
              <a:t> zlomu lze spojit i rovnou, ale může dojít i k tomu, že se spojí kusy DNA, které k sobě nepatří. </a:t>
            </a:r>
            <a:endParaRPr lang="en-US" sz="1200" kern="1200" dirty="0" smtClean="0">
              <a:solidFill>
                <a:schemeClr val="tx1"/>
              </a:solidFill>
              <a:effectLst/>
              <a:latin typeface="+mn-lt"/>
              <a:ea typeface="+mn-ea"/>
              <a:cs typeface="+mn-cs"/>
            </a:endParaRPr>
          </a:p>
          <a:p>
            <a:endParaRPr lang="cs-CZ"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Přímá oprava DNA – oprava vzniku pyrimidinových dimerů u bakterií a některých </a:t>
            </a:r>
            <a:r>
              <a:rPr lang="cs-CZ" sz="1200" kern="1200" dirty="0" err="1" smtClean="0">
                <a:solidFill>
                  <a:schemeClr val="tx1"/>
                </a:solidFill>
                <a:effectLst/>
                <a:latin typeface="+mn-lt"/>
                <a:ea typeface="+mn-ea"/>
                <a:cs typeface="+mn-cs"/>
              </a:rPr>
              <a:t>eukaryot</a:t>
            </a:r>
            <a:r>
              <a:rPr lang="cs-CZ" sz="1200" kern="1200" dirty="0" smtClean="0">
                <a:solidFill>
                  <a:schemeClr val="tx1"/>
                </a:solidFill>
                <a:effectLst/>
                <a:latin typeface="+mn-lt"/>
                <a:ea typeface="+mn-ea"/>
                <a:cs typeface="+mn-cs"/>
              </a:rPr>
              <a:t>, savci je nemají a řeší to jiným mechanismem. Na rozdíl od dalších reparačních mechanismů, poškozený úsek se nenahrazuje, ale vrací do původního stavu. </a:t>
            </a:r>
            <a:endParaRPr lang="en-US"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Excizní reparace</a:t>
            </a:r>
          </a:p>
          <a:p>
            <a:r>
              <a:rPr lang="cs-CZ" sz="1200" kern="1200" dirty="0" smtClean="0">
                <a:solidFill>
                  <a:schemeClr val="tx1"/>
                </a:solidFill>
                <a:effectLst/>
                <a:latin typeface="+mn-lt"/>
                <a:ea typeface="+mn-ea"/>
                <a:cs typeface="+mn-cs"/>
              </a:rPr>
              <a:t>Jak probíhá reparace DNA:</a:t>
            </a:r>
            <a:endParaRPr lang="en-US"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1) Detekce poškození</a:t>
            </a:r>
            <a:endParaRPr lang="en-US"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2) Vystřižení poškozené části</a:t>
            </a:r>
            <a:endParaRPr lang="en-US"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3) DNA polymeráza </a:t>
            </a:r>
            <a:r>
              <a:rPr lang="cs-CZ" sz="1200" kern="1200" dirty="0" err="1" smtClean="0">
                <a:solidFill>
                  <a:schemeClr val="tx1"/>
                </a:solidFill>
                <a:effectLst/>
                <a:latin typeface="+mn-lt"/>
                <a:ea typeface="+mn-ea"/>
                <a:cs typeface="+mn-cs"/>
              </a:rPr>
              <a:t>dosyntetizuje</a:t>
            </a:r>
            <a:r>
              <a:rPr lang="cs-CZ" sz="1200" kern="1200" dirty="0" smtClean="0">
                <a:solidFill>
                  <a:schemeClr val="tx1"/>
                </a:solidFill>
                <a:effectLst/>
                <a:latin typeface="+mn-lt"/>
                <a:ea typeface="+mn-ea"/>
                <a:cs typeface="+mn-cs"/>
              </a:rPr>
              <a:t> podle druhého vlákna DNA. </a:t>
            </a:r>
            <a:endParaRPr lang="en-US"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4) Ligáza spojí volné konce</a:t>
            </a:r>
          </a:p>
          <a:p>
            <a:endParaRPr lang="cs-CZ"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Typy excizních reparací</a:t>
            </a:r>
          </a:p>
          <a:p>
            <a:r>
              <a:rPr lang="cs-CZ" sz="1200" kern="1200" dirty="0" smtClean="0">
                <a:solidFill>
                  <a:schemeClr val="tx1"/>
                </a:solidFill>
                <a:effectLst/>
                <a:latin typeface="+mn-lt"/>
                <a:ea typeface="+mn-ea"/>
                <a:cs typeface="+mn-cs"/>
              </a:rPr>
              <a:t>a) </a:t>
            </a:r>
            <a:r>
              <a:rPr lang="cs-CZ" sz="1200" kern="1200" dirty="0" err="1" smtClean="0">
                <a:solidFill>
                  <a:schemeClr val="tx1"/>
                </a:solidFill>
                <a:effectLst/>
                <a:latin typeface="+mn-lt"/>
                <a:ea typeface="+mn-ea"/>
                <a:cs typeface="+mn-cs"/>
              </a:rPr>
              <a:t>Mismatch</a:t>
            </a:r>
            <a:r>
              <a:rPr lang="cs-CZ" sz="1200" kern="1200" dirty="0" smtClean="0">
                <a:solidFill>
                  <a:schemeClr val="tx1"/>
                </a:solidFill>
                <a:effectLst/>
                <a:latin typeface="+mn-lt"/>
                <a:ea typeface="+mn-ea"/>
                <a:cs typeface="+mn-cs"/>
              </a:rPr>
              <a:t> - oprava chyb v replikaci DNA, tj. chybně párujících bází a prokluzování DNA polymerázy</a:t>
            </a:r>
            <a:endParaRPr lang="en-US"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b) Excizní oprava bází – odstranění modifikované báze, pak celého nukleotidu, DNA polymeráza nahradí, ligáza spojí.</a:t>
            </a:r>
            <a:endParaRPr lang="en-US"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c) Excizní</a:t>
            </a:r>
            <a:r>
              <a:rPr lang="cs-CZ" sz="1200" kern="1200" baseline="0" dirty="0" smtClean="0">
                <a:solidFill>
                  <a:schemeClr val="tx1"/>
                </a:solidFill>
                <a:effectLst/>
                <a:latin typeface="+mn-lt"/>
                <a:ea typeface="+mn-ea"/>
                <a:cs typeface="+mn-cs"/>
              </a:rPr>
              <a:t> oprava</a:t>
            </a:r>
            <a:r>
              <a:rPr lang="cs-CZ" sz="1200" kern="1200" dirty="0" smtClean="0">
                <a:solidFill>
                  <a:schemeClr val="tx1"/>
                </a:solidFill>
                <a:effectLst/>
                <a:latin typeface="+mn-lt"/>
                <a:ea typeface="+mn-ea"/>
                <a:cs typeface="+mn-cs"/>
              </a:rPr>
              <a:t> nukleotidů – poškození</a:t>
            </a:r>
            <a:r>
              <a:rPr lang="cs-CZ" sz="1200" kern="1200" baseline="0" dirty="0" smtClean="0">
                <a:solidFill>
                  <a:schemeClr val="tx1"/>
                </a:solidFill>
                <a:effectLst/>
                <a:latin typeface="+mn-lt"/>
                <a:ea typeface="+mn-ea"/>
                <a:cs typeface="+mn-cs"/>
              </a:rPr>
              <a:t> většího rozsahu než 1 báze (např. </a:t>
            </a:r>
            <a:r>
              <a:rPr lang="cs-CZ" sz="1200" kern="1200" baseline="0" dirty="0" err="1" smtClean="0">
                <a:solidFill>
                  <a:schemeClr val="tx1"/>
                </a:solidFill>
                <a:effectLst/>
                <a:latin typeface="+mn-lt"/>
                <a:ea typeface="+mn-ea"/>
                <a:cs typeface="+mn-cs"/>
              </a:rPr>
              <a:t>tyminové</a:t>
            </a:r>
            <a:r>
              <a:rPr lang="cs-CZ" sz="1200" kern="1200" baseline="0" dirty="0" smtClean="0">
                <a:solidFill>
                  <a:schemeClr val="tx1"/>
                </a:solidFill>
                <a:effectLst/>
                <a:latin typeface="+mn-lt"/>
                <a:ea typeface="+mn-ea"/>
                <a:cs typeface="+mn-cs"/>
              </a:rPr>
              <a:t> dimery), </a:t>
            </a:r>
            <a:r>
              <a:rPr lang="cs-CZ" sz="1200" kern="1200" dirty="0" smtClean="0">
                <a:solidFill>
                  <a:schemeClr val="tx1"/>
                </a:solidFill>
                <a:effectLst/>
                <a:latin typeface="+mn-lt"/>
                <a:ea typeface="+mn-ea"/>
                <a:cs typeface="+mn-cs"/>
              </a:rPr>
              <a:t>schopná opravit různá poškození DNA, u všech organismů (</a:t>
            </a:r>
            <a:r>
              <a:rPr lang="cs-CZ" sz="1200" kern="1200" dirty="0" err="1" smtClean="0">
                <a:solidFill>
                  <a:schemeClr val="tx1"/>
                </a:solidFill>
                <a:effectLst/>
                <a:latin typeface="+mn-lt"/>
                <a:ea typeface="+mn-ea"/>
                <a:cs typeface="+mn-cs"/>
              </a:rPr>
              <a:t>prokaryot</a:t>
            </a:r>
            <a:r>
              <a:rPr lang="cs-CZ" sz="1200" kern="1200" dirty="0" smtClean="0">
                <a:solidFill>
                  <a:schemeClr val="tx1"/>
                </a:solidFill>
                <a:effectLst/>
                <a:latin typeface="+mn-lt"/>
                <a:ea typeface="+mn-ea"/>
                <a:cs typeface="+mn-cs"/>
              </a:rPr>
              <a:t> i </a:t>
            </a:r>
            <a:r>
              <a:rPr lang="cs-CZ" sz="1200" kern="1200" dirty="0" err="1" smtClean="0">
                <a:solidFill>
                  <a:schemeClr val="tx1"/>
                </a:solidFill>
                <a:effectLst/>
                <a:latin typeface="+mn-lt"/>
                <a:ea typeface="+mn-ea"/>
                <a:cs typeface="+mn-cs"/>
              </a:rPr>
              <a:t>eukaryot</a:t>
            </a:r>
            <a:r>
              <a:rPr lang="cs-CZ" sz="1200" kern="1200" dirty="0" smtClean="0">
                <a:solidFill>
                  <a:schemeClr val="tx1"/>
                </a:solidFill>
                <a:effectLst/>
                <a:latin typeface="+mn-lt"/>
                <a:ea typeface="+mn-ea"/>
                <a:cs typeface="+mn-cs"/>
              </a:rPr>
              <a:t>). Kolem poškozeného místa je z obou stran přestřižena DNA, úsek odstraněn a nahrazen DNA polymerázou.</a:t>
            </a:r>
            <a:endParaRPr lang="en-US" sz="1200" kern="1200" dirty="0" smtClean="0">
              <a:solidFill>
                <a:schemeClr val="tx1"/>
              </a:solidFill>
              <a:effectLst/>
              <a:latin typeface="+mn-lt"/>
              <a:ea typeface="+mn-ea"/>
              <a:cs typeface="+mn-cs"/>
            </a:endParaRPr>
          </a:p>
          <a:p>
            <a:endParaRPr lang="en-US" dirty="0"/>
          </a:p>
        </p:txBody>
      </p:sp>
      <p:sp>
        <p:nvSpPr>
          <p:cNvPr id="4" name="Zástupný symbol pro číslo snímku 3"/>
          <p:cNvSpPr>
            <a:spLocks noGrp="1"/>
          </p:cNvSpPr>
          <p:nvPr>
            <p:ph type="sldNum" sz="quarter" idx="10"/>
          </p:nvPr>
        </p:nvSpPr>
        <p:spPr/>
        <p:txBody>
          <a:bodyPr/>
          <a:lstStyle/>
          <a:p>
            <a:fld id="{1E873021-037E-4E1A-89F1-EDEEF00C59F1}" type="slidenum">
              <a:rPr lang="cs-CZ" smtClean="0"/>
              <a:t>61</a:t>
            </a:fld>
            <a:endParaRPr lang="cs-CZ"/>
          </a:p>
        </p:txBody>
      </p:sp>
    </p:spTree>
    <p:extLst>
      <p:ext uri="{BB962C8B-B14F-4D97-AF65-F5344CB8AC3E}">
        <p14:creationId xmlns:p14="http://schemas.microsoft.com/office/powerpoint/2010/main" val="1053354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Pyrimidinové dimery (nejčastěji </a:t>
            </a:r>
            <a:r>
              <a:rPr lang="cs-CZ" dirty="0" err="1" smtClean="0"/>
              <a:t>TT</a:t>
            </a:r>
            <a:r>
              <a:rPr lang="cs-CZ" dirty="0" smtClean="0"/>
              <a:t>) vznikají např. ultrafialovým zářením, které způsobí, že se</a:t>
            </a:r>
            <a:r>
              <a:rPr lang="cs-CZ" baseline="0" dirty="0" smtClean="0"/>
              <a:t> báze lokalizované vedle sebe spojí kovalentními vazbami. To způsobí změnu </a:t>
            </a:r>
            <a:r>
              <a:rPr lang="cs-CZ" baseline="0" dirty="0" err="1" smtClean="0"/>
              <a:t>3D</a:t>
            </a:r>
            <a:r>
              <a:rPr lang="cs-CZ" baseline="0" dirty="0" smtClean="0"/>
              <a:t> struktury DNA a brání replikaci DNA. U bakterií jsou odstraněny fotoreaktivací, kterou ale savci včetně člověka nemají, takže to řeší excizní opravou. </a:t>
            </a:r>
            <a:endParaRPr lang="en-US" dirty="0" smtClean="0"/>
          </a:p>
          <a:p>
            <a:endParaRPr lang="en-US" dirty="0"/>
          </a:p>
        </p:txBody>
      </p:sp>
      <p:sp>
        <p:nvSpPr>
          <p:cNvPr id="4" name="Zástupný symbol pro číslo snímku 3"/>
          <p:cNvSpPr>
            <a:spLocks noGrp="1"/>
          </p:cNvSpPr>
          <p:nvPr>
            <p:ph type="sldNum" sz="quarter" idx="10"/>
          </p:nvPr>
        </p:nvSpPr>
        <p:spPr/>
        <p:txBody>
          <a:bodyPr/>
          <a:lstStyle/>
          <a:p>
            <a:fld id="{1E873021-037E-4E1A-89F1-EDEEF00C59F1}" type="slidenum">
              <a:rPr lang="cs-CZ" smtClean="0"/>
              <a:t>62</a:t>
            </a:fld>
            <a:endParaRPr lang="cs-CZ"/>
          </a:p>
        </p:txBody>
      </p:sp>
    </p:spTree>
    <p:extLst>
      <p:ext uri="{BB962C8B-B14F-4D97-AF65-F5344CB8AC3E}">
        <p14:creationId xmlns:p14="http://schemas.microsoft.com/office/powerpoint/2010/main" val="34355094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Excizní oprava báze:</a:t>
            </a:r>
          </a:p>
          <a:p>
            <a:r>
              <a:rPr lang="cs-CZ" dirty="0" smtClean="0"/>
              <a:t>Speciální enzymy (DNA-</a:t>
            </a:r>
            <a:r>
              <a:rPr lang="cs-CZ" dirty="0" err="1" smtClean="0"/>
              <a:t>glykosylázy</a:t>
            </a:r>
            <a:r>
              <a:rPr lang="cs-CZ" dirty="0" smtClean="0"/>
              <a:t>) rozpoznají abnormální bázi a odstraní ji.</a:t>
            </a:r>
            <a:r>
              <a:rPr lang="cs-CZ" baseline="0" dirty="0" smtClean="0"/>
              <a:t> Další enzymy najdou místo bez báze a rozštěpí cukr-fosfátovou kostru DNA a </a:t>
            </a:r>
            <a:r>
              <a:rPr lang="cs-CZ" baseline="0" dirty="0" err="1" smtClean="0"/>
              <a:t>vyštěpí</a:t>
            </a:r>
            <a:r>
              <a:rPr lang="cs-CZ" baseline="0" dirty="0" smtClean="0"/>
              <a:t> zbytek nukleotidu. Chybějící nukleotid je doplněn DNA polymerázou podle druhého vlákna DNA. </a:t>
            </a:r>
          </a:p>
          <a:p>
            <a:endParaRPr lang="cs-CZ" baseline="0" dirty="0" smtClean="0"/>
          </a:p>
          <a:p>
            <a:r>
              <a:rPr lang="cs-CZ" baseline="0" dirty="0" smtClean="0"/>
              <a:t>Nukleotidová excizní oprava</a:t>
            </a:r>
          </a:p>
          <a:p>
            <a:r>
              <a:rPr lang="cs-CZ" baseline="0" dirty="0" smtClean="0"/>
              <a:t>Řeší větší poškození, jako </a:t>
            </a:r>
            <a:r>
              <a:rPr lang="cs-CZ" baseline="0" dirty="0" err="1" smtClean="0"/>
              <a:t>tyminové</a:t>
            </a:r>
            <a:r>
              <a:rPr lang="cs-CZ" baseline="0" dirty="0" smtClean="0"/>
              <a:t> dimery nebo navázání velké chemické skupiny na bázi. DNA je na obou stranách rozštěpena a celý úsek několika nukleotidů je odstraněn. Chybějící nukleotidy jsou doplněny DNA polymerázou. </a:t>
            </a:r>
          </a:p>
          <a:p>
            <a:endParaRPr lang="cs-CZ" baseline="0" dirty="0" smtClean="0"/>
          </a:p>
          <a:p>
            <a:r>
              <a:rPr lang="cs-CZ" baseline="0" dirty="0" smtClean="0"/>
              <a:t>Oprava chybného párování bází odstraňuje chyby při replikaci DNA. V rozpoznávací sekvenci </a:t>
            </a:r>
            <a:r>
              <a:rPr lang="cs-CZ" baseline="0" dirty="0" err="1" smtClean="0"/>
              <a:t>GATC</a:t>
            </a:r>
            <a:r>
              <a:rPr lang="cs-CZ" baseline="0" dirty="0" smtClean="0"/>
              <a:t> poblíž poškození je rozštěpen nový řetězec DNA, a nukleotidy až do místa poškození jsou odbourány (štěpné místo může být až 1000 nukleotidů daleko od místa poškození). Chybějící sekvence je nahrazena DNA polymerázou.  </a:t>
            </a:r>
            <a:endParaRPr lang="en-US" dirty="0"/>
          </a:p>
        </p:txBody>
      </p:sp>
      <p:sp>
        <p:nvSpPr>
          <p:cNvPr id="4" name="Zástupný symbol pro číslo snímku 3"/>
          <p:cNvSpPr>
            <a:spLocks noGrp="1"/>
          </p:cNvSpPr>
          <p:nvPr>
            <p:ph type="sldNum" sz="quarter" idx="10"/>
          </p:nvPr>
        </p:nvSpPr>
        <p:spPr/>
        <p:txBody>
          <a:bodyPr/>
          <a:lstStyle/>
          <a:p>
            <a:fld id="{1E873021-037E-4E1A-89F1-EDEEF00C59F1}" type="slidenum">
              <a:rPr lang="cs-CZ" smtClean="0"/>
              <a:t>63</a:t>
            </a:fld>
            <a:endParaRPr lang="cs-CZ"/>
          </a:p>
        </p:txBody>
      </p:sp>
    </p:spTree>
    <p:extLst>
      <p:ext uri="{BB962C8B-B14F-4D97-AF65-F5344CB8AC3E}">
        <p14:creationId xmlns:p14="http://schemas.microsoft.com/office/powerpoint/2010/main" val="39602595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indent="0">
              <a:buFont typeface="Arial" panose="020B0604020202020204" pitchFamily="34" charset="0"/>
              <a:buNone/>
            </a:pPr>
            <a:r>
              <a:rPr lang="cs-CZ" sz="1200" dirty="0" smtClean="0"/>
              <a:t>Homologní rekombinace využívá přítomnost sesterské chromatidy (je tedy dostupná jen po replikaci DNA). Řetězce</a:t>
            </a:r>
            <a:r>
              <a:rPr lang="cs-CZ" sz="1200" baseline="0" dirty="0" smtClean="0"/>
              <a:t> DNA jsou odbourány tak, aby vznikly tzv. převisy (jedno vlákno je delší). Jeden z těchto převisů vnikne do sesterské chromatidy a vytěsní jeden z jejích řetězců. Oba řetězce sesterské chromatidy poslouží jako </a:t>
            </a:r>
            <a:r>
              <a:rPr lang="cs-CZ" sz="1200" baseline="0" dirty="0" err="1" smtClean="0"/>
              <a:t>templát</a:t>
            </a:r>
            <a:r>
              <a:rPr lang="cs-CZ" sz="1200" baseline="0" dirty="0" smtClean="0"/>
              <a:t> pro syntézu chybějící DNA. Místa překřížení jsou pak přestřižena a spojena ligázou. </a:t>
            </a:r>
          </a:p>
          <a:p>
            <a:pPr marL="0" indent="0">
              <a:buFont typeface="Arial" panose="020B0604020202020204" pitchFamily="34" charset="0"/>
              <a:buNone/>
            </a:pPr>
            <a:r>
              <a:rPr lang="cs-CZ" sz="1200" baseline="0" dirty="0" smtClean="0"/>
              <a:t>  Na rozdíl od homologní rekombinace je spojení konců dostupné po celý buněčný cyklus. Při s</a:t>
            </a:r>
            <a:r>
              <a:rPr lang="cs-CZ" sz="1200" dirty="0" smtClean="0"/>
              <a:t>pojení nehomologních konců (</a:t>
            </a:r>
            <a:r>
              <a:rPr lang="cs-CZ" sz="1200" dirty="0" err="1" smtClean="0"/>
              <a:t>NHEJ</a:t>
            </a:r>
            <a:r>
              <a:rPr lang="cs-CZ" sz="1200" dirty="0" smtClean="0"/>
              <a:t>, non-</a:t>
            </a:r>
            <a:r>
              <a:rPr lang="cs-CZ" sz="1200" dirty="0" err="1" smtClean="0"/>
              <a:t>homologous</a:t>
            </a:r>
            <a:r>
              <a:rPr lang="cs-CZ" sz="1200" dirty="0" smtClean="0"/>
              <a:t> end </a:t>
            </a:r>
            <a:r>
              <a:rPr lang="cs-CZ" sz="1200" dirty="0" err="1" smtClean="0"/>
              <a:t>joining</a:t>
            </a:r>
            <a:r>
              <a:rPr lang="cs-CZ" sz="1200" dirty="0" smtClean="0"/>
              <a:t>) jsou</a:t>
            </a:r>
            <a:r>
              <a:rPr lang="cs-CZ" sz="1200" baseline="0" dirty="0" smtClean="0"/>
              <a:t> oba konce spojeny, přičemž může dojít k deleci v místě zlomu nebo translokaci, pokud se spojí konce chromosomů, které k sobě nepatří. Druhým typem je spojení konců p</a:t>
            </a:r>
            <a:r>
              <a:rPr lang="cs-CZ" sz="1200" dirty="0" smtClean="0"/>
              <a:t>řes </a:t>
            </a:r>
            <a:r>
              <a:rPr lang="cs-CZ" sz="1200" dirty="0" err="1" smtClean="0"/>
              <a:t>mikrohomologie</a:t>
            </a:r>
            <a:r>
              <a:rPr lang="cs-CZ" sz="1200" dirty="0" smtClean="0"/>
              <a:t> (</a:t>
            </a:r>
            <a:r>
              <a:rPr lang="cs-CZ" sz="1200" dirty="0" err="1" smtClean="0"/>
              <a:t>MMEJ</a:t>
            </a:r>
            <a:r>
              <a:rPr lang="cs-CZ" sz="1200" dirty="0" smtClean="0"/>
              <a:t>, </a:t>
            </a:r>
            <a:r>
              <a:rPr lang="cs-CZ" sz="1200" dirty="0" err="1" smtClean="0"/>
              <a:t>microhomology-mediated</a:t>
            </a:r>
            <a:r>
              <a:rPr lang="cs-CZ" sz="1200" dirty="0" smtClean="0"/>
              <a:t> end </a:t>
            </a:r>
            <a:r>
              <a:rPr lang="cs-CZ" sz="1200" dirty="0" err="1" smtClean="0"/>
              <a:t>joining</a:t>
            </a:r>
            <a:r>
              <a:rPr lang="cs-CZ" sz="1200" dirty="0" smtClean="0"/>
              <a:t>,</a:t>
            </a:r>
            <a:r>
              <a:rPr lang="cs-CZ" sz="1200" baseline="0" dirty="0" smtClean="0"/>
              <a:t> kdy jsou vytvořeny malé převisy a konce se spojují přes homologické úseky. </a:t>
            </a:r>
            <a:endParaRPr lang="cs-CZ" sz="1200" dirty="0" smtClean="0"/>
          </a:p>
          <a:p>
            <a:pPr marL="0" indent="0">
              <a:buFont typeface="Arial" panose="020B0604020202020204" pitchFamily="34" charset="0"/>
              <a:buNone/>
            </a:pPr>
            <a:endParaRPr lang="cs-CZ" dirty="0" smtClean="0"/>
          </a:p>
          <a:p>
            <a:r>
              <a:rPr lang="cs-CZ" dirty="0" smtClean="0"/>
              <a:t>Obrázek</a:t>
            </a:r>
            <a:r>
              <a:rPr lang="cs-CZ" baseline="0" dirty="0" smtClean="0"/>
              <a:t> upraven podle </a:t>
            </a:r>
            <a:r>
              <a:rPr lang="cs-CZ" baseline="0" dirty="0" err="1" smtClean="0"/>
              <a:t>Formet</a:t>
            </a:r>
            <a:r>
              <a:rPr lang="cs-CZ" baseline="0" dirty="0" smtClean="0"/>
              <a:t> et al. 2012 </a:t>
            </a:r>
            <a:r>
              <a:rPr lang="en-US" dirty="0" err="1" smtClean="0"/>
              <a:t>doi:10.1038</a:t>
            </a:r>
            <a:r>
              <a:rPr lang="en-US" dirty="0" smtClean="0"/>
              <a:t>/</a:t>
            </a:r>
            <a:r>
              <a:rPr lang="en-US" dirty="0" err="1" smtClean="0"/>
              <a:t>nrc3352</a:t>
            </a:r>
            <a:endParaRPr lang="en-US" dirty="0"/>
          </a:p>
        </p:txBody>
      </p:sp>
      <p:sp>
        <p:nvSpPr>
          <p:cNvPr id="4" name="Zástupný symbol pro číslo snímku 3"/>
          <p:cNvSpPr>
            <a:spLocks noGrp="1"/>
          </p:cNvSpPr>
          <p:nvPr>
            <p:ph type="sldNum" sz="quarter" idx="10"/>
          </p:nvPr>
        </p:nvSpPr>
        <p:spPr/>
        <p:txBody>
          <a:bodyPr/>
          <a:lstStyle/>
          <a:p>
            <a:fld id="{1E873021-037E-4E1A-89F1-EDEEF00C59F1}" type="slidenum">
              <a:rPr lang="cs-CZ" smtClean="0"/>
              <a:t>64</a:t>
            </a:fld>
            <a:endParaRPr lang="cs-CZ"/>
          </a:p>
        </p:txBody>
      </p:sp>
    </p:spTree>
    <p:extLst>
      <p:ext uri="{BB962C8B-B14F-4D97-AF65-F5344CB8AC3E}">
        <p14:creationId xmlns:p14="http://schemas.microsoft.com/office/powerpoint/2010/main" val="776420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Mutace vznikají ve všech</a:t>
            </a:r>
            <a:r>
              <a:rPr lang="cs-CZ" baseline="0" dirty="0" smtClean="0"/>
              <a:t> buňkách, ale do další generace se dostanou jen v případě, že vznikly v buňce zárodečné linie. Jedině z těchto buněk totiž vznikají zárodečné buňky, které dají vzniknout novému jedinci. Mutace v somatických buňkách se přenášejí dál jen v rámci linie dané somatické buňky a se smrtí organismu přestanou existovat. </a:t>
            </a:r>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7</a:t>
            </a:fld>
            <a:endParaRPr lang="cs-CZ"/>
          </a:p>
        </p:txBody>
      </p:sp>
    </p:spTree>
    <p:extLst>
      <p:ext uri="{BB962C8B-B14F-4D97-AF65-F5344CB8AC3E}">
        <p14:creationId xmlns:p14="http://schemas.microsoft.com/office/powerpoint/2010/main" val="40729704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SOS reparace DNA (SOS response) je mechanismus opravy velmi</a:t>
            </a:r>
            <a:r>
              <a:rPr lang="cs-CZ" baseline="0" dirty="0" smtClean="0"/>
              <a:t> poškozené DNA, kdy při replikaci běžná DNA polymeráza neprojde přes poškozené místo. Replikace DNA se zastaví a na </a:t>
            </a:r>
            <a:r>
              <a:rPr lang="cs-CZ" baseline="0" dirty="0" err="1" smtClean="0"/>
              <a:t>jednořetězcovou</a:t>
            </a:r>
            <a:r>
              <a:rPr lang="cs-CZ" baseline="0" dirty="0" smtClean="0"/>
              <a:t> DNA v replikační vidličce (= místo, kde je momentálně rozpletená DNA, aby mohla být replikována) se naváže protein </a:t>
            </a:r>
            <a:r>
              <a:rPr lang="cs-CZ" baseline="0" dirty="0" err="1" smtClean="0"/>
              <a:t>RecA</a:t>
            </a:r>
            <a:r>
              <a:rPr lang="cs-CZ" baseline="0" dirty="0" smtClean="0"/>
              <a:t>. Ten zároveň způsobí rozštěpení </a:t>
            </a:r>
            <a:r>
              <a:rPr lang="cs-CZ" baseline="0" dirty="0" err="1" smtClean="0"/>
              <a:t>represorového</a:t>
            </a:r>
            <a:r>
              <a:rPr lang="cs-CZ" baseline="0" dirty="0" smtClean="0"/>
              <a:t> proteinu </a:t>
            </a:r>
            <a:r>
              <a:rPr lang="cs-CZ" baseline="0" dirty="0" err="1" smtClean="0"/>
              <a:t>LexA</a:t>
            </a:r>
            <a:r>
              <a:rPr lang="cs-CZ" baseline="0" dirty="0" smtClean="0"/>
              <a:t>, který sedí na promotorech genů zodpovědných za SOS reparaci. Rozštěpením represoru </a:t>
            </a:r>
            <a:r>
              <a:rPr lang="cs-CZ" baseline="0" dirty="0" err="1" smtClean="0"/>
              <a:t>LexA</a:t>
            </a:r>
            <a:r>
              <a:rPr lang="cs-CZ" baseline="0" dirty="0" smtClean="0"/>
              <a:t> se uvolní promotory a geny se začnou exprimovat. Jedním z těchto genů je i gen pro DNA polymerázu V (pět), která je ochotná poškození DNA překonat a DNA </a:t>
            </a:r>
            <a:r>
              <a:rPr lang="cs-CZ" baseline="0" dirty="0" err="1" smtClean="0"/>
              <a:t>zreplikovat</a:t>
            </a:r>
            <a:r>
              <a:rPr lang="cs-CZ" baseline="0" dirty="0" smtClean="0"/>
              <a:t>, ale velmi chybuje a nový řetězec DNA tak obsahuje řadu změn. Buňka je zachráněna, ale její DNA je pozměněná. </a:t>
            </a:r>
            <a:endParaRPr lang="cs-CZ" dirty="0" smtClean="0"/>
          </a:p>
          <a:p>
            <a:endParaRPr lang="cs-CZ" dirty="0" smtClean="0"/>
          </a:p>
          <a:p>
            <a:r>
              <a:rPr lang="cs-CZ" dirty="0" smtClean="0"/>
              <a:t>Základ obrázku z Justice et al. (2008) doi:10.1038/nrmicro1820</a:t>
            </a:r>
            <a:endParaRPr lang="cs-CZ" dirty="0"/>
          </a:p>
        </p:txBody>
      </p:sp>
      <p:sp>
        <p:nvSpPr>
          <p:cNvPr id="4" name="Zástupný symbol pro číslo snímku 3"/>
          <p:cNvSpPr>
            <a:spLocks noGrp="1"/>
          </p:cNvSpPr>
          <p:nvPr>
            <p:ph type="sldNum" sz="quarter" idx="10"/>
          </p:nvPr>
        </p:nvSpPr>
        <p:spPr/>
        <p:txBody>
          <a:bodyPr/>
          <a:lstStyle/>
          <a:p>
            <a:fld id="{1E873021-037E-4E1A-89F1-EDEEF00C59F1}" type="slidenum">
              <a:rPr lang="cs-CZ" smtClean="0"/>
              <a:t>65</a:t>
            </a:fld>
            <a:endParaRPr lang="cs-CZ"/>
          </a:p>
        </p:txBody>
      </p:sp>
    </p:spTree>
    <p:extLst>
      <p:ext uri="{BB962C8B-B14F-4D97-AF65-F5344CB8AC3E}">
        <p14:creationId xmlns:p14="http://schemas.microsoft.com/office/powerpoint/2010/main" val="21894111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Zajímavým fenoménem</a:t>
            </a:r>
            <a:r>
              <a:rPr lang="cs-CZ" baseline="0" dirty="0" smtClean="0"/>
              <a:t> je adaptivní mutageneze, která byla pozorována u některých bakterií a kvasinek. Jedná se o zoufalou reakci na nepříznivé podmínky, jako je třeba nedostatek potravy. Buňky spustí SOS odpověď, která se jinak využívá k opravě těžce poškozené DNA, a při které fungují různé rekombinační a reparační proteiny, např. chybující (</a:t>
            </a:r>
            <a:r>
              <a:rPr lang="cs-CZ" baseline="0" dirty="0" err="1" smtClean="0"/>
              <a:t>error-prone</a:t>
            </a:r>
            <a:r>
              <a:rPr lang="cs-CZ" baseline="0" dirty="0" smtClean="0"/>
              <a:t>) DNA polymeráza. Cílem je vytvořit takovou mutaci, která by nositeli přinesla selekční výhodu nad ostatními jedinci, např. schopnost trávit nějakou složku stávající potravy, kterou dosud buňka nemohla využít. Důležité: tento proces není cílený, to znamená, že mutace jsou náhodné, jen se zvýší jejich frekvence. Z mnoha mutantů pak selekce vybere ty, u kterých se mutace trefila do správného genu. Cílená mutageneze, čili cílená změna v určitém genu není známa. </a:t>
            </a:r>
          </a:p>
          <a:p>
            <a:r>
              <a:rPr lang="cs-CZ" baseline="0" dirty="0" smtClean="0"/>
              <a:t>Obrázek je z filmu </a:t>
            </a:r>
            <a:r>
              <a:rPr lang="cs-CZ" baseline="0" dirty="0" err="1" smtClean="0"/>
              <a:t>Alien</a:t>
            </a:r>
            <a:r>
              <a:rPr lang="cs-CZ" baseline="0" dirty="0" smtClean="0"/>
              <a:t> 4. </a:t>
            </a:r>
            <a:endParaRPr lang="en-US" dirty="0"/>
          </a:p>
        </p:txBody>
      </p:sp>
      <p:sp>
        <p:nvSpPr>
          <p:cNvPr id="4" name="Zástupný symbol pro číslo snímku 3"/>
          <p:cNvSpPr>
            <a:spLocks noGrp="1"/>
          </p:cNvSpPr>
          <p:nvPr>
            <p:ph type="sldNum" sz="quarter" idx="10"/>
          </p:nvPr>
        </p:nvSpPr>
        <p:spPr/>
        <p:txBody>
          <a:bodyPr/>
          <a:lstStyle/>
          <a:p>
            <a:fld id="{1E873021-037E-4E1A-89F1-EDEEF00C59F1}" type="slidenum">
              <a:rPr lang="cs-CZ" smtClean="0"/>
              <a:t>66</a:t>
            </a:fld>
            <a:endParaRPr lang="cs-CZ"/>
          </a:p>
        </p:txBody>
      </p:sp>
    </p:spTree>
    <p:extLst>
      <p:ext uri="{BB962C8B-B14F-4D97-AF65-F5344CB8AC3E}">
        <p14:creationId xmlns:p14="http://schemas.microsoft.com/office/powerpoint/2010/main" val="17076007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U člověka je známo několik dědičných onemocnění, při kterých je vyřazen některý z mechanismů reparace DNA. Nejvíce studovaným onemocněním je </a:t>
            </a:r>
            <a:r>
              <a:rPr lang="cs-CZ" sz="1200" kern="1200" dirty="0" err="1" smtClean="0">
                <a:solidFill>
                  <a:schemeClr val="tx1"/>
                </a:solidFill>
                <a:effectLst/>
                <a:latin typeface="+mn-lt"/>
                <a:ea typeface="+mn-ea"/>
                <a:cs typeface="+mn-cs"/>
              </a:rPr>
              <a:t>xeroderma</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pigmentosum</a:t>
            </a:r>
            <a:r>
              <a:rPr lang="cs-CZ" sz="1200" kern="1200" dirty="0" smtClean="0">
                <a:solidFill>
                  <a:schemeClr val="tx1"/>
                </a:solidFill>
                <a:effectLst/>
                <a:latin typeface="+mn-lt"/>
                <a:ea typeface="+mn-ea"/>
                <a:cs typeface="+mn-cs"/>
              </a:rPr>
              <a:t>, velmi vzácné onemocnění, kdy postižený jedinec nemá funkční kopii některého z (minimálně) sedmi genů, podílejících se na nukleotidové excizní opravě DNA. Kvůli tomu dochází k akumulaci mutací, které může vést ke vzniku rakoviny. Postižení jedinci jsou extrémně citliví na světlo (oči a kůže), respektive na jeho UV složku, která způsobuje vznik pyrimidinových dimerů. Ty zůstávají neopraveny, což vede k přibývání mutaci, takže může dojít až k rozvoji rakoviny (postižení jedinci mají 1000-</a:t>
            </a:r>
            <a:r>
              <a:rPr lang="cs-CZ" sz="1200" kern="1200" dirty="0" err="1" smtClean="0">
                <a:solidFill>
                  <a:schemeClr val="tx1"/>
                </a:solidFill>
                <a:effectLst/>
                <a:latin typeface="+mn-lt"/>
                <a:ea typeface="+mn-ea"/>
                <a:cs typeface="+mn-cs"/>
              </a:rPr>
              <a:t>2000x</a:t>
            </a:r>
            <a:r>
              <a:rPr lang="cs-CZ" sz="1200" kern="1200" dirty="0" smtClean="0">
                <a:solidFill>
                  <a:schemeClr val="tx1"/>
                </a:solidFill>
                <a:effectLst/>
                <a:latin typeface="+mn-lt"/>
                <a:ea typeface="+mn-ea"/>
                <a:cs typeface="+mn-cs"/>
              </a:rPr>
              <a:t> větší šanci mít rakovinu než nepostižení lidé). Typickým projevem jsou</a:t>
            </a:r>
            <a:r>
              <a:rPr lang="cs-CZ" sz="1200" kern="1200" baseline="0" dirty="0" smtClean="0">
                <a:solidFill>
                  <a:schemeClr val="tx1"/>
                </a:solidFill>
                <a:effectLst/>
                <a:latin typeface="+mn-lt"/>
                <a:ea typeface="+mn-ea"/>
                <a:cs typeface="+mn-cs"/>
              </a:rPr>
              <a:t> pigmentové skvrny na částech těla, které byly vystaveny slunci. </a:t>
            </a:r>
            <a:endParaRPr lang="cs-CZ"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Více </a:t>
            </a:r>
            <a:r>
              <a:rPr lang="cs-CZ" sz="1200" kern="1200" dirty="0" err="1" smtClean="0">
                <a:solidFill>
                  <a:schemeClr val="tx1"/>
                </a:solidFill>
                <a:effectLst/>
                <a:latin typeface="+mn-lt"/>
                <a:ea typeface="+mn-ea"/>
                <a:cs typeface="+mn-cs"/>
              </a:rPr>
              <a:t>info</a:t>
            </a:r>
            <a:r>
              <a:rPr lang="cs-CZ" sz="1200" kern="1200" dirty="0" smtClean="0">
                <a:solidFill>
                  <a:schemeClr val="tx1"/>
                </a:solidFill>
                <a:effectLst/>
                <a:latin typeface="+mn-lt"/>
                <a:ea typeface="+mn-ea"/>
                <a:cs typeface="+mn-cs"/>
              </a:rPr>
              <a:t> např. zde: https://ghr.nlm.nih.gov/condition/xeroderma-pigmentosum#genes</a:t>
            </a:r>
          </a:p>
          <a:p>
            <a:endParaRPr lang="cs-CZ" sz="1200" kern="1200" dirty="0" smtClean="0">
              <a:solidFill>
                <a:schemeClr val="tx1"/>
              </a:solidFill>
              <a:effectLst/>
              <a:latin typeface="+mn-lt"/>
              <a:ea typeface="+mn-ea"/>
              <a:cs typeface="+mn-cs"/>
            </a:endParaRPr>
          </a:p>
          <a:p>
            <a:r>
              <a:rPr lang="cs-CZ" sz="1200" kern="1200" dirty="0" smtClean="0">
                <a:solidFill>
                  <a:schemeClr val="tx1"/>
                </a:solidFill>
                <a:effectLst/>
                <a:latin typeface="+mn-lt"/>
                <a:ea typeface="+mn-ea"/>
                <a:cs typeface="+mn-cs"/>
              </a:rPr>
              <a:t>Obrázky z http://www.dailymail.co.uk/health/article-3386956/The-woman-NIGHT-Horrific-skin-condition-means-Andrea-cancer-exposed-sunlight.html</a:t>
            </a:r>
            <a:endParaRPr lang="en-US" sz="1200" kern="1200" dirty="0" smtClean="0">
              <a:solidFill>
                <a:schemeClr val="tx1"/>
              </a:solidFill>
              <a:effectLst/>
              <a:latin typeface="+mn-lt"/>
              <a:ea typeface="+mn-ea"/>
              <a:cs typeface="+mn-cs"/>
            </a:endParaRPr>
          </a:p>
          <a:p>
            <a:r>
              <a:rPr lang="en-US" dirty="0" smtClean="0"/>
              <a:t>http://www.dailymail.co.uk/health/article-1236854/Schoolboy-don-space-suit-day-protect-Sun.html</a:t>
            </a:r>
            <a:endParaRPr lang="en-US" dirty="0"/>
          </a:p>
        </p:txBody>
      </p:sp>
      <p:sp>
        <p:nvSpPr>
          <p:cNvPr id="4" name="Zástupný symbol pro číslo snímku 3"/>
          <p:cNvSpPr>
            <a:spLocks noGrp="1"/>
          </p:cNvSpPr>
          <p:nvPr>
            <p:ph type="sldNum" sz="quarter" idx="10"/>
          </p:nvPr>
        </p:nvSpPr>
        <p:spPr/>
        <p:txBody>
          <a:bodyPr/>
          <a:lstStyle/>
          <a:p>
            <a:fld id="{1E873021-037E-4E1A-89F1-EDEEF00C59F1}" type="slidenum">
              <a:rPr lang="cs-CZ" smtClean="0"/>
              <a:t>68</a:t>
            </a:fld>
            <a:endParaRPr lang="cs-CZ"/>
          </a:p>
        </p:txBody>
      </p:sp>
    </p:spTree>
    <p:extLst>
      <p:ext uri="{BB962C8B-B14F-4D97-AF65-F5344CB8AC3E}">
        <p14:creationId xmlns:p14="http://schemas.microsoft.com/office/powerpoint/2010/main" val="9760876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u="none" strike="noStrike" kern="1200" baseline="0" dirty="0" smtClean="0">
                <a:solidFill>
                  <a:schemeClr val="tx1"/>
                </a:solidFill>
                <a:latin typeface="+mn-lt"/>
                <a:ea typeface="+mn-ea"/>
                <a:cs typeface="+mn-cs"/>
              </a:rPr>
              <a:t>Je už dlouho známo, že </a:t>
            </a:r>
            <a:r>
              <a:rPr lang="cs-CZ" sz="1200" b="0" i="0" u="none" strike="noStrike" kern="1200" baseline="0" dirty="0" err="1" smtClean="0">
                <a:solidFill>
                  <a:schemeClr val="tx1"/>
                </a:solidFill>
                <a:latin typeface="+mn-lt"/>
                <a:ea typeface="+mn-ea"/>
                <a:cs typeface="+mn-cs"/>
              </a:rPr>
              <a:t>želvušky</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Tardigrada</a:t>
            </a:r>
            <a:r>
              <a:rPr lang="cs-CZ" sz="1200" b="0" i="0" u="none" strike="noStrike" kern="1200" baseline="0" dirty="0" smtClean="0">
                <a:solidFill>
                  <a:schemeClr val="tx1"/>
                </a:solidFill>
                <a:latin typeface="+mn-lt"/>
                <a:ea typeface="+mn-ea"/>
                <a:cs typeface="+mn-cs"/>
              </a:rPr>
              <a:t>, skupina příbuzná členovcům) jsou mimořádně odolní živočichové. Přežívají dlouhodobé vyschnutí, zmrznutí a dokonce přímé vystavení kosmickému záření. V roce 2016 byl publikován článek o genomu jednoho z nejodolnějších druhů </a:t>
            </a:r>
            <a:r>
              <a:rPr lang="cs-CZ" sz="1200" b="0" i="0" u="none" strike="noStrike" kern="1200" baseline="0" dirty="0" err="1" smtClean="0">
                <a:solidFill>
                  <a:schemeClr val="tx1"/>
                </a:solidFill>
                <a:latin typeface="+mn-lt"/>
                <a:ea typeface="+mn-ea"/>
                <a:cs typeface="+mn-cs"/>
              </a:rPr>
              <a:t>želvušek</a:t>
            </a:r>
            <a:r>
              <a:rPr lang="cs-CZ" sz="1200" b="0" i="0" u="none" strike="noStrike" kern="1200" baseline="0" dirty="0" smtClean="0">
                <a:solidFill>
                  <a:schemeClr val="tx1"/>
                </a:solidFill>
                <a:latin typeface="+mn-lt"/>
                <a:ea typeface="+mn-ea"/>
                <a:cs typeface="+mn-cs"/>
              </a:rPr>
              <a:t>, </a:t>
            </a:r>
            <a:r>
              <a:rPr lang="cs-CZ" sz="1200" i="1" dirty="0" err="1" smtClean="0"/>
              <a:t>Ramazzottius</a:t>
            </a:r>
            <a:r>
              <a:rPr lang="cs-CZ" sz="1200" i="1" dirty="0" smtClean="0"/>
              <a:t> </a:t>
            </a:r>
            <a:r>
              <a:rPr lang="cs-CZ" sz="1200" i="1" dirty="0" err="1" smtClean="0"/>
              <a:t>varieornatus</a:t>
            </a:r>
            <a:r>
              <a:rPr lang="cs-CZ" sz="1200" i="1" dirty="0" smtClean="0"/>
              <a:t>. </a:t>
            </a:r>
            <a:r>
              <a:rPr lang="cs-CZ" sz="1200" i="0" dirty="0" smtClean="0"/>
              <a:t>Ukázalo se, že v jeho genomu došlo k vyřazení některých drah, jejichž vedlejším produktem byl vznik volných radikálů poškozujících DNA, došlo k duplikaci a vzniku</a:t>
            </a:r>
            <a:r>
              <a:rPr lang="cs-CZ" sz="1200" i="0" baseline="0" dirty="0" smtClean="0"/>
              <a:t> </a:t>
            </a:r>
            <a:r>
              <a:rPr lang="cs-CZ" sz="1200" i="0" dirty="0" smtClean="0"/>
              <a:t>genů chránících DNA a že má dokonce gen kódující unikátní protein,</a:t>
            </a:r>
            <a:r>
              <a:rPr lang="cs-CZ" sz="1200" i="0" baseline="0" dirty="0" smtClean="0"/>
              <a:t> který si sedá na DNA a fyzicky jí chrání před poškozením. </a:t>
            </a:r>
            <a:endParaRPr lang="cs-CZ" sz="1200" b="0" i="0" u="none" strike="noStrike" kern="1200" baseline="0" dirty="0" smtClean="0">
              <a:solidFill>
                <a:schemeClr val="tx1"/>
              </a:solidFill>
              <a:latin typeface="+mn-lt"/>
              <a:ea typeface="+mn-ea"/>
              <a:cs typeface="+mn-cs"/>
            </a:endParaRPr>
          </a:p>
          <a:p>
            <a:r>
              <a:rPr lang="cs-CZ" sz="1200" b="0" i="0" u="none" strike="noStrike" kern="1200" baseline="0" dirty="0" err="1" smtClean="0">
                <a:solidFill>
                  <a:schemeClr val="tx1"/>
                </a:solidFill>
                <a:latin typeface="+mn-lt"/>
                <a:ea typeface="+mn-ea"/>
                <a:cs typeface="+mn-cs"/>
              </a:rPr>
              <a:t>Info</a:t>
            </a:r>
            <a:r>
              <a:rPr lang="cs-CZ" sz="1200" b="0" i="0" u="none" strike="noStrike" kern="1200" baseline="0" dirty="0" smtClean="0">
                <a:solidFill>
                  <a:schemeClr val="tx1"/>
                </a:solidFill>
                <a:latin typeface="+mn-lt"/>
                <a:ea typeface="+mn-ea"/>
                <a:cs typeface="+mn-cs"/>
              </a:rPr>
              <a:t> z </a:t>
            </a:r>
            <a:r>
              <a:rPr lang="cs-CZ" sz="1200" b="0" i="0" u="none" strike="noStrike" kern="1200" baseline="0" dirty="0" err="1" smtClean="0">
                <a:solidFill>
                  <a:schemeClr val="tx1"/>
                </a:solidFill>
                <a:latin typeface="+mn-lt"/>
                <a:ea typeface="+mn-ea"/>
                <a:cs typeface="+mn-cs"/>
              </a:rPr>
              <a:t>Hashimoto</a:t>
            </a:r>
            <a:r>
              <a:rPr lang="cs-CZ" sz="1200" b="0" i="0" u="none" strike="noStrike" kern="1200" baseline="0" dirty="0" smtClean="0">
                <a:solidFill>
                  <a:schemeClr val="tx1"/>
                </a:solidFill>
                <a:latin typeface="+mn-lt"/>
                <a:ea typeface="+mn-ea"/>
                <a:cs typeface="+mn-cs"/>
              </a:rPr>
              <a:t> et al. (2016) DOI: 10.1038/</a:t>
            </a:r>
            <a:r>
              <a:rPr lang="cs-CZ" sz="1200" b="0" i="0" u="none" strike="noStrike" kern="1200" baseline="0" dirty="0" err="1" smtClean="0">
                <a:solidFill>
                  <a:schemeClr val="tx1"/>
                </a:solidFill>
                <a:latin typeface="+mn-lt"/>
                <a:ea typeface="+mn-ea"/>
                <a:cs typeface="+mn-cs"/>
              </a:rPr>
              <a:t>ncomms12808</a:t>
            </a:r>
            <a:endParaRPr lang="cs-CZ" sz="1200" b="0" i="0" u="none" strike="noStrike" kern="1200" baseline="0" dirty="0" smtClean="0">
              <a:solidFill>
                <a:schemeClr val="tx1"/>
              </a:solidFill>
              <a:latin typeface="+mn-lt"/>
              <a:ea typeface="+mn-ea"/>
              <a:cs typeface="+mn-cs"/>
            </a:endParaRPr>
          </a:p>
          <a:p>
            <a:endParaRPr lang="cs-CZ" sz="1200" b="0" i="0" u="none" strike="noStrike" kern="1200" baseline="0" dirty="0" smtClean="0">
              <a:solidFill>
                <a:schemeClr val="tx1"/>
              </a:solidFill>
              <a:latin typeface="+mn-lt"/>
              <a:ea typeface="+mn-ea"/>
              <a:cs typeface="+mn-cs"/>
            </a:endParaRPr>
          </a:p>
          <a:p>
            <a:r>
              <a:rPr lang="cs-CZ" sz="1200" b="0" i="0" u="none" strike="noStrike" kern="1200" baseline="0" dirty="0" smtClean="0">
                <a:solidFill>
                  <a:schemeClr val="tx1"/>
                </a:solidFill>
                <a:latin typeface="+mn-lt"/>
                <a:ea typeface="+mn-ea"/>
                <a:cs typeface="+mn-cs"/>
              </a:rPr>
              <a:t>Obrázky z </a:t>
            </a:r>
            <a:r>
              <a:rPr lang="cs-CZ" sz="1200" b="0" i="0" u="none" strike="noStrike" kern="1200" baseline="0" dirty="0" err="1" smtClean="0">
                <a:solidFill>
                  <a:schemeClr val="tx1"/>
                </a:solidFill>
                <a:latin typeface="+mn-lt"/>
                <a:ea typeface="+mn-ea"/>
                <a:cs typeface="+mn-cs"/>
              </a:rPr>
              <a:t>Hashimoto</a:t>
            </a:r>
            <a:r>
              <a:rPr lang="cs-CZ" sz="1200" b="0" i="0" u="none" strike="noStrike" kern="1200" baseline="0" dirty="0" smtClean="0">
                <a:solidFill>
                  <a:schemeClr val="tx1"/>
                </a:solidFill>
                <a:latin typeface="+mn-lt"/>
                <a:ea typeface="+mn-ea"/>
                <a:cs typeface="+mn-cs"/>
              </a:rPr>
              <a:t> et al. a z http://www.morningticker.com/2016/09/shocking-discovery-made-about-the-toughest-animal-in-the-world/</a:t>
            </a:r>
            <a:endParaRPr lang="cs-CZ" dirty="0"/>
          </a:p>
        </p:txBody>
      </p:sp>
      <p:sp>
        <p:nvSpPr>
          <p:cNvPr id="4" name="Zástupný symbol pro číslo snímku 3"/>
          <p:cNvSpPr>
            <a:spLocks noGrp="1"/>
          </p:cNvSpPr>
          <p:nvPr>
            <p:ph type="sldNum" sz="quarter" idx="10"/>
          </p:nvPr>
        </p:nvSpPr>
        <p:spPr/>
        <p:txBody>
          <a:bodyPr/>
          <a:lstStyle/>
          <a:p>
            <a:fld id="{1E873021-037E-4E1A-89F1-EDEEF00C59F1}" type="slidenum">
              <a:rPr lang="cs-CZ" smtClean="0"/>
              <a:t>69</a:t>
            </a:fld>
            <a:endParaRPr lang="cs-CZ"/>
          </a:p>
        </p:txBody>
      </p:sp>
    </p:spTree>
    <p:extLst>
      <p:ext uri="{BB962C8B-B14F-4D97-AF65-F5344CB8AC3E}">
        <p14:creationId xmlns:p14="http://schemas.microsoft.com/office/powerpoint/2010/main" val="2949469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Mnoho </a:t>
            </a:r>
            <a:r>
              <a:rPr lang="cs-CZ" baseline="0" dirty="0" smtClean="0"/>
              <a:t>živočichů a rostlin běžně kromě sexuálního množení provozují i vegetativní rozmnožování, u rostlin např. pomocí oddenků, cibulek, hlíz, atd., u živočichů např. pučením (např. žahavci).  </a:t>
            </a:r>
            <a:r>
              <a:rPr lang="cs-CZ" baseline="0" dirty="0" err="1" smtClean="0"/>
              <a:t>Naduť</a:t>
            </a:r>
            <a:r>
              <a:rPr lang="cs-CZ" baseline="0" dirty="0" smtClean="0"/>
              <a:t> (</a:t>
            </a:r>
            <a:r>
              <a:rPr lang="cs-CZ" i="1" baseline="0" dirty="0" err="1" smtClean="0"/>
              <a:t>Bryophyllum</a:t>
            </a:r>
            <a:r>
              <a:rPr lang="cs-CZ" i="1" baseline="0" dirty="0" smtClean="0"/>
              <a:t>, </a:t>
            </a:r>
            <a:r>
              <a:rPr lang="cs-CZ" dirty="0" err="1" smtClean="0"/>
              <a:t>Crassulaceae</a:t>
            </a:r>
            <a:r>
              <a:rPr lang="cs-CZ" dirty="0" smtClean="0"/>
              <a:t>), též nazývaná matka tisíců, se množí malými rostlinkami vznikajícími</a:t>
            </a:r>
            <a:r>
              <a:rPr lang="cs-CZ" baseline="0" dirty="0" smtClean="0"/>
              <a:t> z buněk na listech. Pro organismy, které dokáží přepínat mezi sexuálním a vegetativním množením, </a:t>
            </a:r>
            <a:r>
              <a:rPr lang="cs-CZ" baseline="0" dirty="0" err="1" smtClean="0"/>
              <a:t>Weismannova</a:t>
            </a:r>
            <a:r>
              <a:rPr lang="cs-CZ" baseline="0" dirty="0" smtClean="0"/>
              <a:t> bariéra neplatí, protože ze somatických buněk vzniká celý nový organismus, který je schopen sexuální reprodukce. Zárodečné buňky tedy vznikly ze somatických buněk a zdědily od nich i případné mutace v DNA. </a:t>
            </a:r>
          </a:p>
          <a:p>
            <a:r>
              <a:rPr lang="cs-CZ" baseline="0" dirty="0" smtClean="0"/>
              <a:t>  </a:t>
            </a:r>
            <a:endParaRPr lang="cs-CZ" dirty="0" smtClean="0"/>
          </a:p>
          <a:p>
            <a:r>
              <a:rPr lang="cs-CZ" dirty="0" smtClean="0"/>
              <a:t>Obrázky z http://www.plantsrescue.com/bryophyllum-daigremontianum/</a:t>
            </a:r>
          </a:p>
          <a:p>
            <a:r>
              <a:rPr lang="cs-CZ" dirty="0" smtClean="0"/>
              <a:t>http://www.artisanfarmcompany.com/blog/</a:t>
            </a:r>
          </a:p>
          <a:p>
            <a:r>
              <a:rPr lang="cs-CZ" dirty="0" smtClean="0"/>
              <a:t>http://www.harvesttotable.com/2009/01/how_to_grow_garlic/</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http://www.smallkitchengarden.net/small-kitchen-garden/small-projects-in-my-small-kitchen-garden</a:t>
            </a:r>
          </a:p>
          <a:p>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8</a:t>
            </a:fld>
            <a:endParaRPr lang="cs-CZ"/>
          </a:p>
        </p:txBody>
      </p:sp>
    </p:spTree>
    <p:extLst>
      <p:ext uri="{BB962C8B-B14F-4D97-AF65-F5344CB8AC3E}">
        <p14:creationId xmlns:p14="http://schemas.microsoft.com/office/powerpoint/2010/main" val="3515900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Jablko </a:t>
            </a:r>
            <a:r>
              <a:rPr lang="cs-CZ" dirty="0" err="1" smtClean="0"/>
              <a:t>Red</a:t>
            </a:r>
            <a:r>
              <a:rPr lang="cs-CZ" dirty="0" smtClean="0"/>
              <a:t> </a:t>
            </a:r>
            <a:r>
              <a:rPr lang="cs-CZ" dirty="0" err="1" smtClean="0"/>
              <a:t>Delicious</a:t>
            </a:r>
            <a:r>
              <a:rPr lang="cs-CZ" dirty="0" smtClean="0"/>
              <a:t> pochází ze</a:t>
            </a:r>
            <a:r>
              <a:rPr lang="cs-CZ" baseline="0" dirty="0" smtClean="0"/>
              <a:t> semenáče, který vznikl spontánně v sadě farmáře z Iowy kolem roku 1870. Odrůda byla poté modifikována množením tzv. sportů, výhonů, které měly jiné vlastnosti než zbytek stromu (jiná chuť ovoce, trvanlivost, ranost, …). Dosud patentováno kolem 40 sportů této odrůdy, takže současný </a:t>
            </a:r>
            <a:r>
              <a:rPr lang="cs-CZ" baseline="0" dirty="0" err="1" smtClean="0"/>
              <a:t>Red</a:t>
            </a:r>
            <a:r>
              <a:rPr lang="cs-CZ" baseline="0" dirty="0" smtClean="0"/>
              <a:t> </a:t>
            </a:r>
            <a:r>
              <a:rPr lang="cs-CZ" baseline="0" dirty="0" err="1" smtClean="0"/>
              <a:t>Delicious</a:t>
            </a:r>
            <a:r>
              <a:rPr lang="cs-CZ" baseline="0" dirty="0" smtClean="0"/>
              <a:t> už tomu původnímu zřejmě není podobný. Změny, ke kterým ve sportech došlo, jsou somatické mutace. Protože jabloně lze poměrně snadno vegetativně množit roubováním, lze tyto somatické mutace udržovat. </a:t>
            </a:r>
          </a:p>
          <a:p>
            <a:r>
              <a:rPr lang="cs-CZ" dirty="0" err="1" smtClean="0"/>
              <a:t>Info</a:t>
            </a:r>
            <a:r>
              <a:rPr lang="cs-CZ" dirty="0" smtClean="0"/>
              <a:t> z </a:t>
            </a:r>
            <a:r>
              <a:rPr lang="en-US" dirty="0" smtClean="0"/>
              <a:t>http://</a:t>
            </a:r>
            <a:r>
              <a:rPr lang="en-US" dirty="0" err="1" smtClean="0"/>
              <a:t>appleharvester.blogspot.cz</a:t>
            </a:r>
            <a:r>
              <a:rPr lang="en-US" dirty="0" smtClean="0"/>
              <a:t>/2010/02/story-of-apple-red-</a:t>
            </a:r>
            <a:r>
              <a:rPr lang="en-US" dirty="0" err="1" smtClean="0"/>
              <a:t>delicious.html</a:t>
            </a:r>
            <a:endParaRPr lang="en-US" dirty="0"/>
          </a:p>
        </p:txBody>
      </p:sp>
      <p:sp>
        <p:nvSpPr>
          <p:cNvPr id="4" name="Zástupný symbol pro číslo snímku 3"/>
          <p:cNvSpPr>
            <a:spLocks noGrp="1"/>
          </p:cNvSpPr>
          <p:nvPr>
            <p:ph type="sldNum" sz="quarter" idx="10"/>
          </p:nvPr>
        </p:nvSpPr>
        <p:spPr/>
        <p:txBody>
          <a:bodyPr/>
          <a:lstStyle/>
          <a:p>
            <a:fld id="{1E873021-037E-4E1A-89F1-EDEEF00C59F1}" type="slidenum">
              <a:rPr lang="cs-CZ" smtClean="0"/>
              <a:t>9</a:t>
            </a:fld>
            <a:endParaRPr lang="cs-CZ"/>
          </a:p>
        </p:txBody>
      </p:sp>
    </p:spTree>
    <p:extLst>
      <p:ext uri="{BB962C8B-B14F-4D97-AF65-F5344CB8AC3E}">
        <p14:creationId xmlns:p14="http://schemas.microsoft.com/office/powerpoint/2010/main" val="3277720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Nové mutace jsou velmi vzácné kvůli vysoké</a:t>
            </a:r>
            <a:r>
              <a:rPr lang="cs-CZ" baseline="0" dirty="0" smtClean="0"/>
              <a:t> přesnosti DNA polymerázy, její </a:t>
            </a:r>
            <a:r>
              <a:rPr lang="cs-CZ" baseline="0" dirty="0" err="1" smtClean="0"/>
              <a:t>proof-readingové</a:t>
            </a:r>
            <a:r>
              <a:rPr lang="cs-CZ" baseline="0" dirty="0" smtClean="0"/>
              <a:t> aktivitě a existenci reparačních mechanismů, které dokáží chyby opravit. Přesto nové mutace (zde míněno bodové mutace) vznikají s frekvencí </a:t>
            </a:r>
            <a:r>
              <a:rPr lang="en-US" sz="1200" dirty="0" smtClean="0"/>
              <a:t>1</a:t>
            </a:r>
            <a:r>
              <a:rPr lang="cs-CZ" sz="1200" dirty="0" smtClean="0"/>
              <a:t>,</a:t>
            </a:r>
            <a:r>
              <a:rPr lang="en-US" sz="1200" dirty="0" smtClean="0"/>
              <a:t>2 x 10</a:t>
            </a:r>
            <a:r>
              <a:rPr lang="en-US" sz="1200" baseline="30000" dirty="0" smtClean="0"/>
              <a:t>-8</a:t>
            </a:r>
            <a:r>
              <a:rPr lang="en-US" sz="1200" dirty="0" smtClean="0"/>
              <a:t> </a:t>
            </a:r>
            <a:r>
              <a:rPr lang="cs-CZ" sz="1200" dirty="0" smtClean="0"/>
              <a:t>nových mutací</a:t>
            </a:r>
            <a:r>
              <a:rPr lang="en-US" sz="1200" dirty="0" smtClean="0"/>
              <a:t>/</a:t>
            </a:r>
            <a:r>
              <a:rPr lang="en-US" sz="1200" dirty="0" err="1" smtClean="0"/>
              <a:t>bp</a:t>
            </a:r>
            <a:r>
              <a:rPr lang="en-US" sz="1200" dirty="0" smtClean="0"/>
              <a:t>/genera</a:t>
            </a:r>
            <a:r>
              <a:rPr lang="cs-CZ" sz="1200" dirty="0" err="1" smtClean="0"/>
              <a:t>ci</a:t>
            </a:r>
            <a:r>
              <a:rPr lang="cs-CZ" sz="1200" dirty="0" smtClean="0"/>
              <a:t>. Většina těchto</a:t>
            </a:r>
            <a:r>
              <a:rPr lang="cs-CZ" sz="1200" baseline="0" dirty="0" smtClean="0"/>
              <a:t> mutací ale nemá na fitness vůbec žádný vliv. Pokud nějaký vliv má, s největší pravděpodobností bude špatný, protože představují zásah do fungující struktury. Výhodné mutace jsou velmi vzácné. </a:t>
            </a:r>
            <a:endParaRPr lang="cs-CZ"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smtClean="0"/>
              <a:t>Frekvence mutací z </a:t>
            </a:r>
            <a:r>
              <a:rPr lang="en-US" sz="1200" dirty="0" smtClean="0"/>
              <a:t>Campbell et al. (2012)</a:t>
            </a:r>
            <a:r>
              <a:rPr lang="cs-CZ" sz="1200" dirty="0" smtClean="0"/>
              <a:t> </a:t>
            </a:r>
            <a:r>
              <a:rPr lang="cs-CZ" dirty="0" smtClean="0"/>
              <a:t>doi:10.1038/ng.2418</a:t>
            </a:r>
            <a:endParaRPr lang="en-US" sz="1200" dirty="0" smtClean="0"/>
          </a:p>
          <a:p>
            <a:endParaRPr lang="cs-CZ" dirty="0"/>
          </a:p>
        </p:txBody>
      </p:sp>
      <p:sp>
        <p:nvSpPr>
          <p:cNvPr id="4" name="Zástupný symbol pro číslo snímku 3"/>
          <p:cNvSpPr>
            <a:spLocks noGrp="1"/>
          </p:cNvSpPr>
          <p:nvPr>
            <p:ph type="sldNum" sz="quarter" idx="10"/>
          </p:nvPr>
        </p:nvSpPr>
        <p:spPr/>
        <p:txBody>
          <a:bodyPr/>
          <a:lstStyle/>
          <a:p>
            <a:fld id="{E3B91C23-981C-41C9-A35D-EC0185ABCB1A}" type="slidenum">
              <a:rPr lang="cs-CZ" smtClean="0"/>
              <a:t>18</a:t>
            </a:fld>
            <a:endParaRPr lang="cs-CZ"/>
          </a:p>
        </p:txBody>
      </p:sp>
    </p:spTree>
    <p:extLst>
      <p:ext uri="{BB962C8B-B14F-4D97-AF65-F5344CB8AC3E}">
        <p14:creationId xmlns:p14="http://schemas.microsoft.com/office/powerpoint/2010/main" val="438850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Záměny bází</a:t>
            </a:r>
            <a:r>
              <a:rPr lang="cs-CZ" baseline="0" dirty="0" smtClean="0"/>
              <a:t> mohou být buď </a:t>
            </a:r>
            <a:r>
              <a:rPr lang="cs-CZ" baseline="0" dirty="0" err="1" smtClean="0"/>
              <a:t>tranzice</a:t>
            </a:r>
            <a:r>
              <a:rPr lang="cs-CZ" baseline="0" dirty="0" smtClean="0"/>
              <a:t> (výměna purinu za purin a </a:t>
            </a:r>
            <a:r>
              <a:rPr lang="cs-CZ" baseline="0" dirty="0" err="1" smtClean="0"/>
              <a:t>pyrimidinu</a:t>
            </a:r>
            <a:r>
              <a:rPr lang="cs-CZ" baseline="0" dirty="0" smtClean="0"/>
              <a:t> za </a:t>
            </a:r>
            <a:r>
              <a:rPr lang="cs-CZ" baseline="0" dirty="0" err="1" smtClean="0"/>
              <a:t>pyrimidin</a:t>
            </a:r>
            <a:r>
              <a:rPr lang="cs-CZ" baseline="0" dirty="0" smtClean="0"/>
              <a:t>) nebo </a:t>
            </a:r>
            <a:r>
              <a:rPr lang="cs-CZ" baseline="0" dirty="0" err="1" smtClean="0"/>
              <a:t>transverze</a:t>
            </a:r>
            <a:r>
              <a:rPr lang="cs-CZ" baseline="0" dirty="0" smtClean="0"/>
              <a:t> (výměna purinu za </a:t>
            </a:r>
            <a:r>
              <a:rPr lang="cs-CZ" baseline="0" dirty="0" err="1" smtClean="0"/>
              <a:t>pyrimidin</a:t>
            </a:r>
            <a:r>
              <a:rPr lang="cs-CZ" baseline="0" dirty="0" smtClean="0"/>
              <a:t> a naopak). Z genetického hlediska může být velmi důležité, ke kterému druhu záměny došlo. </a:t>
            </a:r>
            <a:r>
              <a:rPr lang="cs-CZ" baseline="0" dirty="0" err="1" smtClean="0"/>
              <a:t>Tranzice</a:t>
            </a:r>
            <a:r>
              <a:rPr lang="cs-CZ" baseline="0" dirty="0" smtClean="0"/>
              <a:t> totiž často vede k tzv. tiché mutaci, kdy dojde sice ke změně kodonu, ale nový kodon kóduje tutéž aminokyselinu. </a:t>
            </a:r>
            <a:endParaRPr lang="cs-CZ" dirty="0"/>
          </a:p>
        </p:txBody>
      </p:sp>
      <p:sp>
        <p:nvSpPr>
          <p:cNvPr id="4" name="Zástupný symbol pro číslo snímku 3"/>
          <p:cNvSpPr>
            <a:spLocks noGrp="1"/>
          </p:cNvSpPr>
          <p:nvPr>
            <p:ph type="sldNum" sz="quarter" idx="10"/>
          </p:nvPr>
        </p:nvSpPr>
        <p:spPr/>
        <p:txBody>
          <a:bodyPr/>
          <a:lstStyle/>
          <a:p>
            <a:fld id="{1E873021-037E-4E1A-89F1-EDEEF00C59F1}" type="slidenum">
              <a:rPr lang="cs-CZ" smtClean="0"/>
              <a:t>19</a:t>
            </a:fld>
            <a:endParaRPr lang="cs-CZ"/>
          </a:p>
        </p:txBody>
      </p:sp>
    </p:spTree>
    <p:extLst>
      <p:ext uri="{BB962C8B-B14F-4D97-AF65-F5344CB8AC3E}">
        <p14:creationId xmlns:p14="http://schemas.microsoft.com/office/powerpoint/2010/main" val="1683663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smtClean="0"/>
          </a:p>
        </p:txBody>
      </p:sp>
      <p:sp>
        <p:nvSpPr>
          <p:cNvPr id="4" name="Zástupný symbol pro číslo snímku 3"/>
          <p:cNvSpPr>
            <a:spLocks noGrp="1"/>
          </p:cNvSpPr>
          <p:nvPr>
            <p:ph type="sldNum" sz="quarter" idx="10"/>
          </p:nvPr>
        </p:nvSpPr>
        <p:spPr/>
        <p:txBody>
          <a:bodyPr/>
          <a:lstStyle/>
          <a:p>
            <a:fld id="{1E873021-037E-4E1A-89F1-EDEEF00C59F1}" type="slidenum">
              <a:rPr lang="cs-CZ" smtClean="0"/>
              <a:t>21</a:t>
            </a:fld>
            <a:endParaRPr lang="cs-CZ"/>
          </a:p>
        </p:txBody>
      </p:sp>
    </p:spTree>
    <p:extLst>
      <p:ext uri="{BB962C8B-B14F-4D97-AF65-F5344CB8AC3E}">
        <p14:creationId xmlns:p14="http://schemas.microsoft.com/office/powerpoint/2010/main" val="110528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smtClean="0"/>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27.2.2019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2850464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27.2.2019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2712368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27.2.2019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267379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25EC585E-B02C-43ED-A365-EEC8D17FE6EF}" type="datetimeFigureOut">
              <a:rPr lang="cs-CZ" smtClean="0"/>
              <a:t>27.2.2019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3536350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smtClean="0"/>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25EC585E-B02C-43ED-A365-EEC8D17FE6EF}" type="datetimeFigureOut">
              <a:rPr lang="cs-CZ" smtClean="0"/>
              <a:t>27.2.2019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612953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25EC585E-B02C-43ED-A365-EEC8D17FE6EF}" type="datetimeFigureOut">
              <a:rPr lang="cs-CZ" smtClean="0"/>
              <a:t>27.2.2019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613430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629842" y="2505075"/>
            <a:ext cx="3868340"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4629150" y="2505075"/>
            <a:ext cx="3887391"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25EC585E-B02C-43ED-A365-EEC8D17FE6EF}" type="datetimeFigureOut">
              <a:rPr lang="cs-CZ" smtClean="0"/>
              <a:t>27.2.2019</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191845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25EC585E-B02C-43ED-A365-EEC8D17FE6EF}" type="datetimeFigureOut">
              <a:rPr lang="cs-CZ" smtClean="0"/>
              <a:t>27.2.2019</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693564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EC585E-B02C-43ED-A365-EEC8D17FE6EF}" type="datetimeFigureOut">
              <a:rPr lang="cs-CZ" smtClean="0"/>
              <a:t>27.2.2019</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61452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smtClean="0"/>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25EC585E-B02C-43ED-A365-EEC8D17FE6EF}" type="datetimeFigureOut">
              <a:rPr lang="cs-CZ" smtClean="0"/>
              <a:t>27.2.2019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3780748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25EC585E-B02C-43ED-A365-EEC8D17FE6EF}" type="datetimeFigureOut">
              <a:rPr lang="cs-CZ" smtClean="0"/>
              <a:t>27.2.2019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720AAC64-1F87-46E7-8D99-D08FBF1877AD}" type="slidenum">
              <a:rPr lang="cs-CZ" smtClean="0"/>
              <a:t>‹#›</a:t>
            </a:fld>
            <a:endParaRPr lang="cs-CZ"/>
          </a:p>
        </p:txBody>
      </p:sp>
    </p:spTree>
    <p:extLst>
      <p:ext uri="{BB962C8B-B14F-4D97-AF65-F5344CB8AC3E}">
        <p14:creationId xmlns:p14="http://schemas.microsoft.com/office/powerpoint/2010/main" val="1973801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EC585E-B02C-43ED-A365-EEC8D17FE6EF}" type="datetimeFigureOut">
              <a:rPr lang="cs-CZ" smtClean="0"/>
              <a:t>27.2.2019</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0AAC64-1F87-46E7-8D99-D08FBF1877AD}" type="slidenum">
              <a:rPr lang="cs-CZ" smtClean="0"/>
              <a:t>‹#›</a:t>
            </a:fld>
            <a:endParaRPr lang="cs-CZ"/>
          </a:p>
        </p:txBody>
      </p:sp>
    </p:spTree>
    <p:extLst>
      <p:ext uri="{BB962C8B-B14F-4D97-AF65-F5344CB8AC3E}">
        <p14:creationId xmlns:p14="http://schemas.microsoft.com/office/powerpoint/2010/main" val="29877358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31.emf"/><Relationship Id="rId5" Type="http://schemas.openxmlformats.org/officeDocument/2006/relationships/oleObject" Target="../embeddings/oleObject9.bin"/><Relationship Id="rId4" Type="http://schemas.openxmlformats.org/officeDocument/2006/relationships/image" Target="../media/image30.emf"/></Relationships>
</file>

<file path=ppt/slides/_rels/slide1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4.ti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9.tif"/><Relationship Id="rId2" Type="http://schemas.openxmlformats.org/officeDocument/2006/relationships/image" Target="../media/image38.tif"/><Relationship Id="rId1" Type="http://schemas.openxmlformats.org/officeDocument/2006/relationships/slideLayout" Target="../slideLayouts/slideLayout6.xml"/><Relationship Id="rId4" Type="http://schemas.openxmlformats.org/officeDocument/2006/relationships/image" Target="../media/image40.ti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2.ti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5.ti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5.ti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2.png"/><Relationship Id="rId4" Type="http://schemas.openxmlformats.org/officeDocument/2006/relationships/image" Target="../media/image4.jpeg"/><Relationship Id="rId9"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8.tif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image" Target="../media/image45.tif"/><Relationship Id="rId7" Type="http://schemas.openxmlformats.org/officeDocument/2006/relationships/image" Target="../media/image60.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59.emf"/><Relationship Id="rId4" Type="http://schemas.openxmlformats.org/officeDocument/2006/relationships/oleObject" Target="../embeddings/oleObject10.bin"/><Relationship Id="rId9" Type="http://schemas.openxmlformats.org/officeDocument/2006/relationships/image" Target="../media/image61.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image" Target="../media/image10.em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9.png"/><Relationship Id="rId10" Type="http://schemas.openxmlformats.org/officeDocument/2006/relationships/image" Target="../media/image13.jpeg"/><Relationship Id="rId4" Type="http://schemas.openxmlformats.org/officeDocument/2006/relationships/oleObject" Target="../embeddings/oleObject2.bin"/><Relationship Id="rId9"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t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t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6.tiff"/><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0.tif"/><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2.ti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3.tif"/><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7.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notesSlide" Target="../notesSlides/notesSlide4.xml"/><Relationship Id="rId7"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17.emf"/><Relationship Id="rId5" Type="http://schemas.openxmlformats.org/officeDocument/2006/relationships/oleObject" Target="../embeddings/oleObject4.bin"/><Relationship Id="rId4" Type="http://schemas.openxmlformats.org/officeDocument/2006/relationships/image" Target="../media/image11.png"/><Relationship Id="rId9" Type="http://schemas.openxmlformats.org/officeDocument/2006/relationships/image" Target="../media/image19.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27.tif"/><Relationship Id="rId3" Type="http://schemas.openxmlformats.org/officeDocument/2006/relationships/notesSlide" Target="../notesSlides/notesSlide5.xml"/><Relationship Id="rId7" Type="http://schemas.openxmlformats.org/officeDocument/2006/relationships/image" Target="../media/image25.jpeg"/><Relationship Id="rId12" Type="http://schemas.openxmlformats.org/officeDocument/2006/relationships/image" Target="../media/image26.jpeg"/><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24.png"/><Relationship Id="rId11" Type="http://schemas.openxmlformats.org/officeDocument/2006/relationships/image" Target="../media/image21.emf"/><Relationship Id="rId5" Type="http://schemas.openxmlformats.org/officeDocument/2006/relationships/image" Target="../media/image23.jpeg"/><Relationship Id="rId10" Type="http://schemas.openxmlformats.org/officeDocument/2006/relationships/oleObject" Target="../embeddings/oleObject7.bin"/><Relationship Id="rId4" Type="http://schemas.openxmlformats.org/officeDocument/2006/relationships/image" Target="../media/image22.jpeg"/><Relationship Id="rId9" Type="http://schemas.openxmlformats.org/officeDocument/2006/relationships/image" Target="../media/image20.emf"/></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567813" y="-1061282"/>
            <a:ext cx="7772400" cy="2387600"/>
          </a:xfrm>
        </p:spPr>
        <p:txBody>
          <a:bodyPr>
            <a:normAutofit/>
          </a:bodyPr>
          <a:lstStyle/>
          <a:p>
            <a:r>
              <a:rPr lang="cs-CZ" sz="4400" dirty="0" smtClean="0"/>
              <a:t>Genetika 02</a:t>
            </a:r>
            <a:endParaRPr lang="cs-CZ" sz="4400" dirty="0"/>
          </a:p>
        </p:txBody>
      </p:sp>
      <p:sp>
        <p:nvSpPr>
          <p:cNvPr id="3" name="Podnadpis 2"/>
          <p:cNvSpPr>
            <a:spLocks noGrp="1"/>
          </p:cNvSpPr>
          <p:nvPr>
            <p:ph type="subTitle" idx="1"/>
          </p:nvPr>
        </p:nvSpPr>
        <p:spPr>
          <a:xfrm>
            <a:off x="1025013" y="1691473"/>
            <a:ext cx="6858000" cy="1655762"/>
          </a:xfrm>
        </p:spPr>
        <p:txBody>
          <a:bodyPr>
            <a:normAutofit/>
          </a:bodyPr>
          <a:lstStyle/>
          <a:p>
            <a:r>
              <a:rPr lang="cs-CZ" sz="5400" dirty="0" smtClean="0"/>
              <a:t>Mutace</a:t>
            </a:r>
          </a:p>
          <a:p>
            <a:r>
              <a:rPr lang="cs-CZ" sz="4400" dirty="0" smtClean="0"/>
              <a:t>Kde se bere variabilita</a:t>
            </a:r>
            <a:endParaRPr lang="cs-CZ" sz="4400" dirty="0"/>
          </a:p>
        </p:txBody>
      </p:sp>
      <p:pic>
        <p:nvPicPr>
          <p:cNvPr id="37896" name="Picture 8" descr="Image result for X-men first cla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8965" y="3440000"/>
            <a:ext cx="5453713" cy="3067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9720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0605" y="178090"/>
            <a:ext cx="7886700" cy="1325563"/>
          </a:xfrm>
        </p:spPr>
        <p:txBody>
          <a:bodyPr>
            <a:normAutofit/>
          </a:bodyPr>
          <a:lstStyle/>
          <a:p>
            <a:pPr algn="ctr"/>
            <a:r>
              <a:rPr lang="cs-CZ" sz="4000" dirty="0">
                <a:solidFill>
                  <a:srgbClr val="C00000"/>
                </a:solidFill>
              </a:rPr>
              <a:t>Jak velké </a:t>
            </a:r>
            <a:r>
              <a:rPr lang="cs-CZ" sz="4000" dirty="0" smtClean="0">
                <a:solidFill>
                  <a:srgbClr val="C00000"/>
                </a:solidFill>
              </a:rPr>
              <a:t>změny v DNA mohou </a:t>
            </a:r>
            <a:r>
              <a:rPr lang="cs-CZ" sz="4000" dirty="0">
                <a:solidFill>
                  <a:srgbClr val="C00000"/>
                </a:solidFill>
              </a:rPr>
              <a:t>být? </a:t>
            </a:r>
            <a:endParaRPr lang="en-US" sz="4000" dirty="0">
              <a:solidFill>
                <a:srgbClr val="C00000"/>
              </a:solidFill>
            </a:endParaRPr>
          </a:p>
        </p:txBody>
      </p:sp>
      <p:sp>
        <p:nvSpPr>
          <p:cNvPr id="3" name="TextovéPole 2"/>
          <p:cNvSpPr txBox="1"/>
          <p:nvPr/>
        </p:nvSpPr>
        <p:spPr>
          <a:xfrm>
            <a:off x="820882" y="1870364"/>
            <a:ext cx="4187537" cy="461665"/>
          </a:xfrm>
          <a:prstGeom prst="rect">
            <a:avLst/>
          </a:prstGeom>
          <a:noFill/>
        </p:spPr>
        <p:txBody>
          <a:bodyPr wrap="square" rtlCol="0">
            <a:spAutoFit/>
          </a:bodyPr>
          <a:lstStyle/>
          <a:p>
            <a:r>
              <a:rPr lang="cs-CZ" sz="2400" dirty="0" smtClean="0"/>
              <a:t>Libovolně.</a:t>
            </a:r>
            <a:endParaRPr lang="en-US" sz="2400" dirty="0"/>
          </a:p>
        </p:txBody>
      </p:sp>
      <p:sp>
        <p:nvSpPr>
          <p:cNvPr id="4" name="TextovéPole 3"/>
          <p:cNvSpPr txBox="1"/>
          <p:nvPr/>
        </p:nvSpPr>
        <p:spPr>
          <a:xfrm>
            <a:off x="820882" y="2712027"/>
            <a:ext cx="7357720" cy="2708434"/>
          </a:xfrm>
          <a:prstGeom prst="rect">
            <a:avLst/>
          </a:prstGeom>
          <a:noFill/>
        </p:spPr>
        <p:txBody>
          <a:bodyPr wrap="none" rtlCol="0">
            <a:spAutoFit/>
          </a:bodyPr>
          <a:lstStyle/>
          <a:p>
            <a:pPr marL="342900" indent="-342900">
              <a:spcBef>
                <a:spcPts val="1800"/>
              </a:spcBef>
              <a:buFont typeface="Arial" panose="020B0604020202020204" pitchFamily="34" charset="0"/>
              <a:buChar char="•"/>
            </a:pPr>
            <a:r>
              <a:rPr lang="cs-CZ" sz="2200" dirty="0" smtClean="0"/>
              <a:t>Změna/ztráta/inzerce jedné báze = bodová mutace</a:t>
            </a:r>
          </a:p>
          <a:p>
            <a:pPr marL="342900" indent="-342900">
              <a:spcBef>
                <a:spcPts val="1800"/>
              </a:spcBef>
              <a:buFont typeface="Arial" panose="020B0604020202020204" pitchFamily="34" charset="0"/>
              <a:buChar char="•"/>
            </a:pPr>
            <a:r>
              <a:rPr lang="cs-CZ" sz="2200" dirty="0" smtClean="0"/>
              <a:t>Inzerce/delece více bází</a:t>
            </a:r>
          </a:p>
          <a:p>
            <a:pPr marL="342900" indent="-342900">
              <a:spcBef>
                <a:spcPts val="1800"/>
              </a:spcBef>
              <a:buFont typeface="Arial" panose="020B0604020202020204" pitchFamily="34" charset="0"/>
              <a:buChar char="•"/>
            </a:pPr>
            <a:r>
              <a:rPr lang="cs-CZ" sz="2200" dirty="0" smtClean="0"/>
              <a:t>Chromosomální přestavby (zahrnují celé části chromosomů)</a:t>
            </a:r>
          </a:p>
          <a:p>
            <a:pPr marL="342900" indent="-342900">
              <a:spcBef>
                <a:spcPts val="1800"/>
              </a:spcBef>
              <a:buFont typeface="Arial" panose="020B0604020202020204" pitchFamily="34" charset="0"/>
              <a:buChar char="•"/>
            </a:pPr>
            <a:r>
              <a:rPr lang="cs-CZ" sz="2200" dirty="0" smtClean="0"/>
              <a:t>Změny počtu chromosomů (aneuploidie)</a:t>
            </a:r>
          </a:p>
          <a:p>
            <a:pPr marL="342900" indent="-342900">
              <a:spcBef>
                <a:spcPts val="1800"/>
              </a:spcBef>
              <a:buFont typeface="Arial" panose="020B0604020202020204" pitchFamily="34" charset="0"/>
              <a:buChar char="•"/>
            </a:pPr>
            <a:r>
              <a:rPr lang="cs-CZ" sz="2200" dirty="0" smtClean="0"/>
              <a:t>Změny počtu sad chromosomů (ploidie)</a:t>
            </a:r>
            <a:endParaRPr lang="en-US" sz="2200" dirty="0"/>
          </a:p>
        </p:txBody>
      </p:sp>
    </p:spTree>
    <p:extLst>
      <p:ext uri="{BB962C8B-B14F-4D97-AF65-F5344CB8AC3E}">
        <p14:creationId xmlns:p14="http://schemas.microsoft.com/office/powerpoint/2010/main" val="349166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0605" y="178090"/>
            <a:ext cx="7886700" cy="1325563"/>
          </a:xfrm>
        </p:spPr>
        <p:txBody>
          <a:bodyPr>
            <a:normAutofit/>
          </a:bodyPr>
          <a:lstStyle/>
          <a:p>
            <a:pPr algn="ctr"/>
            <a:r>
              <a:rPr lang="cs-CZ" sz="4000" dirty="0">
                <a:solidFill>
                  <a:srgbClr val="C00000"/>
                </a:solidFill>
              </a:rPr>
              <a:t>Jak velké </a:t>
            </a:r>
            <a:r>
              <a:rPr lang="cs-CZ" sz="4000" dirty="0" smtClean="0">
                <a:solidFill>
                  <a:srgbClr val="C00000"/>
                </a:solidFill>
              </a:rPr>
              <a:t>změny v DNA mohou </a:t>
            </a:r>
            <a:r>
              <a:rPr lang="cs-CZ" sz="4000" dirty="0">
                <a:solidFill>
                  <a:srgbClr val="C00000"/>
                </a:solidFill>
              </a:rPr>
              <a:t>být? </a:t>
            </a:r>
            <a:endParaRPr lang="en-US" sz="4000" dirty="0">
              <a:solidFill>
                <a:srgbClr val="C00000"/>
              </a:solidFill>
            </a:endParaRPr>
          </a:p>
        </p:txBody>
      </p:sp>
      <p:sp>
        <p:nvSpPr>
          <p:cNvPr id="3" name="TextovéPole 2"/>
          <p:cNvSpPr txBox="1"/>
          <p:nvPr/>
        </p:nvSpPr>
        <p:spPr>
          <a:xfrm>
            <a:off x="820882" y="1870364"/>
            <a:ext cx="4187537" cy="461665"/>
          </a:xfrm>
          <a:prstGeom prst="rect">
            <a:avLst/>
          </a:prstGeom>
          <a:noFill/>
        </p:spPr>
        <p:txBody>
          <a:bodyPr wrap="square" rtlCol="0">
            <a:spAutoFit/>
          </a:bodyPr>
          <a:lstStyle/>
          <a:p>
            <a:r>
              <a:rPr lang="cs-CZ" sz="2400" dirty="0" smtClean="0"/>
              <a:t>Libovolně.</a:t>
            </a:r>
            <a:endParaRPr lang="en-US" sz="2400" dirty="0"/>
          </a:p>
        </p:txBody>
      </p:sp>
      <p:sp>
        <p:nvSpPr>
          <p:cNvPr id="4" name="TextovéPole 3"/>
          <p:cNvSpPr txBox="1"/>
          <p:nvPr/>
        </p:nvSpPr>
        <p:spPr>
          <a:xfrm>
            <a:off x="820882" y="2712027"/>
            <a:ext cx="7357720" cy="2708434"/>
          </a:xfrm>
          <a:prstGeom prst="rect">
            <a:avLst/>
          </a:prstGeom>
          <a:noFill/>
        </p:spPr>
        <p:txBody>
          <a:bodyPr wrap="none" rtlCol="0">
            <a:spAutoFit/>
          </a:bodyPr>
          <a:lstStyle/>
          <a:p>
            <a:pPr marL="342900" indent="-342900">
              <a:spcBef>
                <a:spcPts val="1800"/>
              </a:spcBef>
              <a:buFont typeface="Arial" panose="020B0604020202020204" pitchFamily="34" charset="0"/>
              <a:buChar char="•"/>
            </a:pPr>
            <a:r>
              <a:rPr lang="cs-CZ" sz="2200" dirty="0" smtClean="0"/>
              <a:t>Změna/ztráta/inzerce jedné báze = bodová mutace</a:t>
            </a:r>
          </a:p>
          <a:p>
            <a:pPr marL="342900" indent="-342900">
              <a:spcBef>
                <a:spcPts val="1800"/>
              </a:spcBef>
              <a:buFont typeface="Arial" panose="020B0604020202020204" pitchFamily="34" charset="0"/>
              <a:buChar char="•"/>
            </a:pPr>
            <a:r>
              <a:rPr lang="cs-CZ" sz="2200" dirty="0" smtClean="0"/>
              <a:t>Inzerce/delece více bází</a:t>
            </a:r>
          </a:p>
          <a:p>
            <a:pPr marL="342900" indent="-342900">
              <a:spcBef>
                <a:spcPts val="1800"/>
              </a:spcBef>
              <a:buFont typeface="Arial" panose="020B0604020202020204" pitchFamily="34" charset="0"/>
              <a:buChar char="•"/>
            </a:pPr>
            <a:r>
              <a:rPr lang="cs-CZ" sz="2200" dirty="0" smtClean="0">
                <a:solidFill>
                  <a:schemeClr val="bg1">
                    <a:lumMod val="65000"/>
                  </a:schemeClr>
                </a:solidFill>
              </a:rPr>
              <a:t>Chromosomální přestavby (zahrnují celé části chromosomů)</a:t>
            </a:r>
          </a:p>
          <a:p>
            <a:pPr marL="342900" indent="-342900">
              <a:spcBef>
                <a:spcPts val="1800"/>
              </a:spcBef>
              <a:buFont typeface="Arial" panose="020B0604020202020204" pitchFamily="34" charset="0"/>
              <a:buChar char="•"/>
            </a:pPr>
            <a:r>
              <a:rPr lang="cs-CZ" sz="2200" dirty="0" smtClean="0">
                <a:solidFill>
                  <a:schemeClr val="bg1">
                    <a:lumMod val="65000"/>
                  </a:schemeClr>
                </a:solidFill>
              </a:rPr>
              <a:t>Změny počtu chromosomů (aneuploidie)</a:t>
            </a:r>
          </a:p>
          <a:p>
            <a:pPr marL="342900" indent="-342900">
              <a:spcBef>
                <a:spcPts val="1800"/>
              </a:spcBef>
              <a:buFont typeface="Arial" panose="020B0604020202020204" pitchFamily="34" charset="0"/>
              <a:buChar char="•"/>
            </a:pPr>
            <a:r>
              <a:rPr lang="cs-CZ" sz="2200" dirty="0" smtClean="0">
                <a:solidFill>
                  <a:schemeClr val="bg1">
                    <a:lumMod val="65000"/>
                  </a:schemeClr>
                </a:solidFill>
              </a:rPr>
              <a:t>Změny počtu sad chromosomů (ploidie)</a:t>
            </a:r>
            <a:endParaRPr lang="en-US" sz="2200" dirty="0">
              <a:solidFill>
                <a:schemeClr val="bg1">
                  <a:lumMod val="65000"/>
                </a:schemeClr>
              </a:solidFill>
            </a:endParaRPr>
          </a:p>
        </p:txBody>
      </p:sp>
    </p:spTree>
    <p:extLst>
      <p:ext uri="{BB962C8B-B14F-4D97-AF65-F5344CB8AC3E}">
        <p14:creationId xmlns:p14="http://schemas.microsoft.com/office/powerpoint/2010/main" val="12274926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89598" y="61729"/>
            <a:ext cx="7886700" cy="1325563"/>
          </a:xfrm>
        </p:spPr>
        <p:txBody>
          <a:bodyPr>
            <a:normAutofit/>
          </a:bodyPr>
          <a:lstStyle/>
          <a:p>
            <a:pPr algn="ctr"/>
            <a:r>
              <a:rPr lang="cs-CZ" sz="3600" dirty="0" smtClean="0">
                <a:solidFill>
                  <a:srgbClr val="C00000"/>
                </a:solidFill>
              </a:rPr>
              <a:t>Mnoho mutací vzniká chybou DNA polymerázy</a:t>
            </a:r>
            <a:endParaRPr lang="cs-CZ" sz="3600" dirty="0">
              <a:solidFill>
                <a:srgbClr val="C00000"/>
              </a:solidFill>
            </a:endParaRPr>
          </a:p>
        </p:txBody>
      </p:sp>
      <p:sp>
        <p:nvSpPr>
          <p:cNvPr id="3" name="Obdélník 2"/>
          <p:cNvSpPr/>
          <p:nvPr/>
        </p:nvSpPr>
        <p:spPr>
          <a:xfrm>
            <a:off x="929787" y="2442887"/>
            <a:ext cx="5828840" cy="369332"/>
          </a:xfrm>
          <a:prstGeom prst="rect">
            <a:avLst/>
          </a:prstGeom>
        </p:spPr>
        <p:txBody>
          <a:bodyPr wrap="none">
            <a:spAutoFit/>
          </a:bodyPr>
          <a:lstStyle/>
          <a:p>
            <a:r>
              <a:rPr lang="cs-CZ" dirty="0" smtClean="0"/>
              <a:t>… T </a:t>
            </a:r>
            <a:r>
              <a:rPr lang="cs-CZ" dirty="0"/>
              <a:t>A G C G T A C G </a:t>
            </a:r>
            <a:r>
              <a:rPr lang="cs-CZ" dirty="0" smtClean="0"/>
              <a:t>A T C G T A C G C T A C T G C A C G A T …</a:t>
            </a:r>
            <a:endParaRPr lang="cs-CZ" dirty="0"/>
          </a:p>
        </p:txBody>
      </p:sp>
      <p:sp>
        <p:nvSpPr>
          <p:cNvPr id="4" name="TextovéPole 3"/>
          <p:cNvSpPr txBox="1"/>
          <p:nvPr/>
        </p:nvSpPr>
        <p:spPr>
          <a:xfrm>
            <a:off x="931229" y="1923493"/>
            <a:ext cx="2148345" cy="369332"/>
          </a:xfrm>
          <a:prstGeom prst="rect">
            <a:avLst/>
          </a:prstGeom>
          <a:noFill/>
        </p:spPr>
        <p:txBody>
          <a:bodyPr wrap="none" rtlCol="0">
            <a:spAutoFit/>
          </a:bodyPr>
          <a:lstStyle/>
          <a:p>
            <a:r>
              <a:rPr lang="cs-CZ" dirty="0" smtClean="0"/>
              <a:t>… </a:t>
            </a:r>
            <a:r>
              <a:rPr lang="cs-CZ" kern="1100" dirty="0" smtClean="0"/>
              <a:t>A T C G C A T G C </a:t>
            </a:r>
            <a:r>
              <a:rPr lang="cs-CZ" b="1" kern="1100" dirty="0" smtClean="0">
                <a:solidFill>
                  <a:srgbClr val="FF0000"/>
                </a:solidFill>
              </a:rPr>
              <a:t>C</a:t>
            </a:r>
            <a:endParaRPr lang="cs-CZ" b="1" dirty="0">
              <a:solidFill>
                <a:srgbClr val="FF0000"/>
              </a:solidFill>
            </a:endParaRPr>
          </a:p>
        </p:txBody>
      </p:sp>
      <p:cxnSp>
        <p:nvCxnSpPr>
          <p:cNvPr id="12" name="Přímá spojnice 11"/>
          <p:cNvCxnSpPr/>
          <p:nvPr/>
        </p:nvCxnSpPr>
        <p:spPr>
          <a:xfrm>
            <a:off x="1271588" y="2302193"/>
            <a:ext cx="0" cy="1809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Přímá spojnice 12"/>
          <p:cNvCxnSpPr/>
          <p:nvPr/>
        </p:nvCxnSpPr>
        <p:spPr>
          <a:xfrm>
            <a:off x="1452563" y="2302193"/>
            <a:ext cx="0" cy="1809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a:xfrm>
            <a:off x="1643063" y="2302193"/>
            <a:ext cx="0" cy="1809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Přímá spojnice 14"/>
          <p:cNvCxnSpPr/>
          <p:nvPr/>
        </p:nvCxnSpPr>
        <p:spPr>
          <a:xfrm>
            <a:off x="1824038" y="2302193"/>
            <a:ext cx="0" cy="1809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Přímá spojnice 15"/>
          <p:cNvCxnSpPr/>
          <p:nvPr/>
        </p:nvCxnSpPr>
        <p:spPr>
          <a:xfrm>
            <a:off x="2014538" y="2302193"/>
            <a:ext cx="0" cy="1809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Přímá spojnice 16"/>
          <p:cNvCxnSpPr/>
          <p:nvPr/>
        </p:nvCxnSpPr>
        <p:spPr>
          <a:xfrm>
            <a:off x="2195513" y="2302193"/>
            <a:ext cx="0" cy="1809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Přímá spojnice 17"/>
          <p:cNvCxnSpPr/>
          <p:nvPr/>
        </p:nvCxnSpPr>
        <p:spPr>
          <a:xfrm>
            <a:off x="2386013" y="2302193"/>
            <a:ext cx="0" cy="1809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Přímá spojnice 18"/>
          <p:cNvCxnSpPr/>
          <p:nvPr/>
        </p:nvCxnSpPr>
        <p:spPr>
          <a:xfrm>
            <a:off x="2566988" y="2302193"/>
            <a:ext cx="0" cy="1809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Přímá spojnice 19"/>
          <p:cNvCxnSpPr/>
          <p:nvPr/>
        </p:nvCxnSpPr>
        <p:spPr>
          <a:xfrm>
            <a:off x="2733676" y="2302193"/>
            <a:ext cx="0" cy="1809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a:xfrm>
            <a:off x="2914651" y="2302193"/>
            <a:ext cx="0" cy="1809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Ovál 46"/>
          <p:cNvSpPr/>
          <p:nvPr/>
        </p:nvSpPr>
        <p:spPr>
          <a:xfrm>
            <a:off x="2104214" y="1238561"/>
            <a:ext cx="1950720" cy="784787"/>
          </a:xfrm>
          <a:prstGeom prst="ellipse">
            <a:avLst/>
          </a:prstGeom>
          <a:solidFill>
            <a:schemeClr val="accent4">
              <a:lumMod val="75000"/>
              <a:alpha val="2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solidFill>
                  <a:schemeClr val="tx1"/>
                </a:solidFill>
              </a:rPr>
              <a:t>DNA polymeráza</a:t>
            </a:r>
            <a:endParaRPr lang="cs-CZ" dirty="0">
              <a:solidFill>
                <a:schemeClr val="tx1"/>
              </a:solidFill>
            </a:endParaRPr>
          </a:p>
        </p:txBody>
      </p:sp>
      <p:sp>
        <p:nvSpPr>
          <p:cNvPr id="85" name="TextovéPole 84"/>
          <p:cNvSpPr txBox="1"/>
          <p:nvPr/>
        </p:nvSpPr>
        <p:spPr>
          <a:xfrm>
            <a:off x="693279" y="2023348"/>
            <a:ext cx="359394" cy="369332"/>
          </a:xfrm>
          <a:prstGeom prst="rect">
            <a:avLst/>
          </a:prstGeom>
          <a:noFill/>
        </p:spPr>
        <p:txBody>
          <a:bodyPr wrap="none" rtlCol="0">
            <a:spAutoFit/>
          </a:bodyPr>
          <a:lstStyle/>
          <a:p>
            <a:r>
              <a:rPr lang="cs-CZ" dirty="0" smtClean="0"/>
              <a:t>5</a:t>
            </a:r>
            <a:r>
              <a:rPr lang="en-US" dirty="0" smtClean="0"/>
              <a:t>’</a:t>
            </a:r>
            <a:endParaRPr lang="cs-CZ" dirty="0"/>
          </a:p>
        </p:txBody>
      </p:sp>
      <p:sp>
        <p:nvSpPr>
          <p:cNvPr id="86" name="TextovéPole 85"/>
          <p:cNvSpPr txBox="1"/>
          <p:nvPr/>
        </p:nvSpPr>
        <p:spPr>
          <a:xfrm>
            <a:off x="6619085" y="2442887"/>
            <a:ext cx="359394" cy="369332"/>
          </a:xfrm>
          <a:prstGeom prst="rect">
            <a:avLst/>
          </a:prstGeom>
          <a:noFill/>
        </p:spPr>
        <p:txBody>
          <a:bodyPr wrap="none" rtlCol="0">
            <a:spAutoFit/>
          </a:bodyPr>
          <a:lstStyle/>
          <a:p>
            <a:r>
              <a:rPr lang="cs-CZ" dirty="0" smtClean="0"/>
              <a:t>5</a:t>
            </a:r>
            <a:r>
              <a:rPr lang="en-US" dirty="0" smtClean="0"/>
              <a:t>’</a:t>
            </a:r>
            <a:endParaRPr lang="cs-CZ" dirty="0"/>
          </a:p>
        </p:txBody>
      </p:sp>
      <p:sp>
        <p:nvSpPr>
          <p:cNvPr id="87" name="TextovéPole 86"/>
          <p:cNvSpPr txBox="1"/>
          <p:nvPr/>
        </p:nvSpPr>
        <p:spPr>
          <a:xfrm>
            <a:off x="695590" y="2426917"/>
            <a:ext cx="359394" cy="369332"/>
          </a:xfrm>
          <a:prstGeom prst="rect">
            <a:avLst/>
          </a:prstGeom>
          <a:noFill/>
        </p:spPr>
        <p:txBody>
          <a:bodyPr wrap="none" rtlCol="0">
            <a:spAutoFit/>
          </a:bodyPr>
          <a:lstStyle/>
          <a:p>
            <a:r>
              <a:rPr lang="cs-CZ" dirty="0" smtClean="0"/>
              <a:t>3</a:t>
            </a:r>
            <a:r>
              <a:rPr lang="en-US" dirty="0" smtClean="0"/>
              <a:t>’</a:t>
            </a:r>
            <a:endParaRPr lang="cs-CZ" dirty="0"/>
          </a:p>
        </p:txBody>
      </p:sp>
      <p:cxnSp>
        <p:nvCxnSpPr>
          <p:cNvPr id="89" name="Přímá spojnice se šipkou 88"/>
          <p:cNvCxnSpPr/>
          <p:nvPr/>
        </p:nvCxnSpPr>
        <p:spPr>
          <a:xfrm>
            <a:off x="3066564" y="2152845"/>
            <a:ext cx="153660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TextovéPole 90"/>
          <p:cNvSpPr txBox="1"/>
          <p:nvPr/>
        </p:nvSpPr>
        <p:spPr>
          <a:xfrm>
            <a:off x="1407629" y="2950159"/>
            <a:ext cx="3339632" cy="369332"/>
          </a:xfrm>
          <a:prstGeom prst="rect">
            <a:avLst/>
          </a:prstGeom>
          <a:noFill/>
        </p:spPr>
        <p:txBody>
          <a:bodyPr wrap="none" rtlCol="0">
            <a:spAutoFit/>
          </a:bodyPr>
          <a:lstStyle/>
          <a:p>
            <a:r>
              <a:rPr lang="cs-CZ" dirty="0" err="1" smtClean="0"/>
              <a:t>Mismatch</a:t>
            </a:r>
            <a:r>
              <a:rPr lang="cs-CZ" dirty="0" smtClean="0"/>
              <a:t> = chyba v párování </a:t>
            </a:r>
            <a:r>
              <a:rPr lang="cs-CZ" dirty="0" smtClean="0"/>
              <a:t>bází</a:t>
            </a:r>
            <a:endParaRPr lang="cs-CZ" dirty="0"/>
          </a:p>
        </p:txBody>
      </p:sp>
      <p:sp>
        <p:nvSpPr>
          <p:cNvPr id="92" name="Šipka dolů 91"/>
          <p:cNvSpPr/>
          <p:nvPr/>
        </p:nvSpPr>
        <p:spPr>
          <a:xfrm>
            <a:off x="3991928" y="3624734"/>
            <a:ext cx="357187" cy="75682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3" name="TextovéPole 92"/>
          <p:cNvSpPr txBox="1"/>
          <p:nvPr/>
        </p:nvSpPr>
        <p:spPr>
          <a:xfrm>
            <a:off x="4349115" y="3744874"/>
            <a:ext cx="2903220" cy="400110"/>
          </a:xfrm>
          <a:prstGeom prst="rect">
            <a:avLst/>
          </a:prstGeom>
          <a:noFill/>
        </p:spPr>
        <p:txBody>
          <a:bodyPr wrap="square" rtlCol="0">
            <a:spAutoFit/>
          </a:bodyPr>
          <a:lstStyle/>
          <a:p>
            <a:r>
              <a:rPr lang="cs-CZ" sz="2000" b="1" dirty="0" smtClean="0">
                <a:solidFill>
                  <a:srgbClr val="0070C0"/>
                </a:solidFill>
              </a:rPr>
              <a:t>Další kolo replikace DNA</a:t>
            </a:r>
            <a:endParaRPr lang="cs-CZ" sz="2000" b="1" dirty="0">
              <a:solidFill>
                <a:srgbClr val="0070C0"/>
              </a:solidFill>
            </a:endParaRPr>
          </a:p>
        </p:txBody>
      </p:sp>
      <p:cxnSp>
        <p:nvCxnSpPr>
          <p:cNvPr id="167" name="Přímá spojnice se šipkou 166"/>
          <p:cNvCxnSpPr/>
          <p:nvPr/>
        </p:nvCxnSpPr>
        <p:spPr>
          <a:xfrm flipV="1">
            <a:off x="2089738" y="5130072"/>
            <a:ext cx="396240" cy="37615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Přímá spojnice se šipkou 168"/>
          <p:cNvCxnSpPr/>
          <p:nvPr/>
        </p:nvCxnSpPr>
        <p:spPr>
          <a:xfrm>
            <a:off x="2072726" y="5645329"/>
            <a:ext cx="411480" cy="36576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0" name="TextovéPole 169"/>
          <p:cNvSpPr txBox="1"/>
          <p:nvPr/>
        </p:nvSpPr>
        <p:spPr>
          <a:xfrm>
            <a:off x="146877" y="5087759"/>
            <a:ext cx="1908604" cy="923330"/>
          </a:xfrm>
          <a:prstGeom prst="rect">
            <a:avLst/>
          </a:prstGeom>
          <a:noFill/>
        </p:spPr>
        <p:txBody>
          <a:bodyPr wrap="square" rtlCol="0">
            <a:spAutoFit/>
          </a:bodyPr>
          <a:lstStyle/>
          <a:p>
            <a:r>
              <a:rPr lang="cs-CZ" dirty="0" smtClean="0"/>
              <a:t>Původní vlákna  DNA - </a:t>
            </a:r>
            <a:r>
              <a:rPr lang="cs-CZ" dirty="0" err="1" smtClean="0"/>
              <a:t>templát</a:t>
            </a:r>
            <a:r>
              <a:rPr lang="cs-CZ" dirty="0" smtClean="0"/>
              <a:t> pro syntézu nové DNA</a:t>
            </a:r>
            <a:endParaRPr lang="cs-CZ" dirty="0"/>
          </a:p>
        </p:txBody>
      </p:sp>
      <p:sp>
        <p:nvSpPr>
          <p:cNvPr id="171" name="TextovéPole 170"/>
          <p:cNvSpPr txBox="1"/>
          <p:nvPr/>
        </p:nvSpPr>
        <p:spPr>
          <a:xfrm>
            <a:off x="7594283" y="5042282"/>
            <a:ext cx="1473517" cy="923330"/>
          </a:xfrm>
          <a:prstGeom prst="rect">
            <a:avLst/>
          </a:prstGeom>
          <a:noFill/>
        </p:spPr>
        <p:txBody>
          <a:bodyPr wrap="square" rtlCol="0">
            <a:spAutoFit/>
          </a:bodyPr>
          <a:lstStyle/>
          <a:p>
            <a:r>
              <a:rPr lang="cs-CZ" dirty="0" smtClean="0"/>
              <a:t>Nově syntetizovaná vlákna DNA</a:t>
            </a:r>
            <a:endParaRPr lang="cs-CZ" dirty="0"/>
          </a:p>
        </p:txBody>
      </p:sp>
      <p:cxnSp>
        <p:nvCxnSpPr>
          <p:cNvPr id="173" name="Přímá spojnice se šipkou 172"/>
          <p:cNvCxnSpPr/>
          <p:nvPr/>
        </p:nvCxnSpPr>
        <p:spPr>
          <a:xfrm flipH="1" flipV="1">
            <a:off x="7116781" y="4668436"/>
            <a:ext cx="621282" cy="4616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Přímá spojnice se šipkou 175"/>
          <p:cNvCxnSpPr/>
          <p:nvPr/>
        </p:nvCxnSpPr>
        <p:spPr>
          <a:xfrm flipH="1">
            <a:off x="7197802" y="5913618"/>
            <a:ext cx="554225" cy="5156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80" name="Objekt 179"/>
          <p:cNvGraphicFramePr>
            <a:graphicFrameLocks noChangeAspect="1"/>
          </p:cNvGraphicFramePr>
          <p:nvPr>
            <p:extLst/>
          </p:nvPr>
        </p:nvGraphicFramePr>
        <p:xfrm>
          <a:off x="2416952" y="4546495"/>
          <a:ext cx="4660618" cy="586735"/>
        </p:xfrm>
        <a:graphic>
          <a:graphicData uri="http://schemas.openxmlformats.org/presentationml/2006/ole">
            <mc:AlternateContent xmlns:mc="http://schemas.openxmlformats.org/markup-compatibility/2006">
              <mc:Choice xmlns:v="urn:schemas-microsoft-com:vml" Requires="v">
                <p:oleObj spid="_x0000_s1308" name="CorelDRAW" r:id="rId3" imgW="3114328" imgH="392672" progId="CorelDraw.Graphic.17">
                  <p:embed/>
                </p:oleObj>
              </mc:Choice>
              <mc:Fallback>
                <p:oleObj name="CorelDRAW" r:id="rId3" imgW="3114328" imgH="392672" progId="CorelDraw.Graphic.17">
                  <p:embed/>
                  <p:pic>
                    <p:nvPicPr>
                      <p:cNvPr id="0" name=""/>
                      <p:cNvPicPr/>
                      <p:nvPr/>
                    </p:nvPicPr>
                    <p:blipFill>
                      <a:blip r:embed="rId4"/>
                      <a:stretch>
                        <a:fillRect/>
                      </a:stretch>
                    </p:blipFill>
                    <p:spPr>
                      <a:xfrm>
                        <a:off x="2416952" y="4546495"/>
                        <a:ext cx="4660618" cy="586735"/>
                      </a:xfrm>
                      <a:prstGeom prst="rect">
                        <a:avLst/>
                      </a:prstGeom>
                    </p:spPr>
                  </p:pic>
                </p:oleObj>
              </mc:Fallback>
            </mc:AlternateContent>
          </a:graphicData>
        </a:graphic>
      </p:graphicFrame>
      <p:graphicFrame>
        <p:nvGraphicFramePr>
          <p:cNvPr id="183" name="Objekt 182"/>
          <p:cNvGraphicFramePr>
            <a:graphicFrameLocks noChangeAspect="1"/>
          </p:cNvGraphicFramePr>
          <p:nvPr>
            <p:extLst/>
          </p:nvPr>
        </p:nvGraphicFramePr>
        <p:xfrm>
          <a:off x="2517996" y="5989077"/>
          <a:ext cx="4660618" cy="570106"/>
        </p:xfrm>
        <a:graphic>
          <a:graphicData uri="http://schemas.openxmlformats.org/presentationml/2006/ole">
            <mc:AlternateContent xmlns:mc="http://schemas.openxmlformats.org/markup-compatibility/2006">
              <mc:Choice xmlns:v="urn:schemas-microsoft-com:vml" Requires="v">
                <p:oleObj spid="_x0000_s1309" name="CorelDRAW" r:id="rId5" imgW="3114328" imgH="381540" progId="CorelDraw.Graphic.17">
                  <p:embed/>
                </p:oleObj>
              </mc:Choice>
              <mc:Fallback>
                <p:oleObj name="CorelDRAW" r:id="rId5" imgW="3114328" imgH="381540" progId="CorelDraw.Graphic.17">
                  <p:embed/>
                  <p:pic>
                    <p:nvPicPr>
                      <p:cNvPr id="0" name=""/>
                      <p:cNvPicPr/>
                      <p:nvPr/>
                    </p:nvPicPr>
                    <p:blipFill>
                      <a:blip r:embed="rId6"/>
                      <a:stretch>
                        <a:fillRect/>
                      </a:stretch>
                    </p:blipFill>
                    <p:spPr>
                      <a:xfrm>
                        <a:off x="2517996" y="5989077"/>
                        <a:ext cx="4660618" cy="570106"/>
                      </a:xfrm>
                      <a:prstGeom prst="rect">
                        <a:avLst/>
                      </a:prstGeom>
                    </p:spPr>
                  </p:pic>
                </p:oleObj>
              </mc:Fallback>
            </mc:AlternateContent>
          </a:graphicData>
        </a:graphic>
      </p:graphicFrame>
      <p:sp>
        <p:nvSpPr>
          <p:cNvPr id="185" name="Ovál 184"/>
          <p:cNvSpPr/>
          <p:nvPr/>
        </p:nvSpPr>
        <p:spPr>
          <a:xfrm>
            <a:off x="3077445" y="4321914"/>
            <a:ext cx="871238" cy="449162"/>
          </a:xfrm>
          <a:prstGeom prst="ellipse">
            <a:avLst/>
          </a:prstGeom>
          <a:solidFill>
            <a:schemeClr val="accent4">
              <a:lumMod val="75000"/>
              <a:alpha val="2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186" name="Ovál 185"/>
          <p:cNvSpPr/>
          <p:nvPr/>
        </p:nvSpPr>
        <p:spPr>
          <a:xfrm>
            <a:off x="5630145" y="6312524"/>
            <a:ext cx="871238" cy="449162"/>
          </a:xfrm>
          <a:prstGeom prst="ellipse">
            <a:avLst/>
          </a:prstGeom>
          <a:solidFill>
            <a:schemeClr val="accent4">
              <a:lumMod val="75000"/>
              <a:alpha val="2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Tree>
    <p:extLst>
      <p:ext uri="{BB962C8B-B14F-4D97-AF65-F5344CB8AC3E}">
        <p14:creationId xmlns:p14="http://schemas.microsoft.com/office/powerpoint/2010/main" val="92015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p:bldP spid="170" grpId="0"/>
      <p:bldP spid="171" grpId="0"/>
      <p:bldP spid="185" grpId="0" animBg="1"/>
      <p:bldP spid="18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9839" y="1714852"/>
            <a:ext cx="4027396" cy="4637718"/>
          </a:xfrm>
          <a:prstGeom prst="rect">
            <a:avLst/>
          </a:prstGeom>
        </p:spPr>
      </p:pic>
      <p:sp>
        <p:nvSpPr>
          <p:cNvPr id="2" name="Nadpis 1"/>
          <p:cNvSpPr>
            <a:spLocks noGrp="1"/>
          </p:cNvSpPr>
          <p:nvPr>
            <p:ph type="title"/>
          </p:nvPr>
        </p:nvSpPr>
        <p:spPr>
          <a:xfrm>
            <a:off x="542370" y="133201"/>
            <a:ext cx="7886700" cy="1325563"/>
          </a:xfrm>
        </p:spPr>
        <p:txBody>
          <a:bodyPr>
            <a:normAutofit/>
          </a:bodyPr>
          <a:lstStyle/>
          <a:p>
            <a:pPr algn="ctr"/>
            <a:r>
              <a:rPr lang="cs-CZ" sz="3600" dirty="0" smtClean="0">
                <a:solidFill>
                  <a:srgbClr val="C00000"/>
                </a:solidFill>
              </a:rPr>
              <a:t>… ale vznik skutečné mutace je poměrně vzácný</a:t>
            </a:r>
            <a:endParaRPr lang="cs-CZ" sz="3600" dirty="0">
              <a:solidFill>
                <a:srgbClr val="C00000"/>
              </a:solidFill>
            </a:endParaRPr>
          </a:p>
        </p:txBody>
      </p:sp>
      <p:sp>
        <p:nvSpPr>
          <p:cNvPr id="5" name="TextovéPole 4"/>
          <p:cNvSpPr txBox="1"/>
          <p:nvPr/>
        </p:nvSpPr>
        <p:spPr>
          <a:xfrm>
            <a:off x="369428" y="1619742"/>
            <a:ext cx="3135771" cy="2169825"/>
          </a:xfrm>
          <a:prstGeom prst="rect">
            <a:avLst/>
          </a:prstGeom>
          <a:noFill/>
        </p:spPr>
        <p:txBody>
          <a:bodyPr wrap="square" rtlCol="0">
            <a:spAutoFit/>
          </a:bodyPr>
          <a:lstStyle/>
          <a:p>
            <a:pPr marL="342900" indent="-342900">
              <a:spcBef>
                <a:spcPts val="1800"/>
              </a:spcBef>
              <a:buAutoNum type="arabicParenR"/>
            </a:pPr>
            <a:r>
              <a:rPr lang="cs-CZ" sz="2000" dirty="0" smtClean="0"/>
              <a:t>DNA polymeráza je velice přesná (chyba u 1 z 10</a:t>
            </a:r>
            <a:r>
              <a:rPr lang="cs-CZ" sz="2000" baseline="30000" dirty="0" smtClean="0"/>
              <a:t>5</a:t>
            </a:r>
            <a:r>
              <a:rPr lang="cs-CZ" sz="2000" dirty="0" smtClean="0"/>
              <a:t>-10</a:t>
            </a:r>
            <a:r>
              <a:rPr lang="cs-CZ" sz="2000" baseline="30000" dirty="0" smtClean="0"/>
              <a:t>6</a:t>
            </a:r>
            <a:r>
              <a:rPr lang="cs-CZ" sz="2000" dirty="0" smtClean="0"/>
              <a:t> </a:t>
            </a:r>
            <a:r>
              <a:rPr lang="cs-CZ" sz="2000" dirty="0" err="1" smtClean="0"/>
              <a:t>bazí</a:t>
            </a:r>
            <a:r>
              <a:rPr lang="cs-CZ" sz="2000" dirty="0" smtClean="0"/>
              <a:t>)</a:t>
            </a:r>
          </a:p>
          <a:p>
            <a:pPr marL="342900" indent="-342900">
              <a:spcBef>
                <a:spcPts val="1800"/>
              </a:spcBef>
              <a:buAutoNum type="arabicParenR"/>
            </a:pPr>
            <a:r>
              <a:rPr lang="cs-CZ" sz="2000" dirty="0" smtClean="0"/>
              <a:t>Umí své chyby napravit (</a:t>
            </a:r>
            <a:r>
              <a:rPr lang="cs-CZ" sz="2000" dirty="0" err="1" smtClean="0"/>
              <a:t>proof-readingová</a:t>
            </a:r>
            <a:r>
              <a:rPr lang="cs-CZ" sz="2000" dirty="0" smtClean="0"/>
              <a:t> aktivita)</a:t>
            </a:r>
            <a:endParaRPr lang="cs-CZ" sz="2000" dirty="0"/>
          </a:p>
        </p:txBody>
      </p:sp>
      <p:sp>
        <p:nvSpPr>
          <p:cNvPr id="11" name="Šipka dolů 10"/>
          <p:cNvSpPr/>
          <p:nvPr/>
        </p:nvSpPr>
        <p:spPr>
          <a:xfrm>
            <a:off x="5753100" y="3057525"/>
            <a:ext cx="260437" cy="4064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8" name="Šipka dolů 167"/>
          <p:cNvSpPr/>
          <p:nvPr/>
        </p:nvSpPr>
        <p:spPr>
          <a:xfrm>
            <a:off x="5753100" y="4841875"/>
            <a:ext cx="260437" cy="4064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ovéPole 2"/>
          <p:cNvSpPr txBox="1"/>
          <p:nvPr/>
        </p:nvSpPr>
        <p:spPr>
          <a:xfrm>
            <a:off x="483412" y="4742049"/>
            <a:ext cx="2915396" cy="707886"/>
          </a:xfrm>
          <a:prstGeom prst="rect">
            <a:avLst/>
          </a:prstGeom>
          <a:noFill/>
        </p:spPr>
        <p:txBody>
          <a:bodyPr wrap="square" rtlCol="0">
            <a:spAutoFit/>
          </a:bodyPr>
          <a:lstStyle/>
          <a:p>
            <a:r>
              <a:rPr lang="cs-CZ" sz="2000" dirty="0" smtClean="0">
                <a:solidFill>
                  <a:srgbClr val="FF0000"/>
                </a:solidFill>
              </a:rPr>
              <a:t>99% chyb DNA polymeráza ihned opraví</a:t>
            </a:r>
            <a:endParaRPr lang="cs-CZ" sz="2000" dirty="0">
              <a:solidFill>
                <a:srgbClr val="FF0000"/>
              </a:solidFill>
            </a:endParaRPr>
          </a:p>
        </p:txBody>
      </p:sp>
    </p:spTree>
    <p:extLst>
      <p:ext uri="{BB962C8B-B14F-4D97-AF65-F5344CB8AC3E}">
        <p14:creationId xmlns:p14="http://schemas.microsoft.com/office/powerpoint/2010/main" val="118783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8"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42370" y="133201"/>
            <a:ext cx="7886700" cy="1325563"/>
          </a:xfrm>
        </p:spPr>
        <p:txBody>
          <a:bodyPr>
            <a:normAutofit/>
          </a:bodyPr>
          <a:lstStyle/>
          <a:p>
            <a:pPr algn="ctr"/>
            <a:r>
              <a:rPr lang="cs-CZ" sz="3600" dirty="0" smtClean="0">
                <a:solidFill>
                  <a:srgbClr val="C00000"/>
                </a:solidFill>
              </a:rPr>
              <a:t>.. ale vznik skutečné mutace je poměrně vzácný</a:t>
            </a:r>
            <a:endParaRPr lang="cs-CZ" sz="3600" dirty="0">
              <a:solidFill>
                <a:srgbClr val="C00000"/>
              </a:solidFill>
            </a:endParaRPr>
          </a:p>
        </p:txBody>
      </p:sp>
      <p:sp>
        <p:nvSpPr>
          <p:cNvPr id="6" name="TextovéPole 5"/>
          <p:cNvSpPr txBox="1"/>
          <p:nvPr/>
        </p:nvSpPr>
        <p:spPr>
          <a:xfrm>
            <a:off x="422903" y="1528726"/>
            <a:ext cx="3798223" cy="707886"/>
          </a:xfrm>
          <a:prstGeom prst="rect">
            <a:avLst/>
          </a:prstGeom>
          <a:noFill/>
        </p:spPr>
        <p:txBody>
          <a:bodyPr wrap="square" rtlCol="0">
            <a:spAutoFit/>
          </a:bodyPr>
          <a:lstStyle/>
          <a:p>
            <a:r>
              <a:rPr lang="cs-CZ" sz="2000" dirty="0" smtClean="0"/>
              <a:t>3) Chyby v párování opravují speciální reparační enzymy</a:t>
            </a:r>
            <a:endParaRPr lang="cs-CZ" sz="2000" dirty="0"/>
          </a:p>
        </p:txBody>
      </p:sp>
      <p:sp>
        <p:nvSpPr>
          <p:cNvPr id="3" name="TextovéPole 2"/>
          <p:cNvSpPr txBox="1"/>
          <p:nvPr/>
        </p:nvSpPr>
        <p:spPr>
          <a:xfrm>
            <a:off x="422903" y="3220582"/>
            <a:ext cx="3053542" cy="1015663"/>
          </a:xfrm>
          <a:prstGeom prst="rect">
            <a:avLst/>
          </a:prstGeom>
          <a:noFill/>
        </p:spPr>
        <p:txBody>
          <a:bodyPr wrap="square" rtlCol="0">
            <a:spAutoFit/>
          </a:bodyPr>
          <a:lstStyle/>
          <a:p>
            <a:r>
              <a:rPr lang="cs-CZ" sz="2000" dirty="0" smtClean="0">
                <a:solidFill>
                  <a:srgbClr val="FF0000"/>
                </a:solidFill>
              </a:rPr>
              <a:t>Cca 90% chyb, co zůstanou po DNA polymeráze, opraví reparační enzymy</a:t>
            </a:r>
            <a:endParaRPr lang="cs-CZ" sz="2000" dirty="0">
              <a:solidFill>
                <a:srgbClr val="FF0000"/>
              </a:solidFill>
            </a:endParaRP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2487" y="1721700"/>
            <a:ext cx="3175094" cy="4811414"/>
          </a:xfrm>
          <a:prstGeom prst="rect">
            <a:avLst/>
          </a:prstGeom>
        </p:spPr>
      </p:pic>
      <p:sp>
        <p:nvSpPr>
          <p:cNvPr id="9" name="Šipka dolů 8"/>
          <p:cNvSpPr/>
          <p:nvPr/>
        </p:nvSpPr>
        <p:spPr>
          <a:xfrm>
            <a:off x="6179597" y="3017382"/>
            <a:ext cx="260437" cy="4064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Šipka dolů 9"/>
          <p:cNvSpPr/>
          <p:nvPr/>
        </p:nvSpPr>
        <p:spPr>
          <a:xfrm>
            <a:off x="6204375" y="4926935"/>
            <a:ext cx="260437" cy="4064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6309815" y="2533650"/>
            <a:ext cx="86223" cy="809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87360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513183" y="661233"/>
            <a:ext cx="7258441" cy="1200329"/>
          </a:xfrm>
          <a:prstGeom prst="rect">
            <a:avLst/>
          </a:prstGeom>
          <a:noFill/>
        </p:spPr>
        <p:txBody>
          <a:bodyPr wrap="square" rtlCol="0">
            <a:spAutoFit/>
          </a:bodyPr>
          <a:lstStyle/>
          <a:p>
            <a:r>
              <a:rPr lang="cs-CZ" sz="2800" b="1" dirty="0" smtClean="0">
                <a:solidFill>
                  <a:srgbClr val="00CC00"/>
                </a:solidFill>
              </a:rPr>
              <a:t>Otázka:</a:t>
            </a:r>
            <a:r>
              <a:rPr lang="cs-CZ" sz="2800" dirty="0" smtClean="0">
                <a:solidFill>
                  <a:srgbClr val="5A9B2D"/>
                </a:solidFill>
              </a:rPr>
              <a:t> </a:t>
            </a:r>
            <a:r>
              <a:rPr lang="cs-CZ" sz="2200" dirty="0" smtClean="0"/>
              <a:t>Když DNA polymeráza vloží špatnou bázi, která není opravena, a další kolo replikace DNA proběhne normálně, může být chyba ještě opravena? </a:t>
            </a:r>
            <a:endParaRPr lang="cs-CZ" sz="2200" dirty="0"/>
          </a:p>
        </p:txBody>
      </p:sp>
      <p:sp>
        <p:nvSpPr>
          <p:cNvPr id="6" name="TextovéPole 5"/>
          <p:cNvSpPr txBox="1"/>
          <p:nvPr/>
        </p:nvSpPr>
        <p:spPr>
          <a:xfrm>
            <a:off x="847986" y="2718260"/>
            <a:ext cx="7953652" cy="2400657"/>
          </a:xfrm>
          <a:prstGeom prst="rect">
            <a:avLst/>
          </a:prstGeom>
          <a:noFill/>
        </p:spPr>
        <p:txBody>
          <a:bodyPr wrap="none" rtlCol="0">
            <a:spAutoFit/>
          </a:bodyPr>
          <a:lstStyle/>
          <a:p>
            <a:pPr marL="342900" indent="-342900">
              <a:spcAft>
                <a:spcPts val="1200"/>
              </a:spcAft>
              <a:buFont typeface="Arial" panose="020B0604020202020204" pitchFamily="34" charset="0"/>
              <a:buChar char="•"/>
            </a:pPr>
            <a:r>
              <a:rPr lang="cs-CZ" sz="2200" dirty="0" smtClean="0"/>
              <a:t>Ano, protože reparační enzymy chybu najdou a opraví.</a:t>
            </a:r>
          </a:p>
          <a:p>
            <a:pPr marL="342900" indent="-342900">
              <a:spcAft>
                <a:spcPts val="1200"/>
              </a:spcAft>
              <a:buFont typeface="Arial" panose="020B0604020202020204" pitchFamily="34" charset="0"/>
              <a:buChar char="•"/>
            </a:pPr>
            <a:r>
              <a:rPr lang="cs-CZ" sz="2200" dirty="0" smtClean="0"/>
              <a:t>Ano, ale pouze pokud je tato chyba v oblasti genu.</a:t>
            </a:r>
          </a:p>
          <a:p>
            <a:pPr marL="342900" indent="-342900">
              <a:spcAft>
                <a:spcPts val="1200"/>
              </a:spcAft>
              <a:buFont typeface="Arial" panose="020B0604020202020204" pitchFamily="34" charset="0"/>
              <a:buChar char="•"/>
            </a:pPr>
            <a:r>
              <a:rPr lang="cs-CZ" sz="2200" dirty="0" smtClean="0"/>
              <a:t>Ano, protože DNA polymeráza umí opravit chybu v párování bází.</a:t>
            </a:r>
          </a:p>
          <a:p>
            <a:pPr marL="342900" indent="-342900">
              <a:spcAft>
                <a:spcPts val="1200"/>
              </a:spcAft>
              <a:buFont typeface="Arial" panose="020B0604020202020204" pitchFamily="34" charset="0"/>
              <a:buChar char="•"/>
            </a:pPr>
            <a:r>
              <a:rPr lang="cs-CZ" sz="2200" dirty="0" smtClean="0"/>
              <a:t>Ne, protože změněná DNA je strukturně normální.</a:t>
            </a:r>
          </a:p>
          <a:p>
            <a:pPr marL="342900" indent="-342900">
              <a:spcAft>
                <a:spcPts val="1200"/>
              </a:spcAft>
              <a:buFont typeface="Arial" panose="020B0604020202020204" pitchFamily="34" charset="0"/>
              <a:buChar char="•"/>
            </a:pPr>
            <a:r>
              <a:rPr lang="cs-CZ" sz="2200" dirty="0" smtClean="0"/>
              <a:t>Ne, protože DNA polymeráza neumí opravovat chyby. </a:t>
            </a:r>
          </a:p>
        </p:txBody>
      </p:sp>
    </p:spTree>
    <p:extLst>
      <p:ext uri="{BB962C8B-B14F-4D97-AF65-F5344CB8AC3E}">
        <p14:creationId xmlns:p14="http://schemas.microsoft.com/office/powerpoint/2010/main" val="42600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p:cNvSpPr txBox="1"/>
          <p:nvPr/>
        </p:nvSpPr>
        <p:spPr>
          <a:xfrm>
            <a:off x="847986" y="2718260"/>
            <a:ext cx="7924798" cy="2431435"/>
          </a:xfrm>
          <a:prstGeom prst="rect">
            <a:avLst/>
          </a:prstGeom>
          <a:noFill/>
        </p:spPr>
        <p:txBody>
          <a:bodyPr wrap="none" rtlCol="0">
            <a:spAutoFit/>
          </a:bodyPr>
          <a:lstStyle/>
          <a:p>
            <a:pPr marL="342900" indent="-342900">
              <a:spcAft>
                <a:spcPts val="1200"/>
              </a:spcAft>
              <a:buFont typeface="Arial" panose="020B0604020202020204" pitchFamily="34" charset="0"/>
              <a:buChar char="•"/>
            </a:pPr>
            <a:r>
              <a:rPr lang="cs-CZ" sz="2200" dirty="0" smtClean="0"/>
              <a:t>Ano, protože reparační enzymy chybu najdou a opraví.</a:t>
            </a:r>
          </a:p>
          <a:p>
            <a:pPr marL="342900" indent="-342900">
              <a:spcAft>
                <a:spcPts val="1200"/>
              </a:spcAft>
              <a:buFont typeface="Arial" panose="020B0604020202020204" pitchFamily="34" charset="0"/>
              <a:buChar char="•"/>
            </a:pPr>
            <a:r>
              <a:rPr lang="cs-CZ" sz="2200" dirty="0" smtClean="0"/>
              <a:t>Ano, ale pouze pokud je tato chyba v oblasti genu.</a:t>
            </a:r>
          </a:p>
          <a:p>
            <a:pPr marL="342900" indent="-342900">
              <a:spcAft>
                <a:spcPts val="1200"/>
              </a:spcAft>
              <a:buFont typeface="Arial" panose="020B0604020202020204" pitchFamily="34" charset="0"/>
              <a:buChar char="•"/>
            </a:pPr>
            <a:r>
              <a:rPr lang="cs-CZ" sz="2200" dirty="0" smtClean="0"/>
              <a:t>Ano, protože DNA polymeráza umí opravit chybu v párování </a:t>
            </a:r>
            <a:r>
              <a:rPr lang="cs-CZ" sz="2200" dirty="0" err="1" smtClean="0"/>
              <a:t>bazí</a:t>
            </a:r>
            <a:r>
              <a:rPr lang="cs-CZ" sz="2200" dirty="0" smtClean="0"/>
              <a:t>.</a:t>
            </a:r>
          </a:p>
          <a:p>
            <a:pPr marL="342900" indent="-342900">
              <a:spcAft>
                <a:spcPts val="1200"/>
              </a:spcAft>
              <a:buFont typeface="Arial" panose="020B0604020202020204" pitchFamily="34" charset="0"/>
              <a:buChar char="•"/>
            </a:pPr>
            <a:r>
              <a:rPr lang="cs-CZ" sz="2200" b="1" dirty="0">
                <a:solidFill>
                  <a:srgbClr val="00CC00"/>
                </a:solidFill>
              </a:rPr>
              <a:t>Ne, protože změněná DNA je strukturně normální.</a:t>
            </a:r>
          </a:p>
          <a:p>
            <a:pPr marL="342900" indent="-342900">
              <a:spcAft>
                <a:spcPts val="1200"/>
              </a:spcAft>
              <a:buFont typeface="Arial" panose="020B0604020202020204" pitchFamily="34" charset="0"/>
              <a:buChar char="•"/>
            </a:pPr>
            <a:r>
              <a:rPr lang="cs-CZ" sz="2200" dirty="0" smtClean="0"/>
              <a:t>Ne, protože DNA polymeráza neumí opravovat chyby. </a:t>
            </a:r>
          </a:p>
        </p:txBody>
      </p:sp>
      <p:sp>
        <p:nvSpPr>
          <p:cNvPr id="11" name="TextovéPole 10"/>
          <p:cNvSpPr txBox="1"/>
          <p:nvPr/>
        </p:nvSpPr>
        <p:spPr>
          <a:xfrm>
            <a:off x="513183" y="661233"/>
            <a:ext cx="7258441" cy="1200329"/>
          </a:xfrm>
          <a:prstGeom prst="rect">
            <a:avLst/>
          </a:prstGeom>
          <a:noFill/>
        </p:spPr>
        <p:txBody>
          <a:bodyPr wrap="square" rtlCol="0">
            <a:spAutoFit/>
          </a:bodyPr>
          <a:lstStyle/>
          <a:p>
            <a:r>
              <a:rPr lang="cs-CZ" sz="2800" b="1" dirty="0">
                <a:solidFill>
                  <a:srgbClr val="00CC00"/>
                </a:solidFill>
              </a:rPr>
              <a:t>Otázka: </a:t>
            </a:r>
            <a:r>
              <a:rPr lang="cs-CZ" sz="2200" dirty="0" smtClean="0"/>
              <a:t>Když DNA polymeráza vloží špatnou bázi, která není opravena, a další kolo replikace DNA proběhne normálně, může být chyba ještě opravena? </a:t>
            </a:r>
            <a:endParaRPr lang="cs-CZ" sz="2200" dirty="0"/>
          </a:p>
        </p:txBody>
      </p:sp>
    </p:spTree>
    <p:extLst>
      <p:ext uri="{BB962C8B-B14F-4D97-AF65-F5344CB8AC3E}">
        <p14:creationId xmlns:p14="http://schemas.microsoft.com/office/powerpoint/2010/main" val="13908846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ovéPole 21"/>
          <p:cNvSpPr txBox="1"/>
          <p:nvPr/>
        </p:nvSpPr>
        <p:spPr>
          <a:xfrm>
            <a:off x="815181" y="452610"/>
            <a:ext cx="7990703" cy="984885"/>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cs-CZ" sz="2200" b="1" dirty="0">
                <a:solidFill>
                  <a:srgbClr val="00CC00"/>
                </a:solidFill>
              </a:rPr>
              <a:t>Ne, protože změněná DNA je strukturně normální.</a:t>
            </a:r>
          </a:p>
          <a:p>
            <a:pPr marL="342900" indent="-342900">
              <a:buFont typeface="Arial" panose="020B0604020202020204" pitchFamily="34" charset="0"/>
              <a:buChar char="•"/>
            </a:pPr>
            <a:endParaRPr lang="cs-CZ" sz="2400" dirty="0">
              <a:solidFill>
                <a:srgbClr val="FF0000"/>
              </a:solidFill>
            </a:endParaRP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181" y="1785808"/>
            <a:ext cx="7200000" cy="3889286"/>
          </a:xfrm>
          <a:prstGeom prst="rect">
            <a:avLst/>
          </a:prstGeom>
        </p:spPr>
      </p:pic>
      <p:sp>
        <p:nvSpPr>
          <p:cNvPr id="3" name="Ovál 2"/>
          <p:cNvSpPr/>
          <p:nvPr/>
        </p:nvSpPr>
        <p:spPr>
          <a:xfrm>
            <a:off x="1995055" y="3044536"/>
            <a:ext cx="332509" cy="301337"/>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Přímá spojnice se šipkou 4"/>
          <p:cNvCxnSpPr/>
          <p:nvPr/>
        </p:nvCxnSpPr>
        <p:spPr>
          <a:xfrm flipH="1">
            <a:off x="2327564" y="1579418"/>
            <a:ext cx="810491" cy="1465118"/>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6" name="TextovéPole 5"/>
          <p:cNvSpPr txBox="1"/>
          <p:nvPr/>
        </p:nvSpPr>
        <p:spPr>
          <a:xfrm>
            <a:off x="3138055" y="1210086"/>
            <a:ext cx="3539367" cy="400110"/>
          </a:xfrm>
          <a:prstGeom prst="rect">
            <a:avLst/>
          </a:prstGeom>
          <a:noFill/>
          <a:ln>
            <a:noFill/>
          </a:ln>
        </p:spPr>
        <p:txBody>
          <a:bodyPr wrap="none" rtlCol="0">
            <a:spAutoFit/>
          </a:bodyPr>
          <a:lstStyle/>
          <a:p>
            <a:r>
              <a:rPr lang="cs-CZ" sz="2000" b="1" dirty="0" smtClean="0">
                <a:solidFill>
                  <a:srgbClr val="FFC000"/>
                </a:solidFill>
              </a:rPr>
              <a:t>Změna báze </a:t>
            </a:r>
            <a:r>
              <a:rPr lang="cs-CZ" sz="2000" b="1" dirty="0" smtClean="0">
                <a:solidFill>
                  <a:srgbClr val="FFC000"/>
                </a:solidFill>
                <a:sym typeface="Wingdings" panose="05000000000000000000" pitchFamily="2" charset="2"/>
              </a:rPr>
              <a:t></a:t>
            </a:r>
            <a:r>
              <a:rPr lang="en-US" sz="2000" b="1" dirty="0" smtClean="0">
                <a:solidFill>
                  <a:srgbClr val="FFC000"/>
                </a:solidFill>
                <a:sym typeface="Wingdings" panose="05000000000000000000" pitchFamily="2" charset="2"/>
              </a:rPr>
              <a:t> </a:t>
            </a:r>
            <a:r>
              <a:rPr lang="cs-CZ" sz="2000" b="1" dirty="0" smtClean="0">
                <a:solidFill>
                  <a:srgbClr val="FFC000"/>
                </a:solidFill>
                <a:sym typeface="Wingdings" panose="05000000000000000000" pitchFamily="2" charset="2"/>
              </a:rPr>
              <a:t>špatné párování</a:t>
            </a:r>
            <a:endParaRPr lang="en-US" sz="2000" b="1" dirty="0">
              <a:solidFill>
                <a:srgbClr val="FFC000"/>
              </a:solidFill>
            </a:endParaRPr>
          </a:p>
        </p:txBody>
      </p:sp>
      <p:sp>
        <p:nvSpPr>
          <p:cNvPr id="7" name="Ovál 6"/>
          <p:cNvSpPr/>
          <p:nvPr/>
        </p:nvSpPr>
        <p:spPr>
          <a:xfrm>
            <a:off x="6338455" y="2566555"/>
            <a:ext cx="338967" cy="779318"/>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Skupina 8"/>
          <p:cNvGrpSpPr/>
          <p:nvPr/>
        </p:nvGrpSpPr>
        <p:grpSpPr>
          <a:xfrm>
            <a:off x="2609515" y="2169994"/>
            <a:ext cx="2085315" cy="3193576"/>
            <a:chOff x="2609515" y="2169994"/>
            <a:chExt cx="2085315" cy="3193576"/>
          </a:xfrm>
          <a:solidFill>
            <a:schemeClr val="bg1"/>
          </a:solidFill>
        </p:grpSpPr>
        <p:sp>
          <p:nvSpPr>
            <p:cNvPr id="4" name="Obdélník 3"/>
            <p:cNvSpPr/>
            <p:nvPr/>
          </p:nvSpPr>
          <p:spPr>
            <a:xfrm>
              <a:off x="2920621" y="2169994"/>
              <a:ext cx="1774209" cy="319357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délník 7"/>
            <p:cNvSpPr/>
            <p:nvPr/>
          </p:nvSpPr>
          <p:spPr>
            <a:xfrm>
              <a:off x="2609515" y="3195204"/>
              <a:ext cx="516133" cy="38213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Obdélník 10"/>
          <p:cNvSpPr/>
          <p:nvPr/>
        </p:nvSpPr>
        <p:spPr>
          <a:xfrm>
            <a:off x="4694830" y="3195204"/>
            <a:ext cx="943970" cy="5352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ovéPole 11"/>
          <p:cNvSpPr txBox="1"/>
          <p:nvPr/>
        </p:nvSpPr>
        <p:spPr>
          <a:xfrm>
            <a:off x="4694830" y="3084120"/>
            <a:ext cx="1028871" cy="646331"/>
          </a:xfrm>
          <a:prstGeom prst="rect">
            <a:avLst/>
          </a:prstGeom>
          <a:noFill/>
        </p:spPr>
        <p:txBody>
          <a:bodyPr wrap="none" rtlCol="0">
            <a:spAutoFit/>
          </a:bodyPr>
          <a:lstStyle/>
          <a:p>
            <a:r>
              <a:rPr lang="cs-CZ" dirty="0"/>
              <a:t>r</a:t>
            </a:r>
            <a:r>
              <a:rPr lang="cs-CZ" dirty="0" smtClean="0"/>
              <a:t>eplikace</a:t>
            </a:r>
          </a:p>
          <a:p>
            <a:pPr algn="ctr"/>
            <a:r>
              <a:rPr lang="cs-CZ" dirty="0" smtClean="0"/>
              <a:t>DNA</a:t>
            </a:r>
            <a:endParaRPr lang="en-US" dirty="0"/>
          </a:p>
        </p:txBody>
      </p:sp>
      <p:sp>
        <p:nvSpPr>
          <p:cNvPr id="10" name="Obdélník 9"/>
          <p:cNvSpPr/>
          <p:nvPr/>
        </p:nvSpPr>
        <p:spPr>
          <a:xfrm>
            <a:off x="4694830" y="1854388"/>
            <a:ext cx="4053385" cy="4531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142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94553" y="0"/>
            <a:ext cx="7886700" cy="1325563"/>
          </a:xfrm>
        </p:spPr>
        <p:txBody>
          <a:bodyPr vert="horz" lIns="91440" tIns="45720" rIns="91440" bIns="45720" rtlCol="0" anchor="ctr">
            <a:normAutofit/>
          </a:bodyPr>
          <a:lstStyle/>
          <a:p>
            <a:pPr algn="ctr"/>
            <a:r>
              <a:rPr lang="cs-CZ" sz="4000" dirty="0">
                <a:solidFill>
                  <a:srgbClr val="C00000"/>
                </a:solidFill>
              </a:rPr>
              <a:t>Jak často mutace vznikají?</a:t>
            </a:r>
          </a:p>
        </p:txBody>
      </p:sp>
      <p:sp>
        <p:nvSpPr>
          <p:cNvPr id="4" name="TextBox 5"/>
          <p:cNvSpPr txBox="1"/>
          <p:nvPr/>
        </p:nvSpPr>
        <p:spPr>
          <a:xfrm>
            <a:off x="694553" y="1577546"/>
            <a:ext cx="7979890" cy="4216539"/>
          </a:xfrm>
          <a:prstGeom prst="rect">
            <a:avLst/>
          </a:prstGeom>
          <a:noFill/>
        </p:spPr>
        <p:txBody>
          <a:bodyPr wrap="square" rtlCol="0">
            <a:spAutoFit/>
          </a:bodyPr>
          <a:lstStyle/>
          <a:p>
            <a:pPr marL="342900" indent="-342900">
              <a:spcBef>
                <a:spcPts val="2400"/>
              </a:spcBef>
              <a:buFont typeface="Arial" panose="020B0604020202020204" pitchFamily="34" charset="0"/>
              <a:buChar char="•"/>
            </a:pPr>
            <a:r>
              <a:rPr lang="en-US" sz="2400" dirty="0" smtClean="0"/>
              <a:t>1</a:t>
            </a:r>
            <a:r>
              <a:rPr lang="cs-CZ" sz="2400" dirty="0" smtClean="0"/>
              <a:t>,</a:t>
            </a:r>
            <a:r>
              <a:rPr lang="en-US" sz="2400" dirty="0" smtClean="0"/>
              <a:t>2 </a:t>
            </a:r>
            <a:r>
              <a:rPr lang="en-US" sz="2400" dirty="0"/>
              <a:t>x 10</a:t>
            </a:r>
            <a:r>
              <a:rPr lang="en-US" sz="2400" baseline="30000" dirty="0"/>
              <a:t>-8</a:t>
            </a:r>
            <a:r>
              <a:rPr lang="en-US" sz="2400" dirty="0"/>
              <a:t> </a:t>
            </a:r>
            <a:r>
              <a:rPr lang="cs-CZ" sz="2400" dirty="0" smtClean="0"/>
              <a:t>nových mutací</a:t>
            </a:r>
            <a:r>
              <a:rPr lang="en-US" sz="2400" dirty="0" smtClean="0"/>
              <a:t>/</a:t>
            </a:r>
            <a:r>
              <a:rPr lang="en-US" sz="2400" dirty="0" err="1" smtClean="0"/>
              <a:t>bp</a:t>
            </a:r>
            <a:r>
              <a:rPr lang="en-US" sz="2400" dirty="0" smtClean="0"/>
              <a:t>/genera</a:t>
            </a:r>
            <a:r>
              <a:rPr lang="cs-CZ" sz="2400" dirty="0" err="1" smtClean="0"/>
              <a:t>ci</a:t>
            </a:r>
            <a:endParaRPr lang="cs-CZ" sz="2400" dirty="0" smtClean="0"/>
          </a:p>
          <a:p>
            <a:pPr marL="342900" indent="-342900">
              <a:spcBef>
                <a:spcPts val="2400"/>
              </a:spcBef>
              <a:buFont typeface="Arial" panose="020B0604020202020204" pitchFamily="34" charset="0"/>
              <a:buChar char="•"/>
            </a:pPr>
            <a:r>
              <a:rPr lang="cs-CZ" sz="2400" dirty="0" smtClean="0"/>
              <a:t>tj. cca 72 nových mutací v každém jedinci</a:t>
            </a:r>
          </a:p>
          <a:p>
            <a:pPr marL="342900" indent="-342900">
              <a:spcBef>
                <a:spcPts val="2400"/>
              </a:spcBef>
              <a:buFont typeface="Arial" panose="020B0604020202020204" pitchFamily="34" charset="0"/>
              <a:buChar char="•"/>
            </a:pPr>
            <a:r>
              <a:rPr lang="cs-CZ" sz="2400" dirty="0" smtClean="0"/>
              <a:t>Průměrně má každé dítě 1 novou </a:t>
            </a:r>
            <a:r>
              <a:rPr lang="cs-CZ" sz="2400" dirty="0" smtClean="0"/>
              <a:t>mutaci, </a:t>
            </a:r>
            <a:r>
              <a:rPr lang="cs-CZ" sz="2400" dirty="0" smtClean="0"/>
              <a:t>která změní pořadí aminokyselin v proteinů</a:t>
            </a:r>
          </a:p>
          <a:p>
            <a:pPr marL="342900" indent="-342900">
              <a:spcBef>
                <a:spcPts val="2400"/>
              </a:spcBef>
              <a:buFont typeface="Arial" panose="020B0604020202020204" pitchFamily="34" charset="0"/>
              <a:buChar char="•"/>
            </a:pPr>
            <a:r>
              <a:rPr lang="cs-CZ" sz="2400" dirty="0"/>
              <a:t>Většina mutací nemá žádný </a:t>
            </a:r>
            <a:r>
              <a:rPr lang="cs-CZ" sz="2400" dirty="0" smtClean="0"/>
              <a:t>efekt</a:t>
            </a:r>
          </a:p>
          <a:p>
            <a:pPr marL="342900" indent="-342900">
              <a:spcBef>
                <a:spcPts val="2400"/>
              </a:spcBef>
              <a:buFont typeface="Arial" panose="020B0604020202020204" pitchFamily="34" charset="0"/>
              <a:buChar char="•"/>
            </a:pPr>
            <a:r>
              <a:rPr lang="cs-CZ" sz="2400" dirty="0" smtClean="0"/>
              <a:t>Pokud efekt mají, nejpravděpodobněji bude negativní</a:t>
            </a:r>
            <a:endParaRPr lang="cs-CZ" sz="2400" dirty="0"/>
          </a:p>
          <a:p>
            <a:pPr marL="342900" indent="-342900">
              <a:spcBef>
                <a:spcPts val="2400"/>
              </a:spcBef>
              <a:buFont typeface="Arial" panose="020B0604020202020204" pitchFamily="34" charset="0"/>
              <a:buChar char="•"/>
            </a:pPr>
            <a:r>
              <a:rPr lang="cs-CZ" sz="2400" dirty="0" smtClean="0"/>
              <a:t>Výhodné </a:t>
            </a:r>
            <a:r>
              <a:rPr lang="cs-CZ" sz="2400" dirty="0"/>
              <a:t>mutace jsou velmi </a:t>
            </a:r>
            <a:r>
              <a:rPr lang="cs-CZ" sz="2400" dirty="0" smtClean="0"/>
              <a:t>vzácné</a:t>
            </a:r>
            <a:endParaRPr lang="en-US" sz="2400" dirty="0"/>
          </a:p>
        </p:txBody>
      </p:sp>
    </p:spTree>
    <p:extLst>
      <p:ext uri="{BB962C8B-B14F-4D97-AF65-F5344CB8AC3E}">
        <p14:creationId xmlns:p14="http://schemas.microsoft.com/office/powerpoint/2010/main" val="156881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72621"/>
            <a:ext cx="7886700" cy="1325563"/>
          </a:xfrm>
        </p:spPr>
        <p:txBody>
          <a:bodyPr vert="horz" lIns="91440" tIns="45720" rIns="91440" bIns="45720" rtlCol="0" anchor="ctr">
            <a:normAutofit/>
          </a:bodyPr>
          <a:lstStyle/>
          <a:p>
            <a:pPr algn="ctr"/>
            <a:r>
              <a:rPr lang="cs-CZ" sz="4000" dirty="0">
                <a:solidFill>
                  <a:srgbClr val="C00000"/>
                </a:solidFill>
              </a:rPr>
              <a:t>Záměny bází</a:t>
            </a: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669" y="1192403"/>
            <a:ext cx="3803026" cy="2247128"/>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669" y="3741679"/>
            <a:ext cx="3803026" cy="2693496"/>
          </a:xfrm>
          <a:prstGeom prst="rect">
            <a:avLst/>
          </a:prstGeom>
        </p:spPr>
      </p:pic>
      <p:pic>
        <p:nvPicPr>
          <p:cNvPr id="7" name="Picture 3" descr="GeneticCo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819" y="1300557"/>
            <a:ext cx="3971925"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p:cNvSpPr txBox="1"/>
          <p:nvPr/>
        </p:nvSpPr>
        <p:spPr>
          <a:xfrm>
            <a:off x="4856213" y="5088427"/>
            <a:ext cx="3815531" cy="707886"/>
          </a:xfrm>
          <a:prstGeom prst="rect">
            <a:avLst/>
          </a:prstGeom>
          <a:noFill/>
        </p:spPr>
        <p:txBody>
          <a:bodyPr wrap="square" rtlCol="0">
            <a:spAutoFit/>
          </a:bodyPr>
          <a:lstStyle/>
          <a:p>
            <a:r>
              <a:rPr lang="cs-CZ" sz="2000" b="1" dirty="0" err="1" smtClean="0">
                <a:solidFill>
                  <a:srgbClr val="FF0000"/>
                </a:solidFill>
              </a:rPr>
              <a:t>Transverze</a:t>
            </a:r>
            <a:r>
              <a:rPr lang="cs-CZ" sz="2000" b="1" dirty="0" smtClean="0">
                <a:solidFill>
                  <a:srgbClr val="FF0000"/>
                </a:solidFill>
              </a:rPr>
              <a:t> vedou častěji k změně aminokyseliny.</a:t>
            </a:r>
            <a:endParaRPr lang="cs-CZ" sz="2000" b="1" dirty="0">
              <a:solidFill>
                <a:srgbClr val="FF0000"/>
              </a:solidFill>
            </a:endParaRPr>
          </a:p>
        </p:txBody>
      </p:sp>
    </p:spTree>
    <p:extLst>
      <p:ext uri="{BB962C8B-B14F-4D97-AF65-F5344CB8AC3E}">
        <p14:creationId xmlns:p14="http://schemas.microsoft.com/office/powerpoint/2010/main" val="86088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62747" y="-63241"/>
            <a:ext cx="7886700" cy="1325563"/>
          </a:xfrm>
        </p:spPr>
        <p:txBody>
          <a:bodyPr/>
          <a:lstStyle/>
          <a:p>
            <a:pPr algn="ctr"/>
            <a:r>
              <a:rPr lang="cs-CZ" dirty="0" smtClean="0">
                <a:solidFill>
                  <a:srgbClr val="C00000"/>
                </a:solidFill>
              </a:rPr>
              <a:t>Mutace</a:t>
            </a:r>
            <a:endParaRPr lang="cs-CZ" dirty="0">
              <a:solidFill>
                <a:srgbClr val="C00000"/>
              </a:solidFill>
            </a:endParaRPr>
          </a:p>
        </p:txBody>
      </p:sp>
      <p:sp>
        <p:nvSpPr>
          <p:cNvPr id="3" name="TextovéPole 2"/>
          <p:cNvSpPr txBox="1"/>
          <p:nvPr/>
        </p:nvSpPr>
        <p:spPr>
          <a:xfrm>
            <a:off x="582521" y="2163821"/>
            <a:ext cx="8105745" cy="3662541"/>
          </a:xfrm>
          <a:prstGeom prst="rect">
            <a:avLst/>
          </a:prstGeom>
          <a:noFill/>
        </p:spPr>
        <p:txBody>
          <a:bodyPr wrap="none" rtlCol="0">
            <a:spAutoFit/>
          </a:bodyPr>
          <a:lstStyle/>
          <a:p>
            <a:pPr>
              <a:spcAft>
                <a:spcPts val="2400"/>
              </a:spcAft>
            </a:pPr>
            <a:r>
              <a:rPr lang="cs-CZ" sz="2200" dirty="0" smtClean="0"/>
              <a:t>Proč by nás měly zajímat: </a:t>
            </a:r>
          </a:p>
          <a:p>
            <a:pPr marL="342900" indent="-342900">
              <a:spcAft>
                <a:spcPts val="2400"/>
              </a:spcAft>
              <a:buFontTx/>
              <a:buAutoNum type="arabicParenR"/>
            </a:pPr>
            <a:r>
              <a:rPr lang="cs-CZ" sz="2200" dirty="0"/>
              <a:t>Mutace jsou zdrojem variability – materiál pro selekci </a:t>
            </a:r>
            <a:r>
              <a:rPr lang="cs-CZ" sz="2200" dirty="0">
                <a:sym typeface="Wingdings" panose="05000000000000000000" pitchFamily="2" charset="2"/>
              </a:rPr>
              <a:t></a:t>
            </a:r>
            <a:r>
              <a:rPr lang="en-US" sz="2200" dirty="0">
                <a:sym typeface="Wingdings" panose="05000000000000000000" pitchFamily="2" charset="2"/>
              </a:rPr>
              <a:t> </a:t>
            </a:r>
            <a:r>
              <a:rPr lang="en-US" sz="2200" dirty="0" err="1">
                <a:sym typeface="Wingdings" panose="05000000000000000000" pitchFamily="2" charset="2"/>
              </a:rPr>
              <a:t>evoluce</a:t>
            </a:r>
            <a:r>
              <a:rPr lang="en-US" sz="2200" dirty="0">
                <a:sym typeface="Wingdings" panose="05000000000000000000" pitchFamily="2" charset="2"/>
              </a:rPr>
              <a:t>.</a:t>
            </a:r>
            <a:endParaRPr lang="cs-CZ" sz="2200" dirty="0"/>
          </a:p>
          <a:p>
            <a:pPr marL="342900" indent="-342900">
              <a:spcAft>
                <a:spcPts val="2400"/>
              </a:spcAft>
              <a:buFontTx/>
              <a:buAutoNum type="arabicParenR"/>
            </a:pPr>
            <a:r>
              <a:rPr lang="cs-CZ" sz="2200" dirty="0"/>
              <a:t>Mutace shromážděné během evoluce vypovídají o historii života</a:t>
            </a:r>
            <a:r>
              <a:rPr lang="en-US" sz="2200" dirty="0"/>
              <a:t>.</a:t>
            </a:r>
            <a:endParaRPr lang="cs-CZ" sz="2200" dirty="0"/>
          </a:p>
          <a:p>
            <a:pPr marL="342900" indent="-342900">
              <a:spcAft>
                <a:spcPts val="2400"/>
              </a:spcAft>
              <a:buAutoNum type="arabicParenR"/>
            </a:pPr>
            <a:r>
              <a:rPr lang="cs-CZ" sz="2200" dirty="0" smtClean="0"/>
              <a:t>Některé mutace způsobují redukci fitness, způsobují bolest a smrt</a:t>
            </a:r>
            <a:r>
              <a:rPr lang="en-US" sz="2200" dirty="0" smtClean="0"/>
              <a:t>.</a:t>
            </a:r>
            <a:endParaRPr lang="cs-CZ" sz="2200" dirty="0" smtClean="0"/>
          </a:p>
          <a:p>
            <a:pPr marL="342900" indent="-342900">
              <a:spcAft>
                <a:spcPts val="2400"/>
              </a:spcAft>
              <a:buAutoNum type="arabicParenR"/>
            </a:pPr>
            <a:r>
              <a:rPr lang="cs-CZ" sz="2200" dirty="0" smtClean="0"/>
              <a:t>Mutace způsobují rakovinu</a:t>
            </a:r>
            <a:r>
              <a:rPr lang="en-US" sz="2200" dirty="0" smtClean="0"/>
              <a:t>.</a:t>
            </a:r>
            <a:endParaRPr lang="cs-CZ" sz="2200" dirty="0" smtClean="0"/>
          </a:p>
          <a:p>
            <a:pPr marL="342900" indent="-342900">
              <a:spcAft>
                <a:spcPts val="2400"/>
              </a:spcAft>
              <a:buAutoNum type="arabicParenR"/>
            </a:pPr>
            <a:endParaRPr lang="cs-CZ" sz="2200" dirty="0"/>
          </a:p>
        </p:txBody>
      </p:sp>
      <p:sp>
        <p:nvSpPr>
          <p:cNvPr id="5" name="TextovéPole 4"/>
          <p:cNvSpPr txBox="1"/>
          <p:nvPr/>
        </p:nvSpPr>
        <p:spPr>
          <a:xfrm>
            <a:off x="681486" y="1449239"/>
            <a:ext cx="3216137" cy="461665"/>
          </a:xfrm>
          <a:prstGeom prst="rect">
            <a:avLst/>
          </a:prstGeom>
          <a:noFill/>
        </p:spPr>
        <p:txBody>
          <a:bodyPr wrap="none" rtlCol="0">
            <a:spAutoFit/>
          </a:bodyPr>
          <a:lstStyle/>
          <a:p>
            <a:r>
              <a:rPr lang="cs-CZ" sz="2400" dirty="0" smtClean="0">
                <a:solidFill>
                  <a:srgbClr val="FF0000"/>
                </a:solidFill>
              </a:rPr>
              <a:t>= změna v sekvenci DNA</a:t>
            </a:r>
            <a:endParaRPr lang="en-US" sz="2400" dirty="0">
              <a:solidFill>
                <a:srgbClr val="FF0000"/>
              </a:solidFill>
            </a:endParaRPr>
          </a:p>
        </p:txBody>
      </p:sp>
    </p:spTree>
    <p:extLst>
      <p:ext uri="{BB962C8B-B14F-4D97-AF65-F5344CB8AC3E}">
        <p14:creationId xmlns:p14="http://schemas.microsoft.com/office/powerpoint/2010/main" val="326176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83664" y="0"/>
            <a:ext cx="7886700" cy="1325563"/>
          </a:xfrm>
        </p:spPr>
        <p:txBody>
          <a:bodyPr vert="horz" lIns="91440" tIns="45720" rIns="91440" bIns="45720" rtlCol="0" anchor="ctr">
            <a:normAutofit/>
          </a:bodyPr>
          <a:lstStyle/>
          <a:p>
            <a:pPr algn="ctr"/>
            <a:r>
              <a:rPr lang="cs-CZ" sz="4000" dirty="0">
                <a:solidFill>
                  <a:srgbClr val="C00000"/>
                </a:solidFill>
              </a:rPr>
              <a:t>Inzerce/delece nukleotidů</a:t>
            </a:r>
          </a:p>
        </p:txBody>
      </p:sp>
      <p:sp>
        <p:nvSpPr>
          <p:cNvPr id="4" name="TextovéPole 3"/>
          <p:cNvSpPr txBox="1"/>
          <p:nvPr/>
        </p:nvSpPr>
        <p:spPr>
          <a:xfrm>
            <a:off x="671815" y="1627073"/>
            <a:ext cx="184731" cy="369332"/>
          </a:xfrm>
          <a:prstGeom prst="rect">
            <a:avLst/>
          </a:prstGeom>
          <a:noFill/>
        </p:spPr>
        <p:txBody>
          <a:bodyPr wrap="none" rtlCol="0">
            <a:spAutoFit/>
          </a:bodyPr>
          <a:lstStyle/>
          <a:p>
            <a:endParaRPr lang="cs-CZ" dirty="0"/>
          </a:p>
        </p:txBody>
      </p:sp>
      <p:pic>
        <p:nvPicPr>
          <p:cNvPr id="8" name="Obráze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765" y="4453931"/>
            <a:ext cx="8077708" cy="1242724"/>
          </a:xfrm>
          <a:prstGeom prst="rect">
            <a:avLst/>
          </a:prstGeom>
        </p:spPr>
      </p:pic>
      <p:pic>
        <p:nvPicPr>
          <p:cNvPr id="9" name="Obráze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765" y="2749503"/>
            <a:ext cx="8101823" cy="1158545"/>
          </a:xfrm>
          <a:prstGeom prst="rect">
            <a:avLst/>
          </a:prstGeom>
        </p:spPr>
      </p:pic>
      <p:pic>
        <p:nvPicPr>
          <p:cNvPr id="10" name="Obráze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766" y="1500996"/>
            <a:ext cx="8250255" cy="960089"/>
          </a:xfrm>
          <a:prstGeom prst="rect">
            <a:avLst/>
          </a:prstGeom>
        </p:spPr>
      </p:pic>
      <p:sp>
        <p:nvSpPr>
          <p:cNvPr id="6" name="TextovéPole 5"/>
          <p:cNvSpPr txBox="1"/>
          <p:nvPr/>
        </p:nvSpPr>
        <p:spPr>
          <a:xfrm>
            <a:off x="2393969" y="3903813"/>
            <a:ext cx="2258760" cy="369332"/>
          </a:xfrm>
          <a:prstGeom prst="rect">
            <a:avLst/>
          </a:prstGeom>
          <a:noFill/>
        </p:spPr>
        <p:txBody>
          <a:bodyPr wrap="none" rtlCol="0">
            <a:spAutoFit/>
          </a:bodyPr>
          <a:lstStyle/>
          <a:p>
            <a:r>
              <a:rPr lang="cs-CZ" dirty="0" err="1" smtClean="0"/>
              <a:t>Indel</a:t>
            </a:r>
            <a:r>
              <a:rPr lang="cs-CZ" dirty="0" smtClean="0"/>
              <a:t> = inzerce/delece</a:t>
            </a:r>
            <a:endParaRPr lang="cs-CZ" dirty="0"/>
          </a:p>
        </p:txBody>
      </p:sp>
      <p:cxnSp>
        <p:nvCxnSpPr>
          <p:cNvPr id="13" name="Přímá spojnice se šipkou 12"/>
          <p:cNvCxnSpPr/>
          <p:nvPr/>
        </p:nvCxnSpPr>
        <p:spPr>
          <a:xfrm flipV="1">
            <a:off x="2511713" y="3631092"/>
            <a:ext cx="623902" cy="32102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Přímá spojnice se šipkou 14"/>
          <p:cNvCxnSpPr/>
          <p:nvPr/>
        </p:nvCxnSpPr>
        <p:spPr>
          <a:xfrm flipH="1" flipV="1">
            <a:off x="3853165" y="3624741"/>
            <a:ext cx="559511" cy="32631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Přímá spojnice se šipkou 24"/>
          <p:cNvCxnSpPr/>
          <p:nvPr/>
        </p:nvCxnSpPr>
        <p:spPr>
          <a:xfrm flipV="1">
            <a:off x="4196065" y="5536091"/>
            <a:ext cx="0" cy="1605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flipV="1">
            <a:off x="4486893" y="5536091"/>
            <a:ext cx="0" cy="1605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Přímá spojnice se šipkou 26"/>
          <p:cNvCxnSpPr/>
          <p:nvPr/>
        </p:nvCxnSpPr>
        <p:spPr>
          <a:xfrm flipV="1">
            <a:off x="5351765" y="5536091"/>
            <a:ext cx="0" cy="1605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flipV="1">
            <a:off x="6494765" y="5536091"/>
            <a:ext cx="0" cy="1605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ovéPole 28"/>
          <p:cNvSpPr txBox="1"/>
          <p:nvPr/>
        </p:nvSpPr>
        <p:spPr>
          <a:xfrm>
            <a:off x="4132920" y="5751991"/>
            <a:ext cx="1345368" cy="369332"/>
          </a:xfrm>
          <a:prstGeom prst="rect">
            <a:avLst/>
          </a:prstGeom>
          <a:noFill/>
        </p:spPr>
        <p:txBody>
          <a:bodyPr wrap="none" rtlCol="0">
            <a:spAutoFit/>
          </a:bodyPr>
          <a:lstStyle/>
          <a:p>
            <a:r>
              <a:rPr lang="cs-CZ" dirty="0" smtClean="0"/>
              <a:t>Stop kodony</a:t>
            </a:r>
            <a:endParaRPr lang="cs-CZ" dirty="0"/>
          </a:p>
        </p:txBody>
      </p:sp>
      <p:sp>
        <p:nvSpPr>
          <p:cNvPr id="3" name="TextovéPole 2"/>
          <p:cNvSpPr txBox="1"/>
          <p:nvPr/>
        </p:nvSpPr>
        <p:spPr>
          <a:xfrm>
            <a:off x="542533" y="1073075"/>
            <a:ext cx="5186163" cy="369332"/>
          </a:xfrm>
          <a:prstGeom prst="rect">
            <a:avLst/>
          </a:prstGeom>
          <a:noFill/>
        </p:spPr>
        <p:txBody>
          <a:bodyPr wrap="none" rtlCol="0">
            <a:spAutoFit/>
          </a:bodyPr>
          <a:lstStyle/>
          <a:p>
            <a:r>
              <a:rPr lang="cs-CZ" dirty="0" err="1" smtClean="0"/>
              <a:t>Alignment</a:t>
            </a:r>
            <a:r>
              <a:rPr lang="cs-CZ" dirty="0" smtClean="0"/>
              <a:t> = seřazení homologních sekvencí pod sebe</a:t>
            </a:r>
            <a:endParaRPr lang="en-US" dirty="0"/>
          </a:p>
        </p:txBody>
      </p:sp>
      <p:cxnSp>
        <p:nvCxnSpPr>
          <p:cNvPr id="12" name="Přímá spojnice se šipkou 11"/>
          <p:cNvCxnSpPr/>
          <p:nvPr/>
        </p:nvCxnSpPr>
        <p:spPr>
          <a:xfrm flipH="1">
            <a:off x="4891084" y="3001970"/>
            <a:ext cx="186813" cy="25084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5077897" y="2474444"/>
            <a:ext cx="3913238" cy="646331"/>
          </a:xfrm>
          <a:prstGeom prst="rect">
            <a:avLst/>
          </a:prstGeom>
          <a:noFill/>
        </p:spPr>
        <p:txBody>
          <a:bodyPr wrap="square" rtlCol="0">
            <a:spAutoFit/>
          </a:bodyPr>
          <a:lstStyle/>
          <a:p>
            <a:r>
              <a:rPr lang="cs-CZ" dirty="0" smtClean="0"/>
              <a:t>bodová mutace = </a:t>
            </a:r>
          </a:p>
          <a:p>
            <a:r>
              <a:rPr lang="cs-CZ" dirty="0" smtClean="0"/>
              <a:t>změna v jednom nukleotidu</a:t>
            </a:r>
            <a:endParaRPr lang="cs-CZ" dirty="0"/>
          </a:p>
        </p:txBody>
      </p:sp>
      <p:sp>
        <p:nvSpPr>
          <p:cNvPr id="5" name="TextovéPole 4"/>
          <p:cNvSpPr txBox="1"/>
          <p:nvPr/>
        </p:nvSpPr>
        <p:spPr>
          <a:xfrm>
            <a:off x="3154534" y="6144474"/>
            <a:ext cx="2809359" cy="461665"/>
          </a:xfrm>
          <a:prstGeom prst="rect">
            <a:avLst/>
          </a:prstGeom>
          <a:noFill/>
        </p:spPr>
        <p:txBody>
          <a:bodyPr wrap="none" rtlCol="0">
            <a:spAutoFit/>
          </a:bodyPr>
          <a:lstStyle/>
          <a:p>
            <a:r>
              <a:rPr lang="cs-CZ" sz="2400" b="1" dirty="0" smtClean="0">
                <a:solidFill>
                  <a:srgbClr val="FF0000"/>
                </a:solidFill>
              </a:rPr>
              <a:t>Posun čtecího rámce</a:t>
            </a:r>
            <a:endParaRPr lang="en-US" sz="2400" b="1" dirty="0">
              <a:solidFill>
                <a:srgbClr val="FF0000"/>
              </a:solidFill>
            </a:endParaRPr>
          </a:p>
        </p:txBody>
      </p:sp>
    </p:spTree>
    <p:extLst>
      <p:ext uri="{BB962C8B-B14F-4D97-AF65-F5344CB8AC3E}">
        <p14:creationId xmlns:p14="http://schemas.microsoft.com/office/powerpoint/2010/main" val="127081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p:bldP spid="16"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628650" y="3142508"/>
            <a:ext cx="2635017" cy="430887"/>
          </a:xfrm>
          <a:prstGeom prst="rect">
            <a:avLst/>
          </a:prstGeom>
          <a:noFill/>
        </p:spPr>
        <p:txBody>
          <a:bodyPr wrap="none" rtlCol="0">
            <a:spAutoFit/>
          </a:bodyPr>
          <a:lstStyle/>
          <a:p>
            <a:r>
              <a:rPr lang="cs-CZ" sz="2200" dirty="0" smtClean="0"/>
              <a:t>CAGCAGCAGCAGCAG</a:t>
            </a:r>
            <a:endParaRPr lang="cs-CZ" sz="2200" dirty="0"/>
          </a:p>
        </p:txBody>
      </p:sp>
      <p:sp>
        <p:nvSpPr>
          <p:cNvPr id="7" name="TextovéPole 6"/>
          <p:cNvSpPr txBox="1"/>
          <p:nvPr/>
        </p:nvSpPr>
        <p:spPr>
          <a:xfrm>
            <a:off x="628648" y="4442971"/>
            <a:ext cx="7450225" cy="1446550"/>
          </a:xfrm>
          <a:prstGeom prst="rect">
            <a:avLst/>
          </a:prstGeom>
          <a:noFill/>
        </p:spPr>
        <p:txBody>
          <a:bodyPr wrap="square" rtlCol="0">
            <a:spAutoFit/>
          </a:bodyPr>
          <a:lstStyle/>
          <a:p>
            <a:r>
              <a:rPr lang="cs-CZ" sz="2200" dirty="0" smtClean="0"/>
              <a:t>CAGCAGCAGCAGCAGCAGCAGCAGCAGCAGCAGCAGCAGCAGCAGCAGCAGCAGCAGCAGCAGCAGCAGCAGCAGCAGCAGCAGCAGCAG</a:t>
            </a:r>
            <a:r>
              <a:rPr lang="cs-CZ" sz="2200" dirty="0"/>
              <a:t>CAGCAGCAGCAGCAG</a:t>
            </a:r>
            <a:endParaRPr lang="cs-CZ" sz="2200" dirty="0" smtClean="0"/>
          </a:p>
          <a:p>
            <a:endParaRPr lang="cs-CZ" sz="2200" dirty="0"/>
          </a:p>
        </p:txBody>
      </p:sp>
      <p:sp>
        <p:nvSpPr>
          <p:cNvPr id="8" name="TextovéPole 7"/>
          <p:cNvSpPr txBox="1"/>
          <p:nvPr/>
        </p:nvSpPr>
        <p:spPr>
          <a:xfrm>
            <a:off x="390467" y="1435052"/>
            <a:ext cx="8168262" cy="923330"/>
          </a:xfrm>
          <a:prstGeom prst="rect">
            <a:avLst/>
          </a:prstGeom>
          <a:noFill/>
        </p:spPr>
        <p:txBody>
          <a:bodyPr wrap="none" rtlCol="0">
            <a:spAutoFit/>
          </a:bodyPr>
          <a:lstStyle/>
          <a:p>
            <a:pPr marL="342900" indent="-342900">
              <a:spcBef>
                <a:spcPts val="1200"/>
              </a:spcBef>
              <a:buFont typeface="Arial" panose="020B0604020202020204" pitchFamily="34" charset="0"/>
              <a:buChar char="•"/>
            </a:pPr>
            <a:r>
              <a:rPr lang="cs-CZ" sz="2200" dirty="0" err="1" smtClean="0"/>
              <a:t>Mikrosatelity</a:t>
            </a:r>
            <a:r>
              <a:rPr lang="cs-CZ" sz="2200" dirty="0" smtClean="0"/>
              <a:t> – opakování krátkých motivů za sebou, např. ATATAT</a:t>
            </a:r>
          </a:p>
          <a:p>
            <a:pPr marL="342900" indent="-342900">
              <a:spcBef>
                <a:spcPts val="1200"/>
              </a:spcBef>
              <a:buFont typeface="Arial" panose="020B0604020202020204" pitchFamily="34" charset="0"/>
              <a:buChar char="•"/>
            </a:pPr>
            <a:r>
              <a:rPr lang="cs-CZ" sz="2200" dirty="0" smtClean="0"/>
              <a:t>Vznikají sklouzávání </a:t>
            </a:r>
            <a:r>
              <a:rPr lang="cs-CZ" sz="2200" dirty="0"/>
              <a:t>DNA </a:t>
            </a:r>
            <a:r>
              <a:rPr lang="cs-CZ" sz="2200" dirty="0" smtClean="0"/>
              <a:t>polymerázy</a:t>
            </a:r>
          </a:p>
        </p:txBody>
      </p:sp>
      <p:sp>
        <p:nvSpPr>
          <p:cNvPr id="10" name="Nadpis 1"/>
          <p:cNvSpPr>
            <a:spLocks noGrp="1"/>
          </p:cNvSpPr>
          <p:nvPr>
            <p:ph type="title"/>
          </p:nvPr>
        </p:nvSpPr>
        <p:spPr>
          <a:xfrm>
            <a:off x="494786" y="-128439"/>
            <a:ext cx="7886700" cy="1325563"/>
          </a:xfrm>
        </p:spPr>
        <p:txBody>
          <a:bodyPr vert="horz" lIns="91440" tIns="45720" rIns="91440" bIns="45720" rtlCol="0" anchor="ctr">
            <a:normAutofit/>
          </a:bodyPr>
          <a:lstStyle/>
          <a:p>
            <a:pPr algn="ctr"/>
            <a:r>
              <a:rPr lang="cs-CZ" sz="4000" dirty="0">
                <a:solidFill>
                  <a:srgbClr val="C00000"/>
                </a:solidFill>
              </a:rPr>
              <a:t>Expanze </a:t>
            </a:r>
            <a:r>
              <a:rPr lang="cs-CZ" sz="4000" dirty="0" err="1">
                <a:solidFill>
                  <a:srgbClr val="C00000"/>
                </a:solidFill>
              </a:rPr>
              <a:t>trinukleotidů</a:t>
            </a:r>
            <a:endParaRPr lang="cs-CZ" sz="4000" dirty="0">
              <a:solidFill>
                <a:srgbClr val="C00000"/>
              </a:solidFill>
            </a:endParaRPr>
          </a:p>
        </p:txBody>
      </p:sp>
    </p:spTree>
    <p:extLst>
      <p:ext uri="{BB962C8B-B14F-4D97-AF65-F5344CB8AC3E}">
        <p14:creationId xmlns:p14="http://schemas.microsoft.com/office/powerpoint/2010/main" val="95354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94786" y="-128439"/>
            <a:ext cx="7886700" cy="1325563"/>
          </a:xfrm>
        </p:spPr>
        <p:txBody>
          <a:bodyPr vert="horz" lIns="91440" tIns="45720" rIns="91440" bIns="45720" rtlCol="0" anchor="ctr">
            <a:normAutofit/>
          </a:bodyPr>
          <a:lstStyle/>
          <a:p>
            <a:pPr algn="ctr"/>
            <a:r>
              <a:rPr lang="cs-CZ" sz="4000" dirty="0">
                <a:solidFill>
                  <a:srgbClr val="C00000"/>
                </a:solidFill>
              </a:rPr>
              <a:t>Expanze </a:t>
            </a:r>
            <a:r>
              <a:rPr lang="cs-CZ" sz="4000" dirty="0" err="1">
                <a:solidFill>
                  <a:srgbClr val="C00000"/>
                </a:solidFill>
              </a:rPr>
              <a:t>trinukleotidů</a:t>
            </a:r>
            <a:endParaRPr lang="cs-CZ" sz="4000" dirty="0">
              <a:solidFill>
                <a:srgbClr val="C00000"/>
              </a:solidFill>
            </a:endParaRPr>
          </a:p>
        </p:txBody>
      </p:sp>
      <p:sp>
        <p:nvSpPr>
          <p:cNvPr id="9" name="TextovéPole 8"/>
          <p:cNvSpPr txBox="1"/>
          <p:nvPr/>
        </p:nvSpPr>
        <p:spPr>
          <a:xfrm>
            <a:off x="160496" y="5103020"/>
            <a:ext cx="8827640" cy="1554272"/>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000" dirty="0" smtClean="0"/>
              <a:t>Čím více opakování, tím vyšší pravděpodobnost, že dojde ke sklouznutí polymerázy.</a:t>
            </a:r>
          </a:p>
          <a:p>
            <a:pPr marL="342900" indent="-342900">
              <a:spcBef>
                <a:spcPts val="1800"/>
              </a:spcBef>
              <a:buFont typeface="Arial" panose="020B0604020202020204" pitchFamily="34" charset="0"/>
              <a:buChar char="•"/>
            </a:pPr>
            <a:r>
              <a:rPr lang="cs-CZ" sz="2000" dirty="0" err="1" smtClean="0"/>
              <a:t>Mikrosatelity</a:t>
            </a:r>
            <a:r>
              <a:rPr lang="cs-CZ" sz="2000" dirty="0" smtClean="0"/>
              <a:t> jsou všude v genomu včetně regulačních a kódujících oblastí </a:t>
            </a:r>
            <a:r>
              <a:rPr lang="cs-CZ" sz="2000" dirty="0" smtClean="0">
                <a:sym typeface="Wingdings" panose="05000000000000000000" pitchFamily="2" charset="2"/>
              </a:rPr>
              <a:t></a:t>
            </a:r>
            <a:r>
              <a:rPr lang="en-US" sz="2000" dirty="0" smtClean="0">
                <a:sym typeface="Wingdings" panose="05000000000000000000" pitchFamily="2" charset="2"/>
              </a:rPr>
              <a:t> </a:t>
            </a:r>
            <a:r>
              <a:rPr lang="cs-CZ" sz="2000" dirty="0" smtClean="0">
                <a:sym typeface="Wingdings" panose="05000000000000000000" pitchFamily="2" charset="2"/>
              </a:rPr>
              <a:t>j</a:t>
            </a:r>
            <a:r>
              <a:rPr lang="cs-CZ" sz="2000" dirty="0" smtClean="0"/>
              <a:t>ejich expanze může ovlivnit expresi genu a kvalitu proteinu.</a:t>
            </a:r>
            <a:endParaRPr lang="cs-CZ" sz="2000" dirty="0"/>
          </a:p>
        </p:txBody>
      </p:sp>
      <p:pic>
        <p:nvPicPr>
          <p:cNvPr id="10" name="Obráze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1071" y="1044666"/>
            <a:ext cx="5494400" cy="3704497"/>
          </a:xfrm>
          <a:prstGeom prst="rect">
            <a:avLst/>
          </a:prstGeom>
        </p:spPr>
      </p:pic>
      <p:sp>
        <p:nvSpPr>
          <p:cNvPr id="3" name="TextovéPole 2"/>
          <p:cNvSpPr txBox="1"/>
          <p:nvPr/>
        </p:nvSpPr>
        <p:spPr>
          <a:xfrm>
            <a:off x="315566" y="1197124"/>
            <a:ext cx="1641348" cy="923330"/>
          </a:xfrm>
          <a:prstGeom prst="rect">
            <a:avLst/>
          </a:prstGeom>
          <a:noFill/>
        </p:spPr>
        <p:txBody>
          <a:bodyPr wrap="square" rtlCol="0">
            <a:spAutoFit/>
          </a:bodyPr>
          <a:lstStyle/>
          <a:p>
            <a:r>
              <a:rPr lang="cs-CZ" dirty="0" smtClean="0"/>
              <a:t>1) – úsek s tandemovou repeticí</a:t>
            </a:r>
            <a:endParaRPr lang="cs-CZ" dirty="0"/>
          </a:p>
        </p:txBody>
      </p:sp>
      <p:sp>
        <p:nvSpPr>
          <p:cNvPr id="4" name="TextovéPole 3"/>
          <p:cNvSpPr txBox="1"/>
          <p:nvPr/>
        </p:nvSpPr>
        <p:spPr>
          <a:xfrm>
            <a:off x="315566" y="4002762"/>
            <a:ext cx="2075505" cy="923330"/>
          </a:xfrm>
          <a:prstGeom prst="rect">
            <a:avLst/>
          </a:prstGeom>
          <a:noFill/>
        </p:spPr>
        <p:txBody>
          <a:bodyPr wrap="none" rtlCol="0">
            <a:spAutoFit/>
          </a:bodyPr>
          <a:lstStyle/>
          <a:p>
            <a:r>
              <a:rPr lang="cs-CZ" dirty="0" smtClean="0"/>
              <a:t>2) - </a:t>
            </a:r>
            <a:r>
              <a:rPr lang="cs-CZ" dirty="0"/>
              <a:t>úsek </a:t>
            </a:r>
            <a:r>
              <a:rPr lang="cs-CZ" dirty="0" smtClean="0"/>
              <a:t>bez </a:t>
            </a:r>
          </a:p>
          <a:p>
            <a:r>
              <a:rPr lang="cs-CZ" dirty="0" smtClean="0"/>
              <a:t>tandemové repetice</a:t>
            </a:r>
            <a:endParaRPr lang="cs-CZ" dirty="0"/>
          </a:p>
          <a:p>
            <a:endParaRPr lang="cs-CZ" dirty="0"/>
          </a:p>
        </p:txBody>
      </p:sp>
      <p:sp>
        <p:nvSpPr>
          <p:cNvPr id="5" name="Obdélník 4"/>
          <p:cNvSpPr/>
          <p:nvPr/>
        </p:nvSpPr>
        <p:spPr>
          <a:xfrm>
            <a:off x="315566" y="3883742"/>
            <a:ext cx="5986911" cy="796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68572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adpis 1"/>
          <p:cNvSpPr>
            <a:spLocks noGrp="1"/>
          </p:cNvSpPr>
          <p:nvPr>
            <p:ph type="title"/>
          </p:nvPr>
        </p:nvSpPr>
        <p:spPr>
          <a:xfrm>
            <a:off x="457200" y="115888"/>
            <a:ext cx="8229600" cy="1143000"/>
          </a:xfrm>
        </p:spPr>
        <p:txBody>
          <a:bodyPr vert="horz" lIns="91440" tIns="45720" rIns="91440" bIns="45720" rtlCol="0" anchor="ctr">
            <a:normAutofit/>
          </a:bodyPr>
          <a:lstStyle/>
          <a:p>
            <a:pPr algn="ctr"/>
            <a:r>
              <a:rPr lang="cs-CZ" altLang="cs-CZ" sz="4000">
                <a:solidFill>
                  <a:srgbClr val="C00000"/>
                </a:solidFill>
              </a:rPr>
              <a:t>Huntingtonova chorea</a:t>
            </a:r>
          </a:p>
        </p:txBody>
      </p:sp>
      <p:sp>
        <p:nvSpPr>
          <p:cNvPr id="32771" name="TextovéPole 2"/>
          <p:cNvSpPr txBox="1">
            <a:spLocks noChangeArrowheads="1"/>
          </p:cNvSpPr>
          <p:nvPr/>
        </p:nvSpPr>
        <p:spPr bwMode="auto">
          <a:xfrm>
            <a:off x="250825" y="1268413"/>
            <a:ext cx="559117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eaLnBrk="1" hangingPunct="1">
              <a:spcBef>
                <a:spcPct val="0"/>
              </a:spcBef>
              <a:spcAft>
                <a:spcPts val="1200"/>
              </a:spcAft>
            </a:pPr>
            <a:r>
              <a:rPr lang="cs-CZ" altLang="cs-CZ" sz="2200" dirty="0" err="1" smtClean="0">
                <a:latin typeface="Calibri" panose="020F0502020204030204" pitchFamily="34" charset="0"/>
              </a:rPr>
              <a:t>Neurodegenerativní</a:t>
            </a:r>
            <a:r>
              <a:rPr lang="cs-CZ" altLang="cs-CZ" sz="2200" dirty="0" smtClean="0">
                <a:latin typeface="Calibri" panose="020F0502020204030204" pitchFamily="34" charset="0"/>
              </a:rPr>
              <a:t> onemocnění</a:t>
            </a:r>
          </a:p>
          <a:p>
            <a:pPr marL="342900" indent="-342900" eaLnBrk="1" hangingPunct="1">
              <a:spcBef>
                <a:spcPct val="0"/>
              </a:spcBef>
              <a:spcAft>
                <a:spcPts val="1200"/>
              </a:spcAft>
            </a:pPr>
            <a:r>
              <a:rPr lang="cs-CZ" altLang="cs-CZ" sz="2200" dirty="0" smtClean="0">
                <a:latin typeface="Calibri" panose="020F0502020204030204" pitchFamily="34" charset="0"/>
                <a:sym typeface="Wingdings" panose="05000000000000000000" pitchFamily="2" charset="2"/>
              </a:rPr>
              <a:t>Postupně problémy s koordinací pohybu, pak demence</a:t>
            </a:r>
          </a:p>
          <a:p>
            <a:pPr marL="342900" indent="-342900" eaLnBrk="1" hangingPunct="1">
              <a:spcBef>
                <a:spcPct val="0"/>
              </a:spcBef>
              <a:spcAft>
                <a:spcPts val="1200"/>
              </a:spcAft>
            </a:pPr>
            <a:r>
              <a:rPr lang="cs-CZ" altLang="cs-CZ" sz="2200" dirty="0" smtClean="0">
                <a:latin typeface="Calibri" panose="020F0502020204030204" pitchFamily="34" charset="0"/>
                <a:sym typeface="Wingdings" panose="05000000000000000000" pitchFamily="2" charset="2"/>
              </a:rPr>
              <a:t>Nelze </a:t>
            </a:r>
            <a:r>
              <a:rPr lang="cs-CZ" altLang="cs-CZ" sz="2200" dirty="0">
                <a:latin typeface="Calibri" panose="020F0502020204030204" pitchFamily="34" charset="0"/>
                <a:sym typeface="Wingdings" panose="05000000000000000000" pitchFamily="2" charset="2"/>
              </a:rPr>
              <a:t>léčit (lze omezit příznaky</a:t>
            </a:r>
            <a:r>
              <a:rPr lang="cs-CZ" altLang="cs-CZ" sz="2200" dirty="0" smtClean="0">
                <a:latin typeface="Calibri" panose="020F0502020204030204" pitchFamily="34" charset="0"/>
                <a:sym typeface="Wingdings" panose="05000000000000000000" pitchFamily="2" charset="2"/>
              </a:rPr>
              <a:t>)</a:t>
            </a:r>
          </a:p>
          <a:p>
            <a:pPr marL="342900" indent="-342900" eaLnBrk="1" hangingPunct="1">
              <a:spcBef>
                <a:spcPct val="0"/>
              </a:spcBef>
              <a:spcAft>
                <a:spcPts val="1200"/>
              </a:spcAft>
            </a:pPr>
            <a:endParaRPr lang="cs-CZ" altLang="cs-CZ" sz="2200" dirty="0">
              <a:latin typeface="Calibri" panose="020F0502020204030204" pitchFamily="34" charset="0"/>
              <a:sym typeface="Wingdings" panose="05000000000000000000" pitchFamily="2" charset="2"/>
            </a:endParaRPr>
          </a:p>
        </p:txBody>
      </p:sp>
    </p:spTree>
    <p:extLst>
      <p:ext uri="{BB962C8B-B14F-4D97-AF65-F5344CB8AC3E}">
        <p14:creationId xmlns:p14="http://schemas.microsoft.com/office/powerpoint/2010/main" val="5395792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45852" y="77840"/>
            <a:ext cx="7886700" cy="1325563"/>
          </a:xfrm>
        </p:spPr>
        <p:txBody>
          <a:bodyPr vert="horz" lIns="91440" tIns="45720" rIns="91440" bIns="45720" rtlCol="0" anchor="ctr">
            <a:normAutofit/>
          </a:bodyPr>
          <a:lstStyle/>
          <a:p>
            <a:pPr algn="ctr"/>
            <a:r>
              <a:rPr lang="cs-CZ" sz="4000" dirty="0" err="1">
                <a:solidFill>
                  <a:srgbClr val="C00000"/>
                </a:solidFill>
              </a:rPr>
              <a:t>Huntingtonova</a:t>
            </a:r>
            <a:r>
              <a:rPr lang="cs-CZ" sz="4000" dirty="0">
                <a:solidFill>
                  <a:srgbClr val="C00000"/>
                </a:solidFill>
              </a:rPr>
              <a:t> chorea</a:t>
            </a:r>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92" y="1071806"/>
            <a:ext cx="6266598" cy="5168219"/>
          </a:xfrm>
          <a:prstGeom prst="rect">
            <a:avLst/>
          </a:prstGeom>
        </p:spPr>
      </p:pic>
    </p:spTree>
    <p:extLst>
      <p:ext uri="{BB962C8B-B14F-4D97-AF65-F5344CB8AC3E}">
        <p14:creationId xmlns:p14="http://schemas.microsoft.com/office/powerpoint/2010/main" val="26965568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adpis 1"/>
          <p:cNvSpPr>
            <a:spLocks noGrp="1"/>
          </p:cNvSpPr>
          <p:nvPr>
            <p:ph type="title"/>
          </p:nvPr>
        </p:nvSpPr>
        <p:spPr>
          <a:xfrm>
            <a:off x="457200" y="115888"/>
            <a:ext cx="8229600" cy="1143000"/>
          </a:xfrm>
        </p:spPr>
        <p:txBody>
          <a:bodyPr vert="horz" lIns="91440" tIns="45720" rIns="91440" bIns="45720" rtlCol="0" anchor="ctr">
            <a:normAutofit/>
          </a:bodyPr>
          <a:lstStyle/>
          <a:p>
            <a:pPr algn="ctr"/>
            <a:r>
              <a:rPr lang="cs-CZ" altLang="cs-CZ" sz="4000">
                <a:solidFill>
                  <a:srgbClr val="C00000"/>
                </a:solidFill>
              </a:rPr>
              <a:t>Huntingtonova chorea</a:t>
            </a:r>
          </a:p>
        </p:txBody>
      </p:sp>
      <p:sp>
        <p:nvSpPr>
          <p:cNvPr id="32771" name="TextovéPole 2"/>
          <p:cNvSpPr txBox="1">
            <a:spLocks noChangeArrowheads="1"/>
          </p:cNvSpPr>
          <p:nvPr/>
        </p:nvSpPr>
        <p:spPr bwMode="auto">
          <a:xfrm>
            <a:off x="250825" y="1268413"/>
            <a:ext cx="559117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eaLnBrk="1" hangingPunct="1">
              <a:spcBef>
                <a:spcPct val="0"/>
              </a:spcBef>
              <a:spcAft>
                <a:spcPts val="1200"/>
              </a:spcAft>
            </a:pPr>
            <a:r>
              <a:rPr lang="cs-CZ" altLang="cs-CZ" sz="2200" dirty="0" smtClean="0">
                <a:latin typeface="Calibri" panose="020F0502020204030204" pitchFamily="34" charset="0"/>
              </a:rPr>
              <a:t>Gen kóduje protein </a:t>
            </a:r>
            <a:r>
              <a:rPr lang="cs-CZ" altLang="cs-CZ" sz="2200" dirty="0" err="1" smtClean="0">
                <a:latin typeface="Calibri" panose="020F0502020204030204" pitchFamily="34" charset="0"/>
              </a:rPr>
              <a:t>huntingtin</a:t>
            </a:r>
            <a:r>
              <a:rPr lang="cs-CZ" altLang="cs-CZ" sz="2200" dirty="0" smtClean="0">
                <a:latin typeface="Calibri" panose="020F0502020204030204" pitchFamily="34" charset="0"/>
              </a:rPr>
              <a:t> – neví se funkce, ale je potřeba</a:t>
            </a:r>
          </a:p>
          <a:p>
            <a:pPr marL="342900" indent="-342900" eaLnBrk="1" hangingPunct="1">
              <a:spcBef>
                <a:spcPct val="0"/>
              </a:spcBef>
              <a:spcAft>
                <a:spcPts val="1200"/>
              </a:spcAft>
            </a:pPr>
            <a:r>
              <a:rPr lang="cs-CZ" altLang="cs-CZ" sz="2200" dirty="0" smtClean="0">
                <a:latin typeface="Calibri" panose="020F0502020204030204" pitchFamily="34" charset="0"/>
              </a:rPr>
              <a:t>K onemocnění stačí jedna mutantní alela</a:t>
            </a:r>
          </a:p>
          <a:p>
            <a:pPr marL="342900" indent="-342900" eaLnBrk="1" hangingPunct="1">
              <a:spcBef>
                <a:spcPct val="0"/>
              </a:spcBef>
              <a:spcAft>
                <a:spcPts val="1200"/>
              </a:spcAft>
            </a:pPr>
            <a:r>
              <a:rPr lang="cs-CZ" altLang="cs-CZ" sz="2200" dirty="0" smtClean="0">
                <a:latin typeface="Calibri" panose="020F0502020204030204" pitchFamily="34" charset="0"/>
              </a:rPr>
              <a:t>Neodbouratelný protein </a:t>
            </a:r>
            <a:r>
              <a:rPr lang="cs-CZ" altLang="cs-CZ" sz="2200" dirty="0" smtClean="0">
                <a:latin typeface="Calibri" panose="020F0502020204030204" pitchFamily="34" charset="0"/>
                <a:sym typeface="Wingdings" panose="05000000000000000000" pitchFamily="2" charset="2"/>
              </a:rPr>
              <a:t></a:t>
            </a:r>
            <a:r>
              <a:rPr lang="en-US" altLang="cs-CZ" sz="2200" dirty="0" smtClean="0">
                <a:latin typeface="Calibri" panose="020F0502020204030204" pitchFamily="34" charset="0"/>
                <a:sym typeface="Wingdings" panose="05000000000000000000" pitchFamily="2" charset="2"/>
              </a:rPr>
              <a:t> </a:t>
            </a:r>
            <a:r>
              <a:rPr lang="cs-CZ" altLang="cs-CZ" sz="2200" dirty="0" smtClean="0">
                <a:latin typeface="Calibri" panose="020F0502020204030204" pitchFamily="34" charset="0"/>
                <a:sym typeface="Wingdings" panose="05000000000000000000" pitchFamily="2" charset="2"/>
              </a:rPr>
              <a:t>smrt neuronů</a:t>
            </a:r>
            <a:endParaRPr lang="cs-CZ" altLang="cs-CZ" sz="2200" dirty="0" smtClean="0">
              <a:latin typeface="Calibri" panose="020F0502020204030204" pitchFamily="34" charset="0"/>
            </a:endParaRPr>
          </a:p>
          <a:p>
            <a:pPr marL="342900" indent="-342900" eaLnBrk="1" hangingPunct="1">
              <a:spcBef>
                <a:spcPct val="0"/>
              </a:spcBef>
              <a:spcAft>
                <a:spcPts val="1200"/>
              </a:spcAft>
            </a:pPr>
            <a:r>
              <a:rPr lang="cs-CZ" altLang="cs-CZ" sz="2200" dirty="0" smtClean="0">
                <a:latin typeface="Calibri" panose="020F0502020204030204" pitchFamily="34" charset="0"/>
                <a:sym typeface="Wingdings" panose="05000000000000000000" pitchFamily="2" charset="2"/>
              </a:rPr>
              <a:t>Gen pro </a:t>
            </a:r>
            <a:r>
              <a:rPr lang="cs-CZ" altLang="cs-CZ" sz="2200" dirty="0" err="1" smtClean="0">
                <a:latin typeface="Calibri" panose="020F0502020204030204" pitchFamily="34" charset="0"/>
                <a:sym typeface="Wingdings" panose="05000000000000000000" pitchFamily="2" charset="2"/>
              </a:rPr>
              <a:t>huntingtin</a:t>
            </a:r>
            <a:r>
              <a:rPr lang="cs-CZ" altLang="cs-CZ" sz="2200" dirty="0" smtClean="0">
                <a:latin typeface="Calibri" panose="020F0502020204030204" pitchFamily="34" charset="0"/>
                <a:sym typeface="Wingdings" panose="05000000000000000000" pitchFamily="2" charset="2"/>
              </a:rPr>
              <a:t> lokalizovala Nancy </a:t>
            </a:r>
            <a:r>
              <a:rPr lang="cs-CZ" altLang="cs-CZ" sz="2200" dirty="0" err="1" smtClean="0">
                <a:latin typeface="Calibri" panose="020F0502020204030204" pitchFamily="34" charset="0"/>
                <a:sym typeface="Wingdings" panose="05000000000000000000" pitchFamily="2" charset="2"/>
              </a:rPr>
              <a:t>Wexler</a:t>
            </a:r>
            <a:r>
              <a:rPr lang="cs-CZ" altLang="cs-CZ" sz="2200" dirty="0" smtClean="0">
                <a:latin typeface="Calibri" panose="020F0502020204030204" pitchFamily="34" charset="0"/>
                <a:sym typeface="Wingdings" panose="05000000000000000000" pitchFamily="2" charset="2"/>
              </a:rPr>
              <a:t>, dcera ženy s </a:t>
            </a:r>
            <a:r>
              <a:rPr lang="cs-CZ" altLang="cs-CZ" sz="2200" dirty="0" err="1" smtClean="0">
                <a:latin typeface="Calibri" panose="020F0502020204030204" pitchFamily="34" charset="0"/>
                <a:sym typeface="Wingdings" panose="05000000000000000000" pitchFamily="2" charset="2"/>
              </a:rPr>
              <a:t>HCh</a:t>
            </a:r>
            <a:r>
              <a:rPr lang="cs-CZ" altLang="cs-CZ" sz="2200" dirty="0" smtClean="0">
                <a:latin typeface="Calibri" panose="020F0502020204030204" pitchFamily="34" charset="0"/>
                <a:sym typeface="Wingdings" panose="05000000000000000000" pitchFamily="2" charset="2"/>
              </a:rPr>
              <a:t>. </a:t>
            </a:r>
          </a:p>
          <a:p>
            <a:pPr marL="342900" indent="-342900" eaLnBrk="1" hangingPunct="1">
              <a:spcBef>
                <a:spcPct val="0"/>
              </a:spcBef>
              <a:spcAft>
                <a:spcPts val="1200"/>
              </a:spcAft>
            </a:pPr>
            <a:r>
              <a:rPr lang="cs-CZ" altLang="cs-CZ" sz="2200" dirty="0" smtClean="0">
                <a:latin typeface="Calibri" panose="020F0502020204030204" pitchFamily="34" charset="0"/>
                <a:sym typeface="Wingdings" panose="05000000000000000000" pitchFamily="2" charset="2"/>
              </a:rPr>
              <a:t>Genetický </a:t>
            </a:r>
            <a:r>
              <a:rPr lang="cs-CZ" altLang="cs-CZ" sz="2200" dirty="0">
                <a:latin typeface="Calibri" panose="020F0502020204030204" pitchFamily="34" charset="0"/>
                <a:sym typeface="Wingdings" panose="05000000000000000000" pitchFamily="2" charset="2"/>
              </a:rPr>
              <a:t>test, prenatální diagnostika, výběr zygoty bez </a:t>
            </a:r>
            <a:r>
              <a:rPr lang="cs-CZ" altLang="cs-CZ" sz="2200" dirty="0" err="1">
                <a:latin typeface="Calibri" panose="020F0502020204030204" pitchFamily="34" charset="0"/>
                <a:sym typeface="Wingdings" panose="05000000000000000000" pitchFamily="2" charset="2"/>
              </a:rPr>
              <a:t>HCh</a:t>
            </a:r>
            <a:r>
              <a:rPr lang="cs-CZ" altLang="cs-CZ" sz="2200" dirty="0">
                <a:latin typeface="Calibri" panose="020F0502020204030204" pitchFamily="34" charset="0"/>
                <a:sym typeface="Wingdings" panose="05000000000000000000" pitchFamily="2" charset="2"/>
              </a:rPr>
              <a:t> při IVF</a:t>
            </a:r>
            <a:endParaRPr lang="cs-CZ" altLang="cs-CZ" sz="2200" dirty="0">
              <a:latin typeface="Calibri" panose="020F0502020204030204" pitchFamily="34" charset="0"/>
            </a:endParaRPr>
          </a:p>
        </p:txBody>
      </p:sp>
      <p:pic>
        <p:nvPicPr>
          <p:cNvPr id="32772" name="Picture 2" descr="Nancy Wexl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268413"/>
            <a:ext cx="1866900" cy="312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ovéPole 3"/>
          <p:cNvSpPr txBox="1">
            <a:spLocks noChangeArrowheads="1"/>
          </p:cNvSpPr>
          <p:nvPr/>
        </p:nvSpPr>
        <p:spPr bwMode="auto">
          <a:xfrm>
            <a:off x="5830888" y="5661025"/>
            <a:ext cx="33131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dirty="0">
                <a:latin typeface="Calibri" panose="020F0502020204030204" pitchFamily="34" charset="0"/>
              </a:rPr>
              <a:t>Nancy </a:t>
            </a:r>
            <a:r>
              <a:rPr lang="cs-CZ" altLang="cs-CZ" sz="1800" dirty="0" err="1">
                <a:latin typeface="Calibri" panose="020F0502020204030204" pitchFamily="34" charset="0"/>
              </a:rPr>
              <a:t>Wexler</a:t>
            </a:r>
            <a:endParaRPr lang="cs-CZ" altLang="cs-CZ" sz="1800" dirty="0">
              <a:latin typeface="Calibri" panose="020F0502020204030204" pitchFamily="34" charset="0"/>
            </a:endParaRPr>
          </a:p>
          <a:p>
            <a:pPr eaLnBrk="1" hangingPunct="1">
              <a:spcBef>
                <a:spcPct val="0"/>
              </a:spcBef>
              <a:buFontTx/>
              <a:buNone/>
            </a:pPr>
            <a:r>
              <a:rPr lang="cs-CZ" altLang="cs-CZ" sz="1800" dirty="0">
                <a:latin typeface="Calibri" panose="020F0502020204030204" pitchFamily="34" charset="0"/>
              </a:rPr>
              <a:t>lokalizovala gen pro </a:t>
            </a:r>
            <a:r>
              <a:rPr lang="cs-CZ" altLang="cs-CZ" sz="1800" dirty="0" err="1">
                <a:latin typeface="Calibri" panose="020F0502020204030204" pitchFamily="34" charset="0"/>
              </a:rPr>
              <a:t>huntingtin</a:t>
            </a:r>
            <a:endParaRPr lang="cs-CZ" altLang="cs-CZ" sz="1800" dirty="0">
              <a:latin typeface="Calibri" panose="020F0502020204030204" pitchFamily="34" charset="0"/>
            </a:endParaRPr>
          </a:p>
        </p:txBody>
      </p:sp>
      <p:pic>
        <p:nvPicPr>
          <p:cNvPr id="32776" name="Picture 8" descr="gen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3644900"/>
            <a:ext cx="1458912"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76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1">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7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812" y="0"/>
            <a:ext cx="7886700" cy="1325563"/>
          </a:xfrm>
        </p:spPr>
        <p:txBody>
          <a:bodyPr vert="horz" lIns="91440" tIns="45720" rIns="91440" bIns="45720" rtlCol="0" anchor="ctr">
            <a:normAutofit/>
          </a:bodyPr>
          <a:lstStyle/>
          <a:p>
            <a:pPr algn="ctr"/>
            <a:r>
              <a:rPr lang="cs-CZ" sz="4000" dirty="0" smtClean="0">
                <a:solidFill>
                  <a:srgbClr val="C00000"/>
                </a:solidFill>
              </a:rPr>
              <a:t>Většina </a:t>
            </a:r>
            <a:r>
              <a:rPr lang="cs-CZ" sz="4000" dirty="0">
                <a:solidFill>
                  <a:srgbClr val="C00000"/>
                </a:solidFill>
              </a:rPr>
              <a:t>mutací nemá žádný efekt</a:t>
            </a: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450" y="2036812"/>
            <a:ext cx="5162550" cy="3295428"/>
          </a:xfrm>
          <a:prstGeom prst="rect">
            <a:avLst/>
          </a:prstGeom>
        </p:spPr>
      </p:pic>
      <p:sp>
        <p:nvSpPr>
          <p:cNvPr id="5" name="TextovéPole 4"/>
          <p:cNvSpPr txBox="1"/>
          <p:nvPr/>
        </p:nvSpPr>
        <p:spPr>
          <a:xfrm>
            <a:off x="323850" y="2036812"/>
            <a:ext cx="2933700" cy="2816156"/>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smtClean="0"/>
              <a:t>Většina eukaryotního genomu nejsou geny</a:t>
            </a:r>
          </a:p>
          <a:p>
            <a:pPr marL="342900" indent="-342900">
              <a:spcBef>
                <a:spcPts val="1800"/>
              </a:spcBef>
              <a:buFont typeface="Arial" panose="020B0604020202020204" pitchFamily="34" charset="0"/>
              <a:buChar char="•"/>
            </a:pPr>
            <a:r>
              <a:rPr lang="cs-CZ" sz="2200" dirty="0" smtClean="0"/>
              <a:t>Většina genu jsou introny</a:t>
            </a:r>
          </a:p>
          <a:p>
            <a:pPr marL="342900" indent="-342900">
              <a:spcBef>
                <a:spcPts val="1800"/>
              </a:spcBef>
              <a:buFont typeface="Arial" panose="020B0604020202020204" pitchFamily="34" charset="0"/>
              <a:buChar char="•"/>
            </a:pPr>
            <a:endParaRPr lang="cs-CZ" sz="2200" dirty="0" smtClean="0"/>
          </a:p>
          <a:p>
            <a:pPr marL="342900" indent="-342900">
              <a:spcBef>
                <a:spcPts val="1800"/>
              </a:spcBef>
              <a:buFont typeface="Arial" panose="020B0604020202020204" pitchFamily="34" charset="0"/>
              <a:buChar char="•"/>
            </a:pPr>
            <a:endParaRPr lang="cs-CZ" sz="2200" dirty="0"/>
          </a:p>
        </p:txBody>
      </p:sp>
    </p:spTree>
    <p:extLst>
      <p:ext uri="{BB962C8B-B14F-4D97-AF65-F5344CB8AC3E}">
        <p14:creationId xmlns:p14="http://schemas.microsoft.com/office/powerpoint/2010/main" val="13522846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66775" y="0"/>
            <a:ext cx="7886700" cy="1325563"/>
          </a:xfrm>
        </p:spPr>
        <p:txBody>
          <a:bodyPr vert="horz" lIns="91440" tIns="45720" rIns="91440" bIns="45720" rtlCol="0" anchor="ctr">
            <a:normAutofit/>
          </a:bodyPr>
          <a:lstStyle/>
          <a:p>
            <a:pPr algn="ctr"/>
            <a:r>
              <a:rPr lang="cs-CZ" sz="4000" dirty="0">
                <a:solidFill>
                  <a:srgbClr val="C00000"/>
                </a:solidFill>
              </a:rPr>
              <a:t>Genetický kód je degenerovaný</a:t>
            </a:r>
          </a:p>
        </p:txBody>
      </p:sp>
      <p:pic>
        <p:nvPicPr>
          <p:cNvPr id="3" name="Picture 3" descr="GeneticCo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7931" y="1573213"/>
            <a:ext cx="5105040" cy="471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p:cNvSpPr txBox="1"/>
          <p:nvPr/>
        </p:nvSpPr>
        <p:spPr>
          <a:xfrm>
            <a:off x="342900" y="1685925"/>
            <a:ext cx="3225031" cy="1785104"/>
          </a:xfrm>
          <a:prstGeom prst="rect">
            <a:avLst/>
          </a:prstGeom>
          <a:noFill/>
        </p:spPr>
        <p:txBody>
          <a:bodyPr wrap="square" rtlCol="0">
            <a:spAutoFit/>
          </a:bodyPr>
          <a:lstStyle/>
          <a:p>
            <a:pPr marL="285750" indent="-285750">
              <a:buFont typeface="Arial" panose="020B0604020202020204" pitchFamily="34" charset="0"/>
              <a:buChar char="•"/>
            </a:pPr>
            <a:r>
              <a:rPr lang="cs-CZ" sz="2200" dirty="0"/>
              <a:t>I v kódující oblasti mnoho mutací nezmění aminokyselinu v </a:t>
            </a:r>
            <a:r>
              <a:rPr lang="cs-CZ" sz="2200" dirty="0" smtClean="0"/>
              <a:t>proteinu</a:t>
            </a:r>
          </a:p>
          <a:p>
            <a:pPr marL="285750" indent="-285750">
              <a:buFont typeface="Arial" panose="020B0604020202020204" pitchFamily="34" charset="0"/>
              <a:buChar char="•"/>
            </a:pPr>
            <a:endParaRPr lang="cs-CZ" sz="2200" dirty="0"/>
          </a:p>
        </p:txBody>
      </p:sp>
    </p:spTree>
    <p:extLst>
      <p:ext uri="{BB962C8B-B14F-4D97-AF65-F5344CB8AC3E}">
        <p14:creationId xmlns:p14="http://schemas.microsoft.com/office/powerpoint/2010/main" val="32342365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vert="horz" lIns="91440" tIns="45720" rIns="91440" bIns="45720" rtlCol="0" anchor="ctr">
            <a:normAutofit fontScale="90000"/>
          </a:bodyPr>
          <a:lstStyle/>
          <a:p>
            <a:pPr algn="ctr"/>
            <a:r>
              <a:rPr lang="cs-CZ" sz="4000" dirty="0">
                <a:solidFill>
                  <a:srgbClr val="C00000"/>
                </a:solidFill>
              </a:rPr>
              <a:t>Mnoho změn aminokyseliny nemá vliv na funkci proteinu</a:t>
            </a:r>
            <a:br>
              <a:rPr lang="cs-CZ" sz="4000" dirty="0">
                <a:solidFill>
                  <a:srgbClr val="C00000"/>
                </a:solidFill>
              </a:rPr>
            </a:br>
            <a:endParaRPr lang="cs-CZ" sz="4000" dirty="0">
              <a:solidFill>
                <a:srgbClr val="C00000"/>
              </a:solidFill>
            </a:endParaRPr>
          </a:p>
        </p:txBody>
      </p:sp>
      <p:pic>
        <p:nvPicPr>
          <p:cNvPr id="3" name="Picture 3"/>
          <p:cNvPicPr>
            <a:picLocks noChangeAspect="1" noChangeArrowheads="1"/>
          </p:cNvPicPr>
          <p:nvPr/>
        </p:nvPicPr>
        <p:blipFill>
          <a:blip r:embed="rId3"/>
          <a:srcRect/>
          <a:stretch>
            <a:fillRect/>
          </a:stretch>
        </p:blipFill>
        <p:spPr bwMode="auto">
          <a:xfrm>
            <a:off x="3868312" y="1690689"/>
            <a:ext cx="4746193" cy="3848142"/>
          </a:xfrm>
          <a:prstGeom prst="rect">
            <a:avLst/>
          </a:prstGeom>
          <a:noFill/>
          <a:ln w="9525">
            <a:noFill/>
            <a:round/>
            <a:headEnd/>
            <a:tailEnd/>
          </a:ln>
          <a:effectLst/>
        </p:spPr>
      </p:pic>
      <p:sp>
        <p:nvSpPr>
          <p:cNvPr id="8" name="Oval 27"/>
          <p:cNvSpPr/>
          <p:nvPr/>
        </p:nvSpPr>
        <p:spPr>
          <a:xfrm>
            <a:off x="596752" y="3640080"/>
            <a:ext cx="216000" cy="216000"/>
          </a:xfrm>
          <a:prstGeom prst="ellipse">
            <a:avLst/>
          </a:prstGeom>
          <a:solidFill>
            <a:srgbClr val="00FF00"/>
          </a:solidFill>
          <a:ln w="254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29"/>
          <p:cNvSpPr/>
          <p:nvPr/>
        </p:nvSpPr>
        <p:spPr>
          <a:xfrm>
            <a:off x="596752" y="2891465"/>
            <a:ext cx="216000" cy="216000"/>
          </a:xfrm>
          <a:prstGeom prst="ellipse">
            <a:avLst/>
          </a:prstGeom>
          <a:solidFill>
            <a:srgbClr val="FF0000"/>
          </a:solidFill>
          <a:ln w="254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30"/>
          <p:cNvSpPr txBox="1"/>
          <p:nvPr/>
        </p:nvSpPr>
        <p:spPr>
          <a:xfrm>
            <a:off x="861575" y="2772283"/>
            <a:ext cx="2078624" cy="646331"/>
          </a:xfrm>
          <a:prstGeom prst="rect">
            <a:avLst/>
          </a:prstGeom>
          <a:noFill/>
        </p:spPr>
        <p:txBody>
          <a:bodyPr wrap="square" rtlCol="0">
            <a:spAutoFit/>
          </a:bodyPr>
          <a:lstStyle/>
          <a:p>
            <a:r>
              <a:rPr lang="cs-CZ" dirty="0" smtClean="0"/>
              <a:t>Změny poškozující funkci </a:t>
            </a:r>
            <a:r>
              <a:rPr lang="cs-CZ" dirty="0" err="1" smtClean="0"/>
              <a:t>protenu</a:t>
            </a:r>
            <a:endParaRPr lang="en-US" dirty="0"/>
          </a:p>
        </p:txBody>
      </p:sp>
      <p:sp>
        <p:nvSpPr>
          <p:cNvPr id="11" name="TextBox 31"/>
          <p:cNvSpPr txBox="1"/>
          <p:nvPr/>
        </p:nvSpPr>
        <p:spPr>
          <a:xfrm>
            <a:off x="861575" y="3532914"/>
            <a:ext cx="2029801" cy="646331"/>
          </a:xfrm>
          <a:prstGeom prst="rect">
            <a:avLst/>
          </a:prstGeom>
          <a:noFill/>
        </p:spPr>
        <p:txBody>
          <a:bodyPr wrap="square" rtlCol="0">
            <a:spAutoFit/>
          </a:bodyPr>
          <a:lstStyle/>
          <a:p>
            <a:r>
              <a:rPr lang="cs-CZ" dirty="0" smtClean="0"/>
              <a:t>Změny bez dopadu na funkci proteinu</a:t>
            </a:r>
            <a:endParaRPr lang="en-US" dirty="0"/>
          </a:p>
        </p:txBody>
      </p:sp>
      <p:sp>
        <p:nvSpPr>
          <p:cNvPr id="14" name="TextovéPole 13"/>
          <p:cNvSpPr txBox="1"/>
          <p:nvPr/>
        </p:nvSpPr>
        <p:spPr>
          <a:xfrm>
            <a:off x="4716870" y="5567940"/>
            <a:ext cx="3421386" cy="369332"/>
          </a:xfrm>
          <a:prstGeom prst="rect">
            <a:avLst/>
          </a:prstGeom>
          <a:noFill/>
        </p:spPr>
        <p:txBody>
          <a:bodyPr wrap="none" rtlCol="0">
            <a:spAutoFit/>
          </a:bodyPr>
          <a:lstStyle/>
          <a:p>
            <a:r>
              <a:rPr lang="cs-CZ" dirty="0" smtClean="0"/>
              <a:t>Mutovaná místa v 3D struktuře </a:t>
            </a:r>
            <a:r>
              <a:rPr lang="cs-CZ" dirty="0" err="1" smtClean="0"/>
              <a:t>Src</a:t>
            </a:r>
            <a:endParaRPr lang="cs-CZ" dirty="0"/>
          </a:p>
        </p:txBody>
      </p:sp>
      <p:sp>
        <p:nvSpPr>
          <p:cNvPr id="15" name="TextovéPole 14"/>
          <p:cNvSpPr txBox="1"/>
          <p:nvPr/>
        </p:nvSpPr>
        <p:spPr>
          <a:xfrm>
            <a:off x="333592" y="6005038"/>
            <a:ext cx="5115568" cy="461665"/>
          </a:xfrm>
          <a:prstGeom prst="rect">
            <a:avLst/>
          </a:prstGeom>
          <a:noFill/>
        </p:spPr>
        <p:txBody>
          <a:bodyPr wrap="none" rtlCol="0">
            <a:spAutoFit/>
          </a:bodyPr>
          <a:lstStyle/>
          <a:p>
            <a:r>
              <a:rPr lang="cs-CZ" sz="2400" dirty="0" smtClean="0">
                <a:solidFill>
                  <a:srgbClr val="FF0000"/>
                </a:solidFill>
              </a:rPr>
              <a:t>Cca ½ substitučních mutací je neutrální.</a:t>
            </a:r>
            <a:endParaRPr lang="cs-CZ" sz="2400" dirty="0">
              <a:solidFill>
                <a:srgbClr val="FF0000"/>
              </a:solidFill>
            </a:endParaRPr>
          </a:p>
        </p:txBody>
      </p:sp>
    </p:spTree>
    <p:extLst>
      <p:ext uri="{BB962C8B-B14F-4D97-AF65-F5344CB8AC3E}">
        <p14:creationId xmlns:p14="http://schemas.microsoft.com/office/powerpoint/2010/main" val="4725178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184151"/>
            <a:ext cx="7886700" cy="1325563"/>
          </a:xfrm>
        </p:spPr>
        <p:txBody>
          <a:bodyPr vert="horz" lIns="91440" tIns="45720" rIns="91440" bIns="45720" rtlCol="0" anchor="ctr">
            <a:normAutofit/>
          </a:bodyPr>
          <a:lstStyle/>
          <a:p>
            <a:pPr algn="ctr"/>
            <a:r>
              <a:rPr lang="cs-CZ" sz="4000" dirty="0" smtClean="0">
                <a:solidFill>
                  <a:srgbClr val="C00000"/>
                </a:solidFill>
              </a:rPr>
              <a:t>Většina </a:t>
            </a:r>
            <a:r>
              <a:rPr lang="cs-CZ" sz="4000" dirty="0">
                <a:solidFill>
                  <a:srgbClr val="C00000"/>
                </a:solidFill>
              </a:rPr>
              <a:t>mutací nemá žádný efekt - shrnutí</a:t>
            </a: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450" y="2036812"/>
            <a:ext cx="5162550" cy="3295428"/>
          </a:xfrm>
          <a:prstGeom prst="rect">
            <a:avLst/>
          </a:prstGeom>
        </p:spPr>
      </p:pic>
      <p:sp>
        <p:nvSpPr>
          <p:cNvPr id="5" name="TextovéPole 4"/>
          <p:cNvSpPr txBox="1"/>
          <p:nvPr/>
        </p:nvSpPr>
        <p:spPr>
          <a:xfrm>
            <a:off x="228600" y="1912987"/>
            <a:ext cx="3078804" cy="4970591"/>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smtClean="0"/>
              <a:t>Většina eukaryotního genomu nejsou geny</a:t>
            </a:r>
          </a:p>
          <a:p>
            <a:pPr marL="342900" indent="-342900">
              <a:spcBef>
                <a:spcPts val="1800"/>
              </a:spcBef>
              <a:buFont typeface="Arial" panose="020B0604020202020204" pitchFamily="34" charset="0"/>
              <a:buChar char="•"/>
            </a:pPr>
            <a:r>
              <a:rPr lang="cs-CZ" sz="2200" dirty="0" smtClean="0"/>
              <a:t>Většina genu jsou introny</a:t>
            </a:r>
          </a:p>
          <a:p>
            <a:pPr marL="342900" indent="-342900">
              <a:spcBef>
                <a:spcPts val="1800"/>
              </a:spcBef>
              <a:buFont typeface="Arial" panose="020B0604020202020204" pitchFamily="34" charset="0"/>
              <a:buChar char="•"/>
            </a:pPr>
            <a:r>
              <a:rPr lang="cs-CZ" sz="2200" dirty="0" smtClean="0"/>
              <a:t>Část mutací v exonech je tichá (nevede ke změně aminokyseliny)</a:t>
            </a:r>
          </a:p>
          <a:p>
            <a:pPr marL="342900" indent="-342900">
              <a:spcBef>
                <a:spcPts val="1800"/>
              </a:spcBef>
              <a:buFont typeface="Arial" panose="020B0604020202020204" pitchFamily="34" charset="0"/>
              <a:buChar char="•"/>
            </a:pPr>
            <a:r>
              <a:rPr lang="cs-CZ" sz="2200" dirty="0" smtClean="0"/>
              <a:t>Část změn AK nemá vliv na funkci proteinu</a:t>
            </a:r>
          </a:p>
          <a:p>
            <a:pPr marL="342900" indent="-342900">
              <a:spcBef>
                <a:spcPts val="1800"/>
              </a:spcBef>
              <a:buFont typeface="Arial" panose="020B0604020202020204" pitchFamily="34" charset="0"/>
              <a:buChar char="•"/>
            </a:pPr>
            <a:endParaRPr lang="cs-CZ" sz="2200" dirty="0" smtClean="0"/>
          </a:p>
          <a:p>
            <a:pPr marL="342900" indent="-342900">
              <a:spcBef>
                <a:spcPts val="1800"/>
              </a:spcBef>
              <a:buFont typeface="Arial" panose="020B0604020202020204" pitchFamily="34" charset="0"/>
              <a:buChar char="•"/>
            </a:pPr>
            <a:endParaRPr lang="cs-CZ" sz="2200" dirty="0"/>
          </a:p>
        </p:txBody>
      </p:sp>
    </p:spTree>
    <p:extLst>
      <p:ext uri="{BB962C8B-B14F-4D97-AF65-F5344CB8AC3E}">
        <p14:creationId xmlns:p14="http://schemas.microsoft.com/office/powerpoint/2010/main" val="18507344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7225" y="4265994"/>
            <a:ext cx="3482001" cy="2338301"/>
          </a:xfrm>
          <a:prstGeom prst="rect">
            <a:avLst/>
          </a:prstGeom>
        </p:spPr>
      </p:pic>
      <p:sp>
        <p:nvSpPr>
          <p:cNvPr id="2" name="Nadpis 1"/>
          <p:cNvSpPr>
            <a:spLocks noGrp="1"/>
          </p:cNvSpPr>
          <p:nvPr>
            <p:ph type="title"/>
          </p:nvPr>
        </p:nvSpPr>
        <p:spPr>
          <a:xfrm>
            <a:off x="560556" y="141390"/>
            <a:ext cx="7886700" cy="1325563"/>
          </a:xfrm>
        </p:spPr>
        <p:txBody>
          <a:bodyPr>
            <a:normAutofit/>
          </a:bodyPr>
          <a:lstStyle/>
          <a:p>
            <a:pPr algn="ctr"/>
            <a:r>
              <a:rPr lang="cs-CZ" sz="3600" dirty="0" smtClean="0">
                <a:solidFill>
                  <a:srgbClr val="C00000"/>
                </a:solidFill>
              </a:rPr>
              <a:t>Všechny nové vlastnosti začaly jako mutace</a:t>
            </a:r>
            <a:endParaRPr lang="cs-CZ" sz="3600" dirty="0">
              <a:solidFill>
                <a:srgbClr val="C00000"/>
              </a:solidFill>
            </a:endParaRPr>
          </a:p>
        </p:txBody>
      </p:sp>
      <p:pic>
        <p:nvPicPr>
          <p:cNvPr id="3" name="Picture 40" descr="7215fly_mushro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4655" y="1892402"/>
            <a:ext cx="1903412"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2" descr="Bluebotte-f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4836" y="2282167"/>
            <a:ext cx="143986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taraxacum_officinale_aggregata_species_dandelion_flower_02-05-0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4891" y="1411632"/>
            <a:ext cx="2232025"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44" descr="9k="/>
          <p:cNvSpPr>
            <a:spLocks noChangeAspect="1" noChangeArrowheads="1"/>
          </p:cNvSpPr>
          <p:nvPr/>
        </p:nvSpPr>
        <p:spPr bwMode="auto">
          <a:xfrm>
            <a:off x="2655477" y="1474485"/>
            <a:ext cx="333375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Char char="-"/>
            </a:pPr>
            <a:endParaRPr lang="en-US" altLang="en-US" sz="2400" dirty="0">
              <a:solidFill>
                <a:schemeClr val="bg1"/>
              </a:solidFill>
              <a:latin typeface="Calibri" panose="020F0502020204030204" pitchFamily="34" charset="0"/>
            </a:endParaRPr>
          </a:p>
        </p:txBody>
      </p:sp>
      <p:pic>
        <p:nvPicPr>
          <p:cNvPr id="7" name="Picture 48" descr="giant-trees-redwood-national-par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2894" y="1588482"/>
            <a:ext cx="1260475"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6" descr="Yeas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94836" y="1031269"/>
            <a:ext cx="1441265" cy="116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Object 10"/>
          <p:cNvGraphicFramePr>
            <a:graphicFrameLocks noChangeAspect="1"/>
          </p:cNvGraphicFramePr>
          <p:nvPr>
            <p:extLst/>
          </p:nvPr>
        </p:nvGraphicFramePr>
        <p:xfrm>
          <a:off x="2834070" y="1957524"/>
          <a:ext cx="1296988" cy="1728787"/>
        </p:xfrm>
        <a:graphic>
          <a:graphicData uri="http://schemas.openxmlformats.org/presentationml/2006/ole">
            <mc:AlternateContent xmlns:mc="http://schemas.openxmlformats.org/markup-compatibility/2006">
              <mc:Choice xmlns:v="urn:schemas-microsoft-com:vml" Requires="v">
                <p:oleObj spid="_x0000_s26800" name="Image" r:id="rId9" imgW="3601601" imgH="4802134" progId="Photoshop.Image.5">
                  <p:embed/>
                </p:oleObj>
              </mc:Choice>
              <mc:Fallback>
                <p:oleObj name="Image" r:id="rId9" imgW="3601601" imgH="4802134" progId="Photoshop.Image.5">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34070" y="1957524"/>
                        <a:ext cx="1296988" cy="172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TextovéPole 10"/>
          <p:cNvSpPr txBox="1"/>
          <p:nvPr/>
        </p:nvSpPr>
        <p:spPr>
          <a:xfrm>
            <a:off x="995862" y="4903515"/>
            <a:ext cx="1121846" cy="461665"/>
          </a:xfrm>
          <a:prstGeom prst="rect">
            <a:avLst/>
          </a:prstGeom>
          <a:noFill/>
        </p:spPr>
        <p:txBody>
          <a:bodyPr wrap="none" rtlCol="0">
            <a:spAutoFit/>
          </a:bodyPr>
          <a:lstStyle/>
          <a:p>
            <a:r>
              <a:rPr lang="cs-CZ" sz="2400" dirty="0" smtClean="0"/>
              <a:t>mutace</a:t>
            </a:r>
            <a:endParaRPr lang="cs-CZ" sz="2400" dirty="0"/>
          </a:p>
        </p:txBody>
      </p:sp>
      <p:sp>
        <p:nvSpPr>
          <p:cNvPr id="20" name="Ovál 19"/>
          <p:cNvSpPr/>
          <p:nvPr/>
        </p:nvSpPr>
        <p:spPr>
          <a:xfrm>
            <a:off x="4934839" y="3910757"/>
            <a:ext cx="2841242" cy="164782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TextovéPole 22"/>
          <p:cNvSpPr txBox="1"/>
          <p:nvPr/>
        </p:nvSpPr>
        <p:spPr>
          <a:xfrm>
            <a:off x="3301055" y="4090951"/>
            <a:ext cx="1660006" cy="400110"/>
          </a:xfrm>
          <a:prstGeom prst="rect">
            <a:avLst/>
          </a:prstGeom>
          <a:noFill/>
        </p:spPr>
        <p:txBody>
          <a:bodyPr wrap="none" rtlCol="0">
            <a:spAutoFit/>
          </a:bodyPr>
          <a:lstStyle/>
          <a:p>
            <a:r>
              <a:rPr lang="cs-CZ" sz="2000" dirty="0"/>
              <a:t>p</a:t>
            </a:r>
            <a:r>
              <a:rPr lang="cs-CZ" sz="2000" dirty="0" smtClean="0"/>
              <a:t>řírodní výběr</a:t>
            </a:r>
            <a:endParaRPr lang="cs-CZ" sz="2000" dirty="0"/>
          </a:p>
        </p:txBody>
      </p:sp>
      <p:sp>
        <p:nvSpPr>
          <p:cNvPr id="24" name="TextovéPole 23"/>
          <p:cNvSpPr txBox="1"/>
          <p:nvPr/>
        </p:nvSpPr>
        <p:spPr>
          <a:xfrm>
            <a:off x="5808045" y="4550003"/>
            <a:ext cx="1430267" cy="461665"/>
          </a:xfrm>
          <a:prstGeom prst="rect">
            <a:avLst/>
          </a:prstGeom>
          <a:noFill/>
        </p:spPr>
        <p:txBody>
          <a:bodyPr wrap="square" rtlCol="0">
            <a:spAutoFit/>
          </a:bodyPr>
          <a:lstStyle/>
          <a:p>
            <a:r>
              <a:rPr lang="cs-CZ" sz="2400" dirty="0" smtClean="0"/>
              <a:t>variabilita</a:t>
            </a:r>
            <a:endParaRPr lang="cs-CZ" sz="2400" dirty="0"/>
          </a:p>
        </p:txBody>
      </p:sp>
    </p:spTree>
    <p:extLst>
      <p:ext uri="{BB962C8B-B14F-4D97-AF65-F5344CB8AC3E}">
        <p14:creationId xmlns:p14="http://schemas.microsoft.com/office/powerpoint/2010/main" val="34650015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0075" y="-96715"/>
            <a:ext cx="7886700" cy="1325563"/>
          </a:xfrm>
        </p:spPr>
        <p:txBody>
          <a:bodyPr vert="horz" lIns="91440" tIns="45720" rIns="91440" bIns="45720" rtlCol="0" anchor="ctr">
            <a:normAutofit/>
          </a:bodyPr>
          <a:lstStyle/>
          <a:p>
            <a:pPr algn="ctr"/>
            <a:r>
              <a:rPr lang="cs-CZ" sz="4000" dirty="0">
                <a:solidFill>
                  <a:srgbClr val="C00000"/>
                </a:solidFill>
              </a:rPr>
              <a:t>Mutace, které efekt mají</a:t>
            </a:r>
          </a:p>
        </p:txBody>
      </p:sp>
      <p:sp>
        <p:nvSpPr>
          <p:cNvPr id="88" name="TextovéPole 87"/>
          <p:cNvSpPr txBox="1"/>
          <p:nvPr/>
        </p:nvSpPr>
        <p:spPr>
          <a:xfrm>
            <a:off x="473919" y="2560827"/>
            <a:ext cx="5415604" cy="1169551"/>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000" dirty="0" smtClean="0"/>
              <a:t>Regulační oblasti rozhodují o tom, kdy a kde se gen bude přepisovat.</a:t>
            </a:r>
          </a:p>
          <a:p>
            <a:pPr marL="342900" indent="-342900">
              <a:spcBef>
                <a:spcPts val="1200"/>
              </a:spcBef>
              <a:buFont typeface="Arial" panose="020B0604020202020204" pitchFamily="34" charset="0"/>
              <a:buChar char="•"/>
            </a:pPr>
            <a:r>
              <a:rPr lang="cs-CZ" sz="2000" dirty="0" smtClean="0"/>
              <a:t>Exony kódují proteiny. </a:t>
            </a:r>
            <a:endParaRPr lang="cs-CZ" sz="2000" dirty="0"/>
          </a:p>
        </p:txBody>
      </p:sp>
      <p:pic>
        <p:nvPicPr>
          <p:cNvPr id="89" name="Obrázek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3227" y="2709465"/>
            <a:ext cx="2736428" cy="3687411"/>
          </a:xfrm>
          <a:prstGeom prst="rect">
            <a:avLst/>
          </a:prstGeom>
        </p:spPr>
      </p:pic>
      <p:sp>
        <p:nvSpPr>
          <p:cNvPr id="90" name="TextovéPole 89"/>
          <p:cNvSpPr txBox="1"/>
          <p:nvPr/>
        </p:nvSpPr>
        <p:spPr>
          <a:xfrm>
            <a:off x="473919" y="4670323"/>
            <a:ext cx="4880527" cy="1015663"/>
          </a:xfrm>
          <a:prstGeom prst="rect">
            <a:avLst/>
          </a:prstGeom>
          <a:noFill/>
        </p:spPr>
        <p:txBody>
          <a:bodyPr wrap="square" rtlCol="0">
            <a:spAutoFit/>
          </a:bodyPr>
          <a:lstStyle/>
          <a:p>
            <a:pPr marL="285750" indent="-285750">
              <a:buFont typeface="Arial" panose="020B0604020202020204" pitchFamily="34" charset="0"/>
              <a:buChar char="•"/>
            </a:pPr>
            <a:r>
              <a:rPr lang="cs-CZ" sz="2000" dirty="0" smtClean="0"/>
              <a:t>Mnoho typů RNA se nepřepisuje do proteinu, ale má strukturní nebo regulační funkci (např. </a:t>
            </a:r>
            <a:r>
              <a:rPr lang="cs-CZ" sz="2000" dirty="0" err="1" smtClean="0"/>
              <a:t>tRNA</a:t>
            </a:r>
            <a:r>
              <a:rPr lang="cs-CZ" sz="2000" dirty="0" smtClean="0"/>
              <a:t>, </a:t>
            </a:r>
            <a:r>
              <a:rPr lang="cs-CZ" sz="2000" dirty="0" err="1" smtClean="0"/>
              <a:t>rRNA</a:t>
            </a:r>
            <a:r>
              <a:rPr lang="cs-CZ" sz="2000" dirty="0" smtClean="0"/>
              <a:t>, </a:t>
            </a:r>
            <a:r>
              <a:rPr lang="cs-CZ" sz="2000" dirty="0" err="1" smtClean="0"/>
              <a:t>miRNA</a:t>
            </a:r>
            <a:r>
              <a:rPr lang="cs-CZ" sz="2000" dirty="0" smtClean="0"/>
              <a:t>).  </a:t>
            </a:r>
            <a:endParaRPr lang="cs-CZ" sz="2000" dirty="0"/>
          </a:p>
        </p:txBody>
      </p:sp>
      <p:pic>
        <p:nvPicPr>
          <p:cNvPr id="92" name="Obrázek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18" y="1295547"/>
            <a:ext cx="6255242" cy="946207"/>
          </a:xfrm>
          <a:prstGeom prst="rect">
            <a:avLst/>
          </a:prstGeom>
        </p:spPr>
      </p:pic>
    </p:spTree>
    <p:extLst>
      <p:ext uri="{BB962C8B-B14F-4D97-AF65-F5344CB8AC3E}">
        <p14:creationId xmlns:p14="http://schemas.microsoft.com/office/powerpoint/2010/main" val="399200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0075" y="-96715"/>
            <a:ext cx="7886700" cy="1325563"/>
          </a:xfrm>
        </p:spPr>
        <p:txBody>
          <a:bodyPr vert="horz" lIns="91440" tIns="45720" rIns="91440" bIns="45720" rtlCol="0" anchor="ctr">
            <a:normAutofit/>
          </a:bodyPr>
          <a:lstStyle/>
          <a:p>
            <a:pPr algn="ctr"/>
            <a:r>
              <a:rPr lang="cs-CZ" sz="4000" dirty="0">
                <a:solidFill>
                  <a:srgbClr val="C00000"/>
                </a:solidFill>
              </a:rPr>
              <a:t>Mutace, které efekt mají</a:t>
            </a:r>
          </a:p>
        </p:txBody>
      </p:sp>
      <p:sp>
        <p:nvSpPr>
          <p:cNvPr id="3" name="TextovéPole 2"/>
          <p:cNvSpPr txBox="1"/>
          <p:nvPr/>
        </p:nvSpPr>
        <p:spPr>
          <a:xfrm>
            <a:off x="485775" y="1352550"/>
            <a:ext cx="8153400" cy="6524863"/>
          </a:xfrm>
          <a:prstGeom prst="rect">
            <a:avLst/>
          </a:prstGeom>
          <a:noFill/>
        </p:spPr>
        <p:txBody>
          <a:bodyPr wrap="square" rtlCol="0">
            <a:spAutoFit/>
          </a:bodyPr>
          <a:lstStyle/>
          <a:p>
            <a:pPr marL="342900" indent="-342900">
              <a:buFont typeface="Arial" panose="020B0604020202020204" pitchFamily="34" charset="0"/>
              <a:buChar char="•"/>
            </a:pPr>
            <a:r>
              <a:rPr lang="cs-CZ" sz="2200" b="1" dirty="0" smtClean="0">
                <a:solidFill>
                  <a:srgbClr val="0070C0"/>
                </a:solidFill>
                <a:sym typeface="Wingdings" panose="05000000000000000000" pitchFamily="2" charset="2"/>
              </a:rPr>
              <a:t>Mutace v kódující oblasti</a:t>
            </a:r>
          </a:p>
          <a:p>
            <a:pPr marL="800100" lvl="1" indent="-342900">
              <a:buFont typeface="Arial" panose="020B0604020202020204" pitchFamily="34" charset="0"/>
              <a:buChar char="•"/>
            </a:pPr>
            <a:r>
              <a:rPr lang="cs-CZ" sz="2200" dirty="0" smtClean="0">
                <a:sym typeface="Wingdings" panose="05000000000000000000" pitchFamily="2" charset="2"/>
              </a:rPr>
              <a:t>Změna báze </a:t>
            </a:r>
            <a:r>
              <a:rPr lang="en-US" sz="2200" dirty="0" smtClean="0">
                <a:sym typeface="Wingdings" panose="05000000000000000000" pitchFamily="2" charset="2"/>
              </a:rPr>
              <a:t> </a:t>
            </a:r>
            <a:r>
              <a:rPr lang="cs-CZ" sz="2200" dirty="0" smtClean="0">
                <a:sym typeface="Wingdings" panose="05000000000000000000" pitchFamily="2" charset="2"/>
              </a:rPr>
              <a:t>může změnit aminokyselinu nebo vytvořit stop kodon</a:t>
            </a:r>
          </a:p>
          <a:p>
            <a:pPr marL="800100" lvl="1" indent="-342900">
              <a:buFont typeface="Arial" panose="020B0604020202020204" pitchFamily="34" charset="0"/>
              <a:buChar char="•"/>
            </a:pPr>
            <a:r>
              <a:rPr lang="cs-CZ" sz="2200" dirty="0"/>
              <a:t>Delece / </a:t>
            </a:r>
            <a:r>
              <a:rPr lang="cs-CZ" sz="2200" dirty="0" smtClean="0"/>
              <a:t>inzerce </a:t>
            </a:r>
            <a:r>
              <a:rPr lang="cs-CZ" sz="2200" dirty="0"/>
              <a:t>nukleotidu </a:t>
            </a:r>
            <a:r>
              <a:rPr lang="cs-CZ" sz="2200" dirty="0">
                <a:sym typeface="Wingdings" panose="05000000000000000000" pitchFamily="2" charset="2"/>
              </a:rPr>
              <a:t></a:t>
            </a:r>
            <a:r>
              <a:rPr lang="en-US" sz="2200" dirty="0">
                <a:sym typeface="Wingdings" panose="05000000000000000000" pitchFamily="2" charset="2"/>
              </a:rPr>
              <a:t> </a:t>
            </a:r>
            <a:r>
              <a:rPr lang="cs-CZ" sz="2200" dirty="0">
                <a:sym typeface="Wingdings" panose="05000000000000000000" pitchFamily="2" charset="2"/>
              </a:rPr>
              <a:t>posun čtecího </a:t>
            </a:r>
            <a:r>
              <a:rPr lang="cs-CZ" sz="2200" dirty="0" smtClean="0">
                <a:sym typeface="Wingdings" panose="05000000000000000000" pitchFamily="2" charset="2"/>
              </a:rPr>
              <a:t>rámce</a:t>
            </a:r>
          </a:p>
          <a:p>
            <a:pPr marL="800100" lvl="1" indent="-342900">
              <a:buFont typeface="Arial" panose="020B0604020202020204" pitchFamily="34" charset="0"/>
              <a:buChar char="•"/>
            </a:pPr>
            <a:endParaRPr lang="cs-CZ" sz="2200" dirty="0" smtClean="0">
              <a:sym typeface="Wingdings" panose="05000000000000000000" pitchFamily="2" charset="2"/>
            </a:endParaRPr>
          </a:p>
          <a:p>
            <a:pPr marL="342900" indent="-342900">
              <a:buFont typeface="Arial" panose="020B0604020202020204" pitchFamily="34" charset="0"/>
              <a:buChar char="•"/>
            </a:pPr>
            <a:endParaRPr lang="cs-CZ" sz="2200" dirty="0">
              <a:sym typeface="Wingdings" panose="05000000000000000000" pitchFamily="2" charset="2"/>
            </a:endParaRPr>
          </a:p>
          <a:p>
            <a:pPr marL="342900" indent="-342900">
              <a:buFont typeface="Arial" panose="020B0604020202020204" pitchFamily="34" charset="0"/>
              <a:buChar char="•"/>
            </a:pPr>
            <a:r>
              <a:rPr lang="cs-CZ" sz="2200" b="1" dirty="0" smtClean="0">
                <a:solidFill>
                  <a:srgbClr val="0070C0"/>
                </a:solidFill>
                <a:sym typeface="Wingdings" panose="05000000000000000000" pitchFamily="2" charset="2"/>
              </a:rPr>
              <a:t>Mutace v regulační oblasti genu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ovlivní kdy, kde, jak moc a jestli vůbec se gen bude přepisovat</a:t>
            </a:r>
          </a:p>
          <a:p>
            <a:pPr marL="342900" indent="-342900">
              <a:buFont typeface="Arial" panose="020B0604020202020204" pitchFamily="34" charset="0"/>
              <a:buChar char="•"/>
            </a:pPr>
            <a:endParaRPr lang="cs-CZ" sz="2200" dirty="0" smtClean="0">
              <a:sym typeface="Wingdings" panose="05000000000000000000" pitchFamily="2" charset="2"/>
            </a:endParaRPr>
          </a:p>
          <a:p>
            <a:endParaRPr lang="cs-CZ" sz="2200" dirty="0" smtClean="0">
              <a:sym typeface="Wingdings" panose="05000000000000000000" pitchFamily="2" charset="2"/>
            </a:endParaRPr>
          </a:p>
          <a:p>
            <a:pPr marL="342900" indent="-342900">
              <a:buFont typeface="Arial" panose="020B0604020202020204" pitchFamily="34" charset="0"/>
              <a:buChar char="•"/>
            </a:pPr>
            <a:r>
              <a:rPr lang="cs-CZ" sz="2200" b="1" dirty="0" smtClean="0">
                <a:solidFill>
                  <a:srgbClr val="0070C0"/>
                </a:solidFill>
                <a:sym typeface="Wingdings" panose="05000000000000000000" pitchFamily="2" charset="2"/>
              </a:rPr>
              <a:t>Mutace v nekódujících funkčních oblastech </a:t>
            </a:r>
            <a:r>
              <a:rPr lang="cs-CZ" sz="2200" dirty="0" smtClean="0">
                <a:sym typeface="Wingdings" panose="05000000000000000000" pitchFamily="2" charset="2"/>
              </a:rPr>
              <a:t>(</a:t>
            </a:r>
            <a:r>
              <a:rPr lang="en-US" sz="2200" dirty="0" err="1" smtClean="0">
                <a:sym typeface="Wingdings" panose="05000000000000000000" pitchFamily="2" charset="2"/>
              </a:rPr>
              <a:t>geny</a:t>
            </a:r>
            <a:r>
              <a:rPr lang="en-US" sz="2200" dirty="0" smtClean="0">
                <a:sym typeface="Wingdings" panose="05000000000000000000" pitchFamily="2" charset="2"/>
              </a:rPr>
              <a:t> pro </a:t>
            </a:r>
            <a:r>
              <a:rPr lang="en-US" sz="2200" dirty="0" err="1" smtClean="0">
                <a:sym typeface="Wingdings" panose="05000000000000000000" pitchFamily="2" charset="2"/>
              </a:rPr>
              <a:t>nek</a:t>
            </a:r>
            <a:r>
              <a:rPr lang="cs-CZ" sz="2200" dirty="0" err="1" smtClean="0">
                <a:sym typeface="Wingdings" panose="05000000000000000000" pitchFamily="2" charset="2"/>
              </a:rPr>
              <a:t>ódující</a:t>
            </a:r>
            <a:r>
              <a:rPr lang="cs-CZ" sz="2200" dirty="0" smtClean="0">
                <a:sym typeface="Wingdings" panose="05000000000000000000" pitchFamily="2" charset="2"/>
              </a:rPr>
              <a:t> RNA)</a:t>
            </a:r>
          </a:p>
          <a:p>
            <a:pPr marL="800100" lvl="1" indent="-342900">
              <a:buFont typeface="Arial" panose="020B0604020202020204" pitchFamily="34" charset="0"/>
              <a:buChar char="•"/>
            </a:pPr>
            <a:r>
              <a:rPr lang="en-US" sz="2200" dirty="0" err="1" smtClean="0">
                <a:sym typeface="Wingdings" panose="05000000000000000000" pitchFamily="2" charset="2"/>
              </a:rPr>
              <a:t>zm</a:t>
            </a:r>
            <a:r>
              <a:rPr lang="cs-CZ" sz="2200" dirty="0" err="1" smtClean="0">
                <a:sym typeface="Wingdings" panose="05000000000000000000" pitchFamily="2" charset="2"/>
              </a:rPr>
              <a:t>ěna</a:t>
            </a:r>
            <a:r>
              <a:rPr lang="cs-CZ" sz="2200" dirty="0" smtClean="0">
                <a:sym typeface="Wingdings" panose="05000000000000000000" pitchFamily="2" charset="2"/>
              </a:rPr>
              <a:t> exprese regulovaných genů</a:t>
            </a:r>
          </a:p>
          <a:p>
            <a:pPr marL="800100" lvl="1" indent="-342900">
              <a:buFont typeface="Arial" panose="020B0604020202020204" pitchFamily="34" charset="0"/>
              <a:buChar char="•"/>
            </a:pPr>
            <a:r>
              <a:rPr lang="cs-CZ" sz="2200" dirty="0" smtClean="0">
                <a:sym typeface="Wingdings" panose="05000000000000000000" pitchFamily="2" charset="2"/>
              </a:rPr>
              <a:t>narušení syntézy proteinů (mutace v genu </a:t>
            </a:r>
            <a:r>
              <a:rPr lang="cs-CZ" sz="2200" dirty="0" err="1" smtClean="0">
                <a:sym typeface="Wingdings" panose="05000000000000000000" pitchFamily="2" charset="2"/>
              </a:rPr>
              <a:t>tRNA</a:t>
            </a:r>
            <a:r>
              <a:rPr lang="cs-CZ" sz="2200" dirty="0" smtClean="0">
                <a:sym typeface="Wingdings" panose="05000000000000000000" pitchFamily="2" charset="2"/>
              </a:rPr>
              <a:t> nebo </a:t>
            </a:r>
            <a:r>
              <a:rPr lang="cs-CZ" sz="2200" dirty="0" err="1" smtClean="0">
                <a:sym typeface="Wingdings" panose="05000000000000000000" pitchFamily="2" charset="2"/>
              </a:rPr>
              <a:t>rRNA</a:t>
            </a:r>
            <a:r>
              <a:rPr lang="cs-CZ" sz="2200" dirty="0" smtClean="0">
                <a:sym typeface="Wingdings" panose="05000000000000000000" pitchFamily="2" charset="2"/>
              </a:rPr>
              <a:t>)</a:t>
            </a:r>
          </a:p>
          <a:p>
            <a:pPr marL="342900" indent="-342900">
              <a:buFont typeface="Arial" panose="020B0604020202020204" pitchFamily="34" charset="0"/>
              <a:buChar char="•"/>
            </a:pPr>
            <a:endParaRPr lang="cs-CZ" sz="2200" dirty="0" smtClean="0">
              <a:sym typeface="Wingdings" panose="05000000000000000000" pitchFamily="2" charset="2"/>
            </a:endParaRPr>
          </a:p>
          <a:p>
            <a:endParaRPr lang="cs-CZ" sz="2200" dirty="0"/>
          </a:p>
          <a:p>
            <a:pPr marL="342900" indent="-342900">
              <a:buFont typeface="Arial" panose="020B0604020202020204" pitchFamily="34" charset="0"/>
              <a:buChar char="•"/>
            </a:pPr>
            <a:endParaRPr lang="cs-CZ" sz="2200" dirty="0" smtClean="0">
              <a:sym typeface="Wingdings" panose="05000000000000000000" pitchFamily="2" charset="2"/>
            </a:endParaRPr>
          </a:p>
          <a:p>
            <a:pPr marL="342900" indent="-342900">
              <a:buFont typeface="Arial" panose="020B0604020202020204" pitchFamily="34" charset="0"/>
              <a:buChar char="•"/>
            </a:pPr>
            <a:endParaRPr lang="cs-CZ" sz="2200" dirty="0" smtClean="0">
              <a:sym typeface="Wingdings" panose="05000000000000000000" pitchFamily="2" charset="2"/>
            </a:endParaRPr>
          </a:p>
          <a:p>
            <a:endParaRPr lang="cs-CZ" sz="2200" dirty="0"/>
          </a:p>
        </p:txBody>
      </p:sp>
    </p:spTree>
    <p:extLst>
      <p:ext uri="{BB962C8B-B14F-4D97-AF65-F5344CB8AC3E}">
        <p14:creationId xmlns:p14="http://schemas.microsoft.com/office/powerpoint/2010/main" val="352354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vert="horz" lIns="91440" tIns="45720" rIns="91440" bIns="45720" rtlCol="0" anchor="ctr">
            <a:normAutofit/>
          </a:bodyPr>
          <a:lstStyle/>
          <a:p>
            <a:pPr algn="ctr"/>
            <a:r>
              <a:rPr lang="cs-CZ" sz="4000" dirty="0">
                <a:solidFill>
                  <a:srgbClr val="C00000"/>
                </a:solidFill>
              </a:rPr>
              <a:t>Typy mutací (podle toho, co dělají s proteinem)</a:t>
            </a:r>
          </a:p>
        </p:txBody>
      </p:sp>
      <p:sp>
        <p:nvSpPr>
          <p:cNvPr id="3" name="TextovéPole 2"/>
          <p:cNvSpPr txBox="1"/>
          <p:nvPr/>
        </p:nvSpPr>
        <p:spPr>
          <a:xfrm>
            <a:off x="628649" y="2180951"/>
            <a:ext cx="8209503" cy="3954929"/>
          </a:xfrm>
          <a:prstGeom prst="rect">
            <a:avLst/>
          </a:prstGeom>
          <a:noFill/>
        </p:spPr>
        <p:txBody>
          <a:bodyPr wrap="square" rtlCol="0">
            <a:spAutoFit/>
          </a:bodyPr>
          <a:lstStyle/>
          <a:p>
            <a:pPr marL="342900" indent="-342900">
              <a:spcBef>
                <a:spcPts val="3000"/>
              </a:spcBef>
              <a:buFont typeface="Arial" panose="020B0604020202020204" pitchFamily="34" charset="0"/>
              <a:buChar char="•"/>
            </a:pPr>
            <a:r>
              <a:rPr lang="cs-CZ" sz="2200" b="1" dirty="0" smtClean="0">
                <a:solidFill>
                  <a:srgbClr val="7030A0"/>
                </a:solidFill>
              </a:rPr>
              <a:t>Tichá mutace </a:t>
            </a:r>
            <a:r>
              <a:rPr lang="cs-CZ" sz="2200" b="1" dirty="0">
                <a:solidFill>
                  <a:srgbClr val="7030A0"/>
                </a:solidFill>
              </a:rPr>
              <a:t>(</a:t>
            </a:r>
            <a:r>
              <a:rPr lang="cs-CZ" sz="2200" b="1" dirty="0" err="1">
                <a:solidFill>
                  <a:srgbClr val="7030A0"/>
                </a:solidFill>
              </a:rPr>
              <a:t>silent</a:t>
            </a:r>
            <a:r>
              <a:rPr lang="cs-CZ" sz="2200" b="1" dirty="0">
                <a:solidFill>
                  <a:srgbClr val="7030A0"/>
                </a:solidFill>
              </a:rPr>
              <a:t>) </a:t>
            </a:r>
            <a:r>
              <a:rPr lang="cs-CZ" sz="2200" dirty="0" smtClean="0"/>
              <a:t>– nedojde ke změně AK v proteinu (genetický kód je degenerovaný)</a:t>
            </a:r>
          </a:p>
          <a:p>
            <a:pPr marL="342900" indent="-342900">
              <a:spcBef>
                <a:spcPts val="3000"/>
              </a:spcBef>
              <a:buFont typeface="Arial" panose="020B0604020202020204" pitchFamily="34" charset="0"/>
              <a:buChar char="•"/>
            </a:pPr>
            <a:r>
              <a:rPr lang="cs-CZ" sz="2200" b="1" dirty="0">
                <a:solidFill>
                  <a:srgbClr val="7030A0"/>
                </a:solidFill>
              </a:rPr>
              <a:t>Mutace měnící smysl (</a:t>
            </a:r>
            <a:r>
              <a:rPr lang="cs-CZ" sz="2200" b="1" dirty="0" err="1">
                <a:solidFill>
                  <a:srgbClr val="7030A0"/>
                </a:solidFill>
              </a:rPr>
              <a:t>missense</a:t>
            </a:r>
            <a:r>
              <a:rPr lang="cs-CZ" sz="2200" b="1" dirty="0">
                <a:solidFill>
                  <a:srgbClr val="7030A0"/>
                </a:solidFill>
              </a:rPr>
              <a:t>) </a:t>
            </a:r>
            <a:r>
              <a:rPr lang="cs-CZ" sz="2200" dirty="0" smtClean="0"/>
              <a:t>– dojde k výměně AK za jinou </a:t>
            </a:r>
            <a:r>
              <a:rPr lang="en-US" sz="2200" dirty="0" smtClean="0">
                <a:sym typeface="Wingdings" panose="05000000000000000000" pitchFamily="2" charset="2"/>
              </a:rPr>
              <a:t> </a:t>
            </a:r>
            <a:endParaRPr lang="cs-CZ" sz="2200" dirty="0" smtClean="0"/>
          </a:p>
          <a:p>
            <a:pPr marL="342900" indent="-342900">
              <a:spcBef>
                <a:spcPts val="3000"/>
              </a:spcBef>
              <a:buFont typeface="Arial" panose="020B0604020202020204" pitchFamily="34" charset="0"/>
              <a:buChar char="•"/>
            </a:pPr>
            <a:r>
              <a:rPr lang="cs-CZ" sz="2200" b="1" dirty="0">
                <a:solidFill>
                  <a:srgbClr val="7030A0"/>
                </a:solidFill>
              </a:rPr>
              <a:t>Mutace beze smyslu (nonsense) </a:t>
            </a:r>
            <a:r>
              <a:rPr lang="cs-CZ" sz="2200" dirty="0" smtClean="0"/>
              <a:t>– vznikne stop kodon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předčasné ukončení translace</a:t>
            </a:r>
            <a:endParaRPr lang="cs-CZ" sz="2200" dirty="0" smtClean="0"/>
          </a:p>
          <a:p>
            <a:pPr marL="342900" indent="-342900">
              <a:spcBef>
                <a:spcPts val="3000"/>
              </a:spcBef>
              <a:buFont typeface="Arial" panose="020B0604020202020204" pitchFamily="34" charset="0"/>
              <a:buChar char="•"/>
            </a:pPr>
            <a:r>
              <a:rPr lang="cs-CZ" sz="2200" b="1" dirty="0">
                <a:solidFill>
                  <a:srgbClr val="7030A0"/>
                </a:solidFill>
              </a:rPr>
              <a:t>Posun čtecího rámce (</a:t>
            </a:r>
            <a:r>
              <a:rPr lang="cs-CZ" sz="2200" b="1" dirty="0" err="1">
                <a:solidFill>
                  <a:srgbClr val="7030A0"/>
                </a:solidFill>
              </a:rPr>
              <a:t>frame</a:t>
            </a:r>
            <a:r>
              <a:rPr lang="cs-CZ" sz="2200" b="1" dirty="0">
                <a:solidFill>
                  <a:srgbClr val="7030A0"/>
                </a:solidFill>
              </a:rPr>
              <a:t> shift) </a:t>
            </a:r>
            <a:r>
              <a:rPr lang="cs-CZ" sz="2200" dirty="0" smtClean="0"/>
              <a:t>– vlivem inserce/delece (</a:t>
            </a:r>
            <a:r>
              <a:rPr lang="cs-CZ" sz="2200" dirty="0" err="1" smtClean="0"/>
              <a:t>indel</a:t>
            </a:r>
            <a:r>
              <a:rPr lang="cs-CZ" sz="2200" dirty="0" smtClean="0"/>
              <a:t>)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velká změna v sekvenci proteinu + pravděpodobně předčasný stop kodon</a:t>
            </a:r>
            <a:endParaRPr lang="cs-CZ" sz="2200" dirty="0"/>
          </a:p>
        </p:txBody>
      </p:sp>
    </p:spTree>
    <p:extLst>
      <p:ext uri="{BB962C8B-B14F-4D97-AF65-F5344CB8AC3E}">
        <p14:creationId xmlns:p14="http://schemas.microsoft.com/office/powerpoint/2010/main" val="14680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792480" y="775175"/>
            <a:ext cx="7792720" cy="830997"/>
          </a:xfrm>
          <a:prstGeom prst="rect">
            <a:avLst/>
          </a:prstGeom>
          <a:noFill/>
        </p:spPr>
        <p:txBody>
          <a:bodyPr wrap="square" rtlCol="0">
            <a:spAutoFit/>
          </a:bodyPr>
          <a:lstStyle/>
          <a:p>
            <a:r>
              <a:rPr lang="cs-CZ" sz="2400" b="1" dirty="0">
                <a:solidFill>
                  <a:srgbClr val="5A9B2D"/>
                </a:solidFill>
              </a:rPr>
              <a:t>Otázka</a:t>
            </a:r>
            <a:r>
              <a:rPr lang="cs-CZ" sz="2400" dirty="0" smtClean="0"/>
              <a:t>: Která z následujících inzercí bude mít pravděpodobně nejmenší dopad na funkci proteinu?</a:t>
            </a:r>
            <a:endParaRPr lang="en-US" sz="2400" dirty="0"/>
          </a:p>
        </p:txBody>
      </p:sp>
      <p:sp>
        <p:nvSpPr>
          <p:cNvPr id="4" name="TextovéPole 3"/>
          <p:cNvSpPr txBox="1"/>
          <p:nvPr/>
        </p:nvSpPr>
        <p:spPr>
          <a:xfrm>
            <a:off x="1452880" y="2423109"/>
            <a:ext cx="2021840" cy="2554545"/>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000" dirty="0" smtClean="0"/>
              <a:t>Vložení 1 báze</a:t>
            </a:r>
          </a:p>
          <a:p>
            <a:pPr marL="342900" indent="-342900">
              <a:spcBef>
                <a:spcPts val="1800"/>
              </a:spcBef>
              <a:buFont typeface="Arial" panose="020B0604020202020204" pitchFamily="34" charset="0"/>
              <a:buChar char="•"/>
            </a:pPr>
            <a:r>
              <a:rPr lang="cs-CZ" sz="2000" dirty="0"/>
              <a:t>Vložení </a:t>
            </a:r>
            <a:r>
              <a:rPr lang="cs-CZ" sz="2000" dirty="0" smtClean="0"/>
              <a:t>2 bází </a:t>
            </a:r>
          </a:p>
          <a:p>
            <a:pPr marL="342900" indent="-342900">
              <a:spcBef>
                <a:spcPts val="1800"/>
              </a:spcBef>
              <a:buFont typeface="Arial" panose="020B0604020202020204" pitchFamily="34" charset="0"/>
              <a:buChar char="•"/>
            </a:pPr>
            <a:r>
              <a:rPr lang="cs-CZ" sz="2000" dirty="0" smtClean="0"/>
              <a:t>Vložení 3 bází</a:t>
            </a:r>
          </a:p>
          <a:p>
            <a:pPr marL="342900" indent="-342900">
              <a:spcBef>
                <a:spcPts val="1800"/>
              </a:spcBef>
              <a:buFont typeface="Arial" panose="020B0604020202020204" pitchFamily="34" charset="0"/>
              <a:buChar char="•"/>
            </a:pPr>
            <a:r>
              <a:rPr lang="cs-CZ" sz="2000" dirty="0" smtClean="0"/>
              <a:t>Vložení 4 bází</a:t>
            </a:r>
          </a:p>
          <a:p>
            <a:pPr marL="342900" indent="-342900">
              <a:spcBef>
                <a:spcPts val="1800"/>
              </a:spcBef>
              <a:buFont typeface="Arial" panose="020B0604020202020204" pitchFamily="34" charset="0"/>
              <a:buChar char="•"/>
            </a:pPr>
            <a:r>
              <a:rPr lang="cs-CZ" sz="2000" dirty="0" smtClean="0"/>
              <a:t>Vložení 5 bází </a:t>
            </a:r>
            <a:endParaRPr lang="en-US" sz="2000" dirty="0"/>
          </a:p>
        </p:txBody>
      </p:sp>
    </p:spTree>
    <p:extLst>
      <p:ext uri="{BB962C8B-B14F-4D97-AF65-F5344CB8AC3E}">
        <p14:creationId xmlns:p14="http://schemas.microsoft.com/office/powerpoint/2010/main" val="35745931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792480" y="775175"/>
            <a:ext cx="7792720" cy="830997"/>
          </a:xfrm>
          <a:prstGeom prst="rect">
            <a:avLst/>
          </a:prstGeom>
          <a:noFill/>
        </p:spPr>
        <p:txBody>
          <a:bodyPr wrap="square" rtlCol="0">
            <a:spAutoFit/>
          </a:bodyPr>
          <a:lstStyle/>
          <a:p>
            <a:r>
              <a:rPr lang="cs-CZ" sz="2400" b="1" dirty="0">
                <a:solidFill>
                  <a:srgbClr val="5A9B2D"/>
                </a:solidFill>
              </a:rPr>
              <a:t>Otázka:</a:t>
            </a:r>
            <a:r>
              <a:rPr lang="cs-CZ" sz="2400" dirty="0" smtClean="0"/>
              <a:t> Která z následujících inzercí bude mít pravděpodobně nejmenší dopad na funkci proteinu?</a:t>
            </a:r>
            <a:endParaRPr lang="en-US" sz="2400" dirty="0"/>
          </a:p>
        </p:txBody>
      </p:sp>
      <p:sp>
        <p:nvSpPr>
          <p:cNvPr id="4" name="TextovéPole 3"/>
          <p:cNvSpPr txBox="1"/>
          <p:nvPr/>
        </p:nvSpPr>
        <p:spPr>
          <a:xfrm>
            <a:off x="1452879" y="2423109"/>
            <a:ext cx="2391533" cy="2585323"/>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000" dirty="0" smtClean="0"/>
              <a:t>Vložení 1 báze</a:t>
            </a:r>
          </a:p>
          <a:p>
            <a:pPr marL="342900" indent="-342900">
              <a:spcBef>
                <a:spcPts val="1800"/>
              </a:spcBef>
              <a:buFont typeface="Arial" panose="020B0604020202020204" pitchFamily="34" charset="0"/>
              <a:buChar char="•"/>
            </a:pPr>
            <a:r>
              <a:rPr lang="cs-CZ" sz="2000" dirty="0"/>
              <a:t>Vložení </a:t>
            </a:r>
            <a:r>
              <a:rPr lang="cs-CZ" sz="2000" dirty="0" smtClean="0"/>
              <a:t>2 bází </a:t>
            </a:r>
          </a:p>
          <a:p>
            <a:pPr marL="342900" indent="-342900">
              <a:spcBef>
                <a:spcPts val="1800"/>
              </a:spcBef>
              <a:buFont typeface="Arial" panose="020B0604020202020204" pitchFamily="34" charset="0"/>
              <a:buChar char="•"/>
            </a:pPr>
            <a:r>
              <a:rPr lang="cs-CZ" sz="2200" b="1" dirty="0">
                <a:solidFill>
                  <a:srgbClr val="5A9B2D"/>
                </a:solidFill>
              </a:rPr>
              <a:t>Vložení 3 bází</a:t>
            </a:r>
          </a:p>
          <a:p>
            <a:pPr marL="342900" indent="-342900">
              <a:spcBef>
                <a:spcPts val="1800"/>
              </a:spcBef>
              <a:buFont typeface="Arial" panose="020B0604020202020204" pitchFamily="34" charset="0"/>
              <a:buChar char="•"/>
            </a:pPr>
            <a:r>
              <a:rPr lang="cs-CZ" sz="2000" dirty="0" smtClean="0"/>
              <a:t>Vložení 4 bází</a:t>
            </a:r>
          </a:p>
          <a:p>
            <a:pPr marL="342900" indent="-342900">
              <a:spcBef>
                <a:spcPts val="1800"/>
              </a:spcBef>
              <a:buFont typeface="Arial" panose="020B0604020202020204" pitchFamily="34" charset="0"/>
              <a:buChar char="•"/>
            </a:pPr>
            <a:r>
              <a:rPr lang="cs-CZ" sz="2000" dirty="0" smtClean="0"/>
              <a:t>Vložení 5 bází </a:t>
            </a:r>
            <a:endParaRPr lang="en-US" sz="2000" dirty="0"/>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579" y="5251581"/>
            <a:ext cx="7746769" cy="1320655"/>
          </a:xfrm>
          <a:prstGeom prst="rect">
            <a:avLst/>
          </a:prstGeom>
        </p:spPr>
      </p:pic>
    </p:spTree>
    <p:extLst>
      <p:ext uri="{BB962C8B-B14F-4D97-AF65-F5344CB8AC3E}">
        <p14:creationId xmlns:p14="http://schemas.microsoft.com/office/powerpoint/2010/main" val="194617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p:cNvSpPr txBox="1"/>
          <p:nvPr/>
        </p:nvSpPr>
        <p:spPr>
          <a:xfrm>
            <a:off x="1408464" y="2167182"/>
            <a:ext cx="4960332" cy="400110"/>
          </a:xfrm>
          <a:prstGeom prst="rect">
            <a:avLst/>
          </a:prstGeom>
          <a:noFill/>
        </p:spPr>
        <p:txBody>
          <a:bodyPr wrap="none" rtlCol="0">
            <a:spAutoFit/>
          </a:bodyPr>
          <a:lstStyle/>
          <a:p>
            <a:r>
              <a:rPr lang="cs-CZ" sz="2000" dirty="0" smtClean="0">
                <a:solidFill>
                  <a:srgbClr val="0070C0"/>
                </a:solidFill>
              </a:rPr>
              <a:t>Start </a:t>
            </a:r>
            <a:r>
              <a:rPr lang="cs-CZ" sz="2000" dirty="0" err="1" smtClean="0">
                <a:solidFill>
                  <a:srgbClr val="0070C0"/>
                </a:solidFill>
              </a:rPr>
              <a:t>start</a:t>
            </a:r>
            <a:r>
              <a:rPr lang="cs-CZ" sz="2000" dirty="0" smtClean="0">
                <a:solidFill>
                  <a:srgbClr val="0070C0"/>
                </a:solidFill>
              </a:rPr>
              <a:t> </a:t>
            </a:r>
            <a:r>
              <a:rPr lang="cs-CZ" sz="2000" dirty="0" err="1" smtClean="0">
                <a:solidFill>
                  <a:srgbClr val="0070C0"/>
                </a:solidFill>
              </a:rPr>
              <a:t>the</a:t>
            </a:r>
            <a:r>
              <a:rPr lang="cs-CZ" sz="2000" dirty="0" smtClean="0">
                <a:solidFill>
                  <a:srgbClr val="0070C0"/>
                </a:solidFill>
              </a:rPr>
              <a:t> fat </a:t>
            </a:r>
            <a:r>
              <a:rPr lang="cs-CZ" sz="2000" dirty="0" err="1" smtClean="0">
                <a:solidFill>
                  <a:srgbClr val="0070C0"/>
                </a:solidFill>
              </a:rPr>
              <a:t>cat</a:t>
            </a:r>
            <a:r>
              <a:rPr lang="cs-CZ" sz="2000" dirty="0" smtClean="0">
                <a:solidFill>
                  <a:srgbClr val="0070C0"/>
                </a:solidFill>
              </a:rPr>
              <a:t> </a:t>
            </a:r>
            <a:r>
              <a:rPr lang="cs-CZ" sz="2000" dirty="0" err="1" smtClean="0">
                <a:solidFill>
                  <a:srgbClr val="0070C0"/>
                </a:solidFill>
              </a:rPr>
              <a:t>ate</a:t>
            </a:r>
            <a:r>
              <a:rPr lang="cs-CZ" sz="2000" dirty="0" smtClean="0">
                <a:solidFill>
                  <a:srgbClr val="0070C0"/>
                </a:solidFill>
              </a:rPr>
              <a:t> </a:t>
            </a:r>
            <a:r>
              <a:rPr lang="cs-CZ" sz="2000" dirty="0" err="1" smtClean="0">
                <a:solidFill>
                  <a:srgbClr val="0070C0"/>
                </a:solidFill>
              </a:rPr>
              <a:t>the</a:t>
            </a:r>
            <a:r>
              <a:rPr lang="cs-CZ" sz="2000" dirty="0" smtClean="0">
                <a:solidFill>
                  <a:srgbClr val="0070C0"/>
                </a:solidFill>
              </a:rPr>
              <a:t> </a:t>
            </a:r>
            <a:r>
              <a:rPr lang="cs-CZ" sz="2000" dirty="0" err="1" smtClean="0">
                <a:solidFill>
                  <a:srgbClr val="0070C0"/>
                </a:solidFill>
              </a:rPr>
              <a:t>bad</a:t>
            </a:r>
            <a:r>
              <a:rPr lang="cs-CZ" sz="2000" dirty="0" smtClean="0">
                <a:solidFill>
                  <a:srgbClr val="0070C0"/>
                </a:solidFill>
              </a:rPr>
              <a:t> </a:t>
            </a:r>
            <a:r>
              <a:rPr lang="cs-CZ" sz="2000" dirty="0" err="1" smtClean="0">
                <a:solidFill>
                  <a:srgbClr val="0070C0"/>
                </a:solidFill>
              </a:rPr>
              <a:t>rat</a:t>
            </a:r>
            <a:r>
              <a:rPr lang="cs-CZ" sz="2000" dirty="0" smtClean="0">
                <a:solidFill>
                  <a:srgbClr val="0070C0"/>
                </a:solidFill>
              </a:rPr>
              <a:t> stop </a:t>
            </a:r>
            <a:r>
              <a:rPr lang="cs-CZ" sz="2000" dirty="0" err="1" smtClean="0">
                <a:solidFill>
                  <a:srgbClr val="0070C0"/>
                </a:solidFill>
              </a:rPr>
              <a:t>stop</a:t>
            </a:r>
            <a:endParaRPr lang="cs-CZ" sz="2000" dirty="0">
              <a:solidFill>
                <a:srgbClr val="0070C0"/>
              </a:solidFill>
            </a:endParaRPr>
          </a:p>
        </p:txBody>
      </p:sp>
      <p:sp>
        <p:nvSpPr>
          <p:cNvPr id="13" name="TextovéPole 12"/>
          <p:cNvSpPr txBox="1"/>
          <p:nvPr/>
        </p:nvSpPr>
        <p:spPr>
          <a:xfrm>
            <a:off x="360165" y="2168314"/>
            <a:ext cx="655949" cy="400110"/>
          </a:xfrm>
          <a:prstGeom prst="rect">
            <a:avLst/>
          </a:prstGeom>
          <a:noFill/>
        </p:spPr>
        <p:txBody>
          <a:bodyPr wrap="none" rtlCol="0">
            <a:spAutoFit/>
          </a:bodyPr>
          <a:lstStyle/>
          <a:p>
            <a:r>
              <a:rPr lang="cs-CZ" sz="2000" dirty="0" smtClean="0">
                <a:solidFill>
                  <a:srgbClr val="0070C0"/>
                </a:solidFill>
              </a:rPr>
              <a:t>DNA</a:t>
            </a:r>
            <a:endParaRPr lang="cs-CZ" sz="2000" dirty="0">
              <a:solidFill>
                <a:srgbClr val="0070C0"/>
              </a:solidFill>
            </a:endParaRPr>
          </a:p>
        </p:txBody>
      </p:sp>
      <p:sp>
        <p:nvSpPr>
          <p:cNvPr id="14" name="TextovéPole 13"/>
          <p:cNvSpPr txBox="1"/>
          <p:nvPr/>
        </p:nvSpPr>
        <p:spPr>
          <a:xfrm>
            <a:off x="1923945" y="2813951"/>
            <a:ext cx="3912161" cy="400110"/>
          </a:xfrm>
          <a:prstGeom prst="rect">
            <a:avLst/>
          </a:prstGeom>
          <a:noFill/>
        </p:spPr>
        <p:txBody>
          <a:bodyPr wrap="none" rtlCol="0">
            <a:spAutoFit/>
          </a:bodyPr>
          <a:lstStyle/>
          <a:p>
            <a:r>
              <a:rPr lang="cs-CZ" sz="2000" dirty="0" smtClean="0">
                <a:solidFill>
                  <a:srgbClr val="FF0000"/>
                </a:solidFill>
              </a:rPr>
              <a:t>Start </a:t>
            </a:r>
            <a:r>
              <a:rPr lang="cs-CZ" sz="2000" dirty="0" err="1" smtClean="0">
                <a:solidFill>
                  <a:srgbClr val="FF0000"/>
                </a:solidFill>
              </a:rPr>
              <a:t>the</a:t>
            </a:r>
            <a:r>
              <a:rPr lang="cs-CZ" sz="2000" dirty="0" smtClean="0">
                <a:solidFill>
                  <a:srgbClr val="FF0000"/>
                </a:solidFill>
              </a:rPr>
              <a:t> fat </a:t>
            </a:r>
            <a:r>
              <a:rPr lang="cs-CZ" sz="2000" dirty="0" err="1" smtClean="0">
                <a:solidFill>
                  <a:srgbClr val="FF0000"/>
                </a:solidFill>
              </a:rPr>
              <a:t>cat</a:t>
            </a:r>
            <a:r>
              <a:rPr lang="cs-CZ" sz="2000" dirty="0" smtClean="0">
                <a:solidFill>
                  <a:srgbClr val="FF0000"/>
                </a:solidFill>
              </a:rPr>
              <a:t> </a:t>
            </a:r>
            <a:r>
              <a:rPr lang="cs-CZ" sz="2000" dirty="0" err="1" smtClean="0">
                <a:solidFill>
                  <a:srgbClr val="FF0000"/>
                </a:solidFill>
              </a:rPr>
              <a:t>ate</a:t>
            </a:r>
            <a:r>
              <a:rPr lang="cs-CZ" sz="2000" dirty="0" smtClean="0">
                <a:solidFill>
                  <a:srgbClr val="FF0000"/>
                </a:solidFill>
              </a:rPr>
              <a:t> </a:t>
            </a:r>
            <a:r>
              <a:rPr lang="cs-CZ" sz="2000" dirty="0" err="1" smtClean="0">
                <a:solidFill>
                  <a:srgbClr val="FF0000"/>
                </a:solidFill>
              </a:rPr>
              <a:t>the</a:t>
            </a:r>
            <a:r>
              <a:rPr lang="cs-CZ" sz="2000" dirty="0" smtClean="0">
                <a:solidFill>
                  <a:srgbClr val="FF0000"/>
                </a:solidFill>
              </a:rPr>
              <a:t> </a:t>
            </a:r>
            <a:r>
              <a:rPr lang="cs-CZ" sz="2000" dirty="0" err="1" smtClean="0">
                <a:solidFill>
                  <a:srgbClr val="FF0000"/>
                </a:solidFill>
              </a:rPr>
              <a:t>bad</a:t>
            </a:r>
            <a:r>
              <a:rPr lang="cs-CZ" sz="2000" dirty="0" smtClean="0">
                <a:solidFill>
                  <a:srgbClr val="FF0000"/>
                </a:solidFill>
              </a:rPr>
              <a:t> </a:t>
            </a:r>
            <a:r>
              <a:rPr lang="cs-CZ" sz="2000" dirty="0" err="1" smtClean="0">
                <a:solidFill>
                  <a:srgbClr val="FF0000"/>
                </a:solidFill>
              </a:rPr>
              <a:t>rat</a:t>
            </a:r>
            <a:r>
              <a:rPr lang="cs-CZ" sz="2000" dirty="0" smtClean="0">
                <a:solidFill>
                  <a:srgbClr val="FF0000"/>
                </a:solidFill>
              </a:rPr>
              <a:t> stop</a:t>
            </a:r>
            <a:endParaRPr lang="cs-CZ" sz="2000" dirty="0">
              <a:solidFill>
                <a:srgbClr val="FF0000"/>
              </a:solidFill>
            </a:endParaRPr>
          </a:p>
        </p:txBody>
      </p:sp>
      <p:sp>
        <p:nvSpPr>
          <p:cNvPr id="15" name="TextovéPole 14"/>
          <p:cNvSpPr txBox="1"/>
          <p:nvPr/>
        </p:nvSpPr>
        <p:spPr>
          <a:xfrm>
            <a:off x="360165" y="2776187"/>
            <a:ext cx="638316" cy="400110"/>
          </a:xfrm>
          <a:prstGeom prst="rect">
            <a:avLst/>
          </a:prstGeom>
          <a:noFill/>
        </p:spPr>
        <p:txBody>
          <a:bodyPr wrap="none" rtlCol="0">
            <a:spAutoFit/>
          </a:bodyPr>
          <a:lstStyle/>
          <a:p>
            <a:r>
              <a:rPr lang="cs-CZ" sz="2000" dirty="0" smtClean="0">
                <a:solidFill>
                  <a:srgbClr val="FF0000"/>
                </a:solidFill>
              </a:rPr>
              <a:t>RNA</a:t>
            </a:r>
            <a:endParaRPr lang="cs-CZ" sz="2000" dirty="0">
              <a:solidFill>
                <a:srgbClr val="FF0000"/>
              </a:solidFill>
            </a:endParaRPr>
          </a:p>
        </p:txBody>
      </p:sp>
      <p:sp>
        <p:nvSpPr>
          <p:cNvPr id="16" name="Šipka dolů 15"/>
          <p:cNvSpPr/>
          <p:nvPr/>
        </p:nvSpPr>
        <p:spPr>
          <a:xfrm>
            <a:off x="3655574" y="2629979"/>
            <a:ext cx="378075" cy="24657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p>
        </p:txBody>
      </p:sp>
      <p:sp>
        <p:nvSpPr>
          <p:cNvPr id="17" name="Šipka dolů 16"/>
          <p:cNvSpPr/>
          <p:nvPr/>
        </p:nvSpPr>
        <p:spPr>
          <a:xfrm>
            <a:off x="3655573" y="3247376"/>
            <a:ext cx="378075" cy="24657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p>
        </p:txBody>
      </p:sp>
      <p:sp>
        <p:nvSpPr>
          <p:cNvPr id="18" name="TextovéPole 17"/>
          <p:cNvSpPr txBox="1"/>
          <p:nvPr/>
        </p:nvSpPr>
        <p:spPr>
          <a:xfrm>
            <a:off x="2698834" y="1759989"/>
            <a:ext cx="2142318" cy="400110"/>
          </a:xfrm>
          <a:prstGeom prst="rect">
            <a:avLst/>
          </a:prstGeom>
          <a:noFill/>
        </p:spPr>
        <p:txBody>
          <a:bodyPr wrap="none" rtlCol="0">
            <a:spAutoFit/>
          </a:bodyPr>
          <a:lstStyle/>
          <a:p>
            <a:r>
              <a:rPr lang="cs-CZ" sz="2000" dirty="0" smtClean="0"/>
              <a:t>Původní informace</a:t>
            </a:r>
            <a:endParaRPr lang="cs-CZ" sz="2000" dirty="0"/>
          </a:p>
        </p:txBody>
      </p:sp>
      <p:sp>
        <p:nvSpPr>
          <p:cNvPr id="19" name="TextovéPole 18"/>
          <p:cNvSpPr txBox="1"/>
          <p:nvPr/>
        </p:nvSpPr>
        <p:spPr>
          <a:xfrm>
            <a:off x="2208971" y="3455701"/>
            <a:ext cx="3359318" cy="400110"/>
          </a:xfrm>
          <a:prstGeom prst="rect">
            <a:avLst/>
          </a:prstGeom>
          <a:noFill/>
        </p:spPr>
        <p:txBody>
          <a:bodyPr wrap="none" rtlCol="0">
            <a:spAutoFit/>
          </a:bodyPr>
          <a:lstStyle/>
          <a:p>
            <a:r>
              <a:rPr lang="cs-CZ" sz="2000" dirty="0" smtClean="0">
                <a:solidFill>
                  <a:srgbClr val="7030A0"/>
                </a:solidFill>
              </a:rPr>
              <a:t>Tlustá kočka snědla zlou krysu.</a:t>
            </a:r>
            <a:endParaRPr lang="cs-CZ" sz="2000" dirty="0">
              <a:solidFill>
                <a:srgbClr val="7030A0"/>
              </a:solidFill>
            </a:endParaRPr>
          </a:p>
        </p:txBody>
      </p:sp>
      <p:sp>
        <p:nvSpPr>
          <p:cNvPr id="20" name="TextovéPole 19"/>
          <p:cNvSpPr txBox="1"/>
          <p:nvPr/>
        </p:nvSpPr>
        <p:spPr>
          <a:xfrm>
            <a:off x="359892" y="3455701"/>
            <a:ext cx="944041" cy="400110"/>
          </a:xfrm>
          <a:prstGeom prst="rect">
            <a:avLst/>
          </a:prstGeom>
          <a:noFill/>
        </p:spPr>
        <p:txBody>
          <a:bodyPr wrap="none" rtlCol="0">
            <a:spAutoFit/>
          </a:bodyPr>
          <a:lstStyle/>
          <a:p>
            <a:r>
              <a:rPr lang="cs-CZ" sz="2000" dirty="0" smtClean="0">
                <a:solidFill>
                  <a:srgbClr val="7030A0"/>
                </a:solidFill>
              </a:rPr>
              <a:t>Protein</a:t>
            </a:r>
            <a:endParaRPr lang="cs-CZ" sz="2000" dirty="0">
              <a:solidFill>
                <a:srgbClr val="7030A0"/>
              </a:solidFill>
            </a:endParaRPr>
          </a:p>
        </p:txBody>
      </p:sp>
      <p:sp>
        <p:nvSpPr>
          <p:cNvPr id="21" name="TextovéPole 20"/>
          <p:cNvSpPr txBox="1"/>
          <p:nvPr/>
        </p:nvSpPr>
        <p:spPr>
          <a:xfrm>
            <a:off x="1393598" y="4725649"/>
            <a:ext cx="5103705" cy="400110"/>
          </a:xfrm>
          <a:prstGeom prst="rect">
            <a:avLst/>
          </a:prstGeom>
          <a:noFill/>
        </p:spPr>
        <p:txBody>
          <a:bodyPr wrap="none" rtlCol="0">
            <a:spAutoFit/>
          </a:bodyPr>
          <a:lstStyle/>
          <a:p>
            <a:r>
              <a:rPr lang="cs-CZ" sz="2000" dirty="0" smtClean="0">
                <a:solidFill>
                  <a:srgbClr val="0070C0"/>
                </a:solidFill>
              </a:rPr>
              <a:t>Start start </a:t>
            </a:r>
            <a:r>
              <a:rPr lang="cs-CZ" sz="2000" dirty="0" err="1" smtClean="0">
                <a:solidFill>
                  <a:srgbClr val="0070C0"/>
                </a:solidFill>
              </a:rPr>
              <a:t>the</a:t>
            </a:r>
            <a:r>
              <a:rPr lang="cs-CZ" sz="2000" dirty="0" smtClean="0">
                <a:solidFill>
                  <a:srgbClr val="0070C0"/>
                </a:solidFill>
              </a:rPr>
              <a:t> fat </a:t>
            </a:r>
            <a:r>
              <a:rPr lang="cs-CZ" sz="2000" dirty="0" err="1" smtClean="0">
                <a:solidFill>
                  <a:srgbClr val="0070C0"/>
                </a:solidFill>
              </a:rPr>
              <a:t>cat</a:t>
            </a:r>
            <a:r>
              <a:rPr lang="cs-CZ" sz="2000" dirty="0" smtClean="0">
                <a:solidFill>
                  <a:srgbClr val="0070C0"/>
                </a:solidFill>
              </a:rPr>
              <a:t> </a:t>
            </a:r>
            <a:r>
              <a:rPr lang="cs-CZ" sz="2000" dirty="0" err="1" smtClean="0">
                <a:solidFill>
                  <a:srgbClr val="0070C0"/>
                </a:solidFill>
              </a:rPr>
              <a:t>a</a:t>
            </a:r>
            <a:r>
              <a:rPr lang="cs-CZ" sz="2000" dirty="0" err="1" smtClean="0"/>
              <a:t>t</a:t>
            </a:r>
            <a:r>
              <a:rPr lang="cs-CZ" sz="2000" dirty="0" err="1" smtClean="0">
                <a:solidFill>
                  <a:srgbClr val="0070C0"/>
                </a:solidFill>
              </a:rPr>
              <a:t>t</a:t>
            </a:r>
            <a:r>
              <a:rPr lang="cs-CZ" sz="2000" dirty="0" smtClean="0">
                <a:solidFill>
                  <a:srgbClr val="0070C0"/>
                </a:solidFill>
              </a:rPr>
              <a:t> </a:t>
            </a:r>
            <a:r>
              <a:rPr lang="cs-CZ" sz="2000" dirty="0" err="1" smtClean="0">
                <a:solidFill>
                  <a:srgbClr val="0070C0"/>
                </a:solidFill>
              </a:rPr>
              <a:t>eth</a:t>
            </a:r>
            <a:r>
              <a:rPr lang="cs-CZ" sz="2000" dirty="0" smtClean="0">
                <a:solidFill>
                  <a:srgbClr val="0070C0"/>
                </a:solidFill>
              </a:rPr>
              <a:t> </a:t>
            </a:r>
            <a:r>
              <a:rPr lang="cs-CZ" sz="2000" dirty="0" err="1" smtClean="0">
                <a:solidFill>
                  <a:srgbClr val="0070C0"/>
                </a:solidFill>
              </a:rPr>
              <a:t>eba</a:t>
            </a:r>
            <a:r>
              <a:rPr lang="cs-CZ" sz="2000" dirty="0" smtClean="0">
                <a:solidFill>
                  <a:srgbClr val="0070C0"/>
                </a:solidFill>
              </a:rPr>
              <a:t> dra t stop stop</a:t>
            </a:r>
            <a:endParaRPr lang="cs-CZ" sz="2000" dirty="0">
              <a:solidFill>
                <a:srgbClr val="0070C0"/>
              </a:solidFill>
            </a:endParaRPr>
          </a:p>
        </p:txBody>
      </p:sp>
      <p:sp>
        <p:nvSpPr>
          <p:cNvPr id="22" name="TextovéPole 21"/>
          <p:cNvSpPr txBox="1"/>
          <p:nvPr/>
        </p:nvSpPr>
        <p:spPr>
          <a:xfrm>
            <a:off x="360165" y="4725649"/>
            <a:ext cx="655949" cy="400110"/>
          </a:xfrm>
          <a:prstGeom prst="rect">
            <a:avLst/>
          </a:prstGeom>
          <a:noFill/>
        </p:spPr>
        <p:txBody>
          <a:bodyPr wrap="none" rtlCol="0">
            <a:spAutoFit/>
          </a:bodyPr>
          <a:lstStyle/>
          <a:p>
            <a:r>
              <a:rPr lang="cs-CZ" sz="2000" dirty="0" smtClean="0">
                <a:solidFill>
                  <a:srgbClr val="0070C0"/>
                </a:solidFill>
              </a:rPr>
              <a:t>DNA</a:t>
            </a:r>
            <a:endParaRPr lang="cs-CZ" sz="2000" dirty="0">
              <a:solidFill>
                <a:srgbClr val="0070C0"/>
              </a:solidFill>
            </a:endParaRPr>
          </a:p>
        </p:txBody>
      </p:sp>
      <p:sp>
        <p:nvSpPr>
          <p:cNvPr id="23" name="TextovéPole 22"/>
          <p:cNvSpPr txBox="1"/>
          <p:nvPr/>
        </p:nvSpPr>
        <p:spPr>
          <a:xfrm>
            <a:off x="2116813" y="4256239"/>
            <a:ext cx="3467039" cy="400110"/>
          </a:xfrm>
          <a:prstGeom prst="rect">
            <a:avLst/>
          </a:prstGeom>
          <a:noFill/>
        </p:spPr>
        <p:txBody>
          <a:bodyPr wrap="none" rtlCol="0">
            <a:spAutoFit/>
          </a:bodyPr>
          <a:lstStyle/>
          <a:p>
            <a:r>
              <a:rPr lang="cs-CZ" sz="2000" dirty="0" smtClean="0"/>
              <a:t>Inzerce </a:t>
            </a:r>
            <a:r>
              <a:rPr lang="cs-CZ" sz="2000" dirty="0">
                <a:sym typeface="Wingdings" panose="05000000000000000000" pitchFamily="2" charset="2"/>
              </a:rPr>
              <a:t></a:t>
            </a:r>
            <a:r>
              <a:rPr lang="en-US" sz="2000" dirty="0">
                <a:sym typeface="Wingdings" panose="05000000000000000000" pitchFamily="2" charset="2"/>
              </a:rPr>
              <a:t> </a:t>
            </a:r>
            <a:r>
              <a:rPr lang="en-US" sz="2000" dirty="0" err="1">
                <a:sym typeface="Wingdings" panose="05000000000000000000" pitchFamily="2" charset="2"/>
              </a:rPr>
              <a:t>posun</a:t>
            </a:r>
            <a:r>
              <a:rPr lang="en-US" sz="2000" dirty="0">
                <a:sym typeface="Wingdings" panose="05000000000000000000" pitchFamily="2" charset="2"/>
              </a:rPr>
              <a:t> </a:t>
            </a:r>
            <a:r>
              <a:rPr lang="cs-CZ" sz="2000" dirty="0">
                <a:sym typeface="Wingdings" panose="05000000000000000000" pitchFamily="2" charset="2"/>
              </a:rPr>
              <a:t>čtecího rámce</a:t>
            </a:r>
            <a:endParaRPr lang="cs-CZ" sz="2000" dirty="0"/>
          </a:p>
        </p:txBody>
      </p:sp>
      <p:sp>
        <p:nvSpPr>
          <p:cNvPr id="24" name="TextovéPole 23"/>
          <p:cNvSpPr txBox="1"/>
          <p:nvPr/>
        </p:nvSpPr>
        <p:spPr>
          <a:xfrm>
            <a:off x="1814023" y="5380345"/>
            <a:ext cx="4113242" cy="400110"/>
          </a:xfrm>
          <a:prstGeom prst="rect">
            <a:avLst/>
          </a:prstGeom>
          <a:noFill/>
        </p:spPr>
        <p:txBody>
          <a:bodyPr wrap="none" rtlCol="0">
            <a:spAutoFit/>
          </a:bodyPr>
          <a:lstStyle/>
          <a:p>
            <a:r>
              <a:rPr lang="cs-CZ" sz="2000" dirty="0" smtClean="0">
                <a:solidFill>
                  <a:srgbClr val="FF0000"/>
                </a:solidFill>
              </a:rPr>
              <a:t>Start </a:t>
            </a:r>
            <a:r>
              <a:rPr lang="cs-CZ" sz="2000" dirty="0" err="1" smtClean="0">
                <a:solidFill>
                  <a:srgbClr val="FF0000"/>
                </a:solidFill>
              </a:rPr>
              <a:t>the</a:t>
            </a:r>
            <a:r>
              <a:rPr lang="cs-CZ" sz="2000" dirty="0" smtClean="0">
                <a:solidFill>
                  <a:srgbClr val="FF0000"/>
                </a:solidFill>
              </a:rPr>
              <a:t> fat </a:t>
            </a:r>
            <a:r>
              <a:rPr lang="cs-CZ" sz="2000" dirty="0" err="1" smtClean="0">
                <a:solidFill>
                  <a:srgbClr val="FF0000"/>
                </a:solidFill>
              </a:rPr>
              <a:t>cat</a:t>
            </a:r>
            <a:r>
              <a:rPr lang="cs-CZ" sz="2000" dirty="0" smtClean="0">
                <a:solidFill>
                  <a:srgbClr val="FF0000"/>
                </a:solidFill>
              </a:rPr>
              <a:t> </a:t>
            </a:r>
            <a:r>
              <a:rPr lang="cs-CZ" sz="2000" dirty="0" err="1" smtClean="0">
                <a:solidFill>
                  <a:srgbClr val="FF0000"/>
                </a:solidFill>
              </a:rPr>
              <a:t>a</a:t>
            </a:r>
            <a:r>
              <a:rPr lang="cs-CZ" sz="2000" dirty="0" err="1" smtClean="0"/>
              <a:t>t</a:t>
            </a:r>
            <a:r>
              <a:rPr lang="cs-CZ" sz="2000" dirty="0" err="1" smtClean="0">
                <a:solidFill>
                  <a:srgbClr val="FF0000"/>
                </a:solidFill>
              </a:rPr>
              <a:t>t</a:t>
            </a:r>
            <a:r>
              <a:rPr lang="cs-CZ" sz="2000" dirty="0" smtClean="0">
                <a:solidFill>
                  <a:srgbClr val="FF0000"/>
                </a:solidFill>
              </a:rPr>
              <a:t> </a:t>
            </a:r>
            <a:r>
              <a:rPr lang="cs-CZ" sz="2000" dirty="0" err="1" smtClean="0">
                <a:solidFill>
                  <a:srgbClr val="FF0000"/>
                </a:solidFill>
              </a:rPr>
              <a:t>eth</a:t>
            </a:r>
            <a:r>
              <a:rPr lang="cs-CZ" sz="2000" dirty="0" smtClean="0">
                <a:solidFill>
                  <a:srgbClr val="FF0000"/>
                </a:solidFill>
              </a:rPr>
              <a:t> </a:t>
            </a:r>
            <a:r>
              <a:rPr lang="cs-CZ" sz="2000" dirty="0" err="1" smtClean="0">
                <a:solidFill>
                  <a:srgbClr val="FF0000"/>
                </a:solidFill>
              </a:rPr>
              <a:t>eba</a:t>
            </a:r>
            <a:r>
              <a:rPr lang="cs-CZ" sz="2000" dirty="0" smtClean="0">
                <a:solidFill>
                  <a:srgbClr val="FF0000"/>
                </a:solidFill>
              </a:rPr>
              <a:t> dra t stop </a:t>
            </a:r>
            <a:endParaRPr lang="cs-CZ" sz="2000" dirty="0">
              <a:solidFill>
                <a:srgbClr val="FF0000"/>
              </a:solidFill>
            </a:endParaRPr>
          </a:p>
        </p:txBody>
      </p:sp>
      <p:sp>
        <p:nvSpPr>
          <p:cNvPr id="25" name="TextovéPole 24"/>
          <p:cNvSpPr txBox="1"/>
          <p:nvPr/>
        </p:nvSpPr>
        <p:spPr>
          <a:xfrm>
            <a:off x="395580" y="5333522"/>
            <a:ext cx="638316" cy="400110"/>
          </a:xfrm>
          <a:prstGeom prst="rect">
            <a:avLst/>
          </a:prstGeom>
          <a:noFill/>
        </p:spPr>
        <p:txBody>
          <a:bodyPr wrap="none" rtlCol="0">
            <a:spAutoFit/>
          </a:bodyPr>
          <a:lstStyle/>
          <a:p>
            <a:r>
              <a:rPr lang="cs-CZ" sz="2000" dirty="0" smtClean="0">
                <a:solidFill>
                  <a:srgbClr val="FF0000"/>
                </a:solidFill>
              </a:rPr>
              <a:t>RNA</a:t>
            </a:r>
            <a:endParaRPr lang="cs-CZ" sz="2000" dirty="0">
              <a:solidFill>
                <a:srgbClr val="FF0000"/>
              </a:solidFill>
            </a:endParaRPr>
          </a:p>
        </p:txBody>
      </p:sp>
      <p:sp>
        <p:nvSpPr>
          <p:cNvPr id="26" name="Šipka dolů 25"/>
          <p:cNvSpPr/>
          <p:nvPr/>
        </p:nvSpPr>
        <p:spPr>
          <a:xfrm>
            <a:off x="3690989" y="5187314"/>
            <a:ext cx="378075" cy="24657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p>
        </p:txBody>
      </p:sp>
      <p:sp>
        <p:nvSpPr>
          <p:cNvPr id="27" name="TextovéPole 26"/>
          <p:cNvSpPr txBox="1"/>
          <p:nvPr/>
        </p:nvSpPr>
        <p:spPr>
          <a:xfrm>
            <a:off x="1814023" y="6104024"/>
            <a:ext cx="3618363" cy="400110"/>
          </a:xfrm>
          <a:prstGeom prst="rect">
            <a:avLst/>
          </a:prstGeom>
          <a:noFill/>
        </p:spPr>
        <p:txBody>
          <a:bodyPr wrap="none" rtlCol="0">
            <a:spAutoFit/>
          </a:bodyPr>
          <a:lstStyle/>
          <a:p>
            <a:r>
              <a:rPr lang="cs-CZ" sz="2000" dirty="0" smtClean="0">
                <a:solidFill>
                  <a:srgbClr val="7030A0"/>
                </a:solidFill>
              </a:rPr>
              <a:t>Tlustá kočka </a:t>
            </a:r>
            <a:r>
              <a:rPr lang="cs-CZ" sz="2000" dirty="0" err="1" smtClean="0">
                <a:solidFill>
                  <a:srgbClr val="7030A0"/>
                </a:solidFill>
              </a:rPr>
              <a:t>nxhsk</a:t>
            </a:r>
            <a:r>
              <a:rPr lang="cs-CZ" sz="2000" dirty="0" smtClean="0">
                <a:solidFill>
                  <a:srgbClr val="7030A0"/>
                </a:solidFill>
              </a:rPr>
              <a:t> </a:t>
            </a:r>
            <a:r>
              <a:rPr lang="cs-CZ" sz="2000" dirty="0" err="1" smtClean="0">
                <a:solidFill>
                  <a:srgbClr val="7030A0"/>
                </a:solidFill>
              </a:rPr>
              <a:t>ndjhsd</a:t>
            </a:r>
            <a:r>
              <a:rPr lang="cs-CZ" sz="2000" dirty="0" smtClean="0">
                <a:solidFill>
                  <a:srgbClr val="7030A0"/>
                </a:solidFill>
              </a:rPr>
              <a:t> </a:t>
            </a:r>
            <a:r>
              <a:rPr lang="cs-CZ" sz="2000" dirty="0" err="1" smtClean="0">
                <a:solidFill>
                  <a:srgbClr val="7030A0"/>
                </a:solidFill>
              </a:rPr>
              <a:t>nxgfaů</a:t>
            </a:r>
            <a:endParaRPr lang="cs-CZ" sz="2000" dirty="0">
              <a:solidFill>
                <a:srgbClr val="7030A0"/>
              </a:solidFill>
            </a:endParaRPr>
          </a:p>
        </p:txBody>
      </p:sp>
      <p:sp>
        <p:nvSpPr>
          <p:cNvPr id="28" name="TextovéPole 27"/>
          <p:cNvSpPr txBox="1"/>
          <p:nvPr/>
        </p:nvSpPr>
        <p:spPr>
          <a:xfrm>
            <a:off x="386055" y="6100012"/>
            <a:ext cx="944041" cy="400110"/>
          </a:xfrm>
          <a:prstGeom prst="rect">
            <a:avLst/>
          </a:prstGeom>
          <a:noFill/>
        </p:spPr>
        <p:txBody>
          <a:bodyPr wrap="none" rtlCol="0">
            <a:spAutoFit/>
          </a:bodyPr>
          <a:lstStyle/>
          <a:p>
            <a:r>
              <a:rPr lang="cs-CZ" sz="2000" dirty="0" smtClean="0">
                <a:solidFill>
                  <a:srgbClr val="7030A0"/>
                </a:solidFill>
              </a:rPr>
              <a:t>Protein</a:t>
            </a:r>
            <a:endParaRPr lang="cs-CZ" sz="2000" dirty="0">
              <a:solidFill>
                <a:srgbClr val="7030A0"/>
              </a:solidFill>
            </a:endParaRPr>
          </a:p>
        </p:txBody>
      </p:sp>
      <p:sp>
        <p:nvSpPr>
          <p:cNvPr id="29" name="Šipka dolů 28"/>
          <p:cNvSpPr/>
          <p:nvPr/>
        </p:nvSpPr>
        <p:spPr>
          <a:xfrm>
            <a:off x="3690989" y="5922698"/>
            <a:ext cx="378075" cy="24657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2000">
              <a:solidFill>
                <a:srgbClr val="7030A0"/>
              </a:solidFill>
            </a:endParaRPr>
          </a:p>
        </p:txBody>
      </p:sp>
      <p:sp>
        <p:nvSpPr>
          <p:cNvPr id="30" name="TextovéPole 29"/>
          <p:cNvSpPr txBox="1"/>
          <p:nvPr/>
        </p:nvSpPr>
        <p:spPr>
          <a:xfrm>
            <a:off x="6391171" y="2468249"/>
            <a:ext cx="2535445" cy="3831818"/>
          </a:xfrm>
          <a:prstGeom prst="rect">
            <a:avLst/>
          </a:prstGeom>
          <a:noFill/>
        </p:spPr>
        <p:txBody>
          <a:bodyPr wrap="square" rtlCol="0">
            <a:spAutoFit/>
          </a:bodyPr>
          <a:lstStyle/>
          <a:p>
            <a:pPr marL="285750" indent="-285750">
              <a:spcBef>
                <a:spcPts val="1800"/>
              </a:spcBef>
              <a:buFont typeface="Arial" panose="020B0604020202020204" pitchFamily="34" charset="0"/>
              <a:buChar char="•"/>
            </a:pPr>
            <a:r>
              <a:rPr lang="cs-CZ" dirty="0"/>
              <a:t>Může se vložit/ztratit více nukleotidů najednou</a:t>
            </a:r>
          </a:p>
          <a:p>
            <a:pPr marL="285750" indent="-285750">
              <a:spcBef>
                <a:spcPts val="1800"/>
              </a:spcBef>
              <a:buFont typeface="Arial" panose="020B0604020202020204" pitchFamily="34" charset="0"/>
              <a:buChar char="•"/>
            </a:pPr>
            <a:r>
              <a:rPr lang="cs-CZ" dirty="0"/>
              <a:t>Každý </a:t>
            </a:r>
            <a:r>
              <a:rPr lang="cs-CZ" dirty="0" err="1"/>
              <a:t>indel</a:t>
            </a:r>
            <a:r>
              <a:rPr lang="cs-CZ" dirty="0"/>
              <a:t> (kromě násobků 3) způsobí posun čtecího rámce</a:t>
            </a:r>
          </a:p>
          <a:p>
            <a:pPr marL="285750" indent="-285750">
              <a:spcBef>
                <a:spcPts val="1800"/>
              </a:spcBef>
              <a:buFont typeface="Arial" panose="020B0604020202020204" pitchFamily="34" charset="0"/>
              <a:buChar char="•"/>
            </a:pPr>
            <a:r>
              <a:rPr lang="cs-CZ" dirty="0" smtClean="0"/>
              <a:t>Často kratší protein (v alternativním čtecím rámci jsou častěji stop kodony)</a:t>
            </a:r>
          </a:p>
          <a:p>
            <a:pPr marL="285750" indent="-285750">
              <a:spcBef>
                <a:spcPts val="1800"/>
              </a:spcBef>
              <a:buFont typeface="Arial" panose="020B0604020202020204" pitchFamily="34" charset="0"/>
              <a:buChar char="•"/>
            </a:pPr>
            <a:endParaRPr lang="cs-CZ" dirty="0"/>
          </a:p>
        </p:txBody>
      </p:sp>
      <p:sp>
        <p:nvSpPr>
          <p:cNvPr id="31" name="Nadpis 1"/>
          <p:cNvSpPr txBox="1">
            <a:spLocks/>
          </p:cNvSpPr>
          <p:nvPr/>
        </p:nvSpPr>
        <p:spPr>
          <a:xfrm>
            <a:off x="705413" y="-36498"/>
            <a:ext cx="7886700" cy="1325563"/>
          </a:xfrm>
          <a:prstGeom prst="rect">
            <a:avLst/>
          </a:prstGeom>
        </p:spPr>
        <p:txBody>
          <a:bodyPr vert="horz" lIns="91440" tIns="45720" rIns="91440" bIns="45720" rtlCol="0" anchor="ctr">
            <a:normAutofit/>
          </a:bodyPr>
          <a:lstStyle>
            <a:lvl1pPr algn="ctr">
              <a:lnSpc>
                <a:spcPct val="90000"/>
              </a:lnSpc>
              <a:spcBef>
                <a:spcPct val="0"/>
              </a:spcBef>
              <a:buNone/>
              <a:defRPr sz="4000">
                <a:solidFill>
                  <a:srgbClr val="C00000"/>
                </a:solidFill>
                <a:latin typeface="+mj-lt"/>
                <a:ea typeface="+mj-ea"/>
                <a:cs typeface="+mj-cs"/>
              </a:defRPr>
            </a:lvl1pPr>
          </a:lstStyle>
          <a:p>
            <a:r>
              <a:rPr lang="cs-CZ" dirty="0">
                <a:sym typeface="Wingdings" panose="05000000000000000000" pitchFamily="2" charset="2"/>
              </a:rPr>
              <a:t>Mutace v kódující oblasti</a:t>
            </a:r>
          </a:p>
        </p:txBody>
      </p:sp>
      <p:sp>
        <p:nvSpPr>
          <p:cNvPr id="2" name="TextovéPole 1"/>
          <p:cNvSpPr txBox="1"/>
          <p:nvPr/>
        </p:nvSpPr>
        <p:spPr>
          <a:xfrm>
            <a:off x="386055" y="1063622"/>
            <a:ext cx="3346814" cy="707886"/>
          </a:xfrm>
          <a:prstGeom prst="rect">
            <a:avLst/>
          </a:prstGeom>
          <a:noFill/>
        </p:spPr>
        <p:txBody>
          <a:bodyPr wrap="none" rtlCol="0">
            <a:spAutoFit/>
          </a:bodyPr>
          <a:lstStyle/>
          <a:p>
            <a:r>
              <a:rPr lang="cs-CZ" sz="2000" dirty="0"/>
              <a:t>Delece / inserce nukleotidu </a:t>
            </a:r>
            <a:r>
              <a:rPr lang="cs-CZ" sz="2000" dirty="0" smtClean="0">
                <a:sym typeface="Wingdings" panose="05000000000000000000" pitchFamily="2" charset="2"/>
              </a:rPr>
              <a:t></a:t>
            </a:r>
            <a:r>
              <a:rPr lang="cs-CZ" sz="2000" dirty="0"/>
              <a:t/>
            </a:r>
            <a:br>
              <a:rPr lang="cs-CZ" sz="2000" dirty="0"/>
            </a:br>
            <a:endParaRPr lang="cs-CZ" sz="2000" dirty="0"/>
          </a:p>
        </p:txBody>
      </p:sp>
      <p:sp>
        <p:nvSpPr>
          <p:cNvPr id="3" name="TextovéPole 2"/>
          <p:cNvSpPr txBox="1"/>
          <p:nvPr/>
        </p:nvSpPr>
        <p:spPr>
          <a:xfrm>
            <a:off x="3732869" y="1055662"/>
            <a:ext cx="3759312" cy="400110"/>
          </a:xfrm>
          <a:prstGeom prst="rect">
            <a:avLst/>
          </a:prstGeom>
          <a:solidFill>
            <a:schemeClr val="accent4">
              <a:lumMod val="20000"/>
              <a:lumOff val="80000"/>
            </a:schemeClr>
          </a:solidFill>
          <a:ln>
            <a:solidFill>
              <a:schemeClr val="tx1"/>
            </a:solidFill>
          </a:ln>
        </p:spPr>
        <p:txBody>
          <a:bodyPr wrap="square" rtlCol="0">
            <a:spAutoFit/>
          </a:bodyPr>
          <a:lstStyle>
            <a:defPPr>
              <a:defRPr lang="cs-CZ"/>
            </a:defPPr>
            <a:lvl1pPr>
              <a:defRPr sz="2000"/>
            </a:lvl1pPr>
          </a:lstStyle>
          <a:p>
            <a:r>
              <a:rPr lang="cs-CZ" dirty="0"/>
              <a:t>Posun čtecího rámce (</a:t>
            </a:r>
            <a:r>
              <a:rPr lang="cs-CZ" dirty="0" err="1"/>
              <a:t>frame</a:t>
            </a:r>
            <a:r>
              <a:rPr lang="cs-CZ" dirty="0"/>
              <a:t> shift)</a:t>
            </a:r>
          </a:p>
        </p:txBody>
      </p:sp>
    </p:spTree>
    <p:extLst>
      <p:ext uri="{BB962C8B-B14F-4D97-AF65-F5344CB8AC3E}">
        <p14:creationId xmlns:p14="http://schemas.microsoft.com/office/powerpoint/2010/main" val="262560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animBg="1"/>
      <p:bldP spid="17" grpId="0" animBg="1"/>
      <p:bldP spid="18" grpId="0"/>
      <p:bldP spid="19" grpId="0"/>
      <p:bldP spid="20" grpId="0"/>
      <p:bldP spid="21" grpId="0"/>
      <p:bldP spid="22" grpId="0"/>
      <p:bldP spid="23" grpId="0"/>
      <p:bldP spid="24" grpId="0"/>
      <p:bldP spid="25" grpId="0"/>
      <p:bldP spid="26" grpId="0" animBg="1"/>
      <p:bldP spid="27" grpId="0"/>
      <p:bldP spid="28" grpId="0"/>
      <p:bldP spid="29" grpId="0" animBg="1"/>
      <p:bldP spid="3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2109415" y="4755140"/>
            <a:ext cx="5032660" cy="400110"/>
          </a:xfrm>
          <a:prstGeom prst="rect">
            <a:avLst/>
          </a:prstGeom>
          <a:noFill/>
        </p:spPr>
        <p:txBody>
          <a:bodyPr wrap="none" rtlCol="0">
            <a:spAutoFit/>
          </a:bodyPr>
          <a:lstStyle/>
          <a:p>
            <a:r>
              <a:rPr lang="cs-CZ" sz="2000" dirty="0" smtClean="0">
                <a:solidFill>
                  <a:srgbClr val="0070C0"/>
                </a:solidFill>
              </a:rPr>
              <a:t>Start </a:t>
            </a:r>
            <a:r>
              <a:rPr lang="cs-CZ" sz="2000" dirty="0" err="1" smtClean="0">
                <a:solidFill>
                  <a:srgbClr val="0070C0"/>
                </a:solidFill>
              </a:rPr>
              <a:t>start</a:t>
            </a:r>
            <a:r>
              <a:rPr lang="cs-CZ" sz="2000" dirty="0" smtClean="0">
                <a:solidFill>
                  <a:srgbClr val="0070C0"/>
                </a:solidFill>
              </a:rPr>
              <a:t> </a:t>
            </a:r>
            <a:r>
              <a:rPr lang="cs-CZ" sz="2000" dirty="0" err="1" smtClean="0">
                <a:solidFill>
                  <a:srgbClr val="0070C0"/>
                </a:solidFill>
              </a:rPr>
              <a:t>the</a:t>
            </a:r>
            <a:r>
              <a:rPr lang="cs-CZ" sz="2000" dirty="0" smtClean="0">
                <a:solidFill>
                  <a:srgbClr val="0070C0"/>
                </a:solidFill>
              </a:rPr>
              <a:t> fat </a:t>
            </a:r>
            <a:r>
              <a:rPr lang="cs-CZ" sz="2000" dirty="0" err="1" smtClean="0">
                <a:solidFill>
                  <a:srgbClr val="0070C0"/>
                </a:solidFill>
              </a:rPr>
              <a:t>cat</a:t>
            </a:r>
            <a:r>
              <a:rPr lang="cs-CZ" sz="2000" dirty="0" smtClean="0">
                <a:solidFill>
                  <a:srgbClr val="0070C0"/>
                </a:solidFill>
              </a:rPr>
              <a:t> </a:t>
            </a:r>
            <a:r>
              <a:rPr lang="cs-CZ" sz="2000" dirty="0" err="1" smtClean="0">
                <a:solidFill>
                  <a:srgbClr val="0070C0"/>
                </a:solidFill>
              </a:rPr>
              <a:t>saw</a:t>
            </a:r>
            <a:r>
              <a:rPr lang="cs-CZ" sz="2000" dirty="0" smtClean="0">
                <a:solidFill>
                  <a:srgbClr val="0070C0"/>
                </a:solidFill>
              </a:rPr>
              <a:t> </a:t>
            </a:r>
            <a:r>
              <a:rPr lang="cs-CZ" sz="2000" dirty="0" err="1" smtClean="0">
                <a:solidFill>
                  <a:srgbClr val="0070C0"/>
                </a:solidFill>
              </a:rPr>
              <a:t>the</a:t>
            </a:r>
            <a:r>
              <a:rPr lang="cs-CZ" sz="2000" dirty="0" smtClean="0">
                <a:solidFill>
                  <a:srgbClr val="0070C0"/>
                </a:solidFill>
              </a:rPr>
              <a:t> </a:t>
            </a:r>
            <a:r>
              <a:rPr lang="cs-CZ" sz="2000" dirty="0" err="1" smtClean="0">
                <a:solidFill>
                  <a:srgbClr val="0070C0"/>
                </a:solidFill>
              </a:rPr>
              <a:t>bad</a:t>
            </a:r>
            <a:r>
              <a:rPr lang="cs-CZ" sz="2000" dirty="0" smtClean="0">
                <a:solidFill>
                  <a:srgbClr val="0070C0"/>
                </a:solidFill>
              </a:rPr>
              <a:t> </a:t>
            </a:r>
            <a:r>
              <a:rPr lang="cs-CZ" sz="2000" dirty="0" err="1" smtClean="0">
                <a:solidFill>
                  <a:srgbClr val="0070C0"/>
                </a:solidFill>
              </a:rPr>
              <a:t>rat</a:t>
            </a:r>
            <a:r>
              <a:rPr lang="cs-CZ" sz="2000" dirty="0" smtClean="0">
                <a:solidFill>
                  <a:srgbClr val="0070C0"/>
                </a:solidFill>
              </a:rPr>
              <a:t> stop </a:t>
            </a:r>
            <a:r>
              <a:rPr lang="cs-CZ" sz="2000" dirty="0" err="1" smtClean="0">
                <a:solidFill>
                  <a:srgbClr val="0070C0"/>
                </a:solidFill>
              </a:rPr>
              <a:t>stop</a:t>
            </a:r>
            <a:endParaRPr lang="cs-CZ" sz="2000" dirty="0">
              <a:solidFill>
                <a:srgbClr val="0070C0"/>
              </a:solidFill>
            </a:endParaRPr>
          </a:p>
        </p:txBody>
      </p:sp>
      <p:sp>
        <p:nvSpPr>
          <p:cNvPr id="6" name="TextovéPole 5"/>
          <p:cNvSpPr txBox="1"/>
          <p:nvPr/>
        </p:nvSpPr>
        <p:spPr>
          <a:xfrm>
            <a:off x="790323" y="4764367"/>
            <a:ext cx="655949" cy="400110"/>
          </a:xfrm>
          <a:prstGeom prst="rect">
            <a:avLst/>
          </a:prstGeom>
          <a:noFill/>
        </p:spPr>
        <p:txBody>
          <a:bodyPr wrap="none" rtlCol="0">
            <a:spAutoFit/>
          </a:bodyPr>
          <a:lstStyle/>
          <a:p>
            <a:r>
              <a:rPr lang="cs-CZ" sz="2000" dirty="0" smtClean="0">
                <a:solidFill>
                  <a:srgbClr val="0070C0"/>
                </a:solidFill>
              </a:rPr>
              <a:t>DNA</a:t>
            </a:r>
            <a:endParaRPr lang="cs-CZ" sz="2000" dirty="0">
              <a:solidFill>
                <a:srgbClr val="0070C0"/>
              </a:solidFill>
            </a:endParaRPr>
          </a:p>
        </p:txBody>
      </p:sp>
      <p:sp>
        <p:nvSpPr>
          <p:cNvPr id="7" name="TextovéPole 6"/>
          <p:cNvSpPr txBox="1"/>
          <p:nvPr/>
        </p:nvSpPr>
        <p:spPr>
          <a:xfrm>
            <a:off x="2620391" y="5482433"/>
            <a:ext cx="3984489" cy="400110"/>
          </a:xfrm>
          <a:prstGeom prst="rect">
            <a:avLst/>
          </a:prstGeom>
          <a:noFill/>
        </p:spPr>
        <p:txBody>
          <a:bodyPr wrap="none" rtlCol="0">
            <a:spAutoFit/>
          </a:bodyPr>
          <a:lstStyle/>
          <a:p>
            <a:r>
              <a:rPr lang="cs-CZ" sz="2000" dirty="0" smtClean="0">
                <a:solidFill>
                  <a:srgbClr val="FF0000"/>
                </a:solidFill>
              </a:rPr>
              <a:t>Start </a:t>
            </a:r>
            <a:r>
              <a:rPr lang="cs-CZ" sz="2000" dirty="0" err="1" smtClean="0">
                <a:solidFill>
                  <a:srgbClr val="FF0000"/>
                </a:solidFill>
              </a:rPr>
              <a:t>the</a:t>
            </a:r>
            <a:r>
              <a:rPr lang="cs-CZ" sz="2000" dirty="0" smtClean="0">
                <a:solidFill>
                  <a:srgbClr val="FF0000"/>
                </a:solidFill>
              </a:rPr>
              <a:t> fat </a:t>
            </a:r>
            <a:r>
              <a:rPr lang="cs-CZ" sz="2000" dirty="0" err="1" smtClean="0">
                <a:solidFill>
                  <a:srgbClr val="FF0000"/>
                </a:solidFill>
              </a:rPr>
              <a:t>cat</a:t>
            </a:r>
            <a:r>
              <a:rPr lang="cs-CZ" sz="2000" dirty="0" smtClean="0">
                <a:solidFill>
                  <a:srgbClr val="FF0000"/>
                </a:solidFill>
              </a:rPr>
              <a:t> </a:t>
            </a:r>
            <a:r>
              <a:rPr lang="cs-CZ" sz="2000" dirty="0" err="1" smtClean="0">
                <a:solidFill>
                  <a:srgbClr val="FF0000"/>
                </a:solidFill>
              </a:rPr>
              <a:t>saw</a:t>
            </a:r>
            <a:r>
              <a:rPr lang="cs-CZ" sz="2000" dirty="0" smtClean="0">
                <a:solidFill>
                  <a:srgbClr val="FF0000"/>
                </a:solidFill>
              </a:rPr>
              <a:t> </a:t>
            </a:r>
            <a:r>
              <a:rPr lang="cs-CZ" sz="2000" dirty="0" err="1" smtClean="0">
                <a:solidFill>
                  <a:srgbClr val="FF0000"/>
                </a:solidFill>
              </a:rPr>
              <a:t>the</a:t>
            </a:r>
            <a:r>
              <a:rPr lang="cs-CZ" sz="2000" dirty="0" smtClean="0">
                <a:solidFill>
                  <a:srgbClr val="FF0000"/>
                </a:solidFill>
              </a:rPr>
              <a:t> </a:t>
            </a:r>
            <a:r>
              <a:rPr lang="cs-CZ" sz="2000" dirty="0" err="1" smtClean="0">
                <a:solidFill>
                  <a:srgbClr val="FF0000"/>
                </a:solidFill>
              </a:rPr>
              <a:t>bad</a:t>
            </a:r>
            <a:r>
              <a:rPr lang="cs-CZ" sz="2000" dirty="0" smtClean="0">
                <a:solidFill>
                  <a:srgbClr val="FF0000"/>
                </a:solidFill>
              </a:rPr>
              <a:t> </a:t>
            </a:r>
            <a:r>
              <a:rPr lang="cs-CZ" sz="2000" dirty="0" err="1" smtClean="0">
                <a:solidFill>
                  <a:srgbClr val="FF0000"/>
                </a:solidFill>
              </a:rPr>
              <a:t>rat</a:t>
            </a:r>
            <a:r>
              <a:rPr lang="cs-CZ" sz="2000" dirty="0" smtClean="0">
                <a:solidFill>
                  <a:srgbClr val="FF0000"/>
                </a:solidFill>
              </a:rPr>
              <a:t> stop</a:t>
            </a:r>
            <a:endParaRPr lang="cs-CZ" sz="2000" dirty="0">
              <a:solidFill>
                <a:srgbClr val="FF0000"/>
              </a:solidFill>
            </a:endParaRPr>
          </a:p>
        </p:txBody>
      </p:sp>
      <p:sp>
        <p:nvSpPr>
          <p:cNvPr id="8" name="TextovéPole 7"/>
          <p:cNvSpPr txBox="1"/>
          <p:nvPr/>
        </p:nvSpPr>
        <p:spPr>
          <a:xfrm>
            <a:off x="799140" y="5442466"/>
            <a:ext cx="638316" cy="400110"/>
          </a:xfrm>
          <a:prstGeom prst="rect">
            <a:avLst/>
          </a:prstGeom>
          <a:noFill/>
        </p:spPr>
        <p:txBody>
          <a:bodyPr wrap="none" rtlCol="0">
            <a:spAutoFit/>
          </a:bodyPr>
          <a:lstStyle/>
          <a:p>
            <a:r>
              <a:rPr lang="cs-CZ" sz="2000" dirty="0" smtClean="0">
                <a:solidFill>
                  <a:srgbClr val="FF0000"/>
                </a:solidFill>
              </a:rPr>
              <a:t>RNA</a:t>
            </a:r>
            <a:endParaRPr lang="cs-CZ" sz="2000" dirty="0">
              <a:solidFill>
                <a:srgbClr val="FF0000"/>
              </a:solidFill>
            </a:endParaRPr>
          </a:p>
        </p:txBody>
      </p:sp>
      <p:sp>
        <p:nvSpPr>
          <p:cNvPr id="9" name="TextovéPole 8"/>
          <p:cNvSpPr txBox="1"/>
          <p:nvPr/>
        </p:nvSpPr>
        <p:spPr>
          <a:xfrm>
            <a:off x="2932235" y="6121488"/>
            <a:ext cx="3433056" cy="400110"/>
          </a:xfrm>
          <a:prstGeom prst="rect">
            <a:avLst/>
          </a:prstGeom>
          <a:noFill/>
        </p:spPr>
        <p:txBody>
          <a:bodyPr wrap="none" rtlCol="0">
            <a:spAutoFit/>
          </a:bodyPr>
          <a:lstStyle/>
          <a:p>
            <a:r>
              <a:rPr lang="cs-CZ" sz="2000" dirty="0" smtClean="0">
                <a:solidFill>
                  <a:srgbClr val="7030A0"/>
                </a:solidFill>
              </a:rPr>
              <a:t>Tlustá kočka uviděla zlou krysu.</a:t>
            </a:r>
            <a:endParaRPr lang="cs-CZ" sz="2000" dirty="0">
              <a:solidFill>
                <a:srgbClr val="7030A0"/>
              </a:solidFill>
            </a:endParaRPr>
          </a:p>
        </p:txBody>
      </p:sp>
      <p:sp>
        <p:nvSpPr>
          <p:cNvPr id="10" name="TextovéPole 9"/>
          <p:cNvSpPr txBox="1"/>
          <p:nvPr/>
        </p:nvSpPr>
        <p:spPr>
          <a:xfrm>
            <a:off x="789615" y="6050336"/>
            <a:ext cx="944041" cy="400110"/>
          </a:xfrm>
          <a:prstGeom prst="rect">
            <a:avLst/>
          </a:prstGeom>
          <a:noFill/>
        </p:spPr>
        <p:txBody>
          <a:bodyPr wrap="none" rtlCol="0">
            <a:spAutoFit/>
          </a:bodyPr>
          <a:lstStyle/>
          <a:p>
            <a:r>
              <a:rPr lang="cs-CZ" sz="2000" dirty="0" smtClean="0">
                <a:solidFill>
                  <a:srgbClr val="7030A0"/>
                </a:solidFill>
              </a:rPr>
              <a:t>Protein</a:t>
            </a:r>
            <a:endParaRPr lang="cs-CZ" sz="2000" dirty="0">
              <a:solidFill>
                <a:srgbClr val="7030A0"/>
              </a:solidFill>
            </a:endParaRPr>
          </a:p>
        </p:txBody>
      </p:sp>
      <p:sp>
        <p:nvSpPr>
          <p:cNvPr id="13" name="TextovéPole 12"/>
          <p:cNvSpPr txBox="1"/>
          <p:nvPr/>
        </p:nvSpPr>
        <p:spPr>
          <a:xfrm>
            <a:off x="2225827" y="2282611"/>
            <a:ext cx="4960332" cy="400110"/>
          </a:xfrm>
          <a:prstGeom prst="rect">
            <a:avLst/>
          </a:prstGeom>
          <a:noFill/>
        </p:spPr>
        <p:txBody>
          <a:bodyPr wrap="none" rtlCol="0">
            <a:spAutoFit/>
          </a:bodyPr>
          <a:lstStyle/>
          <a:p>
            <a:r>
              <a:rPr lang="cs-CZ" sz="2000" dirty="0" smtClean="0">
                <a:solidFill>
                  <a:srgbClr val="0070C0"/>
                </a:solidFill>
              </a:rPr>
              <a:t>Start </a:t>
            </a:r>
            <a:r>
              <a:rPr lang="cs-CZ" sz="2000" dirty="0" err="1" smtClean="0">
                <a:solidFill>
                  <a:srgbClr val="0070C0"/>
                </a:solidFill>
              </a:rPr>
              <a:t>start</a:t>
            </a:r>
            <a:r>
              <a:rPr lang="cs-CZ" sz="2000" dirty="0" smtClean="0">
                <a:solidFill>
                  <a:srgbClr val="0070C0"/>
                </a:solidFill>
              </a:rPr>
              <a:t> </a:t>
            </a:r>
            <a:r>
              <a:rPr lang="cs-CZ" sz="2000" dirty="0" err="1" smtClean="0">
                <a:solidFill>
                  <a:srgbClr val="0070C0"/>
                </a:solidFill>
              </a:rPr>
              <a:t>the</a:t>
            </a:r>
            <a:r>
              <a:rPr lang="cs-CZ" sz="2000" dirty="0" smtClean="0">
                <a:solidFill>
                  <a:srgbClr val="0070C0"/>
                </a:solidFill>
              </a:rPr>
              <a:t> fat </a:t>
            </a:r>
            <a:r>
              <a:rPr lang="cs-CZ" sz="2000" dirty="0" err="1" smtClean="0">
                <a:solidFill>
                  <a:srgbClr val="0070C0"/>
                </a:solidFill>
              </a:rPr>
              <a:t>cat</a:t>
            </a:r>
            <a:r>
              <a:rPr lang="cs-CZ" sz="2000" dirty="0" smtClean="0">
                <a:solidFill>
                  <a:srgbClr val="0070C0"/>
                </a:solidFill>
              </a:rPr>
              <a:t> </a:t>
            </a:r>
            <a:r>
              <a:rPr lang="cs-CZ" sz="2000" dirty="0" err="1" smtClean="0">
                <a:solidFill>
                  <a:srgbClr val="0070C0"/>
                </a:solidFill>
              </a:rPr>
              <a:t>ate</a:t>
            </a:r>
            <a:r>
              <a:rPr lang="cs-CZ" sz="2000" dirty="0" smtClean="0">
                <a:solidFill>
                  <a:srgbClr val="0070C0"/>
                </a:solidFill>
              </a:rPr>
              <a:t> </a:t>
            </a:r>
            <a:r>
              <a:rPr lang="cs-CZ" sz="2000" dirty="0" err="1" smtClean="0">
                <a:solidFill>
                  <a:srgbClr val="0070C0"/>
                </a:solidFill>
              </a:rPr>
              <a:t>the</a:t>
            </a:r>
            <a:r>
              <a:rPr lang="cs-CZ" sz="2000" dirty="0" smtClean="0">
                <a:solidFill>
                  <a:srgbClr val="0070C0"/>
                </a:solidFill>
              </a:rPr>
              <a:t> </a:t>
            </a:r>
            <a:r>
              <a:rPr lang="cs-CZ" sz="2000" dirty="0" err="1" smtClean="0">
                <a:solidFill>
                  <a:srgbClr val="0070C0"/>
                </a:solidFill>
              </a:rPr>
              <a:t>bad</a:t>
            </a:r>
            <a:r>
              <a:rPr lang="cs-CZ" sz="2000" dirty="0" smtClean="0">
                <a:solidFill>
                  <a:srgbClr val="0070C0"/>
                </a:solidFill>
              </a:rPr>
              <a:t> </a:t>
            </a:r>
            <a:r>
              <a:rPr lang="cs-CZ" sz="2000" dirty="0" err="1" smtClean="0">
                <a:solidFill>
                  <a:srgbClr val="0070C0"/>
                </a:solidFill>
              </a:rPr>
              <a:t>rat</a:t>
            </a:r>
            <a:r>
              <a:rPr lang="cs-CZ" sz="2000" dirty="0" smtClean="0">
                <a:solidFill>
                  <a:srgbClr val="0070C0"/>
                </a:solidFill>
              </a:rPr>
              <a:t> stop </a:t>
            </a:r>
            <a:r>
              <a:rPr lang="cs-CZ" sz="2000" dirty="0" err="1" smtClean="0">
                <a:solidFill>
                  <a:srgbClr val="0070C0"/>
                </a:solidFill>
              </a:rPr>
              <a:t>stop</a:t>
            </a:r>
            <a:endParaRPr lang="cs-CZ" sz="2000" dirty="0">
              <a:solidFill>
                <a:srgbClr val="0070C0"/>
              </a:solidFill>
            </a:endParaRPr>
          </a:p>
        </p:txBody>
      </p:sp>
      <p:sp>
        <p:nvSpPr>
          <p:cNvPr id="14" name="TextovéPole 13"/>
          <p:cNvSpPr txBox="1"/>
          <p:nvPr/>
        </p:nvSpPr>
        <p:spPr>
          <a:xfrm>
            <a:off x="791719" y="2168314"/>
            <a:ext cx="655949" cy="400110"/>
          </a:xfrm>
          <a:prstGeom prst="rect">
            <a:avLst/>
          </a:prstGeom>
          <a:noFill/>
        </p:spPr>
        <p:txBody>
          <a:bodyPr wrap="none" rtlCol="0">
            <a:spAutoFit/>
          </a:bodyPr>
          <a:lstStyle/>
          <a:p>
            <a:r>
              <a:rPr lang="cs-CZ" sz="2000" dirty="0" smtClean="0">
                <a:solidFill>
                  <a:srgbClr val="0070C0"/>
                </a:solidFill>
              </a:rPr>
              <a:t>DNA</a:t>
            </a:r>
            <a:endParaRPr lang="cs-CZ" sz="2000" dirty="0">
              <a:solidFill>
                <a:srgbClr val="0070C0"/>
              </a:solidFill>
            </a:endParaRPr>
          </a:p>
        </p:txBody>
      </p:sp>
      <p:sp>
        <p:nvSpPr>
          <p:cNvPr id="15" name="TextovéPole 14"/>
          <p:cNvSpPr txBox="1"/>
          <p:nvPr/>
        </p:nvSpPr>
        <p:spPr>
          <a:xfrm>
            <a:off x="2606827" y="2890483"/>
            <a:ext cx="3912161" cy="400110"/>
          </a:xfrm>
          <a:prstGeom prst="rect">
            <a:avLst/>
          </a:prstGeom>
          <a:noFill/>
        </p:spPr>
        <p:txBody>
          <a:bodyPr wrap="none" rtlCol="0">
            <a:spAutoFit/>
          </a:bodyPr>
          <a:lstStyle/>
          <a:p>
            <a:r>
              <a:rPr lang="cs-CZ" sz="2000" dirty="0" smtClean="0">
                <a:solidFill>
                  <a:srgbClr val="FF0000"/>
                </a:solidFill>
              </a:rPr>
              <a:t>Start </a:t>
            </a:r>
            <a:r>
              <a:rPr lang="cs-CZ" sz="2000" dirty="0" err="1" smtClean="0">
                <a:solidFill>
                  <a:srgbClr val="FF0000"/>
                </a:solidFill>
              </a:rPr>
              <a:t>the</a:t>
            </a:r>
            <a:r>
              <a:rPr lang="cs-CZ" sz="2000" dirty="0" smtClean="0">
                <a:solidFill>
                  <a:srgbClr val="FF0000"/>
                </a:solidFill>
              </a:rPr>
              <a:t> fat </a:t>
            </a:r>
            <a:r>
              <a:rPr lang="cs-CZ" sz="2000" dirty="0" err="1" smtClean="0">
                <a:solidFill>
                  <a:srgbClr val="FF0000"/>
                </a:solidFill>
              </a:rPr>
              <a:t>cat</a:t>
            </a:r>
            <a:r>
              <a:rPr lang="cs-CZ" sz="2000" dirty="0" smtClean="0">
                <a:solidFill>
                  <a:srgbClr val="FF0000"/>
                </a:solidFill>
              </a:rPr>
              <a:t> </a:t>
            </a:r>
            <a:r>
              <a:rPr lang="cs-CZ" sz="2000" dirty="0" err="1" smtClean="0">
                <a:solidFill>
                  <a:srgbClr val="FF0000"/>
                </a:solidFill>
              </a:rPr>
              <a:t>ate</a:t>
            </a:r>
            <a:r>
              <a:rPr lang="cs-CZ" sz="2000" dirty="0" smtClean="0">
                <a:solidFill>
                  <a:srgbClr val="FF0000"/>
                </a:solidFill>
              </a:rPr>
              <a:t> </a:t>
            </a:r>
            <a:r>
              <a:rPr lang="cs-CZ" sz="2000" dirty="0" err="1" smtClean="0">
                <a:solidFill>
                  <a:srgbClr val="FF0000"/>
                </a:solidFill>
              </a:rPr>
              <a:t>the</a:t>
            </a:r>
            <a:r>
              <a:rPr lang="cs-CZ" sz="2000" dirty="0" smtClean="0">
                <a:solidFill>
                  <a:srgbClr val="FF0000"/>
                </a:solidFill>
              </a:rPr>
              <a:t> </a:t>
            </a:r>
            <a:r>
              <a:rPr lang="cs-CZ" sz="2000" dirty="0" err="1" smtClean="0">
                <a:solidFill>
                  <a:srgbClr val="FF0000"/>
                </a:solidFill>
              </a:rPr>
              <a:t>bad</a:t>
            </a:r>
            <a:r>
              <a:rPr lang="cs-CZ" sz="2000" dirty="0" smtClean="0">
                <a:solidFill>
                  <a:srgbClr val="FF0000"/>
                </a:solidFill>
              </a:rPr>
              <a:t> </a:t>
            </a:r>
            <a:r>
              <a:rPr lang="cs-CZ" sz="2000" dirty="0" err="1" smtClean="0">
                <a:solidFill>
                  <a:srgbClr val="FF0000"/>
                </a:solidFill>
              </a:rPr>
              <a:t>rat</a:t>
            </a:r>
            <a:r>
              <a:rPr lang="cs-CZ" sz="2000" dirty="0" smtClean="0">
                <a:solidFill>
                  <a:srgbClr val="FF0000"/>
                </a:solidFill>
              </a:rPr>
              <a:t> stop</a:t>
            </a:r>
            <a:endParaRPr lang="cs-CZ" sz="2000" dirty="0">
              <a:solidFill>
                <a:srgbClr val="FF0000"/>
              </a:solidFill>
            </a:endParaRPr>
          </a:p>
        </p:txBody>
      </p:sp>
      <p:sp>
        <p:nvSpPr>
          <p:cNvPr id="16" name="TextovéPole 15"/>
          <p:cNvSpPr txBox="1"/>
          <p:nvPr/>
        </p:nvSpPr>
        <p:spPr>
          <a:xfrm>
            <a:off x="791719" y="2776187"/>
            <a:ext cx="638316" cy="400110"/>
          </a:xfrm>
          <a:prstGeom prst="rect">
            <a:avLst/>
          </a:prstGeom>
          <a:noFill/>
        </p:spPr>
        <p:txBody>
          <a:bodyPr wrap="none" rtlCol="0">
            <a:spAutoFit/>
          </a:bodyPr>
          <a:lstStyle/>
          <a:p>
            <a:r>
              <a:rPr lang="cs-CZ" sz="2000" dirty="0" smtClean="0">
                <a:solidFill>
                  <a:srgbClr val="FF0000"/>
                </a:solidFill>
              </a:rPr>
              <a:t>RNA</a:t>
            </a:r>
            <a:endParaRPr lang="cs-CZ" sz="2000" dirty="0">
              <a:solidFill>
                <a:srgbClr val="FF0000"/>
              </a:solidFill>
            </a:endParaRPr>
          </a:p>
        </p:txBody>
      </p:sp>
      <p:sp>
        <p:nvSpPr>
          <p:cNvPr id="17" name="TextovéPole 16"/>
          <p:cNvSpPr txBox="1"/>
          <p:nvPr/>
        </p:nvSpPr>
        <p:spPr>
          <a:xfrm>
            <a:off x="2893862" y="3498354"/>
            <a:ext cx="3429850" cy="400110"/>
          </a:xfrm>
          <a:prstGeom prst="rect">
            <a:avLst/>
          </a:prstGeom>
          <a:noFill/>
        </p:spPr>
        <p:txBody>
          <a:bodyPr wrap="none" rtlCol="0">
            <a:spAutoFit/>
          </a:bodyPr>
          <a:lstStyle/>
          <a:p>
            <a:r>
              <a:rPr lang="cs-CZ" sz="2000" dirty="0" smtClean="0">
                <a:solidFill>
                  <a:srgbClr val="7030A0"/>
                </a:solidFill>
              </a:rPr>
              <a:t>Tlustá kočka snědla zlou krysu.</a:t>
            </a:r>
            <a:endParaRPr lang="cs-CZ" sz="2000" dirty="0">
              <a:solidFill>
                <a:srgbClr val="7030A0"/>
              </a:solidFill>
            </a:endParaRPr>
          </a:p>
        </p:txBody>
      </p:sp>
      <p:sp>
        <p:nvSpPr>
          <p:cNvPr id="18" name="TextovéPole 17"/>
          <p:cNvSpPr txBox="1"/>
          <p:nvPr/>
        </p:nvSpPr>
        <p:spPr>
          <a:xfrm>
            <a:off x="799140" y="3498354"/>
            <a:ext cx="944041" cy="400110"/>
          </a:xfrm>
          <a:prstGeom prst="rect">
            <a:avLst/>
          </a:prstGeom>
          <a:noFill/>
        </p:spPr>
        <p:txBody>
          <a:bodyPr wrap="none" rtlCol="0">
            <a:spAutoFit/>
          </a:bodyPr>
          <a:lstStyle/>
          <a:p>
            <a:r>
              <a:rPr lang="cs-CZ" sz="2000" dirty="0" smtClean="0">
                <a:solidFill>
                  <a:srgbClr val="7030A0"/>
                </a:solidFill>
              </a:rPr>
              <a:t>Protein</a:t>
            </a:r>
            <a:endParaRPr lang="cs-CZ" sz="2000" dirty="0">
              <a:solidFill>
                <a:srgbClr val="7030A0"/>
              </a:solidFill>
            </a:endParaRPr>
          </a:p>
        </p:txBody>
      </p:sp>
      <p:sp>
        <p:nvSpPr>
          <p:cNvPr id="19" name="Šipka dolů 18"/>
          <p:cNvSpPr/>
          <p:nvPr/>
        </p:nvSpPr>
        <p:spPr>
          <a:xfrm>
            <a:off x="4327918" y="2682721"/>
            <a:ext cx="378075" cy="24657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20" name="Šipka dolů 19"/>
          <p:cNvSpPr/>
          <p:nvPr/>
        </p:nvSpPr>
        <p:spPr>
          <a:xfrm>
            <a:off x="4352764" y="3323858"/>
            <a:ext cx="378075" cy="24657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21" name="TextovéPole 20"/>
          <p:cNvSpPr txBox="1"/>
          <p:nvPr/>
        </p:nvSpPr>
        <p:spPr>
          <a:xfrm>
            <a:off x="3418346" y="1747843"/>
            <a:ext cx="2142318" cy="400110"/>
          </a:xfrm>
          <a:prstGeom prst="rect">
            <a:avLst/>
          </a:prstGeom>
          <a:noFill/>
        </p:spPr>
        <p:txBody>
          <a:bodyPr wrap="none" rtlCol="0">
            <a:spAutoFit/>
          </a:bodyPr>
          <a:lstStyle/>
          <a:p>
            <a:r>
              <a:rPr lang="cs-CZ" sz="2000" dirty="0" smtClean="0"/>
              <a:t>Původní informace</a:t>
            </a:r>
            <a:endParaRPr lang="cs-CZ" sz="2000" dirty="0"/>
          </a:p>
        </p:txBody>
      </p:sp>
      <p:sp>
        <p:nvSpPr>
          <p:cNvPr id="23" name="Nadpis 1"/>
          <p:cNvSpPr txBox="1">
            <a:spLocks/>
          </p:cNvSpPr>
          <p:nvPr/>
        </p:nvSpPr>
        <p:spPr>
          <a:xfrm>
            <a:off x="705413" y="-36498"/>
            <a:ext cx="7886700" cy="1325563"/>
          </a:xfrm>
          <a:prstGeom prst="rect">
            <a:avLst/>
          </a:prstGeom>
        </p:spPr>
        <p:txBody>
          <a:bodyPr vert="horz" lIns="91440" tIns="45720" rIns="91440" bIns="45720" rtlCol="0" anchor="ctr">
            <a:normAutofit/>
          </a:bodyPr>
          <a:lstStyle>
            <a:defPPr>
              <a:defRPr lang="cs-CZ"/>
            </a:defPPr>
            <a:lvl1pPr algn="ctr">
              <a:lnSpc>
                <a:spcPct val="90000"/>
              </a:lnSpc>
              <a:spcBef>
                <a:spcPct val="0"/>
              </a:spcBef>
              <a:buNone/>
              <a:defRPr sz="4000">
                <a:solidFill>
                  <a:srgbClr val="C00000"/>
                </a:solidFill>
                <a:latin typeface="+mj-lt"/>
                <a:ea typeface="+mj-ea"/>
                <a:cs typeface="+mj-cs"/>
              </a:defRPr>
            </a:lvl1pPr>
          </a:lstStyle>
          <a:p>
            <a:r>
              <a:rPr lang="cs-CZ" dirty="0">
                <a:sym typeface="Wingdings" panose="05000000000000000000" pitchFamily="2" charset="2"/>
              </a:rPr>
              <a:t>Mutace v kódující oblasti</a:t>
            </a:r>
          </a:p>
        </p:txBody>
      </p:sp>
      <p:sp>
        <p:nvSpPr>
          <p:cNvPr id="24" name="TextovéPole 23"/>
          <p:cNvSpPr txBox="1"/>
          <p:nvPr/>
        </p:nvSpPr>
        <p:spPr>
          <a:xfrm>
            <a:off x="3595273" y="4322205"/>
            <a:ext cx="2382447" cy="646331"/>
          </a:xfrm>
          <a:prstGeom prst="rect">
            <a:avLst/>
          </a:prstGeom>
          <a:noFill/>
        </p:spPr>
        <p:txBody>
          <a:bodyPr wrap="none" rtlCol="0">
            <a:spAutoFit/>
          </a:bodyPr>
          <a:lstStyle/>
          <a:p>
            <a:r>
              <a:rPr lang="cs-CZ" sz="2000" dirty="0" smtClean="0">
                <a:sym typeface="Wingdings" panose="05000000000000000000" pitchFamily="2" charset="2"/>
              </a:rPr>
              <a:t>Mutace </a:t>
            </a:r>
            <a:r>
              <a:rPr lang="en-US" sz="2000" dirty="0" smtClean="0">
                <a:sym typeface="Wingdings" panose="05000000000000000000" pitchFamily="2" charset="2"/>
              </a:rPr>
              <a:t> </a:t>
            </a:r>
            <a:r>
              <a:rPr lang="en-US" sz="2000" dirty="0" err="1" smtClean="0">
                <a:sym typeface="Wingdings" panose="05000000000000000000" pitchFamily="2" charset="2"/>
              </a:rPr>
              <a:t>zm</a:t>
            </a:r>
            <a:r>
              <a:rPr lang="cs-CZ" sz="2000" dirty="0" err="1" smtClean="0">
                <a:sym typeface="Wingdings" panose="05000000000000000000" pitchFamily="2" charset="2"/>
              </a:rPr>
              <a:t>ěna</a:t>
            </a:r>
            <a:r>
              <a:rPr lang="cs-CZ" sz="2000" dirty="0" smtClean="0">
                <a:sym typeface="Wingdings" panose="05000000000000000000" pitchFamily="2" charset="2"/>
              </a:rPr>
              <a:t> AK</a:t>
            </a:r>
            <a:endParaRPr lang="cs-CZ" sz="2000" dirty="0">
              <a:sym typeface="Wingdings" panose="05000000000000000000" pitchFamily="2" charset="2"/>
            </a:endParaRPr>
          </a:p>
          <a:p>
            <a:endParaRPr lang="cs-CZ" sz="1600" dirty="0"/>
          </a:p>
        </p:txBody>
      </p:sp>
      <p:sp>
        <p:nvSpPr>
          <p:cNvPr id="25" name="Šipka dolů 24"/>
          <p:cNvSpPr/>
          <p:nvPr/>
        </p:nvSpPr>
        <p:spPr>
          <a:xfrm>
            <a:off x="4471465" y="5276388"/>
            <a:ext cx="378075" cy="24657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26" name="Šipka dolů 25"/>
          <p:cNvSpPr/>
          <p:nvPr/>
        </p:nvSpPr>
        <p:spPr>
          <a:xfrm>
            <a:off x="4471464" y="5893785"/>
            <a:ext cx="378075" cy="24657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3" name="TextovéPole 2"/>
          <p:cNvSpPr txBox="1"/>
          <p:nvPr/>
        </p:nvSpPr>
        <p:spPr>
          <a:xfrm>
            <a:off x="782194" y="1090270"/>
            <a:ext cx="4033412" cy="707886"/>
          </a:xfrm>
          <a:prstGeom prst="rect">
            <a:avLst/>
          </a:prstGeom>
          <a:noFill/>
        </p:spPr>
        <p:txBody>
          <a:bodyPr wrap="none" rtlCol="0">
            <a:spAutoFit/>
          </a:bodyPr>
          <a:lstStyle/>
          <a:p>
            <a:r>
              <a:rPr lang="cs-CZ" sz="2000" dirty="0">
                <a:sym typeface="Wingdings" panose="05000000000000000000" pitchFamily="2" charset="2"/>
              </a:rPr>
              <a:t>Změna báze </a:t>
            </a:r>
            <a:r>
              <a:rPr lang="en-US" sz="2000" dirty="0">
                <a:sym typeface="Wingdings" panose="05000000000000000000" pitchFamily="2" charset="2"/>
              </a:rPr>
              <a:t> </a:t>
            </a:r>
            <a:r>
              <a:rPr lang="cs-CZ" sz="2000" dirty="0">
                <a:sym typeface="Wingdings" panose="05000000000000000000" pitchFamily="2" charset="2"/>
              </a:rPr>
              <a:t>změna </a:t>
            </a:r>
            <a:r>
              <a:rPr lang="cs-CZ" sz="2000" dirty="0" smtClean="0">
                <a:sym typeface="Wingdings" panose="05000000000000000000" pitchFamily="2" charset="2"/>
              </a:rPr>
              <a:t>aminokyseliny</a:t>
            </a:r>
            <a:endParaRPr lang="cs-CZ" sz="2000" dirty="0">
              <a:sym typeface="Wingdings" panose="05000000000000000000" pitchFamily="2" charset="2"/>
            </a:endParaRPr>
          </a:p>
          <a:p>
            <a:endParaRPr lang="cs-CZ" sz="2000" dirty="0"/>
          </a:p>
        </p:txBody>
      </p:sp>
      <p:sp>
        <p:nvSpPr>
          <p:cNvPr id="2" name="TextovéPole 1"/>
          <p:cNvSpPr txBox="1"/>
          <p:nvPr/>
        </p:nvSpPr>
        <p:spPr>
          <a:xfrm>
            <a:off x="4815606" y="1108788"/>
            <a:ext cx="3819976" cy="400110"/>
          </a:xfrm>
          <a:prstGeom prst="rect">
            <a:avLst/>
          </a:prstGeom>
          <a:solidFill>
            <a:schemeClr val="accent4">
              <a:lumMod val="20000"/>
              <a:lumOff val="80000"/>
            </a:schemeClr>
          </a:solidFill>
          <a:ln>
            <a:solidFill>
              <a:schemeClr val="tx1"/>
            </a:solidFill>
          </a:ln>
        </p:spPr>
        <p:txBody>
          <a:bodyPr wrap="square" rtlCol="0">
            <a:spAutoFit/>
          </a:bodyPr>
          <a:lstStyle/>
          <a:p>
            <a:r>
              <a:rPr lang="cs-CZ" sz="2000" dirty="0" smtClean="0"/>
              <a:t>= mutace </a:t>
            </a:r>
            <a:r>
              <a:rPr lang="cs-CZ" sz="2000" dirty="0"/>
              <a:t>měnící smysl (</a:t>
            </a:r>
            <a:r>
              <a:rPr lang="cs-CZ" sz="2000" dirty="0" err="1"/>
              <a:t>missense</a:t>
            </a:r>
            <a:r>
              <a:rPr lang="cs-CZ" sz="2000" dirty="0"/>
              <a:t>)</a:t>
            </a:r>
          </a:p>
        </p:txBody>
      </p:sp>
    </p:spTree>
    <p:extLst>
      <p:ext uri="{BB962C8B-B14F-4D97-AF65-F5344CB8AC3E}">
        <p14:creationId xmlns:p14="http://schemas.microsoft.com/office/powerpoint/2010/main" val="335377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3" grpId="0"/>
      <p:bldP spid="14" grpId="0"/>
      <p:bldP spid="15" grpId="0"/>
      <p:bldP spid="16" grpId="0"/>
      <p:bldP spid="17" grpId="0"/>
      <p:bldP spid="18" grpId="0"/>
      <p:bldP spid="19" grpId="0" animBg="1"/>
      <p:bldP spid="20" grpId="0" animBg="1"/>
      <p:bldP spid="21" grpId="0"/>
      <p:bldP spid="24" grpId="0"/>
      <p:bldP spid="25" grpId="0" animBg="1"/>
      <p:bldP spid="2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2109415" y="4755140"/>
            <a:ext cx="5078698" cy="400110"/>
          </a:xfrm>
          <a:prstGeom prst="rect">
            <a:avLst/>
          </a:prstGeom>
          <a:noFill/>
        </p:spPr>
        <p:txBody>
          <a:bodyPr wrap="none" rtlCol="0">
            <a:spAutoFit/>
          </a:bodyPr>
          <a:lstStyle/>
          <a:p>
            <a:r>
              <a:rPr lang="cs-CZ" sz="2000" dirty="0" smtClean="0">
                <a:solidFill>
                  <a:srgbClr val="0070C0"/>
                </a:solidFill>
              </a:rPr>
              <a:t>Start </a:t>
            </a:r>
            <a:r>
              <a:rPr lang="cs-CZ" sz="2000" dirty="0" err="1" smtClean="0">
                <a:solidFill>
                  <a:srgbClr val="0070C0"/>
                </a:solidFill>
              </a:rPr>
              <a:t>start</a:t>
            </a:r>
            <a:r>
              <a:rPr lang="cs-CZ" sz="2000" dirty="0" smtClean="0">
                <a:solidFill>
                  <a:srgbClr val="0070C0"/>
                </a:solidFill>
              </a:rPr>
              <a:t> </a:t>
            </a:r>
            <a:r>
              <a:rPr lang="cs-CZ" sz="2000" dirty="0" err="1" smtClean="0">
                <a:solidFill>
                  <a:srgbClr val="0070C0"/>
                </a:solidFill>
              </a:rPr>
              <a:t>the</a:t>
            </a:r>
            <a:r>
              <a:rPr lang="cs-CZ" sz="2000" dirty="0" smtClean="0">
                <a:solidFill>
                  <a:srgbClr val="0070C0"/>
                </a:solidFill>
              </a:rPr>
              <a:t> fat </a:t>
            </a:r>
            <a:r>
              <a:rPr lang="cs-CZ" sz="2000" dirty="0" err="1" smtClean="0">
                <a:solidFill>
                  <a:srgbClr val="0070C0"/>
                </a:solidFill>
              </a:rPr>
              <a:t>cat</a:t>
            </a:r>
            <a:r>
              <a:rPr lang="cs-CZ" sz="2000" dirty="0" smtClean="0">
                <a:solidFill>
                  <a:srgbClr val="0070C0"/>
                </a:solidFill>
              </a:rPr>
              <a:t> stop </a:t>
            </a:r>
            <a:r>
              <a:rPr lang="cs-CZ" sz="2000" dirty="0" err="1" smtClean="0">
                <a:solidFill>
                  <a:srgbClr val="0070C0"/>
                </a:solidFill>
              </a:rPr>
              <a:t>the</a:t>
            </a:r>
            <a:r>
              <a:rPr lang="cs-CZ" sz="2000" dirty="0" smtClean="0">
                <a:solidFill>
                  <a:srgbClr val="0070C0"/>
                </a:solidFill>
              </a:rPr>
              <a:t> </a:t>
            </a:r>
            <a:r>
              <a:rPr lang="cs-CZ" sz="2000" dirty="0" err="1" smtClean="0">
                <a:solidFill>
                  <a:srgbClr val="0070C0"/>
                </a:solidFill>
              </a:rPr>
              <a:t>bad</a:t>
            </a:r>
            <a:r>
              <a:rPr lang="cs-CZ" sz="2000" dirty="0" smtClean="0">
                <a:solidFill>
                  <a:srgbClr val="0070C0"/>
                </a:solidFill>
              </a:rPr>
              <a:t> </a:t>
            </a:r>
            <a:r>
              <a:rPr lang="cs-CZ" sz="2000" dirty="0" err="1" smtClean="0">
                <a:solidFill>
                  <a:srgbClr val="0070C0"/>
                </a:solidFill>
              </a:rPr>
              <a:t>rat</a:t>
            </a:r>
            <a:r>
              <a:rPr lang="cs-CZ" sz="2000" dirty="0" smtClean="0">
                <a:solidFill>
                  <a:srgbClr val="0070C0"/>
                </a:solidFill>
              </a:rPr>
              <a:t> stop </a:t>
            </a:r>
            <a:r>
              <a:rPr lang="cs-CZ" sz="2000" dirty="0" err="1" smtClean="0">
                <a:solidFill>
                  <a:srgbClr val="0070C0"/>
                </a:solidFill>
              </a:rPr>
              <a:t>stop</a:t>
            </a:r>
            <a:endParaRPr lang="cs-CZ" sz="2000" dirty="0">
              <a:solidFill>
                <a:srgbClr val="0070C0"/>
              </a:solidFill>
            </a:endParaRPr>
          </a:p>
        </p:txBody>
      </p:sp>
      <p:sp>
        <p:nvSpPr>
          <p:cNvPr id="6" name="TextovéPole 5"/>
          <p:cNvSpPr txBox="1"/>
          <p:nvPr/>
        </p:nvSpPr>
        <p:spPr>
          <a:xfrm>
            <a:off x="790323" y="4764367"/>
            <a:ext cx="655949" cy="400110"/>
          </a:xfrm>
          <a:prstGeom prst="rect">
            <a:avLst/>
          </a:prstGeom>
          <a:noFill/>
        </p:spPr>
        <p:txBody>
          <a:bodyPr wrap="none" rtlCol="0">
            <a:spAutoFit/>
          </a:bodyPr>
          <a:lstStyle/>
          <a:p>
            <a:r>
              <a:rPr lang="cs-CZ" sz="2000" dirty="0" smtClean="0">
                <a:solidFill>
                  <a:srgbClr val="0070C0"/>
                </a:solidFill>
              </a:rPr>
              <a:t>DNA</a:t>
            </a:r>
            <a:endParaRPr lang="cs-CZ" sz="2000" dirty="0">
              <a:solidFill>
                <a:srgbClr val="0070C0"/>
              </a:solidFill>
            </a:endParaRPr>
          </a:p>
        </p:txBody>
      </p:sp>
      <p:sp>
        <p:nvSpPr>
          <p:cNvPr id="7" name="TextovéPole 6"/>
          <p:cNvSpPr txBox="1"/>
          <p:nvPr/>
        </p:nvSpPr>
        <p:spPr>
          <a:xfrm>
            <a:off x="2620391" y="5482433"/>
            <a:ext cx="4030527" cy="400110"/>
          </a:xfrm>
          <a:prstGeom prst="rect">
            <a:avLst/>
          </a:prstGeom>
          <a:noFill/>
        </p:spPr>
        <p:txBody>
          <a:bodyPr wrap="none" rtlCol="0">
            <a:spAutoFit/>
          </a:bodyPr>
          <a:lstStyle/>
          <a:p>
            <a:r>
              <a:rPr lang="cs-CZ" sz="2000" dirty="0" smtClean="0">
                <a:solidFill>
                  <a:srgbClr val="FF0000"/>
                </a:solidFill>
              </a:rPr>
              <a:t>Start </a:t>
            </a:r>
            <a:r>
              <a:rPr lang="cs-CZ" sz="2000" dirty="0" err="1" smtClean="0">
                <a:solidFill>
                  <a:srgbClr val="FF0000"/>
                </a:solidFill>
              </a:rPr>
              <a:t>the</a:t>
            </a:r>
            <a:r>
              <a:rPr lang="cs-CZ" sz="2000" dirty="0" smtClean="0">
                <a:solidFill>
                  <a:srgbClr val="FF0000"/>
                </a:solidFill>
              </a:rPr>
              <a:t> fat </a:t>
            </a:r>
            <a:r>
              <a:rPr lang="cs-CZ" sz="2000" dirty="0" err="1" smtClean="0">
                <a:solidFill>
                  <a:srgbClr val="FF0000"/>
                </a:solidFill>
              </a:rPr>
              <a:t>cat</a:t>
            </a:r>
            <a:r>
              <a:rPr lang="cs-CZ" sz="2000" dirty="0" smtClean="0">
                <a:solidFill>
                  <a:srgbClr val="FF0000"/>
                </a:solidFill>
              </a:rPr>
              <a:t> stop </a:t>
            </a:r>
            <a:r>
              <a:rPr lang="cs-CZ" sz="2000" dirty="0" err="1" smtClean="0">
                <a:solidFill>
                  <a:srgbClr val="FF0000"/>
                </a:solidFill>
              </a:rPr>
              <a:t>the</a:t>
            </a:r>
            <a:r>
              <a:rPr lang="cs-CZ" sz="2000" dirty="0" smtClean="0">
                <a:solidFill>
                  <a:srgbClr val="FF0000"/>
                </a:solidFill>
              </a:rPr>
              <a:t> </a:t>
            </a:r>
            <a:r>
              <a:rPr lang="cs-CZ" sz="2000" dirty="0" err="1" smtClean="0">
                <a:solidFill>
                  <a:srgbClr val="FF0000"/>
                </a:solidFill>
              </a:rPr>
              <a:t>bad</a:t>
            </a:r>
            <a:r>
              <a:rPr lang="cs-CZ" sz="2000" dirty="0" smtClean="0">
                <a:solidFill>
                  <a:srgbClr val="FF0000"/>
                </a:solidFill>
              </a:rPr>
              <a:t> </a:t>
            </a:r>
            <a:r>
              <a:rPr lang="cs-CZ" sz="2000" dirty="0" err="1" smtClean="0">
                <a:solidFill>
                  <a:srgbClr val="FF0000"/>
                </a:solidFill>
              </a:rPr>
              <a:t>rat</a:t>
            </a:r>
            <a:r>
              <a:rPr lang="cs-CZ" sz="2000" dirty="0" smtClean="0">
                <a:solidFill>
                  <a:srgbClr val="FF0000"/>
                </a:solidFill>
              </a:rPr>
              <a:t> stop</a:t>
            </a:r>
            <a:endParaRPr lang="cs-CZ" sz="2000" dirty="0">
              <a:solidFill>
                <a:srgbClr val="FF0000"/>
              </a:solidFill>
            </a:endParaRPr>
          </a:p>
        </p:txBody>
      </p:sp>
      <p:sp>
        <p:nvSpPr>
          <p:cNvPr id="8" name="TextovéPole 7"/>
          <p:cNvSpPr txBox="1"/>
          <p:nvPr/>
        </p:nvSpPr>
        <p:spPr>
          <a:xfrm>
            <a:off x="799140" y="5442466"/>
            <a:ext cx="638316" cy="400110"/>
          </a:xfrm>
          <a:prstGeom prst="rect">
            <a:avLst/>
          </a:prstGeom>
          <a:noFill/>
        </p:spPr>
        <p:txBody>
          <a:bodyPr wrap="none" rtlCol="0">
            <a:spAutoFit/>
          </a:bodyPr>
          <a:lstStyle/>
          <a:p>
            <a:r>
              <a:rPr lang="cs-CZ" sz="2000" dirty="0" smtClean="0">
                <a:solidFill>
                  <a:srgbClr val="FF0000"/>
                </a:solidFill>
              </a:rPr>
              <a:t>RNA</a:t>
            </a:r>
            <a:endParaRPr lang="cs-CZ" sz="2000" dirty="0">
              <a:solidFill>
                <a:srgbClr val="FF0000"/>
              </a:solidFill>
            </a:endParaRPr>
          </a:p>
        </p:txBody>
      </p:sp>
      <p:sp>
        <p:nvSpPr>
          <p:cNvPr id="9" name="TextovéPole 8"/>
          <p:cNvSpPr txBox="1"/>
          <p:nvPr/>
        </p:nvSpPr>
        <p:spPr>
          <a:xfrm>
            <a:off x="3889485" y="6151598"/>
            <a:ext cx="1518557" cy="400110"/>
          </a:xfrm>
          <a:prstGeom prst="rect">
            <a:avLst/>
          </a:prstGeom>
          <a:noFill/>
        </p:spPr>
        <p:txBody>
          <a:bodyPr wrap="none" rtlCol="0">
            <a:spAutoFit/>
          </a:bodyPr>
          <a:lstStyle/>
          <a:p>
            <a:r>
              <a:rPr lang="cs-CZ" sz="2000" dirty="0" smtClean="0">
                <a:solidFill>
                  <a:srgbClr val="7030A0"/>
                </a:solidFill>
              </a:rPr>
              <a:t>Tlustá kočka.</a:t>
            </a:r>
            <a:endParaRPr lang="cs-CZ" sz="2000" dirty="0">
              <a:solidFill>
                <a:srgbClr val="7030A0"/>
              </a:solidFill>
            </a:endParaRPr>
          </a:p>
        </p:txBody>
      </p:sp>
      <p:sp>
        <p:nvSpPr>
          <p:cNvPr id="10" name="TextovéPole 9"/>
          <p:cNvSpPr txBox="1"/>
          <p:nvPr/>
        </p:nvSpPr>
        <p:spPr>
          <a:xfrm>
            <a:off x="789615" y="6050336"/>
            <a:ext cx="944041" cy="400110"/>
          </a:xfrm>
          <a:prstGeom prst="rect">
            <a:avLst/>
          </a:prstGeom>
          <a:noFill/>
        </p:spPr>
        <p:txBody>
          <a:bodyPr wrap="none" rtlCol="0">
            <a:spAutoFit/>
          </a:bodyPr>
          <a:lstStyle/>
          <a:p>
            <a:r>
              <a:rPr lang="cs-CZ" sz="2000" dirty="0" smtClean="0">
                <a:solidFill>
                  <a:srgbClr val="7030A0"/>
                </a:solidFill>
              </a:rPr>
              <a:t>Protein</a:t>
            </a:r>
            <a:endParaRPr lang="cs-CZ" sz="2000" dirty="0">
              <a:solidFill>
                <a:srgbClr val="7030A0"/>
              </a:solidFill>
            </a:endParaRPr>
          </a:p>
        </p:txBody>
      </p:sp>
      <p:sp>
        <p:nvSpPr>
          <p:cNvPr id="13" name="TextovéPole 12"/>
          <p:cNvSpPr txBox="1"/>
          <p:nvPr/>
        </p:nvSpPr>
        <p:spPr>
          <a:xfrm>
            <a:off x="2225827" y="2282611"/>
            <a:ext cx="4960332" cy="400110"/>
          </a:xfrm>
          <a:prstGeom prst="rect">
            <a:avLst/>
          </a:prstGeom>
          <a:noFill/>
        </p:spPr>
        <p:txBody>
          <a:bodyPr wrap="none" rtlCol="0">
            <a:spAutoFit/>
          </a:bodyPr>
          <a:lstStyle/>
          <a:p>
            <a:r>
              <a:rPr lang="cs-CZ" sz="2000" dirty="0" smtClean="0">
                <a:solidFill>
                  <a:srgbClr val="0070C0"/>
                </a:solidFill>
              </a:rPr>
              <a:t>Start </a:t>
            </a:r>
            <a:r>
              <a:rPr lang="cs-CZ" sz="2000" dirty="0" err="1" smtClean="0">
                <a:solidFill>
                  <a:srgbClr val="0070C0"/>
                </a:solidFill>
              </a:rPr>
              <a:t>start</a:t>
            </a:r>
            <a:r>
              <a:rPr lang="cs-CZ" sz="2000" dirty="0" smtClean="0">
                <a:solidFill>
                  <a:srgbClr val="0070C0"/>
                </a:solidFill>
              </a:rPr>
              <a:t> </a:t>
            </a:r>
            <a:r>
              <a:rPr lang="cs-CZ" sz="2000" dirty="0" err="1" smtClean="0">
                <a:solidFill>
                  <a:srgbClr val="0070C0"/>
                </a:solidFill>
              </a:rPr>
              <a:t>the</a:t>
            </a:r>
            <a:r>
              <a:rPr lang="cs-CZ" sz="2000" dirty="0" smtClean="0">
                <a:solidFill>
                  <a:srgbClr val="0070C0"/>
                </a:solidFill>
              </a:rPr>
              <a:t> fat </a:t>
            </a:r>
            <a:r>
              <a:rPr lang="cs-CZ" sz="2000" dirty="0" err="1" smtClean="0">
                <a:solidFill>
                  <a:srgbClr val="0070C0"/>
                </a:solidFill>
              </a:rPr>
              <a:t>cat</a:t>
            </a:r>
            <a:r>
              <a:rPr lang="cs-CZ" sz="2000" dirty="0" smtClean="0">
                <a:solidFill>
                  <a:srgbClr val="0070C0"/>
                </a:solidFill>
              </a:rPr>
              <a:t> </a:t>
            </a:r>
            <a:r>
              <a:rPr lang="cs-CZ" sz="2000" dirty="0" err="1" smtClean="0">
                <a:solidFill>
                  <a:srgbClr val="0070C0"/>
                </a:solidFill>
              </a:rPr>
              <a:t>ate</a:t>
            </a:r>
            <a:r>
              <a:rPr lang="cs-CZ" sz="2000" dirty="0" smtClean="0">
                <a:solidFill>
                  <a:srgbClr val="0070C0"/>
                </a:solidFill>
              </a:rPr>
              <a:t> </a:t>
            </a:r>
            <a:r>
              <a:rPr lang="cs-CZ" sz="2000" dirty="0" err="1" smtClean="0">
                <a:solidFill>
                  <a:srgbClr val="0070C0"/>
                </a:solidFill>
              </a:rPr>
              <a:t>the</a:t>
            </a:r>
            <a:r>
              <a:rPr lang="cs-CZ" sz="2000" dirty="0" smtClean="0">
                <a:solidFill>
                  <a:srgbClr val="0070C0"/>
                </a:solidFill>
              </a:rPr>
              <a:t> </a:t>
            </a:r>
            <a:r>
              <a:rPr lang="cs-CZ" sz="2000" dirty="0" err="1" smtClean="0">
                <a:solidFill>
                  <a:srgbClr val="0070C0"/>
                </a:solidFill>
              </a:rPr>
              <a:t>bad</a:t>
            </a:r>
            <a:r>
              <a:rPr lang="cs-CZ" sz="2000" dirty="0" smtClean="0">
                <a:solidFill>
                  <a:srgbClr val="0070C0"/>
                </a:solidFill>
              </a:rPr>
              <a:t> </a:t>
            </a:r>
            <a:r>
              <a:rPr lang="cs-CZ" sz="2000" dirty="0" err="1" smtClean="0">
                <a:solidFill>
                  <a:srgbClr val="0070C0"/>
                </a:solidFill>
              </a:rPr>
              <a:t>rat</a:t>
            </a:r>
            <a:r>
              <a:rPr lang="cs-CZ" sz="2000" dirty="0" smtClean="0">
                <a:solidFill>
                  <a:srgbClr val="0070C0"/>
                </a:solidFill>
              </a:rPr>
              <a:t> stop </a:t>
            </a:r>
            <a:r>
              <a:rPr lang="cs-CZ" sz="2000" dirty="0" err="1" smtClean="0">
                <a:solidFill>
                  <a:srgbClr val="0070C0"/>
                </a:solidFill>
              </a:rPr>
              <a:t>stop</a:t>
            </a:r>
            <a:endParaRPr lang="cs-CZ" sz="2000" dirty="0">
              <a:solidFill>
                <a:srgbClr val="0070C0"/>
              </a:solidFill>
            </a:endParaRPr>
          </a:p>
        </p:txBody>
      </p:sp>
      <p:sp>
        <p:nvSpPr>
          <p:cNvPr id="14" name="TextovéPole 13"/>
          <p:cNvSpPr txBox="1"/>
          <p:nvPr/>
        </p:nvSpPr>
        <p:spPr>
          <a:xfrm>
            <a:off x="791719" y="2168314"/>
            <a:ext cx="655949" cy="400110"/>
          </a:xfrm>
          <a:prstGeom prst="rect">
            <a:avLst/>
          </a:prstGeom>
          <a:noFill/>
        </p:spPr>
        <p:txBody>
          <a:bodyPr wrap="none" rtlCol="0">
            <a:spAutoFit/>
          </a:bodyPr>
          <a:lstStyle/>
          <a:p>
            <a:r>
              <a:rPr lang="cs-CZ" sz="2000" dirty="0" smtClean="0">
                <a:solidFill>
                  <a:srgbClr val="0070C0"/>
                </a:solidFill>
              </a:rPr>
              <a:t>DNA</a:t>
            </a:r>
            <a:endParaRPr lang="cs-CZ" sz="2000" dirty="0">
              <a:solidFill>
                <a:srgbClr val="0070C0"/>
              </a:solidFill>
            </a:endParaRPr>
          </a:p>
        </p:txBody>
      </p:sp>
      <p:sp>
        <p:nvSpPr>
          <p:cNvPr id="15" name="TextovéPole 14"/>
          <p:cNvSpPr txBox="1"/>
          <p:nvPr/>
        </p:nvSpPr>
        <p:spPr>
          <a:xfrm>
            <a:off x="2606827" y="2890483"/>
            <a:ext cx="3912161" cy="400110"/>
          </a:xfrm>
          <a:prstGeom prst="rect">
            <a:avLst/>
          </a:prstGeom>
          <a:noFill/>
        </p:spPr>
        <p:txBody>
          <a:bodyPr wrap="none" rtlCol="0">
            <a:spAutoFit/>
          </a:bodyPr>
          <a:lstStyle/>
          <a:p>
            <a:r>
              <a:rPr lang="cs-CZ" sz="2000" dirty="0" smtClean="0">
                <a:solidFill>
                  <a:srgbClr val="FF0000"/>
                </a:solidFill>
              </a:rPr>
              <a:t>Start </a:t>
            </a:r>
            <a:r>
              <a:rPr lang="cs-CZ" sz="2000" dirty="0" err="1" smtClean="0">
                <a:solidFill>
                  <a:srgbClr val="FF0000"/>
                </a:solidFill>
              </a:rPr>
              <a:t>the</a:t>
            </a:r>
            <a:r>
              <a:rPr lang="cs-CZ" sz="2000" dirty="0" smtClean="0">
                <a:solidFill>
                  <a:srgbClr val="FF0000"/>
                </a:solidFill>
              </a:rPr>
              <a:t> fat </a:t>
            </a:r>
            <a:r>
              <a:rPr lang="cs-CZ" sz="2000" dirty="0" err="1" smtClean="0">
                <a:solidFill>
                  <a:srgbClr val="FF0000"/>
                </a:solidFill>
              </a:rPr>
              <a:t>cat</a:t>
            </a:r>
            <a:r>
              <a:rPr lang="cs-CZ" sz="2000" dirty="0" smtClean="0">
                <a:solidFill>
                  <a:srgbClr val="FF0000"/>
                </a:solidFill>
              </a:rPr>
              <a:t> </a:t>
            </a:r>
            <a:r>
              <a:rPr lang="cs-CZ" sz="2000" dirty="0" err="1" smtClean="0">
                <a:solidFill>
                  <a:srgbClr val="FF0000"/>
                </a:solidFill>
              </a:rPr>
              <a:t>ate</a:t>
            </a:r>
            <a:r>
              <a:rPr lang="cs-CZ" sz="2000" dirty="0" smtClean="0">
                <a:solidFill>
                  <a:srgbClr val="FF0000"/>
                </a:solidFill>
              </a:rPr>
              <a:t> </a:t>
            </a:r>
            <a:r>
              <a:rPr lang="cs-CZ" sz="2000" dirty="0" err="1" smtClean="0">
                <a:solidFill>
                  <a:srgbClr val="FF0000"/>
                </a:solidFill>
              </a:rPr>
              <a:t>the</a:t>
            </a:r>
            <a:r>
              <a:rPr lang="cs-CZ" sz="2000" dirty="0" smtClean="0">
                <a:solidFill>
                  <a:srgbClr val="FF0000"/>
                </a:solidFill>
              </a:rPr>
              <a:t> </a:t>
            </a:r>
            <a:r>
              <a:rPr lang="cs-CZ" sz="2000" dirty="0" err="1" smtClean="0">
                <a:solidFill>
                  <a:srgbClr val="FF0000"/>
                </a:solidFill>
              </a:rPr>
              <a:t>bad</a:t>
            </a:r>
            <a:r>
              <a:rPr lang="cs-CZ" sz="2000" dirty="0" smtClean="0">
                <a:solidFill>
                  <a:srgbClr val="FF0000"/>
                </a:solidFill>
              </a:rPr>
              <a:t> </a:t>
            </a:r>
            <a:r>
              <a:rPr lang="cs-CZ" sz="2000" dirty="0" err="1" smtClean="0">
                <a:solidFill>
                  <a:srgbClr val="FF0000"/>
                </a:solidFill>
              </a:rPr>
              <a:t>rat</a:t>
            </a:r>
            <a:r>
              <a:rPr lang="cs-CZ" sz="2000" dirty="0" smtClean="0">
                <a:solidFill>
                  <a:srgbClr val="FF0000"/>
                </a:solidFill>
              </a:rPr>
              <a:t> stop</a:t>
            </a:r>
            <a:endParaRPr lang="cs-CZ" sz="2000" dirty="0">
              <a:solidFill>
                <a:srgbClr val="FF0000"/>
              </a:solidFill>
            </a:endParaRPr>
          </a:p>
        </p:txBody>
      </p:sp>
      <p:sp>
        <p:nvSpPr>
          <p:cNvPr id="16" name="TextovéPole 15"/>
          <p:cNvSpPr txBox="1"/>
          <p:nvPr/>
        </p:nvSpPr>
        <p:spPr>
          <a:xfrm>
            <a:off x="791719" y="2776187"/>
            <a:ext cx="638316" cy="400110"/>
          </a:xfrm>
          <a:prstGeom prst="rect">
            <a:avLst/>
          </a:prstGeom>
          <a:noFill/>
        </p:spPr>
        <p:txBody>
          <a:bodyPr wrap="none" rtlCol="0">
            <a:spAutoFit/>
          </a:bodyPr>
          <a:lstStyle/>
          <a:p>
            <a:r>
              <a:rPr lang="cs-CZ" sz="2000" dirty="0" smtClean="0">
                <a:solidFill>
                  <a:srgbClr val="FF0000"/>
                </a:solidFill>
              </a:rPr>
              <a:t>RNA</a:t>
            </a:r>
            <a:endParaRPr lang="cs-CZ" sz="2000" dirty="0">
              <a:solidFill>
                <a:srgbClr val="FF0000"/>
              </a:solidFill>
            </a:endParaRPr>
          </a:p>
        </p:txBody>
      </p:sp>
      <p:sp>
        <p:nvSpPr>
          <p:cNvPr id="17" name="TextovéPole 16"/>
          <p:cNvSpPr txBox="1"/>
          <p:nvPr/>
        </p:nvSpPr>
        <p:spPr>
          <a:xfrm>
            <a:off x="2893862" y="3498354"/>
            <a:ext cx="3359318" cy="400110"/>
          </a:xfrm>
          <a:prstGeom prst="rect">
            <a:avLst/>
          </a:prstGeom>
          <a:noFill/>
        </p:spPr>
        <p:txBody>
          <a:bodyPr wrap="none" rtlCol="0">
            <a:spAutoFit/>
          </a:bodyPr>
          <a:lstStyle/>
          <a:p>
            <a:r>
              <a:rPr lang="cs-CZ" sz="2000" dirty="0" smtClean="0">
                <a:solidFill>
                  <a:srgbClr val="7030A0"/>
                </a:solidFill>
              </a:rPr>
              <a:t>Tlustá kočka snědla zlou krysu.</a:t>
            </a:r>
            <a:endParaRPr lang="cs-CZ" sz="2000" dirty="0">
              <a:solidFill>
                <a:srgbClr val="7030A0"/>
              </a:solidFill>
            </a:endParaRPr>
          </a:p>
        </p:txBody>
      </p:sp>
      <p:sp>
        <p:nvSpPr>
          <p:cNvPr id="18" name="TextovéPole 17"/>
          <p:cNvSpPr txBox="1"/>
          <p:nvPr/>
        </p:nvSpPr>
        <p:spPr>
          <a:xfrm>
            <a:off x="799140" y="3498354"/>
            <a:ext cx="944041" cy="400110"/>
          </a:xfrm>
          <a:prstGeom prst="rect">
            <a:avLst/>
          </a:prstGeom>
          <a:noFill/>
        </p:spPr>
        <p:txBody>
          <a:bodyPr wrap="none" rtlCol="0">
            <a:spAutoFit/>
          </a:bodyPr>
          <a:lstStyle/>
          <a:p>
            <a:r>
              <a:rPr lang="cs-CZ" sz="2000" dirty="0" smtClean="0">
                <a:solidFill>
                  <a:srgbClr val="7030A0"/>
                </a:solidFill>
              </a:rPr>
              <a:t>Protein</a:t>
            </a:r>
            <a:endParaRPr lang="cs-CZ" sz="2000" dirty="0">
              <a:solidFill>
                <a:srgbClr val="7030A0"/>
              </a:solidFill>
            </a:endParaRPr>
          </a:p>
        </p:txBody>
      </p:sp>
      <p:sp>
        <p:nvSpPr>
          <p:cNvPr id="19" name="Šipka dolů 18"/>
          <p:cNvSpPr/>
          <p:nvPr/>
        </p:nvSpPr>
        <p:spPr>
          <a:xfrm>
            <a:off x="4327918" y="2682721"/>
            <a:ext cx="378075" cy="24657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20" name="Šipka dolů 19"/>
          <p:cNvSpPr/>
          <p:nvPr/>
        </p:nvSpPr>
        <p:spPr>
          <a:xfrm>
            <a:off x="4352764" y="3323858"/>
            <a:ext cx="378075" cy="24657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21" name="TextovéPole 20"/>
          <p:cNvSpPr txBox="1"/>
          <p:nvPr/>
        </p:nvSpPr>
        <p:spPr>
          <a:xfrm>
            <a:off x="3418346" y="1747843"/>
            <a:ext cx="2142318" cy="400110"/>
          </a:xfrm>
          <a:prstGeom prst="rect">
            <a:avLst/>
          </a:prstGeom>
          <a:noFill/>
        </p:spPr>
        <p:txBody>
          <a:bodyPr wrap="none" rtlCol="0">
            <a:spAutoFit/>
          </a:bodyPr>
          <a:lstStyle/>
          <a:p>
            <a:r>
              <a:rPr lang="cs-CZ" sz="2000" dirty="0" smtClean="0"/>
              <a:t>Původní informace</a:t>
            </a:r>
            <a:endParaRPr lang="cs-CZ" sz="2000" dirty="0"/>
          </a:p>
        </p:txBody>
      </p:sp>
      <p:sp>
        <p:nvSpPr>
          <p:cNvPr id="23" name="Nadpis 1"/>
          <p:cNvSpPr txBox="1">
            <a:spLocks/>
          </p:cNvSpPr>
          <p:nvPr/>
        </p:nvSpPr>
        <p:spPr>
          <a:xfrm>
            <a:off x="705413" y="-36498"/>
            <a:ext cx="7886700" cy="1325563"/>
          </a:xfrm>
          <a:prstGeom prst="rect">
            <a:avLst/>
          </a:prstGeom>
        </p:spPr>
        <p:txBody>
          <a:bodyPr vert="horz" lIns="91440" tIns="45720" rIns="91440" bIns="45720" rtlCol="0" anchor="ctr">
            <a:normAutofit/>
          </a:bodyPr>
          <a:lstStyle>
            <a:lvl1pPr algn="ctr">
              <a:lnSpc>
                <a:spcPct val="90000"/>
              </a:lnSpc>
              <a:spcBef>
                <a:spcPct val="0"/>
              </a:spcBef>
              <a:buNone/>
              <a:defRPr sz="4000">
                <a:solidFill>
                  <a:srgbClr val="C00000"/>
                </a:solidFill>
                <a:latin typeface="+mj-lt"/>
                <a:ea typeface="+mj-ea"/>
                <a:cs typeface="+mj-cs"/>
              </a:defRPr>
            </a:lvl1pPr>
          </a:lstStyle>
          <a:p>
            <a:r>
              <a:rPr lang="cs-CZ" dirty="0">
                <a:sym typeface="Wingdings" panose="05000000000000000000" pitchFamily="2" charset="2"/>
              </a:rPr>
              <a:t>Mutace v kódující oblasti</a:t>
            </a:r>
          </a:p>
        </p:txBody>
      </p:sp>
      <p:sp>
        <p:nvSpPr>
          <p:cNvPr id="24" name="TextovéPole 23"/>
          <p:cNvSpPr txBox="1"/>
          <p:nvPr/>
        </p:nvSpPr>
        <p:spPr>
          <a:xfrm>
            <a:off x="3595273" y="4322205"/>
            <a:ext cx="2080762" cy="646331"/>
          </a:xfrm>
          <a:prstGeom prst="rect">
            <a:avLst/>
          </a:prstGeom>
          <a:noFill/>
        </p:spPr>
        <p:txBody>
          <a:bodyPr wrap="none" rtlCol="0">
            <a:spAutoFit/>
          </a:bodyPr>
          <a:lstStyle/>
          <a:p>
            <a:r>
              <a:rPr lang="cs-CZ" sz="2000" dirty="0" smtClean="0">
                <a:sym typeface="Wingdings" panose="05000000000000000000" pitchFamily="2" charset="2"/>
              </a:rPr>
              <a:t>Vznik </a:t>
            </a:r>
            <a:r>
              <a:rPr lang="cs-CZ" sz="2000" dirty="0">
                <a:sym typeface="Wingdings" panose="05000000000000000000" pitchFamily="2" charset="2"/>
              </a:rPr>
              <a:t>stop kodonu</a:t>
            </a:r>
          </a:p>
          <a:p>
            <a:endParaRPr lang="cs-CZ" sz="1600" dirty="0"/>
          </a:p>
        </p:txBody>
      </p:sp>
      <p:sp>
        <p:nvSpPr>
          <p:cNvPr id="25" name="Šipka dolů 24"/>
          <p:cNvSpPr/>
          <p:nvPr/>
        </p:nvSpPr>
        <p:spPr>
          <a:xfrm>
            <a:off x="4471465" y="5276388"/>
            <a:ext cx="378075" cy="24657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26" name="Šipka dolů 25"/>
          <p:cNvSpPr/>
          <p:nvPr/>
        </p:nvSpPr>
        <p:spPr>
          <a:xfrm>
            <a:off x="4471464" y="5893785"/>
            <a:ext cx="378075" cy="24657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p>
        </p:txBody>
      </p:sp>
      <p:sp>
        <p:nvSpPr>
          <p:cNvPr id="3" name="TextovéPole 2"/>
          <p:cNvSpPr txBox="1"/>
          <p:nvPr/>
        </p:nvSpPr>
        <p:spPr>
          <a:xfrm>
            <a:off x="782194" y="1090270"/>
            <a:ext cx="3832459" cy="707886"/>
          </a:xfrm>
          <a:prstGeom prst="rect">
            <a:avLst/>
          </a:prstGeom>
          <a:noFill/>
        </p:spPr>
        <p:txBody>
          <a:bodyPr wrap="none" rtlCol="0">
            <a:spAutoFit/>
          </a:bodyPr>
          <a:lstStyle/>
          <a:p>
            <a:r>
              <a:rPr lang="cs-CZ" sz="2000" dirty="0">
                <a:sym typeface="Wingdings" panose="05000000000000000000" pitchFamily="2" charset="2"/>
              </a:rPr>
              <a:t>Změna báze </a:t>
            </a:r>
            <a:r>
              <a:rPr lang="en-US" sz="2000" dirty="0">
                <a:sym typeface="Wingdings" panose="05000000000000000000" pitchFamily="2" charset="2"/>
              </a:rPr>
              <a:t> </a:t>
            </a:r>
            <a:r>
              <a:rPr lang="cs-CZ" sz="2000" dirty="0" smtClean="0">
                <a:sym typeface="Wingdings" panose="05000000000000000000" pitchFamily="2" charset="2"/>
              </a:rPr>
              <a:t> vznik stop kodonu</a:t>
            </a:r>
            <a:endParaRPr lang="cs-CZ" sz="2000" dirty="0">
              <a:sym typeface="Wingdings" panose="05000000000000000000" pitchFamily="2" charset="2"/>
            </a:endParaRPr>
          </a:p>
          <a:p>
            <a:endParaRPr lang="cs-CZ" sz="2000" dirty="0"/>
          </a:p>
        </p:txBody>
      </p:sp>
      <p:sp>
        <p:nvSpPr>
          <p:cNvPr id="2" name="TextovéPole 1"/>
          <p:cNvSpPr txBox="1"/>
          <p:nvPr/>
        </p:nvSpPr>
        <p:spPr>
          <a:xfrm>
            <a:off x="4541801" y="1095000"/>
            <a:ext cx="4175386" cy="400110"/>
          </a:xfrm>
          <a:prstGeom prst="rect">
            <a:avLst/>
          </a:prstGeom>
          <a:solidFill>
            <a:schemeClr val="accent4">
              <a:lumMod val="20000"/>
              <a:lumOff val="80000"/>
            </a:schemeClr>
          </a:solidFill>
          <a:ln>
            <a:solidFill>
              <a:schemeClr val="tx1"/>
            </a:solidFill>
          </a:ln>
        </p:spPr>
        <p:txBody>
          <a:bodyPr wrap="square" rtlCol="0">
            <a:spAutoFit/>
          </a:bodyPr>
          <a:lstStyle>
            <a:defPPr>
              <a:defRPr lang="cs-CZ"/>
            </a:defPPr>
            <a:lvl1pPr>
              <a:defRPr sz="2000"/>
            </a:lvl1pPr>
          </a:lstStyle>
          <a:p>
            <a:r>
              <a:rPr lang="cs-CZ" dirty="0" smtClean="0"/>
              <a:t>= mutace </a:t>
            </a:r>
            <a:r>
              <a:rPr lang="cs-CZ" dirty="0"/>
              <a:t>beze smyslu (nonsense)</a:t>
            </a:r>
          </a:p>
        </p:txBody>
      </p:sp>
    </p:spTree>
    <p:extLst>
      <p:ext uri="{BB962C8B-B14F-4D97-AF65-F5344CB8AC3E}">
        <p14:creationId xmlns:p14="http://schemas.microsoft.com/office/powerpoint/2010/main" val="225628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24" grpId="0"/>
      <p:bldP spid="25" grpId="0" animBg="1"/>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46104" y="0"/>
            <a:ext cx="7886700" cy="1325563"/>
          </a:xfrm>
        </p:spPr>
        <p:txBody>
          <a:bodyPr vert="horz" lIns="91440" tIns="45720" rIns="91440" bIns="45720" rtlCol="0" anchor="ctr">
            <a:normAutofit/>
          </a:bodyPr>
          <a:lstStyle/>
          <a:p>
            <a:pPr algn="ctr"/>
            <a:r>
              <a:rPr lang="cs-CZ" sz="4000" dirty="0">
                <a:solidFill>
                  <a:srgbClr val="C00000"/>
                </a:solidFill>
              </a:rPr>
              <a:t>Mutace v genu pro </a:t>
            </a:r>
            <a:r>
              <a:rPr lang="cs-CZ" sz="4000" dirty="0" err="1">
                <a:solidFill>
                  <a:srgbClr val="C00000"/>
                </a:solidFill>
              </a:rPr>
              <a:t>myostatin</a:t>
            </a:r>
            <a:endParaRPr lang="cs-CZ" sz="4000" dirty="0">
              <a:solidFill>
                <a:srgbClr val="C00000"/>
              </a:solidFill>
            </a:endParaRPr>
          </a:p>
        </p:txBody>
      </p:sp>
      <p:pic>
        <p:nvPicPr>
          <p:cNvPr id="3" name="Picture 8" descr="http://www.incontra.net/wp-content/gallery/belgian-blue/Belgian-Blue-2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7036" y="2287629"/>
            <a:ext cx="2896895" cy="204520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746317" y="1380876"/>
            <a:ext cx="4153381" cy="707886"/>
          </a:xfrm>
          <a:prstGeom prst="rect">
            <a:avLst/>
          </a:prstGeom>
          <a:noFill/>
        </p:spPr>
        <p:txBody>
          <a:bodyPr wrap="none" rtlCol="0">
            <a:spAutoFit/>
          </a:bodyPr>
          <a:lstStyle/>
          <a:p>
            <a:r>
              <a:rPr lang="cs-CZ" sz="2000" dirty="0" err="1" smtClean="0"/>
              <a:t>Myostatin</a:t>
            </a:r>
            <a:r>
              <a:rPr lang="cs-CZ" sz="2000" dirty="0" smtClean="0"/>
              <a:t> – faktor inhibující růst svalů</a:t>
            </a:r>
          </a:p>
          <a:p>
            <a:r>
              <a:rPr lang="cs-CZ" sz="2000" dirty="0" smtClean="0"/>
              <a:t> </a:t>
            </a:r>
            <a:endParaRPr lang="cs-CZ" sz="2000" dirty="0"/>
          </a:p>
        </p:txBody>
      </p:sp>
      <p:pic>
        <p:nvPicPr>
          <p:cNvPr id="26626" name="Picture 2" descr="mightymouse_x6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094" y="2451098"/>
            <a:ext cx="1881739" cy="1881739"/>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891909" y="4332837"/>
            <a:ext cx="1530675" cy="369332"/>
          </a:xfrm>
          <a:prstGeom prst="rect">
            <a:avLst/>
          </a:prstGeom>
          <a:noFill/>
        </p:spPr>
        <p:txBody>
          <a:bodyPr wrap="none" rtlCol="0">
            <a:spAutoFit/>
          </a:bodyPr>
          <a:lstStyle/>
          <a:p>
            <a:r>
              <a:rPr lang="cs-CZ" dirty="0" err="1" smtClean="0"/>
              <a:t>Mighty</a:t>
            </a:r>
            <a:r>
              <a:rPr lang="cs-CZ" dirty="0" smtClean="0"/>
              <a:t> </a:t>
            </a:r>
            <a:r>
              <a:rPr lang="cs-CZ" dirty="0" err="1" smtClean="0"/>
              <a:t>mouse</a:t>
            </a:r>
            <a:endParaRPr lang="cs-CZ" dirty="0"/>
          </a:p>
        </p:txBody>
      </p:sp>
      <p:pic>
        <p:nvPicPr>
          <p:cNvPr id="26630" name="Picture 6" descr="http://3.bp.blogspot.com/-xRzQqYv2hBo/VQVDJ-omr_I/AAAAAAAAIRU/ZO4DJ7GX7yI/s1600/b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9866" y="1518204"/>
            <a:ext cx="1864786" cy="2663980"/>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Image result for myostatin-related muscle hypertrophy in huma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5943" y="4702169"/>
            <a:ext cx="3097988" cy="1739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1043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3094" y="0"/>
            <a:ext cx="7886700" cy="1325563"/>
          </a:xfrm>
        </p:spPr>
        <p:txBody>
          <a:bodyPr vert="horz" lIns="91440" tIns="45720" rIns="91440" bIns="45720" rtlCol="0" anchor="ctr">
            <a:normAutofit/>
          </a:bodyPr>
          <a:lstStyle/>
          <a:p>
            <a:pPr algn="ctr"/>
            <a:r>
              <a:rPr lang="cs-CZ" sz="4000" dirty="0">
                <a:solidFill>
                  <a:srgbClr val="C00000"/>
                </a:solidFill>
              </a:rPr>
              <a:t>Mutace v genu pro </a:t>
            </a:r>
            <a:r>
              <a:rPr lang="cs-CZ" sz="4000" dirty="0" err="1">
                <a:solidFill>
                  <a:srgbClr val="C00000"/>
                </a:solidFill>
              </a:rPr>
              <a:t>myostatin</a:t>
            </a:r>
            <a:endParaRPr lang="cs-CZ" sz="4000" dirty="0">
              <a:solidFill>
                <a:srgbClr val="C00000"/>
              </a:solidFill>
            </a:endParaRPr>
          </a:p>
        </p:txBody>
      </p:sp>
      <p:sp>
        <p:nvSpPr>
          <p:cNvPr id="6" name="TextovéPole 5"/>
          <p:cNvSpPr txBox="1"/>
          <p:nvPr/>
        </p:nvSpPr>
        <p:spPr>
          <a:xfrm>
            <a:off x="561076" y="5016367"/>
            <a:ext cx="6467045" cy="1477328"/>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000" dirty="0" smtClean="0"/>
              <a:t>Plemeno </a:t>
            </a:r>
            <a:r>
              <a:rPr lang="cs-CZ" sz="2000" dirty="0" err="1" smtClean="0"/>
              <a:t>Marchigiana</a:t>
            </a:r>
            <a:r>
              <a:rPr lang="cs-CZ" sz="2000" dirty="0" smtClean="0"/>
              <a:t> – občas jedinci s mohutnou svalovinou</a:t>
            </a:r>
          </a:p>
          <a:p>
            <a:pPr marL="342900" indent="-342900">
              <a:spcBef>
                <a:spcPts val="1200"/>
              </a:spcBef>
              <a:buFont typeface="Arial" panose="020B0604020202020204" pitchFamily="34" charset="0"/>
              <a:buChar char="•"/>
            </a:pPr>
            <a:r>
              <a:rPr lang="cs-CZ" sz="2000" dirty="0" smtClean="0"/>
              <a:t>Nalezena mutace – </a:t>
            </a:r>
            <a:r>
              <a:rPr lang="cs-CZ" sz="2000" b="1" dirty="0" smtClean="0">
                <a:solidFill>
                  <a:srgbClr val="FF0000"/>
                </a:solidFill>
              </a:rPr>
              <a:t>změna G</a:t>
            </a:r>
            <a:r>
              <a:rPr lang="en-US" sz="2000" b="1" dirty="0" smtClean="0">
                <a:solidFill>
                  <a:srgbClr val="FF0000"/>
                </a:solidFill>
                <a:sym typeface="Wingdings" panose="05000000000000000000" pitchFamily="2" charset="2"/>
              </a:rPr>
              <a:t> </a:t>
            </a:r>
            <a:r>
              <a:rPr lang="cs-CZ" sz="2000" b="1" dirty="0" smtClean="0">
                <a:solidFill>
                  <a:srgbClr val="FF0000"/>
                </a:solidFill>
                <a:sym typeface="Wingdings" panose="05000000000000000000" pitchFamily="2" charset="2"/>
              </a:rPr>
              <a:t> na T </a:t>
            </a:r>
            <a:r>
              <a:rPr lang="cs-CZ" sz="2000" dirty="0" smtClean="0">
                <a:sym typeface="Wingdings" panose="05000000000000000000" pitchFamily="2" charset="2"/>
              </a:rPr>
              <a:t> </a:t>
            </a:r>
            <a:r>
              <a:rPr lang="cs-CZ" sz="2000" b="1" dirty="0" smtClean="0">
                <a:solidFill>
                  <a:srgbClr val="FF0000"/>
                </a:solidFill>
                <a:sym typeface="Wingdings" panose="05000000000000000000" pitchFamily="2" charset="2"/>
              </a:rPr>
              <a:t>vznik předčasného stop kodonu</a:t>
            </a:r>
            <a:r>
              <a:rPr lang="cs-CZ" sz="2000" dirty="0" smtClean="0">
                <a:sym typeface="Wingdings" panose="05000000000000000000" pitchFamily="2" charset="2"/>
              </a:rPr>
              <a:t> </a:t>
            </a:r>
            <a:r>
              <a:rPr lang="en-US" sz="2000" dirty="0" smtClean="0">
                <a:sym typeface="Wingdings" panose="05000000000000000000" pitchFamily="2" charset="2"/>
              </a:rPr>
              <a:t> </a:t>
            </a:r>
            <a:r>
              <a:rPr lang="cs-CZ" sz="2000" dirty="0" smtClean="0">
                <a:sym typeface="Wingdings" panose="05000000000000000000" pitchFamily="2" charset="2"/>
              </a:rPr>
              <a:t>nefunkční protein </a:t>
            </a:r>
            <a:endParaRPr lang="cs-CZ" sz="2000" dirty="0"/>
          </a:p>
        </p:txBody>
      </p:sp>
      <p:pic>
        <p:nvPicPr>
          <p:cNvPr id="26628" name="Picture 4" descr="http://www.thecattlesite.com/breeds/contents/Marchigianab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649" y="1608064"/>
            <a:ext cx="4703504" cy="3067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1828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14061" y="0"/>
            <a:ext cx="7886700" cy="1325563"/>
          </a:xfrm>
        </p:spPr>
        <p:txBody>
          <a:bodyPr>
            <a:normAutofit/>
          </a:bodyPr>
          <a:lstStyle/>
          <a:p>
            <a:pPr algn="ctr"/>
            <a:r>
              <a:rPr lang="cs-CZ" sz="4000" dirty="0" smtClean="0">
                <a:solidFill>
                  <a:srgbClr val="C00000"/>
                </a:solidFill>
              </a:rPr>
              <a:t>Mutace – na co se soustředíme</a:t>
            </a:r>
            <a:endParaRPr lang="cs-CZ" sz="4000" dirty="0">
              <a:solidFill>
                <a:srgbClr val="C00000"/>
              </a:solidFill>
            </a:endParaRPr>
          </a:p>
        </p:txBody>
      </p:sp>
      <p:sp>
        <p:nvSpPr>
          <p:cNvPr id="3" name="TextovéPole 2"/>
          <p:cNvSpPr txBox="1"/>
          <p:nvPr/>
        </p:nvSpPr>
        <p:spPr>
          <a:xfrm>
            <a:off x="502418" y="1182689"/>
            <a:ext cx="8309986" cy="4893647"/>
          </a:xfrm>
          <a:prstGeom prst="rect">
            <a:avLst/>
          </a:prstGeom>
          <a:noFill/>
        </p:spPr>
        <p:txBody>
          <a:bodyPr wrap="square" rtlCol="0">
            <a:spAutoFit/>
          </a:bodyPr>
          <a:lstStyle/>
          <a:p>
            <a:pPr marL="342900" indent="-342900">
              <a:spcBef>
                <a:spcPts val="2400"/>
              </a:spcBef>
              <a:buFont typeface="Arial" panose="020B0604020202020204" pitchFamily="34" charset="0"/>
              <a:buChar char="•"/>
            </a:pPr>
            <a:r>
              <a:rPr lang="cs-CZ" sz="2400" dirty="0"/>
              <a:t>Mutace v somatické a zárodečné linii</a:t>
            </a:r>
          </a:p>
          <a:p>
            <a:pPr marL="342900" indent="-342900">
              <a:spcBef>
                <a:spcPts val="2400"/>
              </a:spcBef>
              <a:buFont typeface="Arial" panose="020B0604020202020204" pitchFamily="34" charset="0"/>
              <a:buChar char="•"/>
            </a:pPr>
            <a:r>
              <a:rPr lang="cs-CZ" sz="2400" dirty="0" smtClean="0"/>
              <a:t>Jak vypadají – výměna báze, </a:t>
            </a:r>
            <a:r>
              <a:rPr lang="cs-CZ" sz="2400" dirty="0" err="1" smtClean="0"/>
              <a:t>indel</a:t>
            </a:r>
            <a:r>
              <a:rPr lang="cs-CZ" sz="2400" dirty="0" smtClean="0"/>
              <a:t>, přestavba chromosomu,  …</a:t>
            </a:r>
          </a:p>
          <a:p>
            <a:pPr marL="342900" indent="-342900">
              <a:spcBef>
                <a:spcPts val="2400"/>
              </a:spcBef>
              <a:buFont typeface="Arial" panose="020B0604020202020204" pitchFamily="34" charset="0"/>
              <a:buChar char="•"/>
            </a:pPr>
            <a:r>
              <a:rPr lang="cs-CZ" sz="2400" dirty="0" smtClean="0"/>
              <a:t>Kde k nim došlo – regulační oblast, exon, někde jinde</a:t>
            </a:r>
          </a:p>
          <a:p>
            <a:pPr marL="342900" indent="-342900">
              <a:spcBef>
                <a:spcPts val="2400"/>
              </a:spcBef>
              <a:buFont typeface="Arial" panose="020B0604020202020204" pitchFamily="34" charset="0"/>
              <a:buChar char="•"/>
            </a:pPr>
            <a:r>
              <a:rPr lang="cs-CZ" sz="2400" dirty="0"/>
              <a:t>Dopad na expresi genu – zvýšení/snížení/absence exprese </a:t>
            </a:r>
          </a:p>
          <a:p>
            <a:pPr marL="342900" indent="-342900">
              <a:spcBef>
                <a:spcPts val="2400"/>
              </a:spcBef>
              <a:buFont typeface="Arial" panose="020B0604020202020204" pitchFamily="34" charset="0"/>
              <a:buChar char="•"/>
            </a:pPr>
            <a:r>
              <a:rPr lang="cs-CZ" sz="2400" dirty="0" smtClean="0"/>
              <a:t>Jak mutace ovlivní protein – výměnu AK, předčasný stop kodon, chybný sestřih, …</a:t>
            </a:r>
          </a:p>
          <a:p>
            <a:pPr marL="342900" indent="-342900">
              <a:spcBef>
                <a:spcPts val="2400"/>
              </a:spcBef>
              <a:buFont typeface="Arial" panose="020B0604020202020204" pitchFamily="34" charset="0"/>
              <a:buChar char="•"/>
            </a:pPr>
            <a:r>
              <a:rPr lang="cs-CZ" sz="2400" dirty="0" smtClean="0"/>
              <a:t>Co je způsobuje</a:t>
            </a:r>
          </a:p>
          <a:p>
            <a:pPr marL="342900" indent="-342900">
              <a:spcBef>
                <a:spcPts val="2400"/>
              </a:spcBef>
              <a:buFont typeface="Arial" panose="020B0604020202020204" pitchFamily="34" charset="0"/>
              <a:buChar char="•"/>
            </a:pPr>
            <a:r>
              <a:rPr lang="cs-CZ" sz="2400" dirty="0" smtClean="0"/>
              <a:t>Jak se jim buňka brání</a:t>
            </a:r>
            <a:endParaRPr lang="cs-CZ" sz="2400" dirty="0"/>
          </a:p>
        </p:txBody>
      </p:sp>
    </p:spTree>
    <p:extLst>
      <p:ext uri="{BB962C8B-B14F-4D97-AF65-F5344CB8AC3E}">
        <p14:creationId xmlns:p14="http://schemas.microsoft.com/office/powerpoint/2010/main" val="386055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14217" y="0"/>
            <a:ext cx="7886700" cy="1325563"/>
          </a:xfrm>
        </p:spPr>
        <p:txBody>
          <a:bodyPr vert="horz" lIns="91440" tIns="45720" rIns="91440" bIns="45720" rtlCol="0" anchor="ctr">
            <a:normAutofit/>
          </a:bodyPr>
          <a:lstStyle/>
          <a:p>
            <a:pPr algn="ctr"/>
            <a:r>
              <a:rPr lang="cs-CZ" sz="4000" dirty="0">
                <a:solidFill>
                  <a:srgbClr val="C00000"/>
                </a:solidFill>
              </a:rPr>
              <a:t>Mutace v genu pro </a:t>
            </a:r>
            <a:r>
              <a:rPr lang="cs-CZ" sz="4000" dirty="0" err="1">
                <a:solidFill>
                  <a:srgbClr val="C00000"/>
                </a:solidFill>
              </a:rPr>
              <a:t>myostatin</a:t>
            </a:r>
            <a:endParaRPr lang="cs-CZ" sz="4000" dirty="0">
              <a:solidFill>
                <a:srgbClr val="C00000"/>
              </a:solidFill>
            </a:endParaRPr>
          </a:p>
        </p:txBody>
      </p:sp>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518" y="1325563"/>
            <a:ext cx="5508313" cy="3414128"/>
          </a:xfrm>
          <a:prstGeom prst="rect">
            <a:avLst/>
          </a:prstGeom>
        </p:spPr>
      </p:pic>
      <p:sp>
        <p:nvSpPr>
          <p:cNvPr id="10" name="TextovéPole 9"/>
          <p:cNvSpPr txBox="1"/>
          <p:nvPr/>
        </p:nvSpPr>
        <p:spPr>
          <a:xfrm>
            <a:off x="462224" y="4983982"/>
            <a:ext cx="8149213" cy="707886"/>
          </a:xfrm>
          <a:prstGeom prst="rect">
            <a:avLst/>
          </a:prstGeom>
          <a:noFill/>
        </p:spPr>
        <p:txBody>
          <a:bodyPr wrap="square" rtlCol="0">
            <a:spAutoFit/>
          </a:bodyPr>
          <a:lstStyle/>
          <a:p>
            <a:r>
              <a:rPr lang="cs-CZ" sz="2000" dirty="0" smtClean="0"/>
              <a:t>Mutace v genu pro </a:t>
            </a:r>
            <a:r>
              <a:rPr lang="cs-CZ" sz="2000" dirty="0" err="1" smtClean="0"/>
              <a:t>myostatin</a:t>
            </a:r>
            <a:r>
              <a:rPr lang="cs-CZ" sz="2000" dirty="0" smtClean="0"/>
              <a:t> – delece dvou bází v 3. exonu </a:t>
            </a:r>
            <a:r>
              <a:rPr lang="cs-CZ" sz="2000" dirty="0" smtClean="0">
                <a:sym typeface="Wingdings" panose="05000000000000000000" pitchFamily="2" charset="2"/>
              </a:rPr>
              <a:t></a:t>
            </a:r>
            <a:r>
              <a:rPr lang="en-US" sz="2000" dirty="0" smtClean="0">
                <a:sym typeface="Wingdings" panose="05000000000000000000" pitchFamily="2" charset="2"/>
              </a:rPr>
              <a:t> </a:t>
            </a:r>
            <a:r>
              <a:rPr lang="cs-CZ" sz="2000" b="1" dirty="0" smtClean="0">
                <a:solidFill>
                  <a:srgbClr val="FF0000"/>
                </a:solidFill>
                <a:sym typeface="Wingdings" panose="05000000000000000000" pitchFamily="2" charset="2"/>
              </a:rPr>
              <a:t>posun čtecího rámce </a:t>
            </a:r>
            <a:r>
              <a:rPr lang="en-US" sz="2000" b="1" dirty="0" smtClean="0">
                <a:solidFill>
                  <a:srgbClr val="FF0000"/>
                </a:solidFill>
                <a:sym typeface="Wingdings" panose="05000000000000000000" pitchFamily="2" charset="2"/>
              </a:rPr>
              <a:t> </a:t>
            </a:r>
            <a:r>
              <a:rPr lang="cs-CZ" sz="2000" b="1" dirty="0" smtClean="0">
                <a:solidFill>
                  <a:srgbClr val="FF0000"/>
                </a:solidFill>
                <a:sym typeface="Wingdings" panose="05000000000000000000" pitchFamily="2" charset="2"/>
              </a:rPr>
              <a:t>předčasný stop kodon</a:t>
            </a:r>
            <a:r>
              <a:rPr lang="cs-CZ" sz="2000" dirty="0" smtClean="0">
                <a:sym typeface="Wingdings" panose="05000000000000000000" pitchFamily="2" charset="2"/>
              </a:rPr>
              <a:t> </a:t>
            </a:r>
            <a:r>
              <a:rPr lang="en-US" sz="2000" dirty="0" smtClean="0">
                <a:sym typeface="Wingdings" panose="05000000000000000000" pitchFamily="2" charset="2"/>
              </a:rPr>
              <a:t> </a:t>
            </a:r>
            <a:r>
              <a:rPr lang="cs-CZ" sz="2000" dirty="0" smtClean="0">
                <a:sym typeface="Wingdings" panose="05000000000000000000" pitchFamily="2" charset="2"/>
              </a:rPr>
              <a:t>nefunkční protein</a:t>
            </a:r>
            <a:endParaRPr lang="cs-CZ" sz="2000" dirty="0"/>
          </a:p>
        </p:txBody>
      </p:sp>
      <p:sp>
        <p:nvSpPr>
          <p:cNvPr id="12" name="TextovéPole 11"/>
          <p:cNvSpPr txBox="1"/>
          <p:nvPr/>
        </p:nvSpPr>
        <p:spPr>
          <a:xfrm>
            <a:off x="462224" y="5874604"/>
            <a:ext cx="3743717" cy="707886"/>
          </a:xfrm>
          <a:prstGeom prst="rect">
            <a:avLst/>
          </a:prstGeom>
          <a:noFill/>
        </p:spPr>
        <p:txBody>
          <a:bodyPr wrap="none" rtlCol="0">
            <a:spAutoFit/>
          </a:bodyPr>
          <a:lstStyle/>
          <a:p>
            <a:r>
              <a:rPr lang="cs-CZ" sz="2000" dirty="0" err="1" smtClean="0"/>
              <a:t>Vipet</a:t>
            </a:r>
            <a:r>
              <a:rPr lang="cs-CZ" sz="2000" dirty="0" smtClean="0"/>
              <a:t> (whippet) závodní plemeno</a:t>
            </a:r>
          </a:p>
          <a:p>
            <a:r>
              <a:rPr lang="cs-CZ" sz="2000" dirty="0" smtClean="0"/>
              <a:t>Heterozygoti často mezi šampiony</a:t>
            </a:r>
            <a:endParaRPr lang="cs-CZ" sz="2000" dirty="0"/>
          </a:p>
        </p:txBody>
      </p:sp>
    </p:spTree>
    <p:extLst>
      <p:ext uri="{BB962C8B-B14F-4D97-AF65-F5344CB8AC3E}">
        <p14:creationId xmlns:p14="http://schemas.microsoft.com/office/powerpoint/2010/main" val="23050146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913" y="95113"/>
            <a:ext cx="7886700" cy="1325563"/>
          </a:xfrm>
        </p:spPr>
        <p:txBody>
          <a:bodyPr vert="horz" lIns="91440" tIns="45720" rIns="91440" bIns="45720" rtlCol="0" anchor="ctr">
            <a:normAutofit/>
          </a:bodyPr>
          <a:lstStyle/>
          <a:p>
            <a:pPr algn="ctr"/>
            <a:r>
              <a:rPr lang="cs-CZ" sz="4000" dirty="0">
                <a:solidFill>
                  <a:srgbClr val="C00000"/>
                </a:solidFill>
              </a:rPr>
              <a:t>Mutace v regulačních oblastech genu</a:t>
            </a:r>
          </a:p>
        </p:txBody>
      </p:sp>
      <p:sp>
        <p:nvSpPr>
          <p:cNvPr id="3" name="TextovéPole 2"/>
          <p:cNvSpPr txBox="1"/>
          <p:nvPr/>
        </p:nvSpPr>
        <p:spPr>
          <a:xfrm>
            <a:off x="569233" y="1471273"/>
            <a:ext cx="7600950" cy="1261884"/>
          </a:xfrm>
          <a:prstGeom prst="rect">
            <a:avLst/>
          </a:prstGeom>
          <a:noFill/>
        </p:spPr>
        <p:txBody>
          <a:bodyPr wrap="square" rtlCol="0">
            <a:spAutoFit/>
          </a:bodyPr>
          <a:lstStyle/>
          <a:p>
            <a:r>
              <a:rPr lang="cs-CZ" sz="2200" dirty="0" smtClean="0"/>
              <a:t>Mnoho sekvencí DNA nekóduje protein, ale má regulační funkci:</a:t>
            </a:r>
          </a:p>
          <a:p>
            <a:r>
              <a:rPr lang="cs-CZ" sz="2200" dirty="0" err="1"/>
              <a:t>e</a:t>
            </a:r>
            <a:r>
              <a:rPr lang="cs-CZ" sz="2200" dirty="0" err="1" smtClean="0"/>
              <a:t>nhancer</a:t>
            </a:r>
            <a:r>
              <a:rPr lang="cs-CZ" sz="2200" dirty="0" smtClean="0"/>
              <a:t>, promotor, </a:t>
            </a:r>
            <a:r>
              <a:rPr lang="cs-CZ" sz="2200" dirty="0" err="1" smtClean="0"/>
              <a:t>sestřihová</a:t>
            </a:r>
            <a:r>
              <a:rPr lang="cs-CZ" sz="2200" dirty="0" smtClean="0"/>
              <a:t> místa v intronech</a:t>
            </a:r>
          </a:p>
          <a:p>
            <a:pPr marL="285750" indent="-285750">
              <a:spcBef>
                <a:spcPts val="1200"/>
              </a:spcBef>
              <a:buFont typeface="Arial" panose="020B0604020202020204" pitchFamily="34" charset="0"/>
              <a:buChar char="•"/>
            </a:pPr>
            <a:endParaRPr lang="cs-CZ" sz="2200" dirty="0"/>
          </a:p>
        </p:txBody>
      </p:sp>
      <p:sp>
        <p:nvSpPr>
          <p:cNvPr id="33" name="TextovéPole 32"/>
          <p:cNvSpPr txBox="1"/>
          <p:nvPr/>
        </p:nvSpPr>
        <p:spPr>
          <a:xfrm>
            <a:off x="569233" y="4395745"/>
            <a:ext cx="4349076" cy="2323713"/>
          </a:xfrm>
          <a:prstGeom prst="rect">
            <a:avLst/>
          </a:prstGeom>
          <a:noFill/>
        </p:spPr>
        <p:txBody>
          <a:bodyPr wrap="none" rtlCol="0">
            <a:spAutoFit/>
          </a:bodyPr>
          <a:lstStyle/>
          <a:p>
            <a:pPr>
              <a:spcBef>
                <a:spcPts val="600"/>
              </a:spcBef>
            </a:pPr>
            <a:r>
              <a:rPr lang="cs-CZ" sz="2000" b="1" dirty="0" smtClean="0"/>
              <a:t>Mutace v těchto místech může ovlivnit:</a:t>
            </a:r>
          </a:p>
          <a:p>
            <a:pPr marL="342900" indent="-342900">
              <a:spcBef>
                <a:spcPts val="600"/>
              </a:spcBef>
              <a:buFont typeface="Arial" panose="020B0604020202020204" pitchFamily="34" charset="0"/>
              <a:buChar char="•"/>
            </a:pPr>
            <a:r>
              <a:rPr lang="cs-CZ" sz="2000" dirty="0" smtClean="0"/>
              <a:t>Zda se gen bude přepisovat</a:t>
            </a:r>
          </a:p>
          <a:p>
            <a:pPr marL="342900" indent="-342900">
              <a:spcBef>
                <a:spcPts val="600"/>
              </a:spcBef>
              <a:buFont typeface="Arial" panose="020B0604020202020204" pitchFamily="34" charset="0"/>
              <a:buChar char="•"/>
            </a:pPr>
            <a:r>
              <a:rPr lang="cs-CZ" sz="2000" dirty="0" smtClean="0"/>
              <a:t>Jak moc se bude přepisovat</a:t>
            </a:r>
          </a:p>
          <a:p>
            <a:pPr marL="342900" indent="-342900">
              <a:spcBef>
                <a:spcPts val="600"/>
              </a:spcBef>
              <a:buFont typeface="Arial" panose="020B0604020202020204" pitchFamily="34" charset="0"/>
              <a:buChar char="•"/>
            </a:pPr>
            <a:r>
              <a:rPr lang="cs-CZ" sz="2000" dirty="0" smtClean="0"/>
              <a:t>Kdy a v jaké tkáni se bude přepisovat</a:t>
            </a:r>
          </a:p>
          <a:p>
            <a:pPr marL="342900" indent="-342900">
              <a:spcBef>
                <a:spcPts val="600"/>
              </a:spcBef>
              <a:buFont typeface="Arial" panose="020B0604020202020204" pitchFamily="34" charset="0"/>
              <a:buChar char="•"/>
            </a:pPr>
            <a:r>
              <a:rPr lang="cs-CZ" sz="2000" dirty="0" smtClean="0"/>
              <a:t>Sestřih intronů</a:t>
            </a:r>
          </a:p>
          <a:p>
            <a:pPr>
              <a:spcBef>
                <a:spcPts val="600"/>
              </a:spcBef>
            </a:pPr>
            <a:endParaRPr lang="cs-CZ" sz="2000" dirty="0"/>
          </a:p>
        </p:txBody>
      </p:sp>
      <p:pic>
        <p:nvPicPr>
          <p:cNvPr id="35" name="Obrázek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4028" y="2929801"/>
            <a:ext cx="6631360" cy="1003101"/>
          </a:xfrm>
          <a:prstGeom prst="rect">
            <a:avLst/>
          </a:prstGeom>
        </p:spPr>
      </p:pic>
    </p:spTree>
    <p:extLst>
      <p:ext uri="{BB962C8B-B14F-4D97-AF65-F5344CB8AC3E}">
        <p14:creationId xmlns:p14="http://schemas.microsoft.com/office/powerpoint/2010/main" val="428832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1040253" y="148294"/>
            <a:ext cx="7071361" cy="1200329"/>
          </a:xfrm>
          <a:prstGeom prst="rect">
            <a:avLst/>
          </a:prstGeom>
          <a:noFill/>
        </p:spPr>
        <p:txBody>
          <a:bodyPr wrap="square" rtlCol="0">
            <a:spAutoFit/>
          </a:bodyPr>
          <a:lstStyle/>
          <a:p>
            <a:pPr algn="ctr"/>
            <a:r>
              <a:rPr lang="cs-CZ" sz="3600" dirty="0">
                <a:solidFill>
                  <a:srgbClr val="C00000"/>
                </a:solidFill>
                <a:latin typeface="+mj-lt"/>
                <a:ea typeface="+mj-ea"/>
                <a:cs typeface="+mj-cs"/>
              </a:rPr>
              <a:t>Mutace v regulační oblasti genu pro </a:t>
            </a:r>
            <a:r>
              <a:rPr lang="cs-CZ" sz="3600" dirty="0" err="1" smtClean="0">
                <a:solidFill>
                  <a:srgbClr val="C00000"/>
                </a:solidFill>
                <a:latin typeface="+mj-lt"/>
                <a:ea typeface="+mj-ea"/>
                <a:cs typeface="+mj-cs"/>
              </a:rPr>
              <a:t>survivin</a:t>
            </a:r>
            <a:endParaRPr lang="en-US" sz="3600" dirty="0">
              <a:solidFill>
                <a:srgbClr val="C00000"/>
              </a:solidFill>
              <a:latin typeface="+mj-lt"/>
              <a:ea typeface="+mj-ea"/>
              <a:cs typeface="+mj-cs"/>
            </a:endParaRPr>
          </a:p>
        </p:txBody>
      </p:sp>
      <p:sp>
        <p:nvSpPr>
          <p:cNvPr id="4" name="TextovéPole 3"/>
          <p:cNvSpPr txBox="1"/>
          <p:nvPr/>
        </p:nvSpPr>
        <p:spPr>
          <a:xfrm>
            <a:off x="646963" y="1448784"/>
            <a:ext cx="7857940" cy="1415772"/>
          </a:xfrm>
          <a:prstGeom prst="rect">
            <a:avLst/>
          </a:prstGeom>
          <a:noFill/>
        </p:spPr>
        <p:txBody>
          <a:bodyPr wrap="square" rtlCol="0">
            <a:spAutoFit/>
          </a:bodyPr>
          <a:lstStyle/>
          <a:p>
            <a:pPr>
              <a:spcBef>
                <a:spcPts val="1200"/>
              </a:spcBef>
            </a:pPr>
            <a:r>
              <a:rPr lang="cs-CZ" sz="2200" dirty="0" err="1" smtClean="0"/>
              <a:t>Survivin</a:t>
            </a:r>
            <a:r>
              <a:rPr lang="cs-CZ" sz="2200" dirty="0" smtClean="0"/>
              <a:t> – potlačuje geny zodpovědné za </a:t>
            </a:r>
            <a:r>
              <a:rPr lang="cs-CZ" sz="2200" dirty="0" err="1" smtClean="0"/>
              <a:t>apoptózu</a:t>
            </a:r>
            <a:endParaRPr lang="cs-CZ" sz="2200" dirty="0" smtClean="0"/>
          </a:p>
          <a:p>
            <a:pPr marL="342900" indent="-342900">
              <a:spcBef>
                <a:spcPts val="1200"/>
              </a:spcBef>
              <a:buFont typeface="Arial" panose="020B0604020202020204" pitchFamily="34" charset="0"/>
              <a:buChar char="•"/>
            </a:pPr>
            <a:r>
              <a:rPr lang="cs-CZ" sz="2200" dirty="0" smtClean="0">
                <a:sym typeface="Wingdings" panose="05000000000000000000" pitchFamily="2" charset="2"/>
              </a:rPr>
              <a:t>Zvýšená exprese při téměř všech druzích rakoviny</a:t>
            </a:r>
          </a:p>
          <a:p>
            <a:pPr marL="342900" indent="-342900">
              <a:spcBef>
                <a:spcPts val="1200"/>
              </a:spcBef>
              <a:buFont typeface="Arial" panose="020B0604020202020204" pitchFamily="34" charset="0"/>
              <a:buChar char="•"/>
            </a:pPr>
            <a:endParaRPr lang="cs-CZ" sz="2200" dirty="0"/>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401" y="2745277"/>
            <a:ext cx="7471064" cy="3834015"/>
          </a:xfrm>
          <a:prstGeom prst="rect">
            <a:avLst/>
          </a:prstGeom>
        </p:spPr>
      </p:pic>
      <p:sp>
        <p:nvSpPr>
          <p:cNvPr id="6" name="Obdélník 5"/>
          <p:cNvSpPr/>
          <p:nvPr/>
        </p:nvSpPr>
        <p:spPr>
          <a:xfrm>
            <a:off x="405245" y="4114801"/>
            <a:ext cx="8271164" cy="1176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Přímá spojnice 6"/>
          <p:cNvCxnSpPr/>
          <p:nvPr/>
        </p:nvCxnSpPr>
        <p:spPr>
          <a:xfrm flipV="1">
            <a:off x="1964485" y="3392129"/>
            <a:ext cx="1091381" cy="60250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Přímá spojnice 7"/>
          <p:cNvCxnSpPr/>
          <p:nvPr/>
        </p:nvCxnSpPr>
        <p:spPr>
          <a:xfrm>
            <a:off x="2025445" y="3392129"/>
            <a:ext cx="1091381" cy="58010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bdélník 9"/>
          <p:cNvSpPr/>
          <p:nvPr/>
        </p:nvSpPr>
        <p:spPr>
          <a:xfrm>
            <a:off x="405245" y="5291125"/>
            <a:ext cx="8271164" cy="13188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265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33425" y="145710"/>
            <a:ext cx="7886700" cy="1325563"/>
          </a:xfrm>
        </p:spPr>
        <p:txBody>
          <a:bodyPr vert="horz" lIns="91440" tIns="45720" rIns="91440" bIns="45720" rtlCol="0" anchor="ctr">
            <a:normAutofit/>
          </a:bodyPr>
          <a:lstStyle/>
          <a:p>
            <a:pPr algn="ctr"/>
            <a:r>
              <a:rPr lang="cs-CZ" sz="4000" dirty="0">
                <a:solidFill>
                  <a:srgbClr val="C00000"/>
                </a:solidFill>
              </a:rPr>
              <a:t>Mutace ve funkčních nekódujících oblastech</a:t>
            </a:r>
          </a:p>
        </p:txBody>
      </p:sp>
      <p:sp>
        <p:nvSpPr>
          <p:cNvPr id="3" name="TextovéPole 2"/>
          <p:cNvSpPr txBox="1"/>
          <p:nvPr/>
        </p:nvSpPr>
        <p:spPr>
          <a:xfrm>
            <a:off x="569232" y="1471273"/>
            <a:ext cx="8348625" cy="1754326"/>
          </a:xfrm>
          <a:prstGeom prst="rect">
            <a:avLst/>
          </a:prstGeom>
          <a:noFill/>
        </p:spPr>
        <p:txBody>
          <a:bodyPr wrap="square" rtlCol="0">
            <a:spAutoFit/>
          </a:bodyPr>
          <a:lstStyle/>
          <a:p>
            <a:pPr>
              <a:spcBef>
                <a:spcPts val="1200"/>
              </a:spcBef>
            </a:pPr>
            <a:r>
              <a:rPr lang="cs-CZ" sz="2200" dirty="0" smtClean="0"/>
              <a:t>Mnoho sekvencí DNA nekóduje protein, ale má strukturní/regulační funkci:</a:t>
            </a:r>
          </a:p>
          <a:p>
            <a:pPr marL="285750" indent="-285750">
              <a:spcBef>
                <a:spcPts val="1200"/>
              </a:spcBef>
              <a:buFont typeface="Arial" panose="020B0604020202020204" pitchFamily="34" charset="0"/>
              <a:buChar char="•"/>
            </a:pPr>
            <a:r>
              <a:rPr lang="cs-CZ" sz="2200" dirty="0" smtClean="0"/>
              <a:t>RNA </a:t>
            </a:r>
            <a:r>
              <a:rPr lang="cs-CZ" sz="2200" dirty="0"/>
              <a:t>podílející se na </a:t>
            </a:r>
            <a:r>
              <a:rPr lang="cs-CZ" sz="2200" dirty="0" smtClean="0"/>
              <a:t>syntéze proteinů </a:t>
            </a:r>
            <a:r>
              <a:rPr lang="cs-CZ" sz="2200" dirty="0"/>
              <a:t>(</a:t>
            </a:r>
            <a:r>
              <a:rPr lang="cs-CZ" sz="2200" dirty="0" err="1"/>
              <a:t>tRNA</a:t>
            </a:r>
            <a:r>
              <a:rPr lang="cs-CZ" sz="2200" dirty="0"/>
              <a:t>, </a:t>
            </a:r>
            <a:r>
              <a:rPr lang="cs-CZ" sz="2200" dirty="0" err="1"/>
              <a:t>rRNA</a:t>
            </a:r>
            <a:r>
              <a:rPr lang="cs-CZ" sz="2200" dirty="0"/>
              <a:t>)</a:t>
            </a:r>
          </a:p>
          <a:p>
            <a:pPr marL="285750" indent="-285750">
              <a:spcBef>
                <a:spcPts val="1200"/>
              </a:spcBef>
              <a:buFont typeface="Arial" panose="020B0604020202020204" pitchFamily="34" charset="0"/>
              <a:buChar char="•"/>
            </a:pPr>
            <a:endParaRPr lang="cs-CZ" sz="2200" dirty="0"/>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424" y="2871788"/>
            <a:ext cx="2790825" cy="3760713"/>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9708" y="2810690"/>
            <a:ext cx="1978152" cy="2118360"/>
          </a:xfrm>
          <a:prstGeom prst="rect">
            <a:avLst/>
          </a:prstGeom>
        </p:spPr>
      </p:pic>
      <p:sp>
        <p:nvSpPr>
          <p:cNvPr id="7" name="TextovéPole 6"/>
          <p:cNvSpPr txBox="1"/>
          <p:nvPr/>
        </p:nvSpPr>
        <p:spPr>
          <a:xfrm>
            <a:off x="6429375" y="3685204"/>
            <a:ext cx="2314031" cy="646331"/>
          </a:xfrm>
          <a:prstGeom prst="rect">
            <a:avLst/>
          </a:prstGeom>
          <a:noFill/>
        </p:spPr>
        <p:txBody>
          <a:bodyPr wrap="none" rtlCol="0">
            <a:spAutoFit/>
          </a:bodyPr>
          <a:lstStyle/>
          <a:p>
            <a:r>
              <a:rPr lang="cs-CZ" dirty="0" smtClean="0"/>
              <a:t>Změna v antikodonu:</a:t>
            </a:r>
          </a:p>
          <a:p>
            <a:r>
              <a:rPr lang="cs-CZ" dirty="0" smtClean="0"/>
              <a:t>CCG (</a:t>
            </a:r>
            <a:r>
              <a:rPr lang="cs-CZ" dirty="0" err="1" smtClean="0"/>
              <a:t>Gly</a:t>
            </a:r>
            <a:r>
              <a:rPr lang="cs-CZ" dirty="0" smtClean="0"/>
              <a:t>) </a:t>
            </a:r>
            <a:r>
              <a:rPr lang="cs-CZ" dirty="0" smtClean="0">
                <a:sym typeface="Wingdings" panose="05000000000000000000" pitchFamily="2" charset="2"/>
              </a:rPr>
              <a:t></a:t>
            </a:r>
            <a:r>
              <a:rPr lang="en-US" dirty="0" smtClean="0">
                <a:sym typeface="Wingdings" panose="05000000000000000000" pitchFamily="2" charset="2"/>
              </a:rPr>
              <a:t> AGC </a:t>
            </a:r>
            <a:r>
              <a:rPr lang="cs-CZ" dirty="0" smtClean="0">
                <a:sym typeface="Wingdings" panose="05000000000000000000" pitchFamily="2" charset="2"/>
              </a:rPr>
              <a:t>(</a:t>
            </a:r>
            <a:r>
              <a:rPr lang="cs-CZ" dirty="0" err="1" smtClean="0">
                <a:sym typeface="Wingdings" panose="05000000000000000000" pitchFamily="2" charset="2"/>
              </a:rPr>
              <a:t>Cys</a:t>
            </a:r>
            <a:r>
              <a:rPr lang="cs-CZ" dirty="0" smtClean="0">
                <a:sym typeface="Wingdings" panose="05000000000000000000" pitchFamily="2" charset="2"/>
              </a:rPr>
              <a:t>)</a:t>
            </a:r>
            <a:endParaRPr lang="cs-CZ" dirty="0"/>
          </a:p>
        </p:txBody>
      </p:sp>
      <p:cxnSp>
        <p:nvCxnSpPr>
          <p:cNvPr id="9" name="Přímá spojnice se šipkou 8"/>
          <p:cNvCxnSpPr/>
          <p:nvPr/>
        </p:nvCxnSpPr>
        <p:spPr>
          <a:xfrm flipV="1">
            <a:off x="3132591" y="4572001"/>
            <a:ext cx="1134609" cy="5905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4857021" y="5254864"/>
            <a:ext cx="3886385" cy="369332"/>
          </a:xfrm>
          <a:prstGeom prst="rect">
            <a:avLst/>
          </a:prstGeom>
          <a:noFill/>
        </p:spPr>
        <p:txBody>
          <a:bodyPr wrap="none" rtlCol="0">
            <a:spAutoFit/>
          </a:bodyPr>
          <a:lstStyle/>
          <a:p>
            <a:r>
              <a:rPr lang="cs-CZ" dirty="0" err="1" smtClean="0"/>
              <a:t>tRNA</a:t>
            </a:r>
            <a:r>
              <a:rPr lang="cs-CZ" dirty="0" smtClean="0"/>
              <a:t> přidává glycin do míst pro cystein </a:t>
            </a:r>
            <a:endParaRPr lang="cs-CZ" dirty="0"/>
          </a:p>
        </p:txBody>
      </p:sp>
    </p:spTree>
    <p:extLst>
      <p:ext uri="{BB962C8B-B14F-4D97-AF65-F5344CB8AC3E}">
        <p14:creationId xmlns:p14="http://schemas.microsoft.com/office/powerpoint/2010/main" val="277507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46118" y="253865"/>
            <a:ext cx="7886700" cy="1325563"/>
          </a:xfrm>
        </p:spPr>
        <p:txBody>
          <a:bodyPr vert="horz" lIns="91440" tIns="45720" rIns="91440" bIns="45720" rtlCol="0" anchor="ctr">
            <a:normAutofit/>
          </a:bodyPr>
          <a:lstStyle/>
          <a:p>
            <a:pPr algn="ctr"/>
            <a:r>
              <a:rPr lang="cs-CZ" sz="4000" dirty="0">
                <a:solidFill>
                  <a:srgbClr val="C00000"/>
                </a:solidFill>
              </a:rPr>
              <a:t>Mutace ve funkčních nekódujících oblastech</a:t>
            </a:r>
          </a:p>
        </p:txBody>
      </p:sp>
      <p:sp>
        <p:nvSpPr>
          <p:cNvPr id="3" name="TextovéPole 2"/>
          <p:cNvSpPr txBox="1"/>
          <p:nvPr/>
        </p:nvSpPr>
        <p:spPr>
          <a:xfrm>
            <a:off x="569233" y="2051378"/>
            <a:ext cx="8240470" cy="769441"/>
          </a:xfrm>
          <a:prstGeom prst="rect">
            <a:avLst/>
          </a:prstGeom>
          <a:noFill/>
        </p:spPr>
        <p:txBody>
          <a:bodyPr wrap="square" rtlCol="0">
            <a:spAutoFit/>
          </a:bodyPr>
          <a:lstStyle/>
          <a:p>
            <a:pPr>
              <a:spcBef>
                <a:spcPts val="1200"/>
              </a:spcBef>
            </a:pPr>
            <a:r>
              <a:rPr lang="cs-CZ" sz="2200" dirty="0"/>
              <a:t>Mnoho sekvencí DNA nekóduje protein, ale </a:t>
            </a:r>
            <a:r>
              <a:rPr lang="cs-CZ" sz="2200" dirty="0" smtClean="0"/>
              <a:t>RNA se strukturní/regulační funkcí:</a:t>
            </a:r>
            <a:endParaRPr lang="cs-CZ" sz="2200" dirty="0"/>
          </a:p>
        </p:txBody>
      </p:sp>
      <p:sp>
        <p:nvSpPr>
          <p:cNvPr id="4" name="TextovéPole 3"/>
          <p:cNvSpPr txBox="1"/>
          <p:nvPr/>
        </p:nvSpPr>
        <p:spPr>
          <a:xfrm>
            <a:off x="447040" y="3204478"/>
            <a:ext cx="8006080" cy="2246769"/>
          </a:xfrm>
          <a:prstGeom prst="rect">
            <a:avLst/>
          </a:prstGeom>
          <a:noFill/>
        </p:spPr>
        <p:txBody>
          <a:bodyPr wrap="square" rtlCol="0">
            <a:spAutoFit/>
          </a:bodyPr>
          <a:lstStyle/>
          <a:p>
            <a:pPr marL="342900" indent="-342900">
              <a:spcBef>
                <a:spcPts val="2400"/>
              </a:spcBef>
              <a:buFont typeface="Arial" panose="020B0604020202020204" pitchFamily="34" charset="0"/>
              <a:buChar char="•"/>
            </a:pPr>
            <a:r>
              <a:rPr lang="cs-CZ" sz="2000" dirty="0" err="1" smtClean="0"/>
              <a:t>miRNA</a:t>
            </a:r>
            <a:r>
              <a:rPr lang="cs-CZ" sz="2000" dirty="0" smtClean="0"/>
              <a:t> (mikro RNA) – likviduje </a:t>
            </a:r>
            <a:r>
              <a:rPr lang="cs-CZ" sz="2000" dirty="0" err="1" smtClean="0"/>
              <a:t>transkripty</a:t>
            </a:r>
            <a:r>
              <a:rPr lang="cs-CZ" sz="2000" dirty="0" smtClean="0"/>
              <a:t> cílových genů prostřednictvím RNA interference (u člověka regulují odhadem 20-30% genů)</a:t>
            </a:r>
          </a:p>
          <a:p>
            <a:pPr marL="342900" indent="-342900">
              <a:spcBef>
                <a:spcPts val="2400"/>
              </a:spcBef>
              <a:buFont typeface="Arial" panose="020B0604020202020204" pitchFamily="34" charset="0"/>
              <a:buChar char="•"/>
            </a:pPr>
            <a:r>
              <a:rPr lang="cs-CZ" sz="2000" dirty="0" err="1" smtClean="0">
                <a:sym typeface="Wingdings" panose="05000000000000000000" pitchFamily="2" charset="2"/>
              </a:rPr>
              <a:t>lncRNA</a:t>
            </a:r>
            <a:r>
              <a:rPr lang="cs-CZ" sz="2000" dirty="0" smtClean="0">
                <a:sym typeface="Wingdings" panose="05000000000000000000" pitchFamily="2" charset="2"/>
              </a:rPr>
              <a:t> (dlouhá nekódující RNA) – mění lokálně podobu chromatinu na neaktivní (</a:t>
            </a:r>
            <a:r>
              <a:rPr lang="cs-CZ" sz="2000" dirty="0" err="1" smtClean="0">
                <a:sym typeface="Wingdings" panose="05000000000000000000" pitchFamily="2" charset="2"/>
              </a:rPr>
              <a:t>např</a:t>
            </a:r>
            <a:r>
              <a:rPr lang="cs-CZ" sz="2000" dirty="0" smtClean="0">
                <a:sym typeface="Wingdings" panose="05000000000000000000" pitchFamily="2" charset="2"/>
              </a:rPr>
              <a:t> inaktivace chromosomu X u savců)</a:t>
            </a:r>
          </a:p>
          <a:p>
            <a:pPr marL="342900" indent="-342900">
              <a:spcBef>
                <a:spcPts val="2400"/>
              </a:spcBef>
              <a:buFont typeface="Arial" panose="020B0604020202020204" pitchFamily="34" charset="0"/>
              <a:buChar char="•"/>
            </a:pPr>
            <a:r>
              <a:rPr lang="cs-CZ" sz="2000" dirty="0" smtClean="0">
                <a:sym typeface="Wingdings" panose="05000000000000000000" pitchFamily="2" charset="2"/>
              </a:rPr>
              <a:t>+ mnoho dalších</a:t>
            </a:r>
            <a:endParaRPr lang="en-US" sz="2000" dirty="0"/>
          </a:p>
        </p:txBody>
      </p:sp>
    </p:spTree>
    <p:extLst>
      <p:ext uri="{BB962C8B-B14F-4D97-AF65-F5344CB8AC3E}">
        <p14:creationId xmlns:p14="http://schemas.microsoft.com/office/powerpoint/2010/main" val="392336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680720" y="698917"/>
            <a:ext cx="7924800" cy="830997"/>
          </a:xfrm>
          <a:prstGeom prst="rect">
            <a:avLst/>
          </a:prstGeom>
          <a:noFill/>
        </p:spPr>
        <p:txBody>
          <a:bodyPr wrap="square" rtlCol="0">
            <a:spAutoFit/>
          </a:bodyPr>
          <a:lstStyle/>
          <a:p>
            <a:r>
              <a:rPr lang="cs-CZ" sz="2400" b="1" dirty="0" smtClean="0">
                <a:solidFill>
                  <a:srgbClr val="339933"/>
                </a:solidFill>
              </a:rPr>
              <a:t>Otázka:  </a:t>
            </a:r>
            <a:r>
              <a:rPr lang="cs-CZ" sz="2400" dirty="0" smtClean="0"/>
              <a:t>Kdy může mutace v nekódující oblasti ovlivnit fenotyp? </a:t>
            </a:r>
            <a:endParaRPr lang="en-US" sz="2400" dirty="0"/>
          </a:p>
        </p:txBody>
      </p:sp>
      <p:sp>
        <p:nvSpPr>
          <p:cNvPr id="5" name="TextovéPole 4"/>
          <p:cNvSpPr txBox="1"/>
          <p:nvPr/>
        </p:nvSpPr>
        <p:spPr>
          <a:xfrm>
            <a:off x="1367928" y="2103120"/>
            <a:ext cx="3621441" cy="2862322"/>
          </a:xfrm>
          <a:prstGeom prst="rect">
            <a:avLst/>
          </a:prstGeom>
          <a:noFill/>
        </p:spPr>
        <p:txBody>
          <a:bodyPr wrap="none" rtlCol="0">
            <a:spAutoFit/>
          </a:bodyPr>
          <a:lstStyle/>
          <a:p>
            <a:pPr marL="342900" indent="-342900">
              <a:spcBef>
                <a:spcPts val="1800"/>
              </a:spcBef>
              <a:buFont typeface="Wingdings" panose="05000000000000000000" pitchFamily="2" charset="2"/>
              <a:buChar char="§"/>
            </a:pPr>
            <a:r>
              <a:rPr lang="cs-CZ" sz="2400" dirty="0" smtClean="0"/>
              <a:t>Je v promotoru genu</a:t>
            </a:r>
          </a:p>
          <a:p>
            <a:pPr marL="342900" indent="-342900">
              <a:spcBef>
                <a:spcPts val="1800"/>
              </a:spcBef>
              <a:buFont typeface="Wingdings" panose="05000000000000000000" pitchFamily="2" charset="2"/>
              <a:buChar char="§"/>
            </a:pPr>
            <a:r>
              <a:rPr lang="cs-CZ" sz="2400" dirty="0" smtClean="0"/>
              <a:t>Je v </a:t>
            </a:r>
            <a:r>
              <a:rPr lang="cs-CZ" sz="2400" dirty="0" err="1" smtClean="0"/>
              <a:t>enhanceru</a:t>
            </a:r>
            <a:endParaRPr lang="cs-CZ" sz="2400" dirty="0" smtClean="0"/>
          </a:p>
          <a:p>
            <a:pPr marL="342900" indent="-342900">
              <a:spcBef>
                <a:spcPts val="1800"/>
              </a:spcBef>
              <a:buFont typeface="Wingdings" panose="05000000000000000000" pitchFamily="2" charset="2"/>
              <a:buChar char="§"/>
            </a:pPr>
            <a:r>
              <a:rPr lang="cs-CZ" sz="2400" dirty="0" smtClean="0"/>
              <a:t>Ovlivní vystřižení intronů</a:t>
            </a:r>
          </a:p>
          <a:p>
            <a:pPr marL="342900" indent="-342900">
              <a:spcBef>
                <a:spcPts val="1800"/>
              </a:spcBef>
              <a:buFont typeface="Wingdings" panose="05000000000000000000" pitchFamily="2" charset="2"/>
              <a:buChar char="§"/>
            </a:pPr>
            <a:r>
              <a:rPr lang="cs-CZ" sz="2400" dirty="0" smtClean="0"/>
              <a:t>Změní funkční RNA</a:t>
            </a:r>
          </a:p>
          <a:p>
            <a:pPr marL="342900" indent="-342900">
              <a:spcBef>
                <a:spcPts val="1800"/>
              </a:spcBef>
              <a:buFont typeface="Wingdings" panose="05000000000000000000" pitchFamily="2" charset="2"/>
              <a:buChar char="§"/>
            </a:pPr>
            <a:endParaRPr lang="en-US" sz="2400" dirty="0"/>
          </a:p>
        </p:txBody>
      </p:sp>
    </p:spTree>
    <p:extLst>
      <p:ext uri="{BB962C8B-B14F-4D97-AF65-F5344CB8AC3E}">
        <p14:creationId xmlns:p14="http://schemas.microsoft.com/office/powerpoint/2010/main" val="35493145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680720" y="698917"/>
            <a:ext cx="7924800" cy="830997"/>
          </a:xfrm>
          <a:prstGeom prst="rect">
            <a:avLst/>
          </a:prstGeom>
          <a:noFill/>
        </p:spPr>
        <p:txBody>
          <a:bodyPr wrap="square" rtlCol="0">
            <a:spAutoFit/>
          </a:bodyPr>
          <a:lstStyle/>
          <a:p>
            <a:r>
              <a:rPr lang="cs-CZ" sz="2400" b="1" dirty="0">
                <a:solidFill>
                  <a:srgbClr val="339933"/>
                </a:solidFill>
              </a:rPr>
              <a:t>Otázka:  </a:t>
            </a:r>
            <a:r>
              <a:rPr lang="cs-CZ" sz="2400" dirty="0" smtClean="0"/>
              <a:t>Kdy může mutace v nekódující oblasti ovlivnit fenotyp? </a:t>
            </a:r>
            <a:endParaRPr lang="en-US" sz="2400" dirty="0"/>
          </a:p>
        </p:txBody>
      </p:sp>
      <p:sp>
        <p:nvSpPr>
          <p:cNvPr id="5" name="TextovéPole 4"/>
          <p:cNvSpPr txBox="1"/>
          <p:nvPr/>
        </p:nvSpPr>
        <p:spPr>
          <a:xfrm>
            <a:off x="1367928" y="2103120"/>
            <a:ext cx="3621441" cy="2862322"/>
          </a:xfrm>
          <a:prstGeom prst="rect">
            <a:avLst/>
          </a:prstGeom>
          <a:noFill/>
        </p:spPr>
        <p:txBody>
          <a:bodyPr wrap="none" rtlCol="0">
            <a:spAutoFit/>
          </a:bodyPr>
          <a:lstStyle/>
          <a:p>
            <a:pPr marL="342900" indent="-342900">
              <a:spcBef>
                <a:spcPts val="1800"/>
              </a:spcBef>
              <a:buFont typeface="Wingdings" panose="05000000000000000000" pitchFamily="2" charset="2"/>
              <a:buChar char="§"/>
            </a:pPr>
            <a:r>
              <a:rPr lang="cs-CZ" sz="2400" dirty="0" smtClean="0">
                <a:solidFill>
                  <a:srgbClr val="009900"/>
                </a:solidFill>
              </a:rPr>
              <a:t>Je v promotoru genu</a:t>
            </a:r>
          </a:p>
          <a:p>
            <a:pPr marL="342900" indent="-342900">
              <a:spcBef>
                <a:spcPts val="1800"/>
              </a:spcBef>
              <a:buFont typeface="Wingdings" panose="05000000000000000000" pitchFamily="2" charset="2"/>
              <a:buChar char="§"/>
            </a:pPr>
            <a:r>
              <a:rPr lang="cs-CZ" sz="2400" dirty="0" smtClean="0">
                <a:solidFill>
                  <a:srgbClr val="009900"/>
                </a:solidFill>
              </a:rPr>
              <a:t>Je v </a:t>
            </a:r>
            <a:r>
              <a:rPr lang="cs-CZ" sz="2400" dirty="0" err="1" smtClean="0">
                <a:solidFill>
                  <a:srgbClr val="009900"/>
                </a:solidFill>
              </a:rPr>
              <a:t>enhanceru</a:t>
            </a:r>
            <a:endParaRPr lang="cs-CZ" sz="2400" dirty="0" smtClean="0">
              <a:solidFill>
                <a:srgbClr val="009900"/>
              </a:solidFill>
            </a:endParaRPr>
          </a:p>
          <a:p>
            <a:pPr marL="342900" indent="-342900">
              <a:spcBef>
                <a:spcPts val="1800"/>
              </a:spcBef>
              <a:buFont typeface="Wingdings" panose="05000000000000000000" pitchFamily="2" charset="2"/>
              <a:buChar char="§"/>
            </a:pPr>
            <a:r>
              <a:rPr lang="cs-CZ" sz="2400" dirty="0" smtClean="0">
                <a:solidFill>
                  <a:srgbClr val="009900"/>
                </a:solidFill>
              </a:rPr>
              <a:t>Ovlivní vystřižení intronů</a:t>
            </a:r>
          </a:p>
          <a:p>
            <a:pPr marL="342900" indent="-342900">
              <a:spcBef>
                <a:spcPts val="1800"/>
              </a:spcBef>
              <a:buFont typeface="Wingdings" panose="05000000000000000000" pitchFamily="2" charset="2"/>
              <a:buChar char="§"/>
            </a:pPr>
            <a:r>
              <a:rPr lang="cs-CZ" sz="2400" dirty="0" smtClean="0">
                <a:solidFill>
                  <a:srgbClr val="009900"/>
                </a:solidFill>
              </a:rPr>
              <a:t>Změní funkční RNA</a:t>
            </a:r>
          </a:p>
          <a:p>
            <a:pPr marL="342900" indent="-342900">
              <a:spcBef>
                <a:spcPts val="1800"/>
              </a:spcBef>
              <a:buFont typeface="Wingdings" panose="05000000000000000000" pitchFamily="2" charset="2"/>
              <a:buChar char="§"/>
            </a:pPr>
            <a:endParaRPr lang="en-US" sz="2400" dirty="0"/>
          </a:p>
        </p:txBody>
      </p:sp>
    </p:spTree>
    <p:extLst>
      <p:ext uri="{BB962C8B-B14F-4D97-AF65-F5344CB8AC3E}">
        <p14:creationId xmlns:p14="http://schemas.microsoft.com/office/powerpoint/2010/main" val="24859143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02442" y="0"/>
            <a:ext cx="7886700" cy="1325563"/>
          </a:xfrm>
        </p:spPr>
        <p:txBody>
          <a:bodyPr>
            <a:normAutofit/>
          </a:bodyPr>
          <a:lstStyle/>
          <a:p>
            <a:r>
              <a:rPr lang="cs-CZ" sz="4000" dirty="0" smtClean="0">
                <a:solidFill>
                  <a:srgbClr val="C00000"/>
                </a:solidFill>
              </a:rPr>
              <a:t>Mutace - rekapitulace</a:t>
            </a:r>
            <a:endParaRPr lang="cs-CZ" sz="4000" dirty="0">
              <a:solidFill>
                <a:srgbClr val="C00000"/>
              </a:solidFill>
            </a:endParaRPr>
          </a:p>
        </p:txBody>
      </p:sp>
      <p:grpSp>
        <p:nvGrpSpPr>
          <p:cNvPr id="15" name="Skupina 14"/>
          <p:cNvGrpSpPr/>
          <p:nvPr/>
        </p:nvGrpSpPr>
        <p:grpSpPr>
          <a:xfrm>
            <a:off x="4577197" y="2567471"/>
            <a:ext cx="4086547" cy="2598927"/>
            <a:chOff x="1325958" y="1692518"/>
            <a:chExt cx="6842522" cy="4351648"/>
          </a:xfrm>
        </p:grpSpPr>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958" y="1692518"/>
              <a:ext cx="6817203" cy="4351648"/>
            </a:xfrm>
            <a:prstGeom prst="rect">
              <a:avLst/>
            </a:prstGeom>
          </p:spPr>
        </p:pic>
        <p:graphicFrame>
          <p:nvGraphicFramePr>
            <p:cNvPr id="5" name="Objekt 4"/>
            <p:cNvGraphicFramePr>
              <a:graphicFrameLocks noChangeAspect="1"/>
            </p:cNvGraphicFramePr>
            <p:nvPr>
              <p:extLst/>
            </p:nvPr>
          </p:nvGraphicFramePr>
          <p:xfrm>
            <a:off x="2692847" y="2409455"/>
            <a:ext cx="4288524" cy="2365745"/>
          </p:xfrm>
          <a:graphic>
            <a:graphicData uri="http://schemas.openxmlformats.org/presentationml/2006/ole">
              <mc:AlternateContent xmlns:mc="http://schemas.openxmlformats.org/markup-compatibility/2006">
                <mc:Choice xmlns:v="urn:schemas-microsoft-com:vml" Requires="v">
                  <p:oleObj spid="_x0000_s35989" name="CorelDRAW" r:id="rId4" imgW="3473186" imgH="1916146" progId="CorelDraw.Graphic.17">
                    <p:embed/>
                  </p:oleObj>
                </mc:Choice>
                <mc:Fallback>
                  <p:oleObj name="CorelDRAW" r:id="rId4" imgW="3473186" imgH="1916146" progId="CorelDraw.Graphic.17">
                    <p:embed/>
                    <p:pic>
                      <p:nvPicPr>
                        <p:cNvPr id="0" name=""/>
                        <p:cNvPicPr/>
                        <p:nvPr/>
                      </p:nvPicPr>
                      <p:blipFill>
                        <a:blip r:embed="rId5"/>
                        <a:stretch>
                          <a:fillRect/>
                        </a:stretch>
                      </p:blipFill>
                      <p:spPr>
                        <a:xfrm>
                          <a:off x="2692847" y="2409455"/>
                          <a:ext cx="4288524" cy="2365745"/>
                        </a:xfrm>
                        <a:prstGeom prst="rect">
                          <a:avLst/>
                        </a:prstGeom>
                      </p:spPr>
                    </p:pic>
                  </p:oleObj>
                </mc:Fallback>
              </mc:AlternateContent>
            </a:graphicData>
          </a:graphic>
        </p:graphicFrame>
        <p:graphicFrame>
          <p:nvGraphicFramePr>
            <p:cNvPr id="6" name="Objekt 5"/>
            <p:cNvGraphicFramePr>
              <a:graphicFrameLocks noChangeAspect="1"/>
            </p:cNvGraphicFramePr>
            <p:nvPr>
              <p:extLst/>
            </p:nvPr>
          </p:nvGraphicFramePr>
          <p:xfrm>
            <a:off x="3466236" y="3657600"/>
            <a:ext cx="3154776" cy="1404579"/>
          </p:xfrm>
          <a:graphic>
            <a:graphicData uri="http://schemas.openxmlformats.org/presentationml/2006/ole">
              <mc:AlternateContent xmlns:mc="http://schemas.openxmlformats.org/markup-compatibility/2006">
                <mc:Choice xmlns:v="urn:schemas-microsoft-com:vml" Requires="v">
                  <p:oleObj spid="_x0000_s35990" name="CorelDRAW" r:id="rId6" imgW="2491692" imgH="1108923" progId="CorelDraw.Graphic.17">
                    <p:embed/>
                  </p:oleObj>
                </mc:Choice>
                <mc:Fallback>
                  <p:oleObj name="CorelDRAW" r:id="rId6" imgW="2491692" imgH="1108923" progId="CorelDraw.Graphic.17">
                    <p:embed/>
                    <p:pic>
                      <p:nvPicPr>
                        <p:cNvPr id="0" name=""/>
                        <p:cNvPicPr/>
                        <p:nvPr/>
                      </p:nvPicPr>
                      <p:blipFill>
                        <a:blip r:embed="rId7"/>
                        <a:stretch>
                          <a:fillRect/>
                        </a:stretch>
                      </p:blipFill>
                      <p:spPr>
                        <a:xfrm>
                          <a:off x="3466236" y="3657600"/>
                          <a:ext cx="3154776" cy="1404579"/>
                        </a:xfrm>
                        <a:prstGeom prst="rect">
                          <a:avLst/>
                        </a:prstGeom>
                      </p:spPr>
                    </p:pic>
                  </p:oleObj>
                </mc:Fallback>
              </mc:AlternateContent>
            </a:graphicData>
          </a:graphic>
        </p:graphicFrame>
        <p:graphicFrame>
          <p:nvGraphicFramePr>
            <p:cNvPr id="7" name="Objekt 6"/>
            <p:cNvGraphicFramePr>
              <a:graphicFrameLocks noChangeAspect="1"/>
            </p:cNvGraphicFramePr>
            <p:nvPr>
              <p:extLst/>
            </p:nvPr>
          </p:nvGraphicFramePr>
          <p:xfrm>
            <a:off x="5237501" y="3868342"/>
            <a:ext cx="1924050" cy="831850"/>
          </p:xfrm>
          <a:graphic>
            <a:graphicData uri="http://schemas.openxmlformats.org/presentationml/2006/ole">
              <mc:AlternateContent xmlns:mc="http://schemas.openxmlformats.org/markup-compatibility/2006">
                <mc:Choice xmlns:v="urn:schemas-microsoft-com:vml" Requires="v">
                  <p:oleObj spid="_x0000_s35991" name="CorelDRAW" r:id="rId8" imgW="1923882" imgH="832556" progId="CorelDraw.Graphic.17">
                    <p:embed/>
                  </p:oleObj>
                </mc:Choice>
                <mc:Fallback>
                  <p:oleObj name="CorelDRAW" r:id="rId8" imgW="1923882" imgH="832556" progId="CorelDraw.Graphic.17">
                    <p:embed/>
                    <p:pic>
                      <p:nvPicPr>
                        <p:cNvPr id="0" name=""/>
                        <p:cNvPicPr/>
                        <p:nvPr/>
                      </p:nvPicPr>
                      <p:blipFill>
                        <a:blip r:embed="rId9"/>
                        <a:stretch>
                          <a:fillRect/>
                        </a:stretch>
                      </p:blipFill>
                      <p:spPr>
                        <a:xfrm>
                          <a:off x="5237501" y="3868342"/>
                          <a:ext cx="1924050" cy="831850"/>
                        </a:xfrm>
                        <a:prstGeom prst="rect">
                          <a:avLst/>
                        </a:prstGeom>
                      </p:spPr>
                    </p:pic>
                  </p:oleObj>
                </mc:Fallback>
              </mc:AlternateContent>
            </a:graphicData>
          </a:graphic>
        </p:graphicFrame>
        <p:sp>
          <p:nvSpPr>
            <p:cNvPr id="8" name="TextovéPole 7"/>
            <p:cNvSpPr txBox="1"/>
            <p:nvPr/>
          </p:nvSpPr>
          <p:spPr>
            <a:xfrm>
              <a:off x="3979470" y="2963288"/>
              <a:ext cx="1715278" cy="461665"/>
            </a:xfrm>
            <a:prstGeom prst="rect">
              <a:avLst/>
            </a:prstGeom>
            <a:noFill/>
          </p:spPr>
          <p:txBody>
            <a:bodyPr wrap="none" rtlCol="0">
              <a:spAutoFit/>
            </a:bodyPr>
            <a:lstStyle/>
            <a:p>
              <a:r>
                <a:rPr lang="cs-CZ" sz="2400" dirty="0" smtClean="0"/>
                <a:t>nejsou geny</a:t>
              </a:r>
              <a:endParaRPr lang="cs-CZ" sz="2400" dirty="0"/>
            </a:p>
          </p:txBody>
        </p:sp>
        <p:sp>
          <p:nvSpPr>
            <p:cNvPr id="9" name="TextovéPole 8"/>
            <p:cNvSpPr txBox="1"/>
            <p:nvPr/>
          </p:nvSpPr>
          <p:spPr>
            <a:xfrm>
              <a:off x="4255891" y="4214476"/>
              <a:ext cx="1076833" cy="461665"/>
            </a:xfrm>
            <a:prstGeom prst="rect">
              <a:avLst/>
            </a:prstGeom>
            <a:noFill/>
          </p:spPr>
          <p:txBody>
            <a:bodyPr wrap="none" rtlCol="0">
              <a:spAutoFit/>
            </a:bodyPr>
            <a:lstStyle/>
            <a:p>
              <a:r>
                <a:rPr lang="cs-CZ" sz="2400" dirty="0" smtClean="0"/>
                <a:t>introny</a:t>
              </a:r>
              <a:endParaRPr lang="cs-CZ" sz="2400" dirty="0"/>
            </a:p>
          </p:txBody>
        </p:sp>
        <p:cxnSp>
          <p:nvCxnSpPr>
            <p:cNvPr id="13" name="Přímá spojnice se šipkou 12"/>
            <p:cNvCxnSpPr/>
            <p:nvPr/>
          </p:nvCxnSpPr>
          <p:spPr>
            <a:xfrm flipH="1">
              <a:off x="7161551" y="3424953"/>
              <a:ext cx="1006929" cy="10511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ovéPole 13"/>
          <p:cNvSpPr txBox="1"/>
          <p:nvPr/>
        </p:nvSpPr>
        <p:spPr>
          <a:xfrm>
            <a:off x="7913869" y="2668997"/>
            <a:ext cx="1061573" cy="923330"/>
          </a:xfrm>
          <a:prstGeom prst="rect">
            <a:avLst/>
          </a:prstGeom>
          <a:noFill/>
        </p:spPr>
        <p:txBody>
          <a:bodyPr wrap="none" rtlCol="0">
            <a:spAutoFit/>
          </a:bodyPr>
          <a:lstStyle/>
          <a:p>
            <a:r>
              <a:rPr lang="cs-CZ" dirty="0" smtClean="0"/>
              <a:t>Tiché</a:t>
            </a:r>
          </a:p>
          <a:p>
            <a:r>
              <a:rPr lang="cs-CZ" dirty="0" smtClean="0"/>
              <a:t>Neutrální</a:t>
            </a:r>
          </a:p>
          <a:p>
            <a:r>
              <a:rPr lang="cs-CZ" dirty="0" smtClean="0">
                <a:solidFill>
                  <a:srgbClr val="FF0000"/>
                </a:solidFill>
              </a:rPr>
              <a:t>Důležité</a:t>
            </a:r>
            <a:endParaRPr lang="cs-CZ" dirty="0">
              <a:solidFill>
                <a:srgbClr val="FF0000"/>
              </a:solidFill>
            </a:endParaRPr>
          </a:p>
        </p:txBody>
      </p:sp>
      <p:sp>
        <p:nvSpPr>
          <p:cNvPr id="3" name="TextovéPole 2"/>
          <p:cNvSpPr txBox="1"/>
          <p:nvPr/>
        </p:nvSpPr>
        <p:spPr>
          <a:xfrm>
            <a:off x="446808" y="1327850"/>
            <a:ext cx="3574473" cy="2862322"/>
          </a:xfrm>
          <a:prstGeom prst="rect">
            <a:avLst/>
          </a:prstGeom>
          <a:noFill/>
        </p:spPr>
        <p:txBody>
          <a:bodyPr wrap="square" rtlCol="0">
            <a:spAutoFit/>
          </a:bodyPr>
          <a:lstStyle/>
          <a:p>
            <a:pPr>
              <a:spcBef>
                <a:spcPts val="1800"/>
              </a:spcBef>
            </a:pPr>
            <a:r>
              <a:rPr lang="cs-CZ" sz="2000" b="1" dirty="0" smtClean="0"/>
              <a:t>Většina mutací nevadí, protože:</a:t>
            </a:r>
          </a:p>
          <a:p>
            <a:pPr marL="342900" indent="-342900">
              <a:spcBef>
                <a:spcPts val="1800"/>
              </a:spcBef>
              <a:buFont typeface="Arial" panose="020B0604020202020204" pitchFamily="34" charset="0"/>
              <a:buChar char="•"/>
            </a:pPr>
            <a:r>
              <a:rPr lang="cs-CZ" sz="2000" dirty="0" smtClean="0"/>
              <a:t>Jsou v oblastech mimo geny</a:t>
            </a:r>
          </a:p>
          <a:p>
            <a:pPr marL="342900" indent="-342900">
              <a:spcBef>
                <a:spcPts val="1800"/>
              </a:spcBef>
              <a:buFont typeface="Arial" panose="020B0604020202020204" pitchFamily="34" charset="0"/>
              <a:buChar char="•"/>
            </a:pPr>
            <a:r>
              <a:rPr lang="cs-CZ" sz="2000" dirty="0" smtClean="0"/>
              <a:t>Jsou v genu, ale v intronu</a:t>
            </a:r>
          </a:p>
          <a:p>
            <a:pPr marL="342900" indent="-342900">
              <a:spcBef>
                <a:spcPts val="1800"/>
              </a:spcBef>
              <a:buFont typeface="Arial" panose="020B0604020202020204" pitchFamily="34" charset="0"/>
              <a:buChar char="•"/>
            </a:pPr>
            <a:r>
              <a:rPr lang="cs-CZ" sz="2000" dirty="0" smtClean="0"/>
              <a:t>Jsou v kódující oblasti, ale nezmění </a:t>
            </a:r>
            <a:r>
              <a:rPr lang="cs-CZ" sz="2000" dirty="0" err="1" smtClean="0"/>
              <a:t>AK</a:t>
            </a:r>
            <a:endParaRPr lang="cs-CZ" sz="2000" dirty="0" smtClean="0"/>
          </a:p>
          <a:p>
            <a:pPr marL="342900" indent="-342900">
              <a:spcBef>
                <a:spcPts val="1800"/>
              </a:spcBef>
              <a:buFont typeface="Arial" panose="020B0604020202020204" pitchFamily="34" charset="0"/>
              <a:buChar char="•"/>
            </a:pPr>
            <a:r>
              <a:rPr lang="cs-CZ" sz="2000" dirty="0" smtClean="0"/>
              <a:t>Změní </a:t>
            </a:r>
            <a:r>
              <a:rPr lang="cs-CZ" sz="2000" dirty="0" err="1" smtClean="0"/>
              <a:t>AK</a:t>
            </a:r>
            <a:r>
              <a:rPr lang="cs-CZ" sz="2000" dirty="0" smtClean="0"/>
              <a:t>, ale nevadí to.</a:t>
            </a:r>
            <a:endParaRPr lang="en-US" sz="2000" dirty="0"/>
          </a:p>
        </p:txBody>
      </p:sp>
      <p:sp>
        <p:nvSpPr>
          <p:cNvPr id="10" name="TextovéPole 9"/>
          <p:cNvSpPr txBox="1"/>
          <p:nvPr/>
        </p:nvSpPr>
        <p:spPr>
          <a:xfrm>
            <a:off x="446809" y="4740370"/>
            <a:ext cx="3237938" cy="1754326"/>
          </a:xfrm>
          <a:prstGeom prst="rect">
            <a:avLst/>
          </a:prstGeom>
          <a:noFill/>
        </p:spPr>
        <p:txBody>
          <a:bodyPr wrap="none" rtlCol="0">
            <a:spAutoFit/>
          </a:bodyPr>
          <a:lstStyle/>
          <a:p>
            <a:r>
              <a:rPr lang="cs-CZ" b="1" dirty="0" smtClean="0"/>
              <a:t>Které mutace vadí: </a:t>
            </a:r>
          </a:p>
          <a:p>
            <a:pPr marL="285750" indent="-285750">
              <a:spcBef>
                <a:spcPts val="1200"/>
              </a:spcBef>
              <a:buFont typeface="Arial" panose="020B0604020202020204" pitchFamily="34" charset="0"/>
              <a:buChar char="•"/>
            </a:pPr>
            <a:r>
              <a:rPr lang="cs-CZ" sz="2000" dirty="0" smtClean="0"/>
              <a:t>V kódující oblasti (někdy)</a:t>
            </a:r>
          </a:p>
          <a:p>
            <a:pPr marL="285750" indent="-285750">
              <a:spcBef>
                <a:spcPts val="1200"/>
              </a:spcBef>
              <a:buFont typeface="Arial" panose="020B0604020202020204" pitchFamily="34" charset="0"/>
              <a:buChar char="•"/>
            </a:pPr>
            <a:r>
              <a:rPr lang="cs-CZ" sz="2000" dirty="0" smtClean="0"/>
              <a:t>V regulační oblasti genu</a:t>
            </a:r>
          </a:p>
          <a:p>
            <a:pPr marL="285750" indent="-285750">
              <a:spcBef>
                <a:spcPts val="1200"/>
              </a:spcBef>
              <a:buFont typeface="Arial" panose="020B0604020202020204" pitchFamily="34" charset="0"/>
              <a:buChar char="•"/>
            </a:pPr>
            <a:r>
              <a:rPr lang="cs-CZ" sz="2000" dirty="0" smtClean="0"/>
              <a:t>V genu pro nekódující RNA</a:t>
            </a:r>
            <a:endParaRPr lang="en-US" sz="2000" dirty="0"/>
          </a:p>
        </p:txBody>
      </p:sp>
    </p:spTree>
    <p:extLst>
      <p:ext uri="{BB962C8B-B14F-4D97-AF65-F5344CB8AC3E}">
        <p14:creationId xmlns:p14="http://schemas.microsoft.com/office/powerpoint/2010/main" val="258727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88894" y="1706908"/>
            <a:ext cx="7886700" cy="1325563"/>
          </a:xfrm>
        </p:spPr>
        <p:txBody>
          <a:bodyPr>
            <a:normAutofit/>
          </a:bodyPr>
          <a:lstStyle/>
          <a:p>
            <a:pPr algn="ctr"/>
            <a:r>
              <a:rPr lang="cs-CZ" sz="5400" dirty="0">
                <a:solidFill>
                  <a:srgbClr val="C00000"/>
                </a:solidFill>
              </a:rPr>
              <a:t>Přestávka</a:t>
            </a:r>
            <a:endParaRPr lang="cs-CZ" sz="5400" dirty="0">
              <a:solidFill>
                <a:srgbClr val="C00000"/>
              </a:solidFill>
            </a:endParaRPr>
          </a:p>
        </p:txBody>
      </p:sp>
    </p:spTree>
    <p:extLst>
      <p:ext uri="{BB962C8B-B14F-4D97-AF65-F5344CB8AC3E}">
        <p14:creationId xmlns:p14="http://schemas.microsoft.com/office/powerpoint/2010/main" val="20592081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vert="horz" lIns="91440" tIns="45720" rIns="91440" bIns="45720" rtlCol="0" anchor="ctr">
            <a:normAutofit/>
          </a:bodyPr>
          <a:lstStyle/>
          <a:p>
            <a:pPr algn="ctr"/>
            <a:r>
              <a:rPr lang="cs-CZ" sz="4000" dirty="0">
                <a:solidFill>
                  <a:srgbClr val="C00000"/>
                </a:solidFill>
              </a:rPr>
              <a:t>Mutace spontánní a indukované</a:t>
            </a:r>
            <a:endParaRPr lang="en-US" sz="4000" dirty="0">
              <a:solidFill>
                <a:srgbClr val="C00000"/>
              </a:solidFill>
            </a:endParaRPr>
          </a:p>
        </p:txBody>
      </p:sp>
      <p:sp>
        <p:nvSpPr>
          <p:cNvPr id="3" name="TextovéPole 2"/>
          <p:cNvSpPr txBox="1"/>
          <p:nvPr/>
        </p:nvSpPr>
        <p:spPr>
          <a:xfrm>
            <a:off x="812800" y="2153920"/>
            <a:ext cx="7752080" cy="2677656"/>
          </a:xfrm>
          <a:prstGeom prst="rect">
            <a:avLst/>
          </a:prstGeom>
          <a:noFill/>
        </p:spPr>
        <p:txBody>
          <a:bodyPr wrap="square" rtlCol="0">
            <a:spAutoFit/>
          </a:bodyPr>
          <a:lstStyle/>
          <a:p>
            <a:r>
              <a:rPr lang="cs-CZ" sz="2400" b="1" dirty="0" smtClean="0">
                <a:solidFill>
                  <a:srgbClr val="0070C0"/>
                </a:solidFill>
              </a:rPr>
              <a:t>Spontánní mutace  </a:t>
            </a:r>
            <a:r>
              <a:rPr lang="cs-CZ" sz="2400" dirty="0" smtClean="0"/>
              <a:t>- vznikají přirozeně při replikaci/reparaci DNA </a:t>
            </a:r>
          </a:p>
          <a:p>
            <a:endParaRPr lang="cs-CZ" sz="2400" dirty="0" smtClean="0"/>
          </a:p>
          <a:p>
            <a:r>
              <a:rPr lang="cs-CZ" sz="2400" dirty="0" smtClean="0"/>
              <a:t>Vs. </a:t>
            </a:r>
          </a:p>
          <a:p>
            <a:endParaRPr lang="cs-CZ" sz="2400" dirty="0" smtClean="0"/>
          </a:p>
          <a:p>
            <a:r>
              <a:rPr lang="cs-CZ" sz="2400" b="1" dirty="0">
                <a:solidFill>
                  <a:srgbClr val="0070C0"/>
                </a:solidFill>
              </a:rPr>
              <a:t>Indukované </a:t>
            </a:r>
            <a:r>
              <a:rPr lang="cs-CZ" sz="2400" b="1" dirty="0" smtClean="0">
                <a:solidFill>
                  <a:srgbClr val="0070C0"/>
                </a:solidFill>
              </a:rPr>
              <a:t>mutace </a:t>
            </a:r>
            <a:r>
              <a:rPr lang="cs-CZ" sz="2400" dirty="0" smtClean="0"/>
              <a:t>– prostřednictvím mutagenů </a:t>
            </a:r>
            <a:r>
              <a:rPr lang="cs-CZ" sz="2400" dirty="0" smtClean="0">
                <a:sym typeface="Wingdings" panose="05000000000000000000" pitchFamily="2" charset="2"/>
              </a:rPr>
              <a:t> s mnohem vyšší frekvencí než spontánní</a:t>
            </a:r>
            <a:endParaRPr lang="en-US" sz="2400" dirty="0"/>
          </a:p>
        </p:txBody>
      </p:sp>
    </p:spTree>
    <p:extLst>
      <p:ext uri="{BB962C8B-B14F-4D97-AF65-F5344CB8AC3E}">
        <p14:creationId xmlns:p14="http://schemas.microsoft.com/office/powerpoint/2010/main" val="23587889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63348"/>
            <a:ext cx="7886700" cy="1325563"/>
          </a:xfrm>
        </p:spPr>
        <p:txBody>
          <a:bodyPr vert="horz" lIns="91440" tIns="45720" rIns="91440" bIns="45720" rtlCol="0" anchor="ctr">
            <a:normAutofit/>
          </a:bodyPr>
          <a:lstStyle/>
          <a:p>
            <a:pPr algn="ctr"/>
            <a:r>
              <a:rPr lang="cs-CZ" sz="4000" dirty="0">
                <a:solidFill>
                  <a:srgbClr val="C00000"/>
                </a:solidFill>
              </a:rPr>
              <a:t>Vznik variability</a:t>
            </a:r>
          </a:p>
        </p:txBody>
      </p:sp>
      <p:sp>
        <p:nvSpPr>
          <p:cNvPr id="4" name="TextovéPole 3"/>
          <p:cNvSpPr txBox="1"/>
          <p:nvPr/>
        </p:nvSpPr>
        <p:spPr>
          <a:xfrm>
            <a:off x="703619" y="1268220"/>
            <a:ext cx="5885137" cy="400110"/>
          </a:xfrm>
          <a:prstGeom prst="rect">
            <a:avLst/>
          </a:prstGeom>
          <a:noFill/>
        </p:spPr>
        <p:txBody>
          <a:bodyPr wrap="none" rtlCol="0">
            <a:spAutoFit/>
          </a:bodyPr>
          <a:lstStyle/>
          <a:p>
            <a:r>
              <a:rPr lang="cs-CZ" sz="2000" dirty="0" smtClean="0"/>
              <a:t>Replikace a oprava DNA není 100% přesná </a:t>
            </a:r>
            <a:r>
              <a:rPr lang="cs-CZ" sz="2000" dirty="0" smtClean="0">
                <a:sym typeface="Wingdings" panose="05000000000000000000" pitchFamily="2" charset="2"/>
              </a:rPr>
              <a:t> mutace </a:t>
            </a:r>
            <a:r>
              <a:rPr lang="en-US" sz="2000" dirty="0" smtClean="0">
                <a:sym typeface="Wingdings" panose="05000000000000000000" pitchFamily="2" charset="2"/>
              </a:rPr>
              <a:t> </a:t>
            </a:r>
            <a:endParaRPr lang="cs-CZ" sz="2000" dirty="0"/>
          </a:p>
        </p:txBody>
      </p:sp>
      <p:graphicFrame>
        <p:nvGraphicFramePr>
          <p:cNvPr id="5" name="Object 6"/>
          <p:cNvGraphicFramePr>
            <a:graphicFrameLocks noChangeAspect="1"/>
          </p:cNvGraphicFramePr>
          <p:nvPr>
            <p:extLst/>
          </p:nvPr>
        </p:nvGraphicFramePr>
        <p:xfrm>
          <a:off x="5442413" y="1797231"/>
          <a:ext cx="1356762" cy="2484356"/>
        </p:xfrm>
        <a:graphic>
          <a:graphicData uri="http://schemas.openxmlformats.org/presentationml/2006/ole">
            <mc:AlternateContent xmlns:mc="http://schemas.openxmlformats.org/markup-compatibility/2006">
              <mc:Choice xmlns:v="urn:schemas-microsoft-com:vml" Requires="v">
                <p:oleObj spid="_x0000_s32910" name="Image" r:id="rId4" imgW="2014903" imgH="3685663" progId="Photoshop.Image.5">
                  <p:embed/>
                </p:oleObj>
              </mc:Choice>
              <mc:Fallback>
                <p:oleObj name="Image" r:id="rId4" imgW="2014903" imgH="3685663"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2413" y="1797231"/>
                        <a:ext cx="1356762" cy="2484356"/>
                      </a:xfrm>
                      <a:prstGeom prst="rect">
                        <a:avLst/>
                      </a:prstGeom>
                      <a:noFill/>
                      <a:ln>
                        <a:noFill/>
                      </a:ln>
                      <a:effectLst/>
                    </p:spPr>
                  </p:pic>
                </p:oleObj>
              </mc:Fallback>
            </mc:AlternateContent>
          </a:graphicData>
        </a:graphic>
      </p:graphicFrame>
      <p:graphicFrame>
        <p:nvGraphicFramePr>
          <p:cNvPr id="6" name="Objekt 5"/>
          <p:cNvGraphicFramePr>
            <a:graphicFrameLocks noChangeAspect="1"/>
          </p:cNvGraphicFramePr>
          <p:nvPr>
            <p:extLst/>
          </p:nvPr>
        </p:nvGraphicFramePr>
        <p:xfrm>
          <a:off x="7136410" y="3019174"/>
          <a:ext cx="1230545" cy="250251"/>
        </p:xfrm>
        <a:graphic>
          <a:graphicData uri="http://schemas.openxmlformats.org/presentationml/2006/ole">
            <mc:AlternateContent xmlns:mc="http://schemas.openxmlformats.org/markup-compatibility/2006">
              <mc:Choice xmlns:v="urn:schemas-microsoft-com:vml" Requires="v">
                <p:oleObj spid="_x0000_s32911" name="CorelDRAW" r:id="rId6" imgW="3396124" imgH="690150" progId="CorelDraw.Graphic.17">
                  <p:embed/>
                </p:oleObj>
              </mc:Choice>
              <mc:Fallback>
                <p:oleObj name="CorelDRAW" r:id="rId6" imgW="3396124" imgH="690150" progId="CorelDraw.Graphic.17">
                  <p:embed/>
                  <p:pic>
                    <p:nvPicPr>
                      <p:cNvPr id="0" name=""/>
                      <p:cNvPicPr/>
                      <p:nvPr/>
                    </p:nvPicPr>
                    <p:blipFill>
                      <a:blip r:embed="rId7"/>
                      <a:stretch>
                        <a:fillRect/>
                      </a:stretch>
                    </p:blipFill>
                    <p:spPr>
                      <a:xfrm>
                        <a:off x="7136410" y="3019174"/>
                        <a:ext cx="1230545" cy="250251"/>
                      </a:xfrm>
                      <a:prstGeom prst="rect">
                        <a:avLst/>
                      </a:prstGeom>
                    </p:spPr>
                  </p:pic>
                </p:oleObj>
              </mc:Fallback>
            </mc:AlternateContent>
          </a:graphicData>
        </a:graphic>
      </p:graphicFrame>
      <p:sp>
        <p:nvSpPr>
          <p:cNvPr id="11" name="TextovéPole 10"/>
          <p:cNvSpPr txBox="1"/>
          <p:nvPr/>
        </p:nvSpPr>
        <p:spPr>
          <a:xfrm>
            <a:off x="5565233" y="4132008"/>
            <a:ext cx="3534686" cy="369332"/>
          </a:xfrm>
          <a:prstGeom prst="rect">
            <a:avLst/>
          </a:prstGeom>
          <a:noFill/>
        </p:spPr>
        <p:txBody>
          <a:bodyPr wrap="none" rtlCol="0">
            <a:spAutoFit/>
          </a:bodyPr>
          <a:lstStyle/>
          <a:p>
            <a:r>
              <a:rPr lang="cs-CZ" dirty="0"/>
              <a:t>s</a:t>
            </a:r>
            <a:r>
              <a:rPr lang="cs-CZ" dirty="0" smtClean="0"/>
              <a:t>omatická vs. zárodečná linie buněk</a:t>
            </a:r>
            <a:endParaRPr lang="cs-CZ" dirty="0"/>
          </a:p>
        </p:txBody>
      </p:sp>
      <p:cxnSp>
        <p:nvCxnSpPr>
          <p:cNvPr id="15" name="Přímá spojnice se šipkou 14"/>
          <p:cNvCxnSpPr/>
          <p:nvPr/>
        </p:nvCxnSpPr>
        <p:spPr>
          <a:xfrm flipH="1">
            <a:off x="5890260" y="4537472"/>
            <a:ext cx="655320" cy="682228"/>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cxnSp>
        <p:nvCxnSpPr>
          <p:cNvPr id="16" name="Přímá spojnice se šipkou 15"/>
          <p:cNvCxnSpPr/>
          <p:nvPr/>
        </p:nvCxnSpPr>
        <p:spPr>
          <a:xfrm rot="16200000" flipH="1">
            <a:off x="7671511" y="4523496"/>
            <a:ext cx="655320" cy="682228"/>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pic>
        <p:nvPicPr>
          <p:cNvPr id="103435" name="Picture 11" descr="https://encrypted-tbn2.gstatic.com/images?q=tbn:ANd9GcS8CVNybFSo7NAx7BVaHiQCfb7wkrxHv2btePQO1DOMc1NIktVDwPBifQ"/>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5233" y="5386588"/>
            <a:ext cx="894561" cy="894563"/>
          </a:xfrm>
          <a:prstGeom prst="rect">
            <a:avLst/>
          </a:prstGeom>
          <a:noFill/>
          <a:extLst>
            <a:ext uri="{909E8E84-426E-40DD-AFC4-6F175D3DCCD1}">
              <a14:hiddenFill xmlns:a14="http://schemas.microsoft.com/office/drawing/2010/main">
                <a:solidFill>
                  <a:srgbClr val="FFFFFF"/>
                </a:solidFill>
              </a14:hiddenFill>
            </a:ext>
          </a:extLst>
        </p:spPr>
      </p:pic>
      <p:pic>
        <p:nvPicPr>
          <p:cNvPr id="32817" name="Picture 49" descr="Image result for p&amp;rcaron;ikázaný sm&amp;ecaron;r jízd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63471" y="5467482"/>
            <a:ext cx="813669" cy="813669"/>
          </a:xfrm>
          <a:prstGeom prst="rect">
            <a:avLst/>
          </a:prstGeom>
          <a:noFill/>
          <a:extLst>
            <a:ext uri="{909E8E84-426E-40DD-AFC4-6F175D3DCCD1}">
              <a14:hiddenFill xmlns:a14="http://schemas.microsoft.com/office/drawing/2010/main">
                <a:solidFill>
                  <a:srgbClr val="FFFFFF"/>
                </a:solidFill>
              </a14:hiddenFill>
            </a:ext>
          </a:extLst>
        </p:spPr>
      </p:pic>
      <p:pic>
        <p:nvPicPr>
          <p:cNvPr id="12" name="Obrázek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5777" y="2383962"/>
            <a:ext cx="4322659" cy="3612125"/>
          </a:xfrm>
          <a:prstGeom prst="rect">
            <a:avLst/>
          </a:prstGeom>
        </p:spPr>
      </p:pic>
      <p:grpSp>
        <p:nvGrpSpPr>
          <p:cNvPr id="9" name="Skupina 8"/>
          <p:cNvGrpSpPr/>
          <p:nvPr/>
        </p:nvGrpSpPr>
        <p:grpSpPr>
          <a:xfrm>
            <a:off x="3207113" y="2128322"/>
            <a:ext cx="1956619" cy="4306529"/>
            <a:chOff x="3264310" y="2074606"/>
            <a:chExt cx="1956619" cy="4306529"/>
          </a:xfrm>
        </p:grpSpPr>
        <p:sp>
          <p:nvSpPr>
            <p:cNvPr id="7" name="Obdélník 6"/>
            <p:cNvSpPr/>
            <p:nvPr/>
          </p:nvSpPr>
          <p:spPr>
            <a:xfrm>
              <a:off x="3382297" y="2074606"/>
              <a:ext cx="1838632" cy="4306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3264310" y="4857135"/>
              <a:ext cx="117987" cy="1769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256634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4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8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4039" y="0"/>
            <a:ext cx="7886700" cy="1325563"/>
          </a:xfrm>
        </p:spPr>
        <p:txBody>
          <a:bodyPr>
            <a:normAutofit/>
          </a:bodyPr>
          <a:lstStyle/>
          <a:p>
            <a:pPr algn="ctr"/>
            <a:r>
              <a:rPr lang="cs-CZ" sz="4000" dirty="0">
                <a:solidFill>
                  <a:srgbClr val="C00000"/>
                </a:solidFill>
              </a:rPr>
              <a:t>Spontánní mutace</a:t>
            </a:r>
            <a:endParaRPr lang="en-US" sz="4000" dirty="0">
              <a:solidFill>
                <a:srgbClr val="C00000"/>
              </a:solidFill>
            </a:endParaRPr>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520" y="2731829"/>
            <a:ext cx="8757920" cy="3658203"/>
          </a:xfrm>
          <a:prstGeom prst="rect">
            <a:avLst/>
          </a:prstGeom>
        </p:spPr>
      </p:pic>
      <p:sp>
        <p:nvSpPr>
          <p:cNvPr id="4" name="TextovéPole 3"/>
          <p:cNvSpPr txBox="1"/>
          <p:nvPr/>
        </p:nvSpPr>
        <p:spPr>
          <a:xfrm flipH="1">
            <a:off x="401318" y="1171415"/>
            <a:ext cx="6944361" cy="769441"/>
          </a:xfrm>
          <a:prstGeom prst="rect">
            <a:avLst/>
          </a:prstGeom>
          <a:noFill/>
        </p:spPr>
        <p:txBody>
          <a:bodyPr wrap="square" rtlCol="0">
            <a:spAutoFit/>
          </a:bodyPr>
          <a:lstStyle/>
          <a:p>
            <a:r>
              <a:rPr lang="cs-CZ" sz="2200" b="1" dirty="0" smtClean="0">
                <a:solidFill>
                  <a:srgbClr val="FF0000"/>
                </a:solidFill>
              </a:rPr>
              <a:t>Tautomerní přesmyky bází</a:t>
            </a:r>
            <a:r>
              <a:rPr lang="cs-CZ" sz="2200" dirty="0" smtClean="0"/>
              <a:t>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vznik nestabilních </a:t>
            </a:r>
            <a:r>
              <a:rPr lang="cs-CZ" sz="2200" dirty="0" err="1" smtClean="0">
                <a:sym typeface="Wingdings" panose="05000000000000000000" pitchFamily="2" charset="2"/>
              </a:rPr>
              <a:t>imino</a:t>
            </a:r>
            <a:r>
              <a:rPr lang="cs-CZ" sz="2200" dirty="0" smtClean="0">
                <a:sym typeface="Wingdings" panose="05000000000000000000" pitchFamily="2" charset="2"/>
              </a:rPr>
              <a:t>/enol forem </a:t>
            </a:r>
            <a:r>
              <a:rPr lang="en-US" sz="2200" dirty="0" smtClean="0">
                <a:sym typeface="Wingdings" panose="05000000000000000000" pitchFamily="2" charset="2"/>
              </a:rPr>
              <a:t> </a:t>
            </a:r>
            <a:r>
              <a:rPr lang="en-US" sz="2200" dirty="0" err="1" smtClean="0">
                <a:sym typeface="Wingdings" panose="05000000000000000000" pitchFamily="2" charset="2"/>
              </a:rPr>
              <a:t>zm</a:t>
            </a:r>
            <a:r>
              <a:rPr lang="cs-CZ" sz="2200" dirty="0" err="1" smtClean="0">
                <a:sym typeface="Wingdings" panose="05000000000000000000" pitchFamily="2" charset="2"/>
              </a:rPr>
              <a:t>ěna</a:t>
            </a:r>
            <a:r>
              <a:rPr lang="cs-CZ" sz="2200" dirty="0" smtClean="0">
                <a:sym typeface="Wingdings" panose="05000000000000000000" pitchFamily="2" charset="2"/>
              </a:rPr>
              <a:t> párování (A-C a G-T)</a:t>
            </a:r>
            <a:endParaRPr lang="en-US" sz="2200" dirty="0"/>
          </a:p>
        </p:txBody>
      </p:sp>
    </p:spTree>
    <p:extLst>
      <p:ext uri="{BB962C8B-B14F-4D97-AF65-F5344CB8AC3E}">
        <p14:creationId xmlns:p14="http://schemas.microsoft.com/office/powerpoint/2010/main" val="51824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3911" y="172086"/>
            <a:ext cx="7886700" cy="1325563"/>
          </a:xfrm>
        </p:spPr>
        <p:txBody>
          <a:bodyPr>
            <a:normAutofit/>
          </a:bodyPr>
          <a:lstStyle/>
          <a:p>
            <a:r>
              <a:rPr lang="cs-CZ" sz="4000" dirty="0">
                <a:solidFill>
                  <a:srgbClr val="C00000"/>
                </a:solidFill>
              </a:rPr>
              <a:t>Tautomerní přesmyky a vznik mutací</a:t>
            </a:r>
            <a:endParaRPr lang="en-US" sz="4000" dirty="0">
              <a:solidFill>
                <a:srgbClr val="C00000"/>
              </a:solidFill>
            </a:endParaRPr>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8896" y="3073400"/>
            <a:ext cx="4757348" cy="3098800"/>
          </a:xfrm>
          <a:prstGeom prst="rect">
            <a:avLst/>
          </a:prstGeom>
        </p:spPr>
      </p:pic>
      <p:sp>
        <p:nvSpPr>
          <p:cNvPr id="6" name="TextovéPole 5"/>
          <p:cNvSpPr txBox="1"/>
          <p:nvPr/>
        </p:nvSpPr>
        <p:spPr>
          <a:xfrm>
            <a:off x="680719" y="1330960"/>
            <a:ext cx="1724959" cy="769441"/>
          </a:xfrm>
          <a:prstGeom prst="rect">
            <a:avLst/>
          </a:prstGeom>
          <a:noFill/>
        </p:spPr>
        <p:txBody>
          <a:bodyPr wrap="none" rtlCol="0">
            <a:spAutoFit/>
          </a:bodyPr>
          <a:lstStyle/>
          <a:p>
            <a:r>
              <a:rPr lang="cs-CZ" sz="2200" dirty="0" smtClean="0"/>
              <a:t>Proč to vadí? </a:t>
            </a:r>
          </a:p>
          <a:p>
            <a:endParaRPr lang="en-US" sz="2200" dirty="0"/>
          </a:p>
        </p:txBody>
      </p:sp>
      <p:sp>
        <p:nvSpPr>
          <p:cNvPr id="7" name="TextovéPole 6"/>
          <p:cNvSpPr txBox="1"/>
          <p:nvPr/>
        </p:nvSpPr>
        <p:spPr>
          <a:xfrm>
            <a:off x="680719" y="1819553"/>
            <a:ext cx="4744720" cy="430887"/>
          </a:xfrm>
          <a:prstGeom prst="rect">
            <a:avLst/>
          </a:prstGeom>
          <a:noFill/>
        </p:spPr>
        <p:txBody>
          <a:bodyPr wrap="square" rtlCol="0">
            <a:spAutoFit/>
          </a:bodyPr>
          <a:lstStyle/>
          <a:p>
            <a:r>
              <a:rPr lang="cs-CZ" sz="2200" dirty="0" smtClean="0"/>
              <a:t>Pokud během replikace DNA </a:t>
            </a:r>
            <a:r>
              <a:rPr lang="cs-CZ" sz="2200" dirty="0" smtClean="0">
                <a:sym typeface="Wingdings" panose="05000000000000000000" pitchFamily="2" charset="2"/>
              </a:rPr>
              <a:t></a:t>
            </a:r>
            <a:r>
              <a:rPr lang="en-US" sz="2200" dirty="0" smtClean="0">
                <a:sym typeface="Wingdings" panose="05000000000000000000" pitchFamily="2" charset="2"/>
              </a:rPr>
              <a:t> </a:t>
            </a:r>
            <a:r>
              <a:rPr lang="cs-CZ" sz="2200" dirty="0" smtClean="0">
                <a:sym typeface="Wingdings" panose="05000000000000000000" pitchFamily="2" charset="2"/>
              </a:rPr>
              <a:t>mutace</a:t>
            </a:r>
            <a:r>
              <a:rPr lang="cs-CZ" sz="2200" dirty="0" smtClean="0"/>
              <a:t> </a:t>
            </a:r>
            <a:endParaRPr lang="en-US" sz="2200" dirty="0"/>
          </a:p>
        </p:txBody>
      </p:sp>
    </p:spTree>
    <p:extLst>
      <p:ext uri="{BB962C8B-B14F-4D97-AF65-F5344CB8AC3E}">
        <p14:creationId xmlns:p14="http://schemas.microsoft.com/office/powerpoint/2010/main" val="187292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38810" y="0"/>
            <a:ext cx="7886700" cy="1325563"/>
          </a:xfrm>
        </p:spPr>
        <p:txBody>
          <a:bodyPr vert="horz" lIns="91440" tIns="45720" rIns="91440" bIns="45720" rtlCol="0" anchor="ctr">
            <a:normAutofit/>
          </a:bodyPr>
          <a:lstStyle/>
          <a:p>
            <a:pPr algn="ctr"/>
            <a:r>
              <a:rPr lang="cs-CZ" sz="4000" dirty="0" smtClean="0">
                <a:solidFill>
                  <a:srgbClr val="C00000"/>
                </a:solidFill>
              </a:rPr>
              <a:t>Indukované mutace</a:t>
            </a:r>
            <a:endParaRPr lang="cs-CZ" sz="4000" dirty="0">
              <a:solidFill>
                <a:srgbClr val="C00000"/>
              </a:solidFill>
            </a:endParaRPr>
          </a:p>
        </p:txBody>
      </p:sp>
      <p:sp>
        <p:nvSpPr>
          <p:cNvPr id="3" name="Zástupný symbol pro obsah 2"/>
          <p:cNvSpPr>
            <a:spLocks noGrp="1"/>
          </p:cNvSpPr>
          <p:nvPr>
            <p:ph idx="1"/>
          </p:nvPr>
        </p:nvSpPr>
        <p:spPr>
          <a:xfrm>
            <a:off x="960980" y="2256549"/>
            <a:ext cx="7886700" cy="3849283"/>
          </a:xfrm>
        </p:spPr>
        <p:txBody>
          <a:bodyPr>
            <a:normAutofit/>
          </a:bodyPr>
          <a:lstStyle/>
          <a:p>
            <a:pPr>
              <a:spcBef>
                <a:spcPts val="4200"/>
              </a:spcBef>
            </a:pPr>
            <a:r>
              <a:rPr lang="cs-CZ" dirty="0" smtClean="0"/>
              <a:t>Fyzikální mutageny</a:t>
            </a:r>
          </a:p>
          <a:p>
            <a:pPr>
              <a:spcBef>
                <a:spcPts val="4200"/>
              </a:spcBef>
            </a:pPr>
            <a:r>
              <a:rPr lang="cs-CZ" dirty="0" smtClean="0"/>
              <a:t>Chemické mutageny</a:t>
            </a:r>
          </a:p>
          <a:p>
            <a:pPr>
              <a:spcBef>
                <a:spcPts val="4200"/>
              </a:spcBef>
            </a:pPr>
            <a:r>
              <a:rPr lang="cs-CZ" dirty="0" smtClean="0"/>
              <a:t>Biologické mutageny </a:t>
            </a:r>
            <a:endParaRPr lang="cs-CZ" dirty="0"/>
          </a:p>
        </p:txBody>
      </p:sp>
      <p:sp>
        <p:nvSpPr>
          <p:cNvPr id="5" name="TextovéPole 4"/>
          <p:cNvSpPr txBox="1"/>
          <p:nvPr/>
        </p:nvSpPr>
        <p:spPr>
          <a:xfrm>
            <a:off x="873760" y="1404927"/>
            <a:ext cx="4539448" cy="523220"/>
          </a:xfrm>
          <a:prstGeom prst="rect">
            <a:avLst/>
          </a:prstGeom>
          <a:noFill/>
        </p:spPr>
        <p:txBody>
          <a:bodyPr wrap="none" rtlCol="0">
            <a:spAutoFit/>
          </a:bodyPr>
          <a:lstStyle/>
          <a:p>
            <a:r>
              <a:rPr lang="cs-CZ" sz="2800" b="1" dirty="0"/>
              <a:t>Co může způsobovat </a:t>
            </a:r>
            <a:r>
              <a:rPr lang="cs-CZ" sz="2800" b="1" dirty="0" smtClean="0"/>
              <a:t>mutace:</a:t>
            </a:r>
            <a:endParaRPr lang="en-US" sz="2800" b="1" dirty="0"/>
          </a:p>
        </p:txBody>
      </p:sp>
    </p:spTree>
    <p:extLst>
      <p:ext uri="{BB962C8B-B14F-4D97-AF65-F5344CB8AC3E}">
        <p14:creationId xmlns:p14="http://schemas.microsoft.com/office/powerpoint/2010/main" val="250719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38810" y="-121920"/>
            <a:ext cx="7886700" cy="1325563"/>
          </a:xfrm>
        </p:spPr>
        <p:txBody>
          <a:bodyPr vert="horz" lIns="91440" tIns="45720" rIns="91440" bIns="45720" rtlCol="0" anchor="ctr">
            <a:normAutofit/>
          </a:bodyPr>
          <a:lstStyle/>
          <a:p>
            <a:pPr algn="ctr"/>
            <a:r>
              <a:rPr lang="cs-CZ" sz="4000" dirty="0">
                <a:solidFill>
                  <a:srgbClr val="C00000"/>
                </a:solidFill>
              </a:rPr>
              <a:t>Fyzikální mutageny</a:t>
            </a:r>
          </a:p>
        </p:txBody>
      </p:sp>
      <p:sp>
        <p:nvSpPr>
          <p:cNvPr id="3" name="Zástupný symbol pro obsah 2"/>
          <p:cNvSpPr>
            <a:spLocks noGrp="1"/>
          </p:cNvSpPr>
          <p:nvPr>
            <p:ph idx="1"/>
          </p:nvPr>
        </p:nvSpPr>
        <p:spPr>
          <a:xfrm>
            <a:off x="638810" y="1253331"/>
            <a:ext cx="7886700" cy="4351338"/>
          </a:xfrm>
        </p:spPr>
        <p:txBody>
          <a:bodyPr/>
          <a:lstStyle/>
          <a:p>
            <a:r>
              <a:rPr lang="cs-CZ" dirty="0" smtClean="0"/>
              <a:t>Ionizující záření </a:t>
            </a:r>
            <a:r>
              <a:rPr lang="cs-CZ" dirty="0" smtClean="0">
                <a:sym typeface="Wingdings" panose="05000000000000000000" pitchFamily="2" charset="2"/>
              </a:rPr>
              <a:t></a:t>
            </a:r>
            <a:r>
              <a:rPr lang="en-US" dirty="0" smtClean="0">
                <a:sym typeface="Wingdings" panose="05000000000000000000" pitchFamily="2" charset="2"/>
              </a:rPr>
              <a:t> </a:t>
            </a:r>
            <a:r>
              <a:rPr lang="cs-CZ" dirty="0" err="1" smtClean="0">
                <a:sym typeface="Wingdings" panose="05000000000000000000" pitchFamily="2" charset="2"/>
              </a:rPr>
              <a:t>dvouřetězcové</a:t>
            </a:r>
            <a:r>
              <a:rPr lang="cs-CZ" dirty="0" smtClean="0">
                <a:sym typeface="Wingdings" panose="05000000000000000000" pitchFamily="2" charset="2"/>
              </a:rPr>
              <a:t> zlomy DNA</a:t>
            </a:r>
            <a:endParaRPr lang="cs-CZ" dirty="0" smtClean="0"/>
          </a:p>
          <a:p>
            <a:r>
              <a:rPr lang="cs-CZ" dirty="0" smtClean="0"/>
              <a:t>Neionizující záření (UV) </a:t>
            </a:r>
            <a:r>
              <a:rPr lang="en-US" dirty="0" smtClean="0">
                <a:sym typeface="Wingdings" panose="05000000000000000000" pitchFamily="2" charset="2"/>
              </a:rPr>
              <a:t></a:t>
            </a:r>
            <a:r>
              <a:rPr lang="cs-CZ" dirty="0" smtClean="0">
                <a:sym typeface="Wingdings" panose="05000000000000000000" pitchFamily="2" charset="2"/>
              </a:rPr>
              <a:t> pyrimidinové dimery</a:t>
            </a:r>
            <a:endParaRPr lang="cs-CZ" dirty="0"/>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52" y="3124200"/>
            <a:ext cx="7671816" cy="2368296"/>
          </a:xfrm>
          <a:prstGeom prst="rect">
            <a:avLst/>
          </a:prstGeom>
        </p:spPr>
      </p:pic>
      <p:sp>
        <p:nvSpPr>
          <p:cNvPr id="5" name="Ovál 4"/>
          <p:cNvSpPr/>
          <p:nvPr/>
        </p:nvSpPr>
        <p:spPr>
          <a:xfrm>
            <a:off x="4577588" y="3698240"/>
            <a:ext cx="3734308" cy="98552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78464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38810" y="0"/>
            <a:ext cx="7886700" cy="1325563"/>
          </a:xfrm>
        </p:spPr>
        <p:txBody>
          <a:bodyPr vert="horz" lIns="91440" tIns="45720" rIns="91440" bIns="45720" rtlCol="0" anchor="ctr">
            <a:normAutofit/>
          </a:bodyPr>
          <a:lstStyle/>
          <a:p>
            <a:pPr algn="ctr"/>
            <a:r>
              <a:rPr lang="cs-CZ" sz="4000" dirty="0">
                <a:solidFill>
                  <a:srgbClr val="C00000"/>
                </a:solidFill>
              </a:rPr>
              <a:t>Chemické mutageny</a:t>
            </a:r>
          </a:p>
        </p:txBody>
      </p:sp>
      <p:sp>
        <p:nvSpPr>
          <p:cNvPr id="3" name="Zástupný symbol pro obsah 2"/>
          <p:cNvSpPr>
            <a:spLocks noGrp="1"/>
          </p:cNvSpPr>
          <p:nvPr>
            <p:ph idx="1"/>
          </p:nvPr>
        </p:nvSpPr>
        <p:spPr>
          <a:xfrm>
            <a:off x="577850" y="1629251"/>
            <a:ext cx="5380990" cy="4351338"/>
          </a:xfrm>
        </p:spPr>
        <p:txBody>
          <a:bodyPr>
            <a:normAutofit/>
          </a:bodyPr>
          <a:lstStyle/>
          <a:p>
            <a:pPr>
              <a:spcBef>
                <a:spcPts val="3000"/>
              </a:spcBef>
            </a:pPr>
            <a:r>
              <a:rPr lang="cs-CZ" sz="2400" dirty="0" smtClean="0"/>
              <a:t>Podobné bázím </a:t>
            </a:r>
            <a:r>
              <a:rPr lang="cs-CZ" sz="2400" dirty="0" smtClean="0">
                <a:sym typeface="Wingdings" panose="05000000000000000000" pitchFamily="2" charset="2"/>
              </a:rPr>
              <a:t></a:t>
            </a:r>
            <a:r>
              <a:rPr lang="en-US" sz="2400" dirty="0" smtClean="0">
                <a:sym typeface="Wingdings" panose="05000000000000000000" pitchFamily="2" charset="2"/>
              </a:rPr>
              <a:t> </a:t>
            </a:r>
            <a:r>
              <a:rPr lang="cs-CZ" sz="2400" dirty="0" smtClean="0">
                <a:sym typeface="Wingdings" panose="05000000000000000000" pitchFamily="2" charset="2"/>
              </a:rPr>
              <a:t>změna v párování</a:t>
            </a:r>
            <a:endParaRPr lang="cs-CZ" sz="2400" dirty="0" smtClean="0"/>
          </a:p>
          <a:p>
            <a:pPr>
              <a:spcBef>
                <a:spcPts val="3000"/>
              </a:spcBef>
            </a:pPr>
            <a:r>
              <a:rPr lang="cs-CZ" sz="2400" dirty="0" smtClean="0"/>
              <a:t>Modifikují báze </a:t>
            </a:r>
            <a:r>
              <a:rPr lang="cs-CZ" sz="2400" dirty="0" smtClean="0">
                <a:sym typeface="Wingdings" panose="05000000000000000000" pitchFamily="2" charset="2"/>
              </a:rPr>
              <a:t></a:t>
            </a:r>
            <a:r>
              <a:rPr lang="en-US" sz="2400" dirty="0">
                <a:sym typeface="Wingdings" panose="05000000000000000000" pitchFamily="2" charset="2"/>
              </a:rPr>
              <a:t> </a:t>
            </a:r>
            <a:r>
              <a:rPr lang="cs-CZ" sz="2400" dirty="0" smtClean="0">
                <a:sym typeface="Wingdings" panose="05000000000000000000" pitchFamily="2" charset="2"/>
              </a:rPr>
              <a:t>změna v </a:t>
            </a:r>
            <a:r>
              <a:rPr lang="cs-CZ" sz="2400" dirty="0">
                <a:sym typeface="Wingdings" panose="05000000000000000000" pitchFamily="2" charset="2"/>
              </a:rPr>
              <a:t>párování</a:t>
            </a:r>
            <a:endParaRPr lang="cs-CZ" sz="2400" dirty="0" smtClean="0"/>
          </a:p>
          <a:p>
            <a:pPr>
              <a:spcBef>
                <a:spcPts val="3000"/>
              </a:spcBef>
            </a:pPr>
            <a:r>
              <a:rPr lang="cs-CZ" sz="2400" dirty="0" err="1" smtClean="0"/>
              <a:t>Vmezeřují</a:t>
            </a:r>
            <a:r>
              <a:rPr lang="cs-CZ" sz="2400" dirty="0" smtClean="0"/>
              <a:t> se do DNA (</a:t>
            </a:r>
            <a:r>
              <a:rPr lang="cs-CZ" sz="2400" dirty="0" err="1" smtClean="0"/>
              <a:t>interkalační</a:t>
            </a:r>
            <a:r>
              <a:rPr lang="cs-CZ" sz="2400" dirty="0" smtClean="0"/>
              <a:t> činidla) </a:t>
            </a:r>
            <a:r>
              <a:rPr lang="cs-CZ" sz="2400" dirty="0" smtClean="0">
                <a:sym typeface="Wingdings" panose="05000000000000000000" pitchFamily="2" charset="2"/>
              </a:rPr>
              <a:t></a:t>
            </a:r>
            <a:r>
              <a:rPr lang="en-US" sz="2400" dirty="0" smtClean="0">
                <a:sym typeface="Wingdings" panose="05000000000000000000" pitchFamily="2" charset="2"/>
              </a:rPr>
              <a:t> </a:t>
            </a:r>
            <a:r>
              <a:rPr lang="en-US" sz="2400" dirty="0" err="1" smtClean="0">
                <a:sym typeface="Wingdings" panose="05000000000000000000" pitchFamily="2" charset="2"/>
              </a:rPr>
              <a:t>deformace</a:t>
            </a:r>
            <a:r>
              <a:rPr lang="en-US" sz="2400" dirty="0" smtClean="0">
                <a:sym typeface="Wingdings" panose="05000000000000000000" pitchFamily="2" charset="2"/>
              </a:rPr>
              <a:t> DNA </a:t>
            </a:r>
            <a:r>
              <a:rPr lang="cs-CZ" sz="2400" dirty="0" smtClean="0">
                <a:sym typeface="Wingdings" panose="05000000000000000000" pitchFamily="2" charset="2"/>
              </a:rPr>
              <a:t> delece a inzerce </a:t>
            </a:r>
            <a:r>
              <a:rPr lang="en-US" sz="2400" dirty="0" smtClean="0">
                <a:sym typeface="Wingdings" panose="05000000000000000000" pitchFamily="2" charset="2"/>
              </a:rPr>
              <a:t> </a:t>
            </a:r>
            <a:r>
              <a:rPr lang="en-US" sz="2400" dirty="0" err="1" smtClean="0">
                <a:sym typeface="Wingdings" panose="05000000000000000000" pitchFamily="2" charset="2"/>
              </a:rPr>
              <a:t>posun</a:t>
            </a:r>
            <a:r>
              <a:rPr lang="en-US" sz="2400" dirty="0" smtClean="0">
                <a:sym typeface="Wingdings" panose="05000000000000000000" pitchFamily="2" charset="2"/>
              </a:rPr>
              <a:t> </a:t>
            </a:r>
            <a:r>
              <a:rPr lang="cs-CZ" sz="2400" dirty="0" smtClean="0">
                <a:sym typeface="Wingdings" panose="05000000000000000000" pitchFamily="2" charset="2"/>
              </a:rPr>
              <a:t>čtecího rámce</a:t>
            </a:r>
            <a:endParaRPr lang="cs-CZ" sz="2400" dirty="0"/>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5720" y="2468880"/>
            <a:ext cx="2501164" cy="3769360"/>
          </a:xfrm>
          <a:prstGeom prst="rect">
            <a:avLst/>
          </a:prstGeom>
        </p:spPr>
      </p:pic>
    </p:spTree>
    <p:extLst>
      <p:ext uri="{BB962C8B-B14F-4D97-AF65-F5344CB8AC3E}">
        <p14:creationId xmlns:p14="http://schemas.microsoft.com/office/powerpoint/2010/main" val="107526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6090" y="0"/>
            <a:ext cx="7886700" cy="1325563"/>
          </a:xfrm>
        </p:spPr>
        <p:txBody>
          <a:bodyPr>
            <a:normAutofit/>
          </a:bodyPr>
          <a:lstStyle/>
          <a:p>
            <a:pPr algn="ctr"/>
            <a:r>
              <a:rPr lang="cs-CZ" sz="4000" dirty="0" err="1">
                <a:solidFill>
                  <a:srgbClr val="C00000"/>
                </a:solidFill>
              </a:rPr>
              <a:t>Amesův</a:t>
            </a:r>
            <a:r>
              <a:rPr lang="cs-CZ" sz="4000" dirty="0">
                <a:solidFill>
                  <a:srgbClr val="C00000"/>
                </a:solidFill>
              </a:rPr>
              <a:t> test</a:t>
            </a:r>
            <a:endParaRPr lang="en-US" sz="4000" dirty="0">
              <a:solidFill>
                <a:srgbClr val="C00000"/>
              </a:solidFill>
            </a:endParaRPr>
          </a:p>
        </p:txBody>
      </p:sp>
      <p:sp>
        <p:nvSpPr>
          <p:cNvPr id="4" name="TextovéPole 3"/>
          <p:cNvSpPr txBox="1"/>
          <p:nvPr/>
        </p:nvSpPr>
        <p:spPr>
          <a:xfrm>
            <a:off x="518160" y="1500108"/>
            <a:ext cx="7904480" cy="4216539"/>
          </a:xfrm>
          <a:prstGeom prst="rect">
            <a:avLst/>
          </a:prstGeom>
          <a:noFill/>
        </p:spPr>
        <p:txBody>
          <a:bodyPr wrap="square" rtlCol="0">
            <a:spAutoFit/>
          </a:bodyPr>
          <a:lstStyle/>
          <a:p>
            <a:pPr marL="342900" indent="-342900">
              <a:spcBef>
                <a:spcPts val="3000"/>
              </a:spcBef>
              <a:buFont typeface="Arial" panose="020B0604020202020204" pitchFamily="34" charset="0"/>
              <a:buChar char="•"/>
            </a:pPr>
            <a:r>
              <a:rPr lang="cs-CZ" sz="2400" dirty="0" smtClean="0"/>
              <a:t>Umožňuje identifikovat mutagenní látky</a:t>
            </a:r>
          </a:p>
          <a:p>
            <a:pPr marL="342900" indent="-342900">
              <a:spcBef>
                <a:spcPts val="3000"/>
              </a:spcBef>
              <a:buFont typeface="Arial" panose="020B0604020202020204" pitchFamily="34" charset="0"/>
              <a:buChar char="•"/>
            </a:pPr>
            <a:r>
              <a:rPr lang="cs-CZ" sz="2400" dirty="0" smtClean="0"/>
              <a:t>Založeno na sadě kultur bakterií neschopných syntetizovat histidin</a:t>
            </a:r>
          </a:p>
          <a:p>
            <a:pPr marL="342900" indent="-342900">
              <a:spcBef>
                <a:spcPts val="3000"/>
              </a:spcBef>
              <a:buFont typeface="Arial" panose="020B0604020202020204" pitchFamily="34" charset="0"/>
              <a:buChar char="•"/>
            </a:pPr>
            <a:r>
              <a:rPr lang="cs-CZ" sz="2400" dirty="0"/>
              <a:t>G</a:t>
            </a:r>
            <a:r>
              <a:rPr lang="cs-CZ" sz="2400" dirty="0" smtClean="0"/>
              <a:t>eny pro syntézu histidinu poškozené mutacemi různého typu</a:t>
            </a:r>
          </a:p>
          <a:p>
            <a:pPr marL="342900" indent="-342900">
              <a:spcBef>
                <a:spcPts val="3000"/>
              </a:spcBef>
              <a:buFont typeface="Arial" panose="020B0604020202020204" pitchFamily="34" charset="0"/>
              <a:buChar char="•"/>
            </a:pPr>
            <a:endParaRPr lang="cs-CZ" sz="2400" dirty="0" smtClean="0"/>
          </a:p>
          <a:p>
            <a:pPr marL="342900" indent="-342900">
              <a:spcBef>
                <a:spcPts val="3000"/>
              </a:spcBef>
              <a:buFont typeface="Arial" panose="020B0604020202020204" pitchFamily="34" charset="0"/>
              <a:buChar char="•"/>
            </a:pPr>
            <a:endParaRPr lang="en-US" sz="2400" dirty="0"/>
          </a:p>
        </p:txBody>
      </p:sp>
    </p:spTree>
    <p:extLst>
      <p:ext uri="{BB962C8B-B14F-4D97-AF65-F5344CB8AC3E}">
        <p14:creationId xmlns:p14="http://schemas.microsoft.com/office/powerpoint/2010/main" val="10156001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6090" y="0"/>
            <a:ext cx="7886700" cy="1325563"/>
          </a:xfrm>
        </p:spPr>
        <p:txBody>
          <a:bodyPr>
            <a:normAutofit/>
          </a:bodyPr>
          <a:lstStyle/>
          <a:p>
            <a:pPr algn="ctr"/>
            <a:r>
              <a:rPr lang="cs-CZ" sz="4000" dirty="0" err="1">
                <a:solidFill>
                  <a:srgbClr val="C00000"/>
                </a:solidFill>
              </a:rPr>
              <a:t>Amesův</a:t>
            </a:r>
            <a:r>
              <a:rPr lang="cs-CZ" sz="4000" dirty="0">
                <a:solidFill>
                  <a:srgbClr val="C00000"/>
                </a:solidFill>
              </a:rPr>
              <a:t> test</a:t>
            </a:r>
            <a:endParaRPr lang="en-US" sz="4000" dirty="0">
              <a:solidFill>
                <a:srgbClr val="C00000"/>
              </a:solidFill>
            </a:endParaRPr>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3146" y="1161772"/>
            <a:ext cx="6271150" cy="5516880"/>
          </a:xfrm>
          <a:prstGeom prst="rect">
            <a:avLst/>
          </a:prstGeom>
        </p:spPr>
      </p:pic>
      <p:sp>
        <p:nvSpPr>
          <p:cNvPr id="3" name="Obdélník 2"/>
          <p:cNvSpPr/>
          <p:nvPr/>
        </p:nvSpPr>
        <p:spPr>
          <a:xfrm>
            <a:off x="1991360" y="5090160"/>
            <a:ext cx="5384800" cy="1341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délník 5"/>
          <p:cNvSpPr/>
          <p:nvPr/>
        </p:nvSpPr>
        <p:spPr>
          <a:xfrm>
            <a:off x="1910080" y="3881120"/>
            <a:ext cx="5364480" cy="1412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783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vert="horz" lIns="91440" tIns="45720" rIns="91440" bIns="45720" rtlCol="0" anchor="ctr">
            <a:normAutofit/>
          </a:bodyPr>
          <a:lstStyle/>
          <a:p>
            <a:pPr algn="ctr"/>
            <a:r>
              <a:rPr lang="cs-CZ" sz="4000" dirty="0">
                <a:solidFill>
                  <a:srgbClr val="C00000"/>
                </a:solidFill>
              </a:rPr>
              <a:t>Mobilní elementy jsou biologické mutageny  </a:t>
            </a:r>
            <a:endParaRPr lang="en-US" sz="4000" dirty="0">
              <a:solidFill>
                <a:srgbClr val="C00000"/>
              </a:solidFill>
            </a:endParaRPr>
          </a:p>
        </p:txBody>
      </p:sp>
      <p:sp>
        <p:nvSpPr>
          <p:cNvPr id="6" name="TextovéPole 5"/>
          <p:cNvSpPr txBox="1"/>
          <p:nvPr/>
        </p:nvSpPr>
        <p:spPr>
          <a:xfrm>
            <a:off x="538480" y="2072640"/>
            <a:ext cx="7528560" cy="3231654"/>
          </a:xfrm>
          <a:prstGeom prst="rect">
            <a:avLst/>
          </a:prstGeom>
          <a:noFill/>
        </p:spPr>
        <p:txBody>
          <a:bodyPr wrap="square" rtlCol="0">
            <a:spAutoFit/>
          </a:bodyPr>
          <a:lstStyle/>
          <a:p>
            <a:pPr marL="342900" indent="-342900">
              <a:spcBef>
                <a:spcPts val="2400"/>
              </a:spcBef>
              <a:buFont typeface="Arial" panose="020B0604020202020204" pitchFamily="34" charset="0"/>
              <a:buChar char="•"/>
            </a:pPr>
            <a:r>
              <a:rPr lang="cs-CZ" sz="2400" dirty="0" smtClean="0"/>
              <a:t>Významná evoluční síla X pro jednotlivce s největší pravděpodobností negativní</a:t>
            </a:r>
          </a:p>
          <a:p>
            <a:pPr marL="342900" indent="-342900">
              <a:spcBef>
                <a:spcPts val="2400"/>
              </a:spcBef>
              <a:buFont typeface="Arial" panose="020B0604020202020204" pitchFamily="34" charset="0"/>
              <a:buChar char="•"/>
            </a:pPr>
            <a:r>
              <a:rPr lang="cs-CZ" sz="2400" dirty="0" smtClean="0"/>
              <a:t>Mutageneze včleněním do regulační/kódující oblasti genu</a:t>
            </a:r>
          </a:p>
          <a:p>
            <a:pPr marL="342900" indent="-342900">
              <a:spcBef>
                <a:spcPts val="2400"/>
              </a:spcBef>
              <a:buFont typeface="Arial" panose="020B0604020202020204" pitchFamily="34" charset="0"/>
              <a:buChar char="•"/>
            </a:pPr>
            <a:r>
              <a:rPr lang="cs-CZ" sz="2400" dirty="0" smtClean="0"/>
              <a:t>Při vystřižení může dojít k deleci</a:t>
            </a:r>
          </a:p>
          <a:p>
            <a:pPr marL="342900" indent="-342900">
              <a:spcBef>
                <a:spcPts val="2400"/>
              </a:spcBef>
              <a:buFont typeface="Arial" panose="020B0604020202020204" pitchFamily="34" charset="0"/>
              <a:buChar char="•"/>
            </a:pPr>
            <a:r>
              <a:rPr lang="cs-CZ" sz="2400" dirty="0" smtClean="0"/>
              <a:t>+ dělají spoustu dalších věcí.</a:t>
            </a:r>
            <a:endParaRPr lang="en-US" sz="2400" dirty="0"/>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9497" y="4015820"/>
            <a:ext cx="3645170" cy="2000515"/>
          </a:xfrm>
          <a:prstGeom prst="rect">
            <a:avLst/>
          </a:prstGeom>
        </p:spPr>
      </p:pic>
    </p:spTree>
    <p:extLst>
      <p:ext uri="{BB962C8B-B14F-4D97-AF65-F5344CB8AC3E}">
        <p14:creationId xmlns:p14="http://schemas.microsoft.com/office/powerpoint/2010/main" val="50168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97828" y="0"/>
            <a:ext cx="7886700" cy="1325563"/>
          </a:xfrm>
        </p:spPr>
        <p:txBody>
          <a:bodyPr vert="horz" lIns="91440" tIns="45720" rIns="91440" bIns="45720" rtlCol="0" anchor="ctr">
            <a:normAutofit/>
          </a:bodyPr>
          <a:lstStyle/>
          <a:p>
            <a:pPr algn="ctr"/>
            <a:r>
              <a:rPr lang="cs-CZ" sz="4000" dirty="0">
                <a:solidFill>
                  <a:srgbClr val="C00000"/>
                </a:solidFill>
              </a:rPr>
              <a:t>Vložení ME do </a:t>
            </a:r>
            <a:r>
              <a:rPr lang="cs-CZ" sz="4000" dirty="0" smtClean="0">
                <a:solidFill>
                  <a:srgbClr val="C00000"/>
                </a:solidFill>
              </a:rPr>
              <a:t>genu</a:t>
            </a:r>
            <a:endParaRPr lang="en-US" sz="4000" dirty="0">
              <a:solidFill>
                <a:srgbClr val="C00000"/>
              </a:solidFill>
            </a:endParaRPr>
          </a:p>
        </p:txBody>
      </p:sp>
      <p:sp>
        <p:nvSpPr>
          <p:cNvPr id="7" name="TextovéPole 6"/>
          <p:cNvSpPr txBox="1"/>
          <p:nvPr/>
        </p:nvSpPr>
        <p:spPr>
          <a:xfrm>
            <a:off x="5927649" y="1593041"/>
            <a:ext cx="2961170" cy="1400383"/>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cs-CZ" sz="2000" dirty="0" smtClean="0"/>
              <a:t>Gen se neexprimuje</a:t>
            </a:r>
          </a:p>
          <a:p>
            <a:pPr marL="342900" indent="-342900">
              <a:spcBef>
                <a:spcPts val="600"/>
              </a:spcBef>
              <a:buFont typeface="Arial" panose="020B0604020202020204" pitchFamily="34" charset="0"/>
              <a:buChar char="•"/>
            </a:pPr>
            <a:r>
              <a:rPr lang="cs-CZ" sz="2000" dirty="0" smtClean="0"/>
              <a:t>Gen se exprimuje jindy/jinde/s jinou intenzitou</a:t>
            </a:r>
          </a:p>
        </p:txBody>
      </p:sp>
      <p:sp>
        <p:nvSpPr>
          <p:cNvPr id="8" name="TextovéPole 7"/>
          <p:cNvSpPr txBox="1"/>
          <p:nvPr/>
        </p:nvSpPr>
        <p:spPr>
          <a:xfrm>
            <a:off x="5927649" y="3346221"/>
            <a:ext cx="3067495" cy="1708160"/>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cs-CZ" sz="2000" dirty="0" smtClean="0"/>
              <a:t>Delší protein, pravděpodobně nefunkční</a:t>
            </a:r>
          </a:p>
          <a:p>
            <a:pPr marL="342900" indent="-342900">
              <a:spcBef>
                <a:spcPts val="600"/>
              </a:spcBef>
              <a:buFont typeface="Arial" panose="020B0604020202020204" pitchFamily="34" charset="0"/>
              <a:buChar char="•"/>
            </a:pPr>
            <a:r>
              <a:rPr lang="cs-CZ" sz="2000" dirty="0" smtClean="0"/>
              <a:t>Zkrácený protein (posun čtecího rámce)</a:t>
            </a:r>
          </a:p>
        </p:txBody>
      </p:sp>
      <p:pic>
        <p:nvPicPr>
          <p:cNvPr id="9" name="Obráze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635" y="1325563"/>
            <a:ext cx="5247049" cy="4530419"/>
          </a:xfrm>
          <a:prstGeom prst="rect">
            <a:avLst/>
          </a:prstGeom>
        </p:spPr>
      </p:pic>
      <p:sp>
        <p:nvSpPr>
          <p:cNvPr id="10" name="TextovéPole 9"/>
          <p:cNvSpPr txBox="1"/>
          <p:nvPr/>
        </p:nvSpPr>
        <p:spPr>
          <a:xfrm>
            <a:off x="5927649" y="5512672"/>
            <a:ext cx="2753832" cy="1015663"/>
          </a:xfrm>
          <a:prstGeom prst="rect">
            <a:avLst/>
          </a:prstGeom>
          <a:noFill/>
        </p:spPr>
        <p:txBody>
          <a:bodyPr wrap="square" rtlCol="0">
            <a:spAutoFit/>
          </a:bodyPr>
          <a:lstStyle/>
          <a:p>
            <a:pPr marL="342900" indent="-342900">
              <a:buFont typeface="Arial" panose="020B0604020202020204" pitchFamily="34" charset="0"/>
              <a:buChar char="•"/>
            </a:pPr>
            <a:r>
              <a:rPr lang="cs-CZ" sz="2000" dirty="0" smtClean="0"/>
              <a:t>Změna sestřihu intronů </a:t>
            </a:r>
            <a:r>
              <a:rPr lang="cs-CZ" sz="2000" dirty="0" smtClean="0">
                <a:sym typeface="Wingdings" panose="05000000000000000000" pitchFamily="2" charset="2"/>
              </a:rPr>
              <a:t></a:t>
            </a:r>
            <a:r>
              <a:rPr lang="en-US" sz="2000" dirty="0" smtClean="0">
                <a:sym typeface="Wingdings" panose="05000000000000000000" pitchFamily="2" charset="2"/>
              </a:rPr>
              <a:t> </a:t>
            </a:r>
            <a:r>
              <a:rPr lang="en-US" sz="2000" dirty="0" err="1" smtClean="0">
                <a:sym typeface="Wingdings" panose="05000000000000000000" pitchFamily="2" charset="2"/>
              </a:rPr>
              <a:t>nefunk</a:t>
            </a:r>
            <a:r>
              <a:rPr lang="cs-CZ" sz="2000" dirty="0" smtClean="0">
                <a:sym typeface="Wingdings" panose="05000000000000000000" pitchFamily="2" charset="2"/>
              </a:rPr>
              <a:t>ční protein</a:t>
            </a:r>
            <a:endParaRPr lang="cs-CZ" sz="2000" dirty="0" smtClean="0"/>
          </a:p>
        </p:txBody>
      </p:sp>
      <p:sp>
        <p:nvSpPr>
          <p:cNvPr id="11" name="TextovéPole 10"/>
          <p:cNvSpPr txBox="1"/>
          <p:nvPr/>
        </p:nvSpPr>
        <p:spPr>
          <a:xfrm>
            <a:off x="6257483" y="1071074"/>
            <a:ext cx="2094163" cy="430887"/>
          </a:xfrm>
          <a:prstGeom prst="rect">
            <a:avLst/>
          </a:prstGeom>
          <a:noFill/>
        </p:spPr>
        <p:txBody>
          <a:bodyPr wrap="none" rtlCol="0">
            <a:spAutoFit/>
          </a:bodyPr>
          <a:lstStyle/>
          <a:p>
            <a:r>
              <a:rPr lang="cs-CZ" sz="2200" b="1" dirty="0" smtClean="0"/>
              <a:t>Možné důsledky</a:t>
            </a:r>
          </a:p>
        </p:txBody>
      </p:sp>
      <p:sp>
        <p:nvSpPr>
          <p:cNvPr id="3" name="Obdélník 2"/>
          <p:cNvSpPr/>
          <p:nvPr/>
        </p:nvSpPr>
        <p:spPr>
          <a:xfrm>
            <a:off x="254000" y="2993424"/>
            <a:ext cx="5673649" cy="1527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bdélník 11"/>
          <p:cNvSpPr/>
          <p:nvPr/>
        </p:nvSpPr>
        <p:spPr>
          <a:xfrm>
            <a:off x="249334" y="4748784"/>
            <a:ext cx="5673649" cy="1527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800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3" grpId="0" animBg="1"/>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64211" y="81046"/>
            <a:ext cx="7886700" cy="1325563"/>
          </a:xfrm>
        </p:spPr>
        <p:txBody>
          <a:bodyPr vert="horz" lIns="91440" tIns="45720" rIns="91440" bIns="45720" rtlCol="0" anchor="ctr">
            <a:normAutofit/>
          </a:bodyPr>
          <a:lstStyle/>
          <a:p>
            <a:pPr algn="ctr"/>
            <a:r>
              <a:rPr lang="cs-CZ" sz="4000" dirty="0" smtClean="0">
                <a:solidFill>
                  <a:srgbClr val="C00000"/>
                </a:solidFill>
              </a:rPr>
              <a:t>ME způsobují nerovnoměrný </a:t>
            </a:r>
            <a:r>
              <a:rPr lang="cs-CZ" sz="4000" dirty="0">
                <a:solidFill>
                  <a:srgbClr val="C00000"/>
                </a:solidFill>
              </a:rPr>
              <a:t>crossing-over</a:t>
            </a:r>
            <a:endParaRPr lang="en-US" sz="4000" dirty="0">
              <a:solidFill>
                <a:srgbClr val="C00000"/>
              </a:solidFill>
            </a:endParaRPr>
          </a:p>
        </p:txBody>
      </p:sp>
      <p:sp>
        <p:nvSpPr>
          <p:cNvPr id="3" name="TextovéPole 2"/>
          <p:cNvSpPr txBox="1"/>
          <p:nvPr/>
        </p:nvSpPr>
        <p:spPr>
          <a:xfrm>
            <a:off x="416561" y="1428643"/>
            <a:ext cx="8382000" cy="707886"/>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cs-CZ" sz="2000" dirty="0" smtClean="0"/>
              <a:t>Nerovnoměrný crossing-over = výměna částí chromosomů, které si neodpovídají </a:t>
            </a:r>
            <a:r>
              <a:rPr lang="cs-CZ" sz="2000" dirty="0" smtClean="0">
                <a:sym typeface="Wingdings" panose="05000000000000000000" pitchFamily="2" charset="2"/>
              </a:rPr>
              <a:t></a:t>
            </a:r>
            <a:r>
              <a:rPr lang="en-US" sz="2000" dirty="0" smtClean="0">
                <a:sym typeface="Wingdings" panose="05000000000000000000" pitchFamily="2" charset="2"/>
              </a:rPr>
              <a:t> </a:t>
            </a:r>
            <a:r>
              <a:rPr lang="en-US" sz="2000" dirty="0" err="1" smtClean="0">
                <a:sym typeface="Wingdings" panose="05000000000000000000" pitchFamily="2" charset="2"/>
              </a:rPr>
              <a:t>duplikace</a:t>
            </a:r>
            <a:r>
              <a:rPr lang="en-US" sz="2000" dirty="0" smtClean="0">
                <a:sym typeface="Wingdings" panose="05000000000000000000" pitchFamily="2" charset="2"/>
              </a:rPr>
              <a:t> </a:t>
            </a:r>
            <a:r>
              <a:rPr lang="en-US" sz="2000" dirty="0" err="1" smtClean="0">
                <a:sym typeface="Wingdings" panose="05000000000000000000" pitchFamily="2" charset="2"/>
              </a:rPr>
              <a:t>na</a:t>
            </a:r>
            <a:r>
              <a:rPr lang="en-US" sz="2000" dirty="0" smtClean="0">
                <a:sym typeface="Wingdings" panose="05000000000000000000" pitchFamily="2" charset="2"/>
              </a:rPr>
              <a:t> </a:t>
            </a:r>
            <a:r>
              <a:rPr lang="en-US" sz="2000" dirty="0" err="1" smtClean="0">
                <a:sym typeface="Wingdings" panose="05000000000000000000" pitchFamily="2" charset="2"/>
              </a:rPr>
              <a:t>jednom</a:t>
            </a:r>
            <a:r>
              <a:rPr lang="en-US" sz="2000" dirty="0" smtClean="0">
                <a:sym typeface="Wingdings" panose="05000000000000000000" pitchFamily="2" charset="2"/>
              </a:rPr>
              <a:t> </a:t>
            </a:r>
            <a:r>
              <a:rPr lang="en-US" sz="2000" dirty="0" err="1" smtClean="0">
                <a:sym typeface="Wingdings" panose="05000000000000000000" pitchFamily="2" charset="2"/>
              </a:rPr>
              <a:t>chromosomu</a:t>
            </a:r>
            <a:r>
              <a:rPr lang="en-US" sz="2000" dirty="0" smtClean="0">
                <a:sym typeface="Wingdings" panose="05000000000000000000" pitchFamily="2" charset="2"/>
              </a:rPr>
              <a:t>, </a:t>
            </a:r>
            <a:r>
              <a:rPr lang="en-US" sz="2000" dirty="0" err="1" smtClean="0">
                <a:sym typeface="Wingdings" panose="05000000000000000000" pitchFamily="2" charset="2"/>
              </a:rPr>
              <a:t>delece</a:t>
            </a:r>
            <a:r>
              <a:rPr lang="en-US" sz="2000" dirty="0" smtClean="0">
                <a:sym typeface="Wingdings" panose="05000000000000000000" pitchFamily="2" charset="2"/>
              </a:rPr>
              <a:t> </a:t>
            </a:r>
            <a:r>
              <a:rPr lang="en-US" sz="2000" dirty="0" err="1" smtClean="0">
                <a:sym typeface="Wingdings" panose="05000000000000000000" pitchFamily="2" charset="2"/>
              </a:rPr>
              <a:t>na</a:t>
            </a:r>
            <a:r>
              <a:rPr lang="en-US" sz="2000" dirty="0" smtClean="0">
                <a:sym typeface="Wingdings" panose="05000000000000000000" pitchFamily="2" charset="2"/>
              </a:rPr>
              <a:t> </a:t>
            </a:r>
            <a:r>
              <a:rPr lang="en-US" sz="2000" dirty="0" err="1" smtClean="0">
                <a:sym typeface="Wingdings" panose="05000000000000000000" pitchFamily="2" charset="2"/>
              </a:rPr>
              <a:t>druh</a:t>
            </a:r>
            <a:r>
              <a:rPr lang="cs-CZ" sz="2000" dirty="0" smtClean="0">
                <a:sym typeface="Wingdings" panose="05000000000000000000" pitchFamily="2" charset="2"/>
              </a:rPr>
              <a:t>é</a:t>
            </a:r>
            <a:r>
              <a:rPr lang="en-US" sz="2000" dirty="0" smtClean="0">
                <a:sym typeface="Wingdings" panose="05000000000000000000" pitchFamily="2" charset="2"/>
              </a:rPr>
              <a:t>m</a:t>
            </a:r>
            <a:r>
              <a:rPr lang="cs-CZ" sz="2000" dirty="0" smtClean="0">
                <a:sym typeface="Wingdings" panose="05000000000000000000" pitchFamily="2" charset="2"/>
              </a:rPr>
              <a:t>.</a:t>
            </a: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803" y="2673054"/>
            <a:ext cx="6934298" cy="3391718"/>
          </a:xfrm>
          <a:prstGeom prst="rect">
            <a:avLst/>
          </a:prstGeom>
        </p:spPr>
      </p:pic>
    </p:spTree>
    <p:extLst>
      <p:ext uri="{BB962C8B-B14F-4D97-AF65-F5344CB8AC3E}">
        <p14:creationId xmlns:p14="http://schemas.microsoft.com/office/powerpoint/2010/main" val="267544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87589" y="18633"/>
            <a:ext cx="8180670" cy="1325563"/>
          </a:xfrm>
        </p:spPr>
        <p:txBody>
          <a:bodyPr vert="horz" lIns="91440" tIns="45720" rIns="91440" bIns="45720" rtlCol="0" anchor="ctr">
            <a:normAutofit/>
          </a:bodyPr>
          <a:lstStyle/>
          <a:p>
            <a:pPr algn="ctr"/>
            <a:r>
              <a:rPr lang="cs-CZ" sz="4000" dirty="0">
                <a:solidFill>
                  <a:srgbClr val="C00000"/>
                </a:solidFill>
              </a:rPr>
              <a:t>Somatická (</a:t>
            </a:r>
            <a:r>
              <a:rPr lang="cs-CZ" sz="4000" dirty="0" err="1">
                <a:solidFill>
                  <a:srgbClr val="C00000"/>
                </a:solidFill>
              </a:rPr>
              <a:t>Weismannova</a:t>
            </a:r>
            <a:r>
              <a:rPr lang="cs-CZ" sz="4000" dirty="0">
                <a:solidFill>
                  <a:srgbClr val="C00000"/>
                </a:solidFill>
              </a:rPr>
              <a:t>) bariéra</a:t>
            </a:r>
          </a:p>
        </p:txBody>
      </p:sp>
      <p:pic>
        <p:nvPicPr>
          <p:cNvPr id="167938" name="Picture 2" descr="August Weisman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682" y="1535046"/>
            <a:ext cx="1620742" cy="2210103"/>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348329" y="3842426"/>
            <a:ext cx="1880836" cy="369332"/>
          </a:xfrm>
          <a:prstGeom prst="rect">
            <a:avLst/>
          </a:prstGeom>
          <a:noFill/>
        </p:spPr>
        <p:txBody>
          <a:bodyPr wrap="none" rtlCol="0">
            <a:spAutoFit/>
          </a:bodyPr>
          <a:lstStyle/>
          <a:p>
            <a:r>
              <a:rPr lang="cs-CZ" dirty="0" smtClean="0"/>
              <a:t>August </a:t>
            </a:r>
            <a:r>
              <a:rPr lang="cs-CZ" dirty="0" err="1" smtClean="0"/>
              <a:t>Weismann</a:t>
            </a:r>
            <a:endParaRPr lang="cs-CZ" dirty="0"/>
          </a:p>
        </p:txBody>
      </p:sp>
      <p:sp>
        <p:nvSpPr>
          <p:cNvPr id="5" name="TextovéPole 4"/>
          <p:cNvSpPr txBox="1"/>
          <p:nvPr/>
        </p:nvSpPr>
        <p:spPr>
          <a:xfrm>
            <a:off x="2828285" y="1653965"/>
            <a:ext cx="1683538" cy="400110"/>
          </a:xfrm>
          <a:prstGeom prst="rect">
            <a:avLst/>
          </a:prstGeom>
          <a:noFill/>
        </p:spPr>
        <p:txBody>
          <a:bodyPr wrap="none" rtlCol="0">
            <a:spAutoFit/>
          </a:bodyPr>
          <a:lstStyle/>
          <a:p>
            <a:r>
              <a:rPr lang="cs-CZ" sz="2000" dirty="0" smtClean="0"/>
              <a:t>2 druhy buněk</a:t>
            </a:r>
            <a:endParaRPr lang="cs-CZ" sz="2000" dirty="0"/>
          </a:p>
        </p:txBody>
      </p:sp>
      <p:sp>
        <p:nvSpPr>
          <p:cNvPr id="6" name="TextovéPole 5"/>
          <p:cNvSpPr txBox="1"/>
          <p:nvPr/>
        </p:nvSpPr>
        <p:spPr>
          <a:xfrm>
            <a:off x="5055899" y="1294361"/>
            <a:ext cx="3489545" cy="400110"/>
          </a:xfrm>
          <a:prstGeom prst="rect">
            <a:avLst/>
          </a:prstGeom>
          <a:noFill/>
        </p:spPr>
        <p:txBody>
          <a:bodyPr wrap="none" rtlCol="0">
            <a:spAutoFit/>
          </a:bodyPr>
          <a:lstStyle/>
          <a:p>
            <a:r>
              <a:rPr lang="cs-CZ" sz="2000" dirty="0" smtClean="0"/>
              <a:t>somatické (tvoří svaly, nervy, …)</a:t>
            </a:r>
            <a:endParaRPr lang="cs-CZ" sz="2000" dirty="0"/>
          </a:p>
        </p:txBody>
      </p:sp>
      <p:sp>
        <p:nvSpPr>
          <p:cNvPr id="7" name="TextovéPole 6"/>
          <p:cNvSpPr txBox="1"/>
          <p:nvPr/>
        </p:nvSpPr>
        <p:spPr>
          <a:xfrm>
            <a:off x="5055899" y="2146011"/>
            <a:ext cx="3823611" cy="400110"/>
          </a:xfrm>
          <a:prstGeom prst="rect">
            <a:avLst/>
          </a:prstGeom>
          <a:noFill/>
        </p:spPr>
        <p:txBody>
          <a:bodyPr wrap="none" rtlCol="0">
            <a:spAutoFit/>
          </a:bodyPr>
          <a:lstStyle/>
          <a:p>
            <a:r>
              <a:rPr lang="cs-CZ" sz="2000" dirty="0" smtClean="0"/>
              <a:t>zárodečné (tvoří spermie a vajíčka)</a:t>
            </a:r>
            <a:endParaRPr lang="cs-CZ" sz="2000" dirty="0"/>
          </a:p>
        </p:txBody>
      </p:sp>
      <p:cxnSp>
        <p:nvCxnSpPr>
          <p:cNvPr id="9" name="Přímá spojnice se šipkou 8"/>
          <p:cNvCxnSpPr>
            <a:endCxn id="6" idx="1"/>
          </p:cNvCxnSpPr>
          <p:nvPr/>
        </p:nvCxnSpPr>
        <p:spPr>
          <a:xfrm flipV="1">
            <a:off x="4443077" y="1494416"/>
            <a:ext cx="612822" cy="3054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Přímá spojnice se šipkou 10"/>
          <p:cNvCxnSpPr/>
          <p:nvPr/>
        </p:nvCxnSpPr>
        <p:spPr>
          <a:xfrm>
            <a:off x="4454426" y="1923751"/>
            <a:ext cx="590124" cy="33706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2669559" y="2840799"/>
            <a:ext cx="6131859" cy="707886"/>
          </a:xfrm>
          <a:prstGeom prst="rect">
            <a:avLst/>
          </a:prstGeom>
          <a:noFill/>
        </p:spPr>
        <p:txBody>
          <a:bodyPr wrap="square" rtlCol="0">
            <a:spAutoFit/>
          </a:bodyPr>
          <a:lstStyle/>
          <a:p>
            <a:r>
              <a:rPr lang="cs-CZ" sz="2000" dirty="0" err="1" smtClean="0">
                <a:solidFill>
                  <a:srgbClr val="FF0000"/>
                </a:solidFill>
              </a:rPr>
              <a:t>Weismannova</a:t>
            </a:r>
            <a:r>
              <a:rPr lang="cs-CZ" sz="2000" dirty="0" smtClean="0">
                <a:solidFill>
                  <a:srgbClr val="FF0000"/>
                </a:solidFill>
              </a:rPr>
              <a:t> bariéra: dědičná informace přechází ze zárodečných buněk do somatických, ale ne zpět. </a:t>
            </a:r>
            <a:endParaRPr lang="cs-CZ" sz="2000" dirty="0">
              <a:solidFill>
                <a:srgbClr val="FF0000"/>
              </a:solidFill>
            </a:endParaRPr>
          </a:p>
        </p:txBody>
      </p:sp>
      <p:pic>
        <p:nvPicPr>
          <p:cNvPr id="14" name="Obráze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672" y="3842426"/>
            <a:ext cx="2000746" cy="2276272"/>
          </a:xfrm>
          <a:prstGeom prst="rect">
            <a:avLst/>
          </a:prstGeom>
        </p:spPr>
      </p:pic>
      <p:pic>
        <p:nvPicPr>
          <p:cNvPr id="8" name="Obráze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2559" y="3621422"/>
            <a:ext cx="3684946" cy="3006756"/>
          </a:xfrm>
          <a:prstGeom prst="rect">
            <a:avLst/>
          </a:prstGeom>
        </p:spPr>
      </p:pic>
    </p:spTree>
    <p:extLst>
      <p:ext uri="{BB962C8B-B14F-4D97-AF65-F5344CB8AC3E}">
        <p14:creationId xmlns:p14="http://schemas.microsoft.com/office/powerpoint/2010/main" val="114740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79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4000" dirty="0">
                <a:solidFill>
                  <a:srgbClr val="C00000"/>
                </a:solidFill>
              </a:rPr>
              <a:t>Mutageny - rekapitulace</a:t>
            </a:r>
            <a:endParaRPr lang="en-US" sz="4000" dirty="0">
              <a:solidFill>
                <a:srgbClr val="C00000"/>
              </a:solidFill>
            </a:endParaRPr>
          </a:p>
        </p:txBody>
      </p:sp>
      <p:sp>
        <p:nvSpPr>
          <p:cNvPr id="4" name="TextovéPole 3"/>
          <p:cNvSpPr txBox="1"/>
          <p:nvPr/>
        </p:nvSpPr>
        <p:spPr>
          <a:xfrm>
            <a:off x="737755" y="1776844"/>
            <a:ext cx="7263245" cy="4293483"/>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200" dirty="0" smtClean="0"/>
              <a:t>Mutace </a:t>
            </a:r>
            <a:r>
              <a:rPr lang="cs-CZ" sz="2200" b="1" dirty="0" smtClean="0"/>
              <a:t>spontánní</a:t>
            </a:r>
            <a:r>
              <a:rPr lang="cs-CZ" sz="2200" dirty="0" smtClean="0"/>
              <a:t>  (hlavně při replikaci DNA) a </a:t>
            </a:r>
            <a:r>
              <a:rPr lang="cs-CZ" sz="2200" b="1" dirty="0" smtClean="0"/>
              <a:t>indukované </a:t>
            </a:r>
            <a:r>
              <a:rPr lang="cs-CZ" sz="2200" dirty="0" smtClean="0"/>
              <a:t>(mutagenem)</a:t>
            </a:r>
          </a:p>
          <a:p>
            <a:pPr marL="342900" indent="-342900">
              <a:spcBef>
                <a:spcPts val="1800"/>
              </a:spcBef>
              <a:buFont typeface="Arial" panose="020B0604020202020204" pitchFamily="34" charset="0"/>
              <a:buChar char="•"/>
            </a:pPr>
            <a:r>
              <a:rPr lang="cs-CZ" sz="2200" dirty="0" smtClean="0"/>
              <a:t>Mutageny :</a:t>
            </a:r>
          </a:p>
          <a:p>
            <a:pPr marL="800100" lvl="1" indent="-342900">
              <a:spcBef>
                <a:spcPts val="1800"/>
              </a:spcBef>
              <a:buFont typeface="Courier New" panose="02070309020205020404" pitchFamily="49" charset="0"/>
              <a:buChar char="o"/>
            </a:pPr>
            <a:r>
              <a:rPr lang="cs-CZ" sz="2200" dirty="0" smtClean="0"/>
              <a:t>fyzikální (</a:t>
            </a:r>
            <a:r>
              <a:rPr lang="cs-CZ" sz="2200" dirty="0" err="1" smtClean="0"/>
              <a:t>thyminové</a:t>
            </a:r>
            <a:r>
              <a:rPr lang="cs-CZ" sz="2200" dirty="0" smtClean="0"/>
              <a:t> dimery, zlomy DNA)</a:t>
            </a:r>
          </a:p>
          <a:p>
            <a:pPr marL="800100" lvl="1" indent="-342900">
              <a:spcBef>
                <a:spcPts val="1800"/>
              </a:spcBef>
              <a:buFont typeface="Courier New" panose="02070309020205020404" pitchFamily="49" charset="0"/>
              <a:buChar char="o"/>
            </a:pPr>
            <a:r>
              <a:rPr lang="cs-CZ" sz="2200" dirty="0"/>
              <a:t>c</a:t>
            </a:r>
            <a:r>
              <a:rPr lang="cs-CZ" sz="2200" dirty="0" smtClean="0"/>
              <a:t>hemické (napodobují/modifikují báze/</a:t>
            </a:r>
            <a:r>
              <a:rPr lang="cs-CZ" sz="2200" dirty="0" err="1" smtClean="0"/>
              <a:t>vmezeřují</a:t>
            </a:r>
            <a:r>
              <a:rPr lang="cs-CZ" sz="2200" dirty="0" smtClean="0"/>
              <a:t> se do DNA)</a:t>
            </a:r>
          </a:p>
          <a:p>
            <a:pPr marL="800100" lvl="1" indent="-342900">
              <a:spcBef>
                <a:spcPts val="1800"/>
              </a:spcBef>
              <a:buFont typeface="Courier New" panose="02070309020205020404" pitchFamily="49" charset="0"/>
              <a:buChar char="o"/>
            </a:pPr>
            <a:r>
              <a:rPr lang="cs-CZ" sz="2200" dirty="0" smtClean="0"/>
              <a:t>biologické = mobilní elementy (např. inzerce do genu + spousta dalšího)</a:t>
            </a:r>
          </a:p>
          <a:p>
            <a:pPr>
              <a:spcBef>
                <a:spcPts val="1800"/>
              </a:spcBef>
            </a:pPr>
            <a:endParaRPr lang="en-US" sz="2200" dirty="0"/>
          </a:p>
        </p:txBody>
      </p:sp>
    </p:spTree>
    <p:extLst>
      <p:ext uri="{BB962C8B-B14F-4D97-AF65-F5344CB8AC3E}">
        <p14:creationId xmlns:p14="http://schemas.microsoft.com/office/powerpoint/2010/main" val="350751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98170" y="-81914"/>
            <a:ext cx="7886700" cy="1325563"/>
          </a:xfrm>
        </p:spPr>
        <p:txBody>
          <a:bodyPr vert="horz" lIns="91440" tIns="45720" rIns="91440" bIns="45720" rtlCol="0" anchor="ctr">
            <a:normAutofit/>
          </a:bodyPr>
          <a:lstStyle/>
          <a:p>
            <a:pPr algn="ctr"/>
            <a:r>
              <a:rPr lang="cs-CZ" sz="4000" dirty="0">
                <a:solidFill>
                  <a:srgbClr val="C00000"/>
                </a:solidFill>
              </a:rPr>
              <a:t>Mechanismy reparace DNA</a:t>
            </a:r>
            <a:endParaRPr lang="en-US" sz="4000" dirty="0">
              <a:solidFill>
                <a:srgbClr val="C00000"/>
              </a:solidFill>
            </a:endParaRPr>
          </a:p>
        </p:txBody>
      </p:sp>
      <p:sp>
        <p:nvSpPr>
          <p:cNvPr id="3" name="TextovéPole 2"/>
          <p:cNvSpPr txBox="1"/>
          <p:nvPr/>
        </p:nvSpPr>
        <p:spPr>
          <a:xfrm>
            <a:off x="599440" y="2468880"/>
            <a:ext cx="7315200" cy="4016484"/>
          </a:xfrm>
          <a:prstGeom prst="rect">
            <a:avLst/>
          </a:prstGeom>
          <a:noFill/>
        </p:spPr>
        <p:txBody>
          <a:bodyPr wrap="square" rtlCol="0">
            <a:spAutoFit/>
          </a:bodyPr>
          <a:lstStyle/>
          <a:p>
            <a:pPr>
              <a:spcBef>
                <a:spcPts val="1800"/>
              </a:spcBef>
            </a:pPr>
            <a:r>
              <a:rPr lang="cs-CZ" sz="2000" b="1" dirty="0" smtClean="0"/>
              <a:t>Jak opravit poškození na jednom vlákně DNA:</a:t>
            </a:r>
          </a:p>
          <a:p>
            <a:pPr marL="342900" indent="-342900">
              <a:spcBef>
                <a:spcPts val="1800"/>
              </a:spcBef>
              <a:buFont typeface="Arial" panose="020B0604020202020204" pitchFamily="34" charset="0"/>
              <a:buChar char="•"/>
            </a:pPr>
            <a:r>
              <a:rPr lang="cs-CZ" sz="2000" dirty="0" smtClean="0"/>
              <a:t>Přímá </a:t>
            </a:r>
            <a:r>
              <a:rPr lang="cs-CZ" sz="2000" dirty="0"/>
              <a:t>oprava DNA </a:t>
            </a:r>
            <a:r>
              <a:rPr lang="cs-CZ" sz="2000" dirty="0" smtClean="0"/>
              <a:t>- poškozený </a:t>
            </a:r>
            <a:r>
              <a:rPr lang="cs-CZ" sz="2000" dirty="0"/>
              <a:t>úsek se nenahrazuje, ale vrací do původního stavu. </a:t>
            </a:r>
            <a:endParaRPr lang="en-US" sz="2000" dirty="0"/>
          </a:p>
          <a:p>
            <a:pPr marL="342900" indent="-342900">
              <a:spcBef>
                <a:spcPts val="1800"/>
              </a:spcBef>
              <a:buFont typeface="Arial" panose="020B0604020202020204" pitchFamily="34" charset="0"/>
              <a:buChar char="•"/>
            </a:pPr>
            <a:r>
              <a:rPr lang="cs-CZ" sz="2000" dirty="0" smtClean="0"/>
              <a:t>Excizní oprava DNA – odstranění poškozené báze, chybně zařazeného nukleotidu, nebo poškozeného úseku DNA</a:t>
            </a:r>
          </a:p>
          <a:p>
            <a:pPr>
              <a:spcBef>
                <a:spcPts val="1800"/>
              </a:spcBef>
            </a:pPr>
            <a:r>
              <a:rPr lang="cs-CZ" sz="2000" b="1" dirty="0" smtClean="0"/>
              <a:t>Jak opravit </a:t>
            </a:r>
            <a:r>
              <a:rPr lang="cs-CZ" sz="2000" b="1" dirty="0" err="1" smtClean="0"/>
              <a:t>dvouřetězcové</a:t>
            </a:r>
            <a:r>
              <a:rPr lang="cs-CZ" sz="2000" b="1" dirty="0" smtClean="0"/>
              <a:t> zlomy DNA</a:t>
            </a:r>
          </a:p>
          <a:p>
            <a:pPr marL="342900" indent="-342900">
              <a:spcBef>
                <a:spcPts val="1800"/>
              </a:spcBef>
              <a:buFont typeface="Arial" panose="020B0604020202020204" pitchFamily="34" charset="0"/>
              <a:buChar char="•"/>
            </a:pPr>
            <a:r>
              <a:rPr lang="cs-CZ" sz="2000" dirty="0" smtClean="0"/>
              <a:t>Spojení konců </a:t>
            </a:r>
          </a:p>
          <a:p>
            <a:pPr marL="342900" indent="-342900">
              <a:spcBef>
                <a:spcPts val="1800"/>
              </a:spcBef>
              <a:buFont typeface="Arial" panose="020B0604020202020204" pitchFamily="34" charset="0"/>
              <a:buChar char="•"/>
            </a:pPr>
            <a:r>
              <a:rPr lang="cs-CZ" sz="2000" dirty="0" smtClean="0"/>
              <a:t>Homologní rekombinace = výměna částí DNA mezi homologními chromosomy</a:t>
            </a:r>
            <a:endParaRPr lang="en-US" sz="2000" dirty="0"/>
          </a:p>
        </p:txBody>
      </p:sp>
      <p:sp>
        <p:nvSpPr>
          <p:cNvPr id="4" name="TextovéPole 3"/>
          <p:cNvSpPr txBox="1"/>
          <p:nvPr/>
        </p:nvSpPr>
        <p:spPr>
          <a:xfrm>
            <a:off x="599440" y="1296609"/>
            <a:ext cx="8036560" cy="830997"/>
          </a:xfrm>
          <a:prstGeom prst="rect">
            <a:avLst/>
          </a:prstGeom>
          <a:noFill/>
        </p:spPr>
        <p:txBody>
          <a:bodyPr wrap="square" rtlCol="0">
            <a:spAutoFit/>
          </a:bodyPr>
          <a:lstStyle/>
          <a:p>
            <a:r>
              <a:rPr lang="cs-CZ" sz="2400" dirty="0" smtClean="0"/>
              <a:t>Mutace jsou většinou škodlivé </a:t>
            </a:r>
            <a:r>
              <a:rPr lang="cs-CZ" sz="2400" dirty="0" smtClean="0">
                <a:sym typeface="Wingdings" panose="05000000000000000000" pitchFamily="2" charset="2"/>
              </a:rPr>
              <a:t></a:t>
            </a:r>
            <a:r>
              <a:rPr lang="en-US" sz="2400" dirty="0" smtClean="0">
                <a:sym typeface="Wingdings" panose="05000000000000000000" pitchFamily="2" charset="2"/>
              </a:rPr>
              <a:t> </a:t>
            </a:r>
            <a:r>
              <a:rPr lang="cs-CZ" sz="2400" dirty="0" smtClean="0">
                <a:sym typeface="Wingdings" panose="05000000000000000000" pitchFamily="2" charset="2"/>
              </a:rPr>
              <a:t>třeba se jim bránit </a:t>
            </a:r>
            <a:r>
              <a:rPr lang="en-US" sz="2400" dirty="0" smtClean="0">
                <a:sym typeface="Wingdings" panose="05000000000000000000" pitchFamily="2" charset="2"/>
              </a:rPr>
              <a:t> r</a:t>
            </a:r>
            <a:r>
              <a:rPr lang="cs-CZ" sz="2400" dirty="0" err="1" smtClean="0">
                <a:sym typeface="Wingdings" panose="05000000000000000000" pitchFamily="2" charset="2"/>
              </a:rPr>
              <a:t>ůzné</a:t>
            </a:r>
            <a:r>
              <a:rPr lang="en-US" sz="2400" dirty="0" smtClean="0">
                <a:sym typeface="Wingdings" panose="05000000000000000000" pitchFamily="2" charset="2"/>
              </a:rPr>
              <a:t> </a:t>
            </a:r>
            <a:r>
              <a:rPr lang="en-US" sz="2400" dirty="0" err="1" smtClean="0">
                <a:sym typeface="Wingdings" panose="05000000000000000000" pitchFamily="2" charset="2"/>
              </a:rPr>
              <a:t>mechanismy</a:t>
            </a:r>
            <a:r>
              <a:rPr lang="en-US" sz="2400" dirty="0" smtClean="0">
                <a:sym typeface="Wingdings" panose="05000000000000000000" pitchFamily="2" charset="2"/>
              </a:rPr>
              <a:t> </a:t>
            </a:r>
            <a:r>
              <a:rPr lang="en-US" sz="2400" dirty="0" err="1" smtClean="0">
                <a:sym typeface="Wingdings" panose="05000000000000000000" pitchFamily="2" charset="2"/>
              </a:rPr>
              <a:t>reparace</a:t>
            </a:r>
            <a:r>
              <a:rPr lang="en-US" sz="2400" dirty="0" smtClean="0">
                <a:sym typeface="Wingdings" panose="05000000000000000000" pitchFamily="2" charset="2"/>
              </a:rPr>
              <a:t> DNA</a:t>
            </a:r>
            <a:endParaRPr lang="en-US" sz="2400" dirty="0"/>
          </a:p>
        </p:txBody>
      </p:sp>
    </p:spTree>
    <p:extLst>
      <p:ext uri="{BB962C8B-B14F-4D97-AF65-F5344CB8AC3E}">
        <p14:creationId xmlns:p14="http://schemas.microsoft.com/office/powerpoint/2010/main" val="237269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28386" y="0"/>
            <a:ext cx="7886700" cy="1325563"/>
          </a:xfrm>
        </p:spPr>
        <p:txBody>
          <a:bodyPr vert="horz" lIns="91440" tIns="45720" rIns="91440" bIns="45720" rtlCol="0" anchor="ctr">
            <a:normAutofit/>
          </a:bodyPr>
          <a:lstStyle/>
          <a:p>
            <a:pPr algn="ctr"/>
            <a:r>
              <a:rPr lang="cs-CZ" sz="4000" dirty="0">
                <a:solidFill>
                  <a:srgbClr val="C00000"/>
                </a:solidFill>
              </a:rPr>
              <a:t>Přímá oprava pyrimidinových </a:t>
            </a:r>
            <a:r>
              <a:rPr lang="cs-CZ" sz="4000" dirty="0" smtClean="0">
                <a:solidFill>
                  <a:srgbClr val="C00000"/>
                </a:solidFill>
              </a:rPr>
              <a:t>dimerů</a:t>
            </a:r>
            <a:endParaRPr lang="en-US" sz="4000" dirty="0">
              <a:solidFill>
                <a:srgbClr val="C00000"/>
              </a:solidFill>
            </a:endParaRPr>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435" y="3394585"/>
            <a:ext cx="5554980" cy="2320290"/>
          </a:xfrm>
          <a:prstGeom prst="rect">
            <a:avLst/>
          </a:prstGeom>
        </p:spPr>
      </p:pic>
      <p:sp>
        <p:nvSpPr>
          <p:cNvPr id="3" name="TextovéPole 2"/>
          <p:cNvSpPr txBox="1"/>
          <p:nvPr/>
        </p:nvSpPr>
        <p:spPr>
          <a:xfrm>
            <a:off x="581889" y="1236518"/>
            <a:ext cx="7398327" cy="1908215"/>
          </a:xfrm>
          <a:prstGeom prst="rect">
            <a:avLst/>
          </a:prstGeom>
          <a:noFill/>
        </p:spPr>
        <p:txBody>
          <a:bodyPr wrap="square" rtlCol="0">
            <a:spAutoFit/>
          </a:bodyPr>
          <a:lstStyle/>
          <a:p>
            <a:pPr>
              <a:spcBef>
                <a:spcPts val="1200"/>
              </a:spcBef>
            </a:pPr>
            <a:r>
              <a:rPr lang="cs-CZ" sz="2200" dirty="0" smtClean="0"/>
              <a:t>= fotoreaktivace</a:t>
            </a:r>
          </a:p>
          <a:p>
            <a:pPr marL="342900" indent="-342900">
              <a:spcBef>
                <a:spcPts val="1200"/>
              </a:spcBef>
              <a:buFont typeface="Arial" panose="020B0604020202020204" pitchFamily="34" charset="0"/>
              <a:buChar char="•"/>
            </a:pPr>
            <a:r>
              <a:rPr lang="cs-CZ" sz="2200" dirty="0" smtClean="0"/>
              <a:t>dělá enzym </a:t>
            </a:r>
            <a:r>
              <a:rPr lang="cs-CZ" sz="2200" dirty="0" err="1" smtClean="0"/>
              <a:t>fotolyáza</a:t>
            </a:r>
            <a:r>
              <a:rPr lang="cs-CZ" sz="2200" dirty="0" smtClean="0"/>
              <a:t> – využívá energii z viditelného světla</a:t>
            </a:r>
          </a:p>
          <a:p>
            <a:pPr marL="342900" indent="-342900">
              <a:spcBef>
                <a:spcPts val="1200"/>
              </a:spcBef>
              <a:buFont typeface="Arial" panose="020B0604020202020204" pitchFamily="34" charset="0"/>
              <a:buChar char="•"/>
            </a:pPr>
            <a:r>
              <a:rPr lang="cs-CZ" sz="2200" dirty="0"/>
              <a:t>r</a:t>
            </a:r>
            <a:r>
              <a:rPr lang="cs-CZ" sz="2200" dirty="0" smtClean="0"/>
              <a:t>ozpozná pyrimidinový dimer a rozpojí ho</a:t>
            </a:r>
          </a:p>
          <a:p>
            <a:pPr marL="342900" indent="-342900">
              <a:spcBef>
                <a:spcPts val="1200"/>
              </a:spcBef>
              <a:buFont typeface="Arial" panose="020B0604020202020204" pitchFamily="34" charset="0"/>
              <a:buChar char="•"/>
            </a:pPr>
            <a:r>
              <a:rPr lang="cs-CZ" sz="2200" dirty="0"/>
              <a:t>u</a:t>
            </a:r>
            <a:r>
              <a:rPr lang="cs-CZ" sz="2200" dirty="0" smtClean="0"/>
              <a:t> </a:t>
            </a:r>
            <a:r>
              <a:rPr lang="cs-CZ" sz="2200" dirty="0" err="1" smtClean="0"/>
              <a:t>prokaryot</a:t>
            </a:r>
            <a:r>
              <a:rPr lang="cs-CZ" sz="2200" dirty="0" smtClean="0"/>
              <a:t> i </a:t>
            </a:r>
            <a:r>
              <a:rPr lang="cs-CZ" sz="2200" dirty="0" err="1" smtClean="0"/>
              <a:t>eukaryot</a:t>
            </a:r>
            <a:r>
              <a:rPr lang="cs-CZ" sz="2200" dirty="0" smtClean="0"/>
              <a:t>, u savců ne</a:t>
            </a:r>
            <a:endParaRPr lang="en-US" sz="2200" dirty="0"/>
          </a:p>
        </p:txBody>
      </p:sp>
      <p:sp>
        <p:nvSpPr>
          <p:cNvPr id="11" name="Ohnutá šipka 10"/>
          <p:cNvSpPr/>
          <p:nvPr/>
        </p:nvSpPr>
        <p:spPr>
          <a:xfrm rot="13872384">
            <a:off x="2690255" y="4791555"/>
            <a:ext cx="968974" cy="1846641"/>
          </a:xfrm>
          <a:prstGeom prst="bentArrow">
            <a:avLst/>
          </a:prstGeom>
          <a:solidFill>
            <a:srgbClr val="FF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2" name="Skupina 11"/>
          <p:cNvGrpSpPr/>
          <p:nvPr/>
        </p:nvGrpSpPr>
        <p:grpSpPr>
          <a:xfrm>
            <a:off x="3730337" y="4927859"/>
            <a:ext cx="1880754" cy="1028700"/>
            <a:chOff x="3730337" y="4927859"/>
            <a:chExt cx="1880754" cy="1028700"/>
          </a:xfrm>
        </p:grpSpPr>
        <p:sp>
          <p:nvSpPr>
            <p:cNvPr id="6" name="Ovál 5"/>
            <p:cNvSpPr/>
            <p:nvPr/>
          </p:nvSpPr>
          <p:spPr>
            <a:xfrm>
              <a:off x="3730337" y="4927859"/>
              <a:ext cx="1880754" cy="1028700"/>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ovéPole 6"/>
            <p:cNvSpPr txBox="1"/>
            <p:nvPr/>
          </p:nvSpPr>
          <p:spPr>
            <a:xfrm>
              <a:off x="4107899" y="5242154"/>
              <a:ext cx="1125629" cy="400110"/>
            </a:xfrm>
            <a:prstGeom prst="rect">
              <a:avLst/>
            </a:prstGeom>
            <a:noFill/>
          </p:spPr>
          <p:txBody>
            <a:bodyPr wrap="none" rtlCol="0">
              <a:spAutoFit/>
            </a:bodyPr>
            <a:lstStyle/>
            <a:p>
              <a:r>
                <a:rPr lang="cs-CZ" sz="2000" dirty="0" err="1" smtClean="0"/>
                <a:t>fotolyáza</a:t>
              </a:r>
              <a:endParaRPr lang="en-US" sz="2000" dirty="0"/>
            </a:p>
          </p:txBody>
        </p:sp>
      </p:grpSp>
    </p:spTree>
    <p:extLst>
      <p:ext uri="{BB962C8B-B14F-4D97-AF65-F5344CB8AC3E}">
        <p14:creationId xmlns:p14="http://schemas.microsoft.com/office/powerpoint/2010/main" val="159048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vert="horz" lIns="91440" tIns="45720" rIns="91440" bIns="45720" rtlCol="0" anchor="ctr">
            <a:normAutofit/>
          </a:bodyPr>
          <a:lstStyle/>
          <a:p>
            <a:pPr algn="ctr"/>
            <a:r>
              <a:rPr lang="cs-CZ" sz="4000" dirty="0">
                <a:solidFill>
                  <a:srgbClr val="C00000"/>
                </a:solidFill>
              </a:rPr>
              <a:t>Excizní oprava DNA + oprava chybného párování</a:t>
            </a:r>
            <a:endParaRPr lang="en-US" sz="4000" dirty="0">
              <a:solidFill>
                <a:srgbClr val="C00000"/>
              </a:solidFill>
            </a:endParaRPr>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271" y="2313432"/>
            <a:ext cx="8568657" cy="3843528"/>
          </a:xfrm>
          <a:prstGeom prst="rect">
            <a:avLst/>
          </a:prstGeom>
        </p:spPr>
      </p:pic>
      <p:sp>
        <p:nvSpPr>
          <p:cNvPr id="3" name="Obdélník 2"/>
          <p:cNvSpPr/>
          <p:nvPr/>
        </p:nvSpPr>
        <p:spPr>
          <a:xfrm>
            <a:off x="3023755" y="2067791"/>
            <a:ext cx="3200400" cy="4426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délník 3"/>
          <p:cNvSpPr/>
          <p:nvPr/>
        </p:nvSpPr>
        <p:spPr>
          <a:xfrm>
            <a:off x="6224155" y="2021932"/>
            <a:ext cx="2732809" cy="4426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198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vert="horz" lIns="91440" tIns="45720" rIns="91440" bIns="45720" rtlCol="0" anchor="ctr">
            <a:normAutofit/>
          </a:bodyPr>
          <a:lstStyle/>
          <a:p>
            <a:pPr algn="ctr"/>
            <a:r>
              <a:rPr lang="cs-CZ" sz="4000" dirty="0">
                <a:solidFill>
                  <a:srgbClr val="C00000"/>
                </a:solidFill>
              </a:rPr>
              <a:t>Opravy </a:t>
            </a:r>
            <a:r>
              <a:rPr lang="cs-CZ" sz="4000" dirty="0" err="1">
                <a:solidFill>
                  <a:srgbClr val="C00000"/>
                </a:solidFill>
              </a:rPr>
              <a:t>dvouřetězcových</a:t>
            </a:r>
            <a:r>
              <a:rPr lang="cs-CZ" sz="4000" dirty="0">
                <a:solidFill>
                  <a:srgbClr val="C00000"/>
                </a:solidFill>
              </a:rPr>
              <a:t> zlomů</a:t>
            </a:r>
            <a:endParaRPr lang="en-US" sz="4000" dirty="0">
              <a:solidFill>
                <a:srgbClr val="C00000"/>
              </a:solidFill>
            </a:endParaRPr>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013" y="2381280"/>
            <a:ext cx="7620809" cy="3704560"/>
          </a:xfrm>
          <a:prstGeom prst="rect">
            <a:avLst/>
          </a:prstGeom>
        </p:spPr>
      </p:pic>
      <p:sp>
        <p:nvSpPr>
          <p:cNvPr id="3" name="TextovéPole 2"/>
          <p:cNvSpPr txBox="1"/>
          <p:nvPr/>
        </p:nvSpPr>
        <p:spPr>
          <a:xfrm>
            <a:off x="114300" y="3187003"/>
            <a:ext cx="2265218" cy="923330"/>
          </a:xfrm>
          <a:prstGeom prst="rect">
            <a:avLst/>
          </a:prstGeom>
          <a:solidFill>
            <a:schemeClr val="bg1"/>
          </a:solidFill>
        </p:spPr>
        <p:txBody>
          <a:bodyPr wrap="square" rtlCol="0">
            <a:spAutoFit/>
          </a:bodyPr>
          <a:lstStyle/>
          <a:p>
            <a:r>
              <a:rPr lang="cs-CZ" b="1" dirty="0" smtClean="0"/>
              <a:t>Sesterské chromatidy </a:t>
            </a:r>
          </a:p>
          <a:p>
            <a:r>
              <a:rPr lang="cs-CZ" b="1" dirty="0" smtClean="0"/>
              <a:t>= 2 šroubovice DNA po replikaci </a:t>
            </a:r>
            <a:endParaRPr lang="en-US" b="1" dirty="0"/>
          </a:p>
        </p:txBody>
      </p:sp>
      <p:cxnSp>
        <p:nvCxnSpPr>
          <p:cNvPr id="6" name="Přímá spojnice se šipkou 5"/>
          <p:cNvCxnSpPr/>
          <p:nvPr/>
        </p:nvCxnSpPr>
        <p:spPr>
          <a:xfrm flipV="1">
            <a:off x="2109355" y="3574473"/>
            <a:ext cx="280554" cy="1039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Přímá spojnice se šipkou 6"/>
          <p:cNvCxnSpPr/>
          <p:nvPr/>
        </p:nvCxnSpPr>
        <p:spPr>
          <a:xfrm>
            <a:off x="2098964" y="3726874"/>
            <a:ext cx="290945" cy="12815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2" name="Skupina 11"/>
          <p:cNvGrpSpPr/>
          <p:nvPr/>
        </p:nvGrpSpPr>
        <p:grpSpPr>
          <a:xfrm>
            <a:off x="4644736" y="2753591"/>
            <a:ext cx="4416137" cy="3844636"/>
            <a:chOff x="4644736" y="2753591"/>
            <a:chExt cx="4416137" cy="3844636"/>
          </a:xfrm>
        </p:grpSpPr>
        <p:sp>
          <p:nvSpPr>
            <p:cNvPr id="9" name="Obdélník 8"/>
            <p:cNvSpPr/>
            <p:nvPr/>
          </p:nvSpPr>
          <p:spPr>
            <a:xfrm>
              <a:off x="4644736" y="3418609"/>
              <a:ext cx="4416137" cy="3179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délník 9"/>
            <p:cNvSpPr/>
            <p:nvPr/>
          </p:nvSpPr>
          <p:spPr>
            <a:xfrm>
              <a:off x="5070764" y="3023755"/>
              <a:ext cx="2867891" cy="394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délník 10"/>
            <p:cNvSpPr/>
            <p:nvPr/>
          </p:nvSpPr>
          <p:spPr>
            <a:xfrm>
              <a:off x="6068291" y="2753591"/>
              <a:ext cx="1724891" cy="433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9192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67979" y="-116655"/>
            <a:ext cx="7886700" cy="1325563"/>
          </a:xfrm>
        </p:spPr>
        <p:txBody>
          <a:bodyPr vert="horz" lIns="91440" tIns="45720" rIns="91440" bIns="45720" rtlCol="0" anchor="ctr">
            <a:normAutofit/>
          </a:bodyPr>
          <a:lstStyle/>
          <a:p>
            <a:pPr algn="ctr"/>
            <a:r>
              <a:rPr lang="cs-CZ" sz="4000" dirty="0">
                <a:solidFill>
                  <a:srgbClr val="C00000"/>
                </a:solidFill>
              </a:rPr>
              <a:t>SOS reparace DNA</a:t>
            </a: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028" y="904568"/>
            <a:ext cx="3603197" cy="5712542"/>
          </a:xfrm>
          <a:prstGeom prst="rect">
            <a:avLst/>
          </a:prstGeom>
        </p:spPr>
      </p:pic>
      <p:sp>
        <p:nvSpPr>
          <p:cNvPr id="4" name="TextovéPole 3"/>
          <p:cNvSpPr txBox="1"/>
          <p:nvPr/>
        </p:nvSpPr>
        <p:spPr>
          <a:xfrm>
            <a:off x="4611329" y="1366684"/>
            <a:ext cx="4090219" cy="4401205"/>
          </a:xfrm>
          <a:prstGeom prst="rect">
            <a:avLst/>
          </a:prstGeom>
          <a:noFill/>
        </p:spPr>
        <p:txBody>
          <a:bodyPr wrap="square" rtlCol="0">
            <a:spAutoFit/>
          </a:bodyPr>
          <a:lstStyle/>
          <a:p>
            <a:pPr marL="285750" indent="-285750">
              <a:spcBef>
                <a:spcPts val="2400"/>
              </a:spcBef>
              <a:buFont typeface="Arial" panose="020B0604020202020204" pitchFamily="34" charset="0"/>
              <a:buChar char="•"/>
            </a:pPr>
            <a:r>
              <a:rPr lang="cs-CZ" sz="2000" dirty="0" smtClean="0"/>
              <a:t>Jen u bakterií</a:t>
            </a:r>
          </a:p>
          <a:p>
            <a:pPr marL="285750" indent="-285750">
              <a:spcBef>
                <a:spcPts val="2400"/>
              </a:spcBef>
              <a:buFont typeface="Arial" panose="020B0604020202020204" pitchFamily="34" charset="0"/>
              <a:buChar char="•"/>
            </a:pPr>
            <a:r>
              <a:rPr lang="cs-CZ" sz="2000" dirty="0" smtClean="0"/>
              <a:t>Při silném poškození DNA</a:t>
            </a:r>
          </a:p>
          <a:p>
            <a:pPr marL="285750" indent="-285750">
              <a:spcBef>
                <a:spcPts val="2400"/>
              </a:spcBef>
              <a:buFont typeface="Arial" panose="020B0604020202020204" pitchFamily="34" charset="0"/>
              <a:buChar char="•"/>
            </a:pPr>
            <a:r>
              <a:rPr lang="cs-CZ" sz="2000" dirty="0" smtClean="0"/>
              <a:t>DNA polymeráza neprojde přes místo poškození </a:t>
            </a:r>
            <a:r>
              <a:rPr lang="cs-CZ" sz="2000" dirty="0" smtClean="0">
                <a:sym typeface="Wingdings" panose="05000000000000000000" pitchFamily="2" charset="2"/>
              </a:rPr>
              <a:t></a:t>
            </a:r>
            <a:r>
              <a:rPr lang="en-US" sz="2000" dirty="0" smtClean="0">
                <a:sym typeface="Wingdings" panose="05000000000000000000" pitchFamily="2" charset="2"/>
              </a:rPr>
              <a:t> </a:t>
            </a:r>
            <a:r>
              <a:rPr lang="en-US" sz="2000" dirty="0" err="1" smtClean="0">
                <a:sym typeface="Wingdings" panose="05000000000000000000" pitchFamily="2" charset="2"/>
              </a:rPr>
              <a:t>zastaven</a:t>
            </a:r>
            <a:r>
              <a:rPr lang="cs-CZ" sz="2000" dirty="0" smtClean="0">
                <a:sym typeface="Wingdings" panose="05000000000000000000" pitchFamily="2" charset="2"/>
              </a:rPr>
              <a:t>í</a:t>
            </a:r>
            <a:r>
              <a:rPr lang="en-US" sz="2000" dirty="0" smtClean="0">
                <a:sym typeface="Wingdings" panose="05000000000000000000" pitchFamily="2" charset="2"/>
              </a:rPr>
              <a:t> </a:t>
            </a:r>
            <a:r>
              <a:rPr lang="en-US" sz="2000" dirty="0" err="1" smtClean="0">
                <a:sym typeface="Wingdings" panose="05000000000000000000" pitchFamily="2" charset="2"/>
              </a:rPr>
              <a:t>replikace</a:t>
            </a:r>
            <a:r>
              <a:rPr lang="cs-CZ" sz="2000" dirty="0" smtClean="0">
                <a:sym typeface="Wingdings" panose="05000000000000000000" pitchFamily="2" charset="2"/>
              </a:rPr>
              <a:t> DNA</a:t>
            </a:r>
          </a:p>
          <a:p>
            <a:pPr marL="285750" indent="-285750">
              <a:spcBef>
                <a:spcPts val="2400"/>
              </a:spcBef>
              <a:buFont typeface="Arial" panose="020B0604020202020204" pitchFamily="34" charset="0"/>
              <a:buChar char="•"/>
            </a:pPr>
            <a:r>
              <a:rPr lang="cs-CZ" sz="2000" dirty="0" smtClean="0">
                <a:sym typeface="Wingdings" panose="05000000000000000000" pitchFamily="2" charset="2"/>
              </a:rPr>
              <a:t>Aktivace SOS reparace: polymeráza V překoná poškozené místo, ale hodně chybuje</a:t>
            </a:r>
          </a:p>
          <a:p>
            <a:pPr marL="285750" indent="-285750">
              <a:spcBef>
                <a:spcPts val="2400"/>
              </a:spcBef>
              <a:buFont typeface="Arial" panose="020B0604020202020204" pitchFamily="34" charset="0"/>
              <a:buChar char="•"/>
            </a:pPr>
            <a:r>
              <a:rPr lang="cs-CZ" sz="2000" dirty="0" smtClean="0">
                <a:sym typeface="Wingdings" panose="05000000000000000000" pitchFamily="2" charset="2"/>
              </a:rPr>
              <a:t>Buňka má opravenou, ale změněnou DNA</a:t>
            </a:r>
          </a:p>
        </p:txBody>
      </p:sp>
      <p:sp>
        <p:nvSpPr>
          <p:cNvPr id="5" name="Obdélník 4"/>
          <p:cNvSpPr/>
          <p:nvPr/>
        </p:nvSpPr>
        <p:spPr>
          <a:xfrm>
            <a:off x="482028" y="2369127"/>
            <a:ext cx="3603197" cy="15690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délník 5"/>
          <p:cNvSpPr/>
          <p:nvPr/>
        </p:nvSpPr>
        <p:spPr>
          <a:xfrm>
            <a:off x="482028" y="4010891"/>
            <a:ext cx="3603197" cy="12676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délník 6"/>
          <p:cNvSpPr/>
          <p:nvPr/>
        </p:nvSpPr>
        <p:spPr>
          <a:xfrm>
            <a:off x="482028" y="5195455"/>
            <a:ext cx="3603197" cy="1257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978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8340" y="111126"/>
            <a:ext cx="7886700" cy="1325563"/>
          </a:xfrm>
        </p:spPr>
        <p:txBody>
          <a:bodyPr vert="horz" lIns="91440" tIns="45720" rIns="91440" bIns="45720" rtlCol="0" anchor="ctr">
            <a:normAutofit/>
          </a:bodyPr>
          <a:lstStyle/>
          <a:p>
            <a:pPr algn="ctr"/>
            <a:r>
              <a:rPr lang="cs-CZ" sz="4000" dirty="0">
                <a:solidFill>
                  <a:srgbClr val="C00000"/>
                </a:solidFill>
              </a:rPr>
              <a:t>Adaptivní mutageneze – aneb mutace mohou pomáhat</a:t>
            </a:r>
            <a:endParaRPr lang="en-US" sz="4000" dirty="0">
              <a:solidFill>
                <a:srgbClr val="C00000"/>
              </a:solidFill>
            </a:endParaRPr>
          </a:p>
        </p:txBody>
      </p:sp>
      <p:sp>
        <p:nvSpPr>
          <p:cNvPr id="4" name="TextovéPole 3"/>
          <p:cNvSpPr txBox="1"/>
          <p:nvPr/>
        </p:nvSpPr>
        <p:spPr>
          <a:xfrm>
            <a:off x="436880" y="1387340"/>
            <a:ext cx="8544560" cy="3400931"/>
          </a:xfrm>
          <a:prstGeom prst="rect">
            <a:avLst/>
          </a:prstGeom>
          <a:noFill/>
        </p:spPr>
        <p:txBody>
          <a:bodyPr wrap="square" rtlCol="0">
            <a:spAutoFit/>
          </a:bodyPr>
          <a:lstStyle/>
          <a:p>
            <a:pPr marL="342900" indent="-342900">
              <a:spcAft>
                <a:spcPts val="1800"/>
              </a:spcAft>
              <a:buFont typeface="Arial" panose="020B0604020202020204" pitchFamily="34" charset="0"/>
              <a:buChar char="•"/>
            </a:pPr>
            <a:r>
              <a:rPr lang="cs-CZ" sz="2000" dirty="0"/>
              <a:t>Cílem je najít východisko </a:t>
            </a:r>
            <a:r>
              <a:rPr lang="cs-CZ" sz="2000" dirty="0" smtClean="0"/>
              <a:t>ze </a:t>
            </a:r>
            <a:r>
              <a:rPr lang="cs-CZ" sz="2000" dirty="0"/>
              <a:t>špatné životní situace (nedostatek živin)</a:t>
            </a:r>
          </a:p>
          <a:p>
            <a:pPr marL="342900" indent="-342900">
              <a:spcAft>
                <a:spcPts val="1800"/>
              </a:spcAft>
              <a:buFont typeface="Arial" panose="020B0604020202020204" pitchFamily="34" charset="0"/>
              <a:buChar char="•"/>
            </a:pPr>
            <a:r>
              <a:rPr lang="cs-CZ" sz="2000" dirty="0"/>
              <a:t>Zvýšení frekvence mutací např. využitím chybující </a:t>
            </a:r>
            <a:r>
              <a:rPr lang="cs-CZ" sz="2000" dirty="0" smtClean="0"/>
              <a:t>DNA polymerázy V</a:t>
            </a:r>
            <a:endParaRPr lang="cs-CZ" sz="2000" dirty="0"/>
          </a:p>
          <a:p>
            <a:pPr marL="342900" indent="-342900">
              <a:spcAft>
                <a:spcPts val="1800"/>
              </a:spcAft>
              <a:buFont typeface="Arial" panose="020B0604020202020204" pitchFamily="34" charset="0"/>
              <a:buChar char="•"/>
            </a:pPr>
            <a:r>
              <a:rPr lang="cs-CZ" sz="2000" dirty="0" smtClean="0"/>
              <a:t>Nalezena pouze u bakterií a kvasinek</a:t>
            </a:r>
          </a:p>
          <a:p>
            <a:pPr marL="342900" indent="-342900">
              <a:spcAft>
                <a:spcPts val="1800"/>
              </a:spcAft>
              <a:buFont typeface="Arial" panose="020B0604020202020204" pitchFamily="34" charset="0"/>
              <a:buChar char="•"/>
            </a:pPr>
            <a:r>
              <a:rPr lang="cs-CZ" sz="2000" b="1" dirty="0" smtClean="0">
                <a:solidFill>
                  <a:srgbClr val="FF0000"/>
                </a:solidFill>
              </a:rPr>
              <a:t>Důležité! Mutace jsou náhodné, jen častější. Selekce vybere ty správné mutanty.</a:t>
            </a:r>
          </a:p>
          <a:p>
            <a:pPr marL="342900" indent="-342900">
              <a:spcAft>
                <a:spcPts val="1800"/>
              </a:spcAft>
              <a:buFont typeface="Arial" panose="020B0604020202020204" pitchFamily="34" charset="0"/>
              <a:buChar char="•"/>
            </a:pPr>
            <a:r>
              <a:rPr lang="cs-CZ" sz="2000" b="1" dirty="0" smtClean="0">
                <a:solidFill>
                  <a:srgbClr val="FF0000"/>
                </a:solidFill>
              </a:rPr>
              <a:t>Případ cílené mutageneze v potřebném genu není znám. </a:t>
            </a:r>
          </a:p>
          <a:p>
            <a:pPr marL="342900" indent="-342900">
              <a:spcAft>
                <a:spcPts val="1800"/>
              </a:spcAft>
              <a:buFont typeface="Arial" panose="020B0604020202020204" pitchFamily="34" charset="0"/>
              <a:buChar char="•"/>
            </a:pPr>
            <a:endParaRPr lang="en-US" sz="2000" dirty="0"/>
          </a:p>
        </p:txBody>
      </p:sp>
      <p:pic>
        <p:nvPicPr>
          <p:cNvPr id="35842" name="Picture 2" descr="Image result for alien 4 cl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0848" y="4502771"/>
            <a:ext cx="6570345" cy="2023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75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8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92282" y="146917"/>
            <a:ext cx="7886700" cy="1325563"/>
          </a:xfrm>
        </p:spPr>
        <p:txBody>
          <a:bodyPr>
            <a:normAutofit/>
          </a:bodyPr>
          <a:lstStyle/>
          <a:p>
            <a:pPr algn="ctr"/>
            <a:r>
              <a:rPr lang="cs-CZ" sz="4000" dirty="0">
                <a:solidFill>
                  <a:srgbClr val="C00000"/>
                </a:solidFill>
              </a:rPr>
              <a:t>Reparace DNA - rekapitulace</a:t>
            </a:r>
            <a:endParaRPr lang="en-US" sz="4000" dirty="0">
              <a:solidFill>
                <a:srgbClr val="C00000"/>
              </a:solidFill>
            </a:endParaRPr>
          </a:p>
        </p:txBody>
      </p:sp>
      <p:sp>
        <p:nvSpPr>
          <p:cNvPr id="4" name="TextovéPole 3"/>
          <p:cNvSpPr txBox="1"/>
          <p:nvPr/>
        </p:nvSpPr>
        <p:spPr>
          <a:xfrm>
            <a:off x="696191" y="1714500"/>
            <a:ext cx="7782791" cy="3616375"/>
          </a:xfrm>
          <a:prstGeom prst="rect">
            <a:avLst/>
          </a:prstGeom>
          <a:noFill/>
        </p:spPr>
        <p:txBody>
          <a:bodyPr wrap="square" rtlCol="0">
            <a:spAutoFit/>
          </a:bodyPr>
          <a:lstStyle/>
          <a:p>
            <a:pPr marL="342900" indent="-342900">
              <a:spcBef>
                <a:spcPts val="3000"/>
              </a:spcBef>
              <a:buFont typeface="Arial" panose="020B0604020202020204" pitchFamily="34" charset="0"/>
              <a:buChar char="•"/>
            </a:pPr>
            <a:r>
              <a:rPr lang="cs-CZ" sz="2200" dirty="0" smtClean="0"/>
              <a:t>Přímo – oprava, ne výměna (oprava </a:t>
            </a:r>
            <a:r>
              <a:rPr lang="cs-CZ" sz="2200" dirty="0" err="1" smtClean="0"/>
              <a:t>thyminových</a:t>
            </a:r>
            <a:r>
              <a:rPr lang="cs-CZ" sz="2200" dirty="0" smtClean="0"/>
              <a:t> dimerů u bakterií)</a:t>
            </a:r>
          </a:p>
          <a:p>
            <a:pPr marL="342900" indent="-342900">
              <a:spcBef>
                <a:spcPts val="3000"/>
              </a:spcBef>
              <a:buFont typeface="Arial" panose="020B0604020202020204" pitchFamily="34" charset="0"/>
              <a:buChar char="•"/>
            </a:pPr>
            <a:r>
              <a:rPr lang="cs-CZ" sz="2200" dirty="0" smtClean="0"/>
              <a:t>Nepřímo – excise (</a:t>
            </a:r>
            <a:r>
              <a:rPr lang="cs-CZ" sz="2200" dirty="0"/>
              <a:t>odstranění poškozené báze, chybně zařazeného nukleotidu, nebo poškozeného úseku </a:t>
            </a:r>
            <a:r>
              <a:rPr lang="cs-CZ" sz="2200" dirty="0" smtClean="0"/>
              <a:t>DNA</a:t>
            </a:r>
          </a:p>
          <a:p>
            <a:pPr marL="342900" indent="-342900">
              <a:spcBef>
                <a:spcPts val="3000"/>
              </a:spcBef>
              <a:buFont typeface="Arial" panose="020B0604020202020204" pitchFamily="34" charset="0"/>
              <a:buChar char="•"/>
            </a:pPr>
            <a:r>
              <a:rPr lang="cs-CZ" sz="2200" dirty="0" smtClean="0"/>
              <a:t>Oprava </a:t>
            </a:r>
            <a:r>
              <a:rPr lang="cs-CZ" sz="2200" dirty="0" err="1" smtClean="0"/>
              <a:t>dvouřetězcových</a:t>
            </a:r>
            <a:r>
              <a:rPr lang="cs-CZ" sz="2200" dirty="0" smtClean="0"/>
              <a:t> zlomů</a:t>
            </a:r>
          </a:p>
          <a:p>
            <a:pPr marL="342900" indent="-342900">
              <a:spcBef>
                <a:spcPts val="3000"/>
              </a:spcBef>
              <a:buFont typeface="Arial" panose="020B0604020202020204" pitchFamily="34" charset="0"/>
              <a:buChar char="•"/>
            </a:pPr>
            <a:r>
              <a:rPr lang="cs-CZ" sz="2200" dirty="0" smtClean="0"/>
              <a:t>SOS reparace u bakterií – chybuje, lze využít pro záměrné generování mutací</a:t>
            </a:r>
            <a:endParaRPr lang="en-US" sz="2200" dirty="0"/>
          </a:p>
        </p:txBody>
      </p:sp>
    </p:spTree>
    <p:extLst>
      <p:ext uri="{BB962C8B-B14F-4D97-AF65-F5344CB8AC3E}">
        <p14:creationId xmlns:p14="http://schemas.microsoft.com/office/powerpoint/2010/main" val="265838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vert="horz" lIns="91440" tIns="45720" rIns="91440" bIns="45720" rtlCol="0" anchor="ctr">
            <a:normAutofit fontScale="90000"/>
          </a:bodyPr>
          <a:lstStyle/>
          <a:p>
            <a:pPr algn="ctr"/>
            <a:r>
              <a:rPr lang="cs-CZ" sz="4000" dirty="0">
                <a:solidFill>
                  <a:srgbClr val="C00000"/>
                </a:solidFill>
              </a:rPr>
              <a:t>Vyřazení reparačních mechanismů vede k rakovině</a:t>
            </a:r>
            <a:r>
              <a:rPr lang="en-US" sz="4000" dirty="0">
                <a:solidFill>
                  <a:srgbClr val="C00000"/>
                </a:solidFill>
              </a:rPr>
              <a:t/>
            </a:r>
            <a:br>
              <a:rPr lang="en-US" sz="4000" dirty="0">
                <a:solidFill>
                  <a:srgbClr val="C00000"/>
                </a:solidFill>
              </a:rPr>
            </a:br>
            <a:endParaRPr lang="en-US" sz="4000" dirty="0">
              <a:solidFill>
                <a:srgbClr val="C00000"/>
              </a:solidFill>
            </a:endParaRPr>
          </a:p>
        </p:txBody>
      </p:sp>
      <p:pic>
        <p:nvPicPr>
          <p:cNvPr id="31746" name="Picture 2" descr="Andrea Monroy has a rare condition that can lead to cancer when sufferers are exposed to sun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5975" y="2901956"/>
            <a:ext cx="2953385" cy="368474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660400" y="1766054"/>
            <a:ext cx="6437083" cy="400110"/>
          </a:xfrm>
          <a:prstGeom prst="rect">
            <a:avLst/>
          </a:prstGeom>
          <a:noFill/>
        </p:spPr>
        <p:txBody>
          <a:bodyPr wrap="none" rtlCol="0">
            <a:spAutoFit/>
          </a:bodyPr>
          <a:lstStyle/>
          <a:p>
            <a:r>
              <a:rPr lang="cs-CZ" sz="2000" dirty="0" smtClean="0"/>
              <a:t>Známo několik lidských chorob kvůli nefunkční reparaci DNA</a:t>
            </a:r>
          </a:p>
        </p:txBody>
      </p:sp>
      <p:sp>
        <p:nvSpPr>
          <p:cNvPr id="5" name="TextovéPole 4"/>
          <p:cNvSpPr txBox="1"/>
          <p:nvPr/>
        </p:nvSpPr>
        <p:spPr>
          <a:xfrm>
            <a:off x="660400" y="2636837"/>
            <a:ext cx="4094480" cy="3847207"/>
          </a:xfrm>
          <a:prstGeom prst="rect">
            <a:avLst/>
          </a:prstGeom>
          <a:noFill/>
        </p:spPr>
        <p:txBody>
          <a:bodyPr wrap="square" rtlCol="0">
            <a:spAutoFit/>
          </a:bodyPr>
          <a:lstStyle/>
          <a:p>
            <a:pPr>
              <a:spcBef>
                <a:spcPts val="1800"/>
              </a:spcBef>
            </a:pPr>
            <a:r>
              <a:rPr lang="cs-CZ" sz="2400" b="1" dirty="0" err="1">
                <a:solidFill>
                  <a:srgbClr val="FF3300"/>
                </a:solidFill>
              </a:rPr>
              <a:t>X</a:t>
            </a:r>
            <a:r>
              <a:rPr lang="cs-CZ" sz="2400" b="1" dirty="0" err="1" smtClean="0">
                <a:solidFill>
                  <a:srgbClr val="FF3300"/>
                </a:solidFill>
              </a:rPr>
              <a:t>eroderma</a:t>
            </a:r>
            <a:r>
              <a:rPr lang="cs-CZ" sz="2400" b="1" dirty="0" smtClean="0">
                <a:solidFill>
                  <a:srgbClr val="FF3300"/>
                </a:solidFill>
              </a:rPr>
              <a:t> </a:t>
            </a:r>
            <a:r>
              <a:rPr lang="cs-CZ" sz="2400" b="1" dirty="0" err="1" smtClean="0">
                <a:solidFill>
                  <a:srgbClr val="FF3300"/>
                </a:solidFill>
              </a:rPr>
              <a:t>pigmentosum</a:t>
            </a:r>
            <a:endParaRPr lang="cs-CZ" sz="2400" b="1" dirty="0" smtClean="0">
              <a:solidFill>
                <a:srgbClr val="FF3300"/>
              </a:solidFill>
            </a:endParaRPr>
          </a:p>
          <a:p>
            <a:pPr marL="342900" indent="-342900">
              <a:spcBef>
                <a:spcPts val="1800"/>
              </a:spcBef>
              <a:buFont typeface="Arial" panose="020B0604020202020204" pitchFamily="34" charset="0"/>
              <a:buChar char="•"/>
            </a:pPr>
            <a:r>
              <a:rPr lang="cs-CZ" sz="2000" dirty="0" smtClean="0"/>
              <a:t>Vzácné onemocnění (1 z milionu)</a:t>
            </a:r>
          </a:p>
          <a:p>
            <a:pPr marL="342900" indent="-342900">
              <a:spcBef>
                <a:spcPts val="1800"/>
              </a:spcBef>
              <a:buFont typeface="Arial" panose="020B0604020202020204" pitchFamily="34" charset="0"/>
              <a:buChar char="•"/>
            </a:pPr>
            <a:r>
              <a:rPr lang="cs-CZ" sz="2000" dirty="0" smtClean="0"/>
              <a:t>Vyřazen některý z genů pro nukleotidovou excizní opravu</a:t>
            </a:r>
          </a:p>
          <a:p>
            <a:pPr marL="342900" indent="-342900">
              <a:spcBef>
                <a:spcPts val="1800"/>
              </a:spcBef>
              <a:buFont typeface="Arial" panose="020B0604020202020204" pitchFamily="34" charset="0"/>
              <a:buChar char="•"/>
            </a:pPr>
            <a:r>
              <a:rPr lang="cs-CZ" sz="2000" dirty="0" smtClean="0">
                <a:sym typeface="Wingdings" panose="05000000000000000000" pitchFamily="2" charset="2"/>
              </a:rPr>
              <a:t></a:t>
            </a:r>
            <a:r>
              <a:rPr lang="en-US" sz="2000" dirty="0" smtClean="0">
                <a:sym typeface="Wingdings" panose="05000000000000000000" pitchFamily="2" charset="2"/>
              </a:rPr>
              <a:t> </a:t>
            </a:r>
            <a:r>
              <a:rPr lang="cs-CZ" sz="2000" dirty="0" smtClean="0">
                <a:sym typeface="Wingdings" panose="05000000000000000000" pitchFamily="2" charset="2"/>
              </a:rPr>
              <a:t>Nejsou opraveny pyrimidinové dimery </a:t>
            </a:r>
            <a:r>
              <a:rPr lang="en-US" sz="2000" dirty="0" smtClean="0">
                <a:sym typeface="Wingdings" panose="05000000000000000000" pitchFamily="2" charset="2"/>
              </a:rPr>
              <a:t> </a:t>
            </a:r>
            <a:r>
              <a:rPr lang="cs-CZ" sz="2000" dirty="0" smtClean="0">
                <a:sym typeface="Wingdings" panose="05000000000000000000" pitchFamily="2" charset="2"/>
              </a:rPr>
              <a:t>časté mutace</a:t>
            </a:r>
            <a:r>
              <a:rPr lang="en-US" sz="2000" dirty="0" smtClean="0">
                <a:sym typeface="Wingdings" panose="05000000000000000000" pitchFamily="2" charset="2"/>
              </a:rPr>
              <a:t> </a:t>
            </a:r>
            <a:r>
              <a:rPr lang="en-US" sz="2000" dirty="0" err="1" smtClean="0">
                <a:sym typeface="Wingdings" panose="05000000000000000000" pitchFamily="2" charset="2"/>
              </a:rPr>
              <a:t>vysok</a:t>
            </a:r>
            <a:r>
              <a:rPr lang="cs-CZ" sz="2000" dirty="0" smtClean="0">
                <a:sym typeface="Wingdings" panose="05000000000000000000" pitchFamily="2" charset="2"/>
              </a:rPr>
              <a:t>á</a:t>
            </a:r>
            <a:r>
              <a:rPr lang="en-US" sz="2000" dirty="0" smtClean="0">
                <a:sym typeface="Wingdings" panose="05000000000000000000" pitchFamily="2" charset="2"/>
              </a:rPr>
              <a:t> </a:t>
            </a:r>
            <a:r>
              <a:rPr lang="en-US" sz="2000" dirty="0" err="1" smtClean="0">
                <a:sym typeface="Wingdings" panose="05000000000000000000" pitchFamily="2" charset="2"/>
              </a:rPr>
              <a:t>pravd</a:t>
            </a:r>
            <a:r>
              <a:rPr lang="cs-CZ" sz="2000" dirty="0" smtClean="0">
                <a:sym typeface="Wingdings" panose="05000000000000000000" pitchFamily="2" charset="2"/>
              </a:rPr>
              <a:t>ě</a:t>
            </a:r>
            <a:r>
              <a:rPr lang="en-US" sz="2000" dirty="0" err="1" smtClean="0">
                <a:sym typeface="Wingdings" panose="05000000000000000000" pitchFamily="2" charset="2"/>
              </a:rPr>
              <a:t>podobnost</a:t>
            </a:r>
            <a:r>
              <a:rPr lang="en-US" sz="2000" dirty="0" smtClean="0">
                <a:sym typeface="Wingdings" panose="05000000000000000000" pitchFamily="2" charset="2"/>
              </a:rPr>
              <a:t> </a:t>
            </a:r>
            <a:r>
              <a:rPr lang="en-US" sz="2000" dirty="0" err="1" smtClean="0">
                <a:sym typeface="Wingdings" panose="05000000000000000000" pitchFamily="2" charset="2"/>
              </a:rPr>
              <a:t>rozvoje</a:t>
            </a:r>
            <a:r>
              <a:rPr lang="en-US" sz="2000" dirty="0" smtClean="0">
                <a:sym typeface="Wingdings" panose="05000000000000000000" pitchFamily="2" charset="2"/>
              </a:rPr>
              <a:t> </a:t>
            </a:r>
            <a:r>
              <a:rPr lang="en-US" sz="2000" dirty="0" err="1" smtClean="0">
                <a:sym typeface="Wingdings" panose="05000000000000000000" pitchFamily="2" charset="2"/>
              </a:rPr>
              <a:t>rakoviny</a:t>
            </a:r>
            <a:r>
              <a:rPr lang="cs-CZ" sz="2000" dirty="0" smtClean="0">
                <a:sym typeface="Wingdings" panose="05000000000000000000" pitchFamily="2" charset="2"/>
              </a:rPr>
              <a:t> (1000-2000x)</a:t>
            </a:r>
            <a:endParaRPr lang="en-US" sz="2000" dirty="0"/>
          </a:p>
          <a:p>
            <a:pPr marL="342900" indent="-342900">
              <a:spcBef>
                <a:spcPts val="1800"/>
              </a:spcBef>
              <a:buFont typeface="Arial" panose="020B0604020202020204" pitchFamily="34" charset="0"/>
              <a:buChar char="•"/>
            </a:pPr>
            <a:endParaRPr lang="en-US" sz="2000" dirty="0"/>
          </a:p>
        </p:txBody>
      </p:sp>
      <p:pic>
        <p:nvPicPr>
          <p:cNvPr id="37892" name="Picture 4" descr="David Middlet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4880" y="2359076"/>
            <a:ext cx="1687525" cy="2192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3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7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8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9999" y="52320"/>
            <a:ext cx="7886700" cy="1325563"/>
          </a:xfrm>
        </p:spPr>
        <p:txBody>
          <a:bodyPr vert="horz" lIns="91440" tIns="45720" rIns="91440" bIns="45720" rtlCol="0" anchor="ctr">
            <a:normAutofit fontScale="90000"/>
          </a:bodyPr>
          <a:lstStyle/>
          <a:p>
            <a:pPr algn="ctr"/>
            <a:r>
              <a:rPr lang="cs-CZ" sz="4000" dirty="0" smtClean="0">
                <a:solidFill>
                  <a:srgbClr val="C00000"/>
                </a:solidFill>
              </a:rPr>
              <a:t/>
            </a:r>
            <a:br>
              <a:rPr lang="cs-CZ" sz="4000" dirty="0" smtClean="0">
                <a:solidFill>
                  <a:srgbClr val="C00000"/>
                </a:solidFill>
              </a:rPr>
            </a:br>
            <a:r>
              <a:rPr lang="cs-CZ" sz="4000" dirty="0" smtClean="0">
                <a:solidFill>
                  <a:srgbClr val="C00000"/>
                </a:solidFill>
              </a:rPr>
              <a:t>X-</a:t>
            </a:r>
            <a:r>
              <a:rPr lang="cs-CZ" sz="4000" dirty="0" err="1" smtClean="0">
                <a:solidFill>
                  <a:srgbClr val="C00000"/>
                </a:solidFill>
              </a:rPr>
              <a:t>water</a:t>
            </a:r>
            <a:r>
              <a:rPr lang="cs-CZ" sz="4000" dirty="0" smtClean="0">
                <a:solidFill>
                  <a:srgbClr val="C00000"/>
                </a:solidFill>
              </a:rPr>
              <a:t> </a:t>
            </a:r>
            <a:r>
              <a:rPr lang="cs-CZ" sz="4000" dirty="0" err="1" smtClean="0">
                <a:solidFill>
                  <a:srgbClr val="C00000"/>
                </a:solidFill>
              </a:rPr>
              <a:t>bear</a:t>
            </a:r>
            <a:r>
              <a:rPr lang="cs-CZ" sz="4000" dirty="0" smtClean="0">
                <a:solidFill>
                  <a:srgbClr val="C00000"/>
                </a:solidFill>
              </a:rPr>
              <a:t> aneb ochrana </a:t>
            </a:r>
            <a:r>
              <a:rPr lang="cs-CZ" sz="4000" dirty="0">
                <a:solidFill>
                  <a:srgbClr val="C00000"/>
                </a:solidFill>
              </a:rPr>
              <a:t>DNA </a:t>
            </a:r>
            <a:r>
              <a:rPr lang="cs-CZ" sz="4000" dirty="0" smtClean="0">
                <a:solidFill>
                  <a:srgbClr val="C00000"/>
                </a:solidFill>
              </a:rPr>
              <a:t>je u </a:t>
            </a:r>
            <a:r>
              <a:rPr lang="cs-CZ" sz="4000" dirty="0">
                <a:solidFill>
                  <a:srgbClr val="C00000"/>
                </a:solidFill>
              </a:rPr>
              <a:t>různých </a:t>
            </a:r>
            <a:r>
              <a:rPr lang="cs-CZ" sz="4000" dirty="0" smtClean="0">
                <a:solidFill>
                  <a:srgbClr val="C00000"/>
                </a:solidFill>
              </a:rPr>
              <a:t>organismů různě dobrá</a:t>
            </a:r>
            <a:endParaRPr lang="cs-CZ" sz="4000" dirty="0">
              <a:solidFill>
                <a:srgbClr val="C00000"/>
              </a:solidFill>
            </a:endParaRP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4558" y="4209080"/>
            <a:ext cx="3799181" cy="1104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416015" y="1717554"/>
            <a:ext cx="4191316" cy="5478423"/>
          </a:xfrm>
          <a:prstGeom prst="rect">
            <a:avLst/>
          </a:prstGeom>
          <a:noFill/>
        </p:spPr>
        <p:txBody>
          <a:bodyPr wrap="square" rtlCol="0">
            <a:spAutoFit/>
          </a:bodyPr>
          <a:lstStyle/>
          <a:p>
            <a:pPr marL="342900" indent="-342900">
              <a:spcBef>
                <a:spcPts val="2400"/>
              </a:spcBef>
              <a:buFont typeface="Arial" panose="020B0604020202020204" pitchFamily="34" charset="0"/>
              <a:buChar char="•"/>
            </a:pPr>
            <a:r>
              <a:rPr lang="cs-CZ" sz="2000" dirty="0" err="1" smtClean="0"/>
              <a:t>Želvušky</a:t>
            </a:r>
            <a:r>
              <a:rPr lang="cs-CZ" sz="2000" dirty="0" smtClean="0"/>
              <a:t> (</a:t>
            </a:r>
            <a:r>
              <a:rPr lang="cs-CZ" sz="2000" dirty="0" err="1" smtClean="0"/>
              <a:t>Tardigrada</a:t>
            </a:r>
            <a:r>
              <a:rPr lang="cs-CZ" sz="2000" dirty="0" smtClean="0"/>
              <a:t>)</a:t>
            </a:r>
          </a:p>
          <a:p>
            <a:pPr marL="342900" indent="-342900">
              <a:spcBef>
                <a:spcPts val="2400"/>
              </a:spcBef>
              <a:buFont typeface="Arial" panose="020B0604020202020204" pitchFamily="34" charset="0"/>
              <a:buChar char="•"/>
            </a:pPr>
            <a:r>
              <a:rPr lang="cs-CZ" sz="2000" dirty="0" smtClean="0"/>
              <a:t>Ve vlhkém vysychajícím prostředí </a:t>
            </a:r>
            <a:r>
              <a:rPr lang="cs-CZ" sz="2000" dirty="0" smtClean="0">
                <a:sym typeface="Wingdings" panose="05000000000000000000" pitchFamily="2" charset="2"/>
              </a:rPr>
              <a:t></a:t>
            </a:r>
            <a:r>
              <a:rPr lang="en-US" sz="2000" dirty="0" smtClean="0">
                <a:sym typeface="Wingdings" panose="05000000000000000000" pitchFamily="2" charset="2"/>
              </a:rPr>
              <a:t> </a:t>
            </a:r>
            <a:r>
              <a:rPr lang="cs-CZ" sz="2000" dirty="0" smtClean="0">
                <a:sym typeface="Wingdings" panose="05000000000000000000" pitchFamily="2" charset="2"/>
              </a:rPr>
              <a:t>schopny rychle vyschnout a upadnout do dormance</a:t>
            </a:r>
          </a:p>
          <a:p>
            <a:pPr marL="342900" indent="-342900">
              <a:spcBef>
                <a:spcPts val="2400"/>
              </a:spcBef>
              <a:buFont typeface="Arial" panose="020B0604020202020204" pitchFamily="34" charset="0"/>
              <a:buChar char="•"/>
            </a:pPr>
            <a:r>
              <a:rPr lang="cs-CZ" sz="2000" dirty="0" smtClean="0">
                <a:sym typeface="Wingdings" panose="05000000000000000000" pitchFamily="2" charset="2"/>
              </a:rPr>
              <a:t>Velice odolné</a:t>
            </a:r>
            <a:r>
              <a:rPr lang="cs-CZ" sz="2000" dirty="0" smtClean="0"/>
              <a:t>  (přežijí zmrznutí, dlouhodobé vyschnutí, ionizační záření, přežijí v otevřeném vesmíru)</a:t>
            </a:r>
          </a:p>
          <a:p>
            <a:pPr marL="342900" indent="-342900">
              <a:spcBef>
                <a:spcPts val="2400"/>
              </a:spcBef>
              <a:buFont typeface="Arial" panose="020B0604020202020204" pitchFamily="34" charset="0"/>
              <a:buChar char="•"/>
            </a:pPr>
            <a:r>
              <a:rPr lang="cs-CZ" sz="2000" dirty="0" smtClean="0"/>
              <a:t>2016 genom extrémně odolné </a:t>
            </a:r>
            <a:r>
              <a:rPr lang="cs-CZ" sz="2000" dirty="0" err="1" smtClean="0"/>
              <a:t>želvušky</a:t>
            </a:r>
            <a:r>
              <a:rPr lang="cs-CZ" sz="2000" dirty="0" smtClean="0"/>
              <a:t> </a:t>
            </a:r>
            <a:r>
              <a:rPr lang="cs-CZ" sz="2000" i="1" dirty="0" err="1" smtClean="0"/>
              <a:t>Ramazzottius</a:t>
            </a:r>
            <a:r>
              <a:rPr lang="cs-CZ" sz="2000" i="1" dirty="0" smtClean="0"/>
              <a:t> </a:t>
            </a:r>
            <a:r>
              <a:rPr lang="cs-CZ" sz="2000" i="1" dirty="0" err="1" smtClean="0"/>
              <a:t>varieornatus</a:t>
            </a:r>
            <a:endParaRPr lang="cs-CZ" sz="2000" i="1" dirty="0" smtClean="0"/>
          </a:p>
          <a:p>
            <a:pPr marL="342900" indent="-342900">
              <a:spcBef>
                <a:spcPts val="1200"/>
              </a:spcBef>
              <a:buFont typeface="Arial" panose="020B0604020202020204" pitchFamily="34" charset="0"/>
              <a:buChar char="•"/>
            </a:pPr>
            <a:r>
              <a:rPr lang="cs-CZ" sz="2000" dirty="0" smtClean="0"/>
              <a:t>Mimo </a:t>
            </a:r>
            <a:r>
              <a:rPr lang="cs-CZ" sz="2000" dirty="0"/>
              <a:t>jiné má protein chránící </a:t>
            </a:r>
            <a:r>
              <a:rPr lang="cs-CZ" sz="2000" dirty="0" smtClean="0"/>
              <a:t>DNA.</a:t>
            </a:r>
            <a:endParaRPr lang="en-US" sz="2000" dirty="0"/>
          </a:p>
          <a:p>
            <a:pPr marL="342900" indent="-342900">
              <a:spcBef>
                <a:spcPts val="2400"/>
              </a:spcBef>
              <a:buFont typeface="Arial" panose="020B0604020202020204" pitchFamily="34" charset="0"/>
              <a:buChar char="•"/>
            </a:pPr>
            <a:endParaRPr lang="en-US" sz="2000" i="1" dirty="0"/>
          </a:p>
        </p:txBody>
      </p:sp>
      <p:pic>
        <p:nvPicPr>
          <p:cNvPr id="36866" name="Picture 2" descr="Shocking discovery made about the toughest animal in the wor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4558" y="1972071"/>
            <a:ext cx="3554233" cy="1974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28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7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6412" y="268978"/>
            <a:ext cx="7886700" cy="1325563"/>
          </a:xfrm>
        </p:spPr>
        <p:txBody>
          <a:bodyPr vert="horz" lIns="91440" tIns="45720" rIns="91440" bIns="45720" rtlCol="0" anchor="ctr">
            <a:normAutofit/>
          </a:bodyPr>
          <a:lstStyle/>
          <a:p>
            <a:pPr algn="ctr"/>
            <a:r>
              <a:rPr lang="cs-CZ" sz="4000" dirty="0">
                <a:solidFill>
                  <a:srgbClr val="C00000"/>
                </a:solidFill>
              </a:rPr>
              <a:t>Somatické vs. zárodečné buňky</a:t>
            </a:r>
          </a:p>
        </p:txBody>
      </p:sp>
      <p:sp>
        <p:nvSpPr>
          <p:cNvPr id="8" name="TextovéPole 7"/>
          <p:cNvSpPr txBox="1"/>
          <p:nvPr/>
        </p:nvSpPr>
        <p:spPr>
          <a:xfrm>
            <a:off x="7822508" y="1967091"/>
            <a:ext cx="977447" cy="369332"/>
          </a:xfrm>
          <a:prstGeom prst="rect">
            <a:avLst/>
          </a:prstGeom>
          <a:noFill/>
        </p:spPr>
        <p:txBody>
          <a:bodyPr wrap="none" rtlCol="0">
            <a:spAutoFit/>
          </a:bodyPr>
          <a:lstStyle/>
          <a:p>
            <a:r>
              <a:rPr lang="cs-CZ" dirty="0" smtClean="0"/>
              <a:t>rakovina</a:t>
            </a:r>
            <a:endParaRPr lang="cs-CZ" dirty="0"/>
          </a:p>
        </p:txBody>
      </p:sp>
      <p:sp>
        <p:nvSpPr>
          <p:cNvPr id="9" name="TextovéPole 8"/>
          <p:cNvSpPr txBox="1"/>
          <p:nvPr/>
        </p:nvSpPr>
        <p:spPr>
          <a:xfrm>
            <a:off x="7346086" y="4593435"/>
            <a:ext cx="1541110" cy="646331"/>
          </a:xfrm>
          <a:prstGeom prst="rect">
            <a:avLst/>
          </a:prstGeom>
          <a:noFill/>
        </p:spPr>
        <p:txBody>
          <a:bodyPr wrap="square" rtlCol="0">
            <a:spAutoFit/>
          </a:bodyPr>
          <a:lstStyle/>
          <a:p>
            <a:pPr algn="ctr"/>
            <a:r>
              <a:rPr lang="cs-CZ" dirty="0" smtClean="0"/>
              <a:t>přenos do další generace</a:t>
            </a:r>
            <a:endParaRPr lang="cs-CZ" dirty="0"/>
          </a:p>
        </p:txBody>
      </p:sp>
      <p:pic>
        <p:nvPicPr>
          <p:cNvPr id="10" name="Picture 11" descr="https://encrypted-tbn2.gstatic.com/images?q=tbn:ANd9GcS8CVNybFSo7NAx7BVaHiQCfb7wkrxHv2btePQO1DOMc1NIktVDwPBif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6641" y="2423229"/>
            <a:ext cx="496471" cy="4964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Objekt 11"/>
          <p:cNvGraphicFramePr>
            <a:graphicFrameLocks noChangeAspect="1"/>
          </p:cNvGraphicFramePr>
          <p:nvPr>
            <p:extLst>
              <p:ext uri="{D42A27DB-BD31-4B8C-83A1-F6EECF244321}">
                <p14:modId xmlns:p14="http://schemas.microsoft.com/office/powerpoint/2010/main" val="1787177177"/>
              </p:ext>
            </p:extLst>
          </p:nvPr>
        </p:nvGraphicFramePr>
        <p:xfrm>
          <a:off x="1510897" y="2271697"/>
          <a:ext cx="6096000" cy="873125"/>
        </p:xfrm>
        <a:graphic>
          <a:graphicData uri="http://schemas.openxmlformats.org/presentationml/2006/ole">
            <mc:AlternateContent xmlns:mc="http://schemas.openxmlformats.org/markup-compatibility/2006">
              <mc:Choice xmlns:v="urn:schemas-microsoft-com:vml" Requires="v">
                <p:oleObj spid="_x0000_s33932" name="CorelDRAW" r:id="rId5" imgW="14529183" imgH="2081198" progId="CorelDraw.Graphic.17">
                  <p:embed/>
                </p:oleObj>
              </mc:Choice>
              <mc:Fallback>
                <p:oleObj name="CorelDRAW" r:id="rId5" imgW="14529183" imgH="2081198" progId="CorelDraw.Graphic.17">
                  <p:embed/>
                  <p:pic>
                    <p:nvPicPr>
                      <p:cNvPr id="0" name=""/>
                      <p:cNvPicPr/>
                      <p:nvPr/>
                    </p:nvPicPr>
                    <p:blipFill>
                      <a:blip r:embed="rId6"/>
                      <a:stretch>
                        <a:fillRect/>
                      </a:stretch>
                    </p:blipFill>
                    <p:spPr>
                      <a:xfrm>
                        <a:off x="1510897" y="2271697"/>
                        <a:ext cx="6096000" cy="873125"/>
                      </a:xfrm>
                      <a:prstGeom prst="rect">
                        <a:avLst/>
                      </a:prstGeom>
                    </p:spPr>
                  </p:pic>
                </p:oleObj>
              </mc:Fallback>
            </mc:AlternateContent>
          </a:graphicData>
        </a:graphic>
      </p:graphicFrame>
      <p:graphicFrame>
        <p:nvGraphicFramePr>
          <p:cNvPr id="13" name="Objekt 12"/>
          <p:cNvGraphicFramePr>
            <a:graphicFrameLocks noChangeAspect="1"/>
          </p:cNvGraphicFramePr>
          <p:nvPr>
            <p:extLst>
              <p:ext uri="{D42A27DB-BD31-4B8C-83A1-F6EECF244321}">
                <p14:modId xmlns:p14="http://schemas.microsoft.com/office/powerpoint/2010/main" val="1343688897"/>
              </p:ext>
            </p:extLst>
          </p:nvPr>
        </p:nvGraphicFramePr>
        <p:xfrm>
          <a:off x="2392544" y="4405489"/>
          <a:ext cx="4776741" cy="1203770"/>
        </p:xfrm>
        <a:graphic>
          <a:graphicData uri="http://schemas.openxmlformats.org/presentationml/2006/ole">
            <mc:AlternateContent xmlns:mc="http://schemas.openxmlformats.org/markup-compatibility/2006">
              <mc:Choice xmlns:v="urn:schemas-microsoft-com:vml" Requires="v">
                <p:oleObj spid="_x0000_s33933" name="CorelDRAW" r:id="rId7" imgW="8503728" imgH="2143765" progId="CorelDraw.Graphic.17">
                  <p:embed/>
                </p:oleObj>
              </mc:Choice>
              <mc:Fallback>
                <p:oleObj name="CorelDRAW" r:id="rId7" imgW="8503728" imgH="2143765" progId="CorelDraw.Graphic.17">
                  <p:embed/>
                  <p:pic>
                    <p:nvPicPr>
                      <p:cNvPr id="0" name=""/>
                      <p:cNvPicPr/>
                      <p:nvPr/>
                    </p:nvPicPr>
                    <p:blipFill>
                      <a:blip r:embed="rId8"/>
                      <a:stretch>
                        <a:fillRect/>
                      </a:stretch>
                    </p:blipFill>
                    <p:spPr>
                      <a:xfrm>
                        <a:off x="2392544" y="4405489"/>
                        <a:ext cx="4776741" cy="1203770"/>
                      </a:xfrm>
                      <a:prstGeom prst="rect">
                        <a:avLst/>
                      </a:prstGeom>
                    </p:spPr>
                  </p:pic>
                </p:oleObj>
              </mc:Fallback>
            </mc:AlternateContent>
          </a:graphicData>
        </a:graphic>
      </p:graphicFrame>
      <p:sp>
        <p:nvSpPr>
          <p:cNvPr id="14" name="TextovéPole 13"/>
          <p:cNvSpPr txBox="1"/>
          <p:nvPr/>
        </p:nvSpPr>
        <p:spPr>
          <a:xfrm>
            <a:off x="201849" y="2367726"/>
            <a:ext cx="1255152" cy="707886"/>
          </a:xfrm>
          <a:prstGeom prst="rect">
            <a:avLst/>
          </a:prstGeom>
          <a:noFill/>
        </p:spPr>
        <p:txBody>
          <a:bodyPr wrap="none" rtlCol="0">
            <a:spAutoFit/>
          </a:bodyPr>
          <a:lstStyle/>
          <a:p>
            <a:r>
              <a:rPr lang="cs-CZ" sz="2000" dirty="0" smtClean="0"/>
              <a:t>Somatické</a:t>
            </a:r>
          </a:p>
          <a:p>
            <a:r>
              <a:rPr lang="cs-CZ" sz="2000" dirty="0" smtClean="0"/>
              <a:t>buňky</a:t>
            </a:r>
            <a:endParaRPr lang="cs-CZ" sz="2000" dirty="0"/>
          </a:p>
        </p:txBody>
      </p:sp>
      <p:sp>
        <p:nvSpPr>
          <p:cNvPr id="15" name="TextovéPole 14"/>
          <p:cNvSpPr txBox="1"/>
          <p:nvPr/>
        </p:nvSpPr>
        <p:spPr>
          <a:xfrm>
            <a:off x="201849" y="4731934"/>
            <a:ext cx="1616083" cy="369332"/>
          </a:xfrm>
          <a:prstGeom prst="rect">
            <a:avLst/>
          </a:prstGeom>
          <a:noFill/>
        </p:spPr>
        <p:txBody>
          <a:bodyPr wrap="none" rtlCol="0">
            <a:spAutoFit/>
          </a:bodyPr>
          <a:lstStyle/>
          <a:p>
            <a:r>
              <a:rPr lang="cs-CZ" dirty="0" smtClean="0"/>
              <a:t>Zárodečná linie</a:t>
            </a:r>
            <a:endParaRPr lang="cs-CZ" dirty="0"/>
          </a:p>
        </p:txBody>
      </p:sp>
      <p:pic>
        <p:nvPicPr>
          <p:cNvPr id="11" name="Picture 49" descr="Image result for p&amp;rcaron;ikázaný sm&amp;ecaron;r jízd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16641" y="5424998"/>
            <a:ext cx="539585" cy="539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8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99153" y="178313"/>
            <a:ext cx="7886700" cy="1325563"/>
          </a:xfrm>
        </p:spPr>
        <p:txBody>
          <a:bodyPr>
            <a:normAutofit/>
          </a:bodyPr>
          <a:lstStyle/>
          <a:p>
            <a:pPr algn="ctr"/>
            <a:r>
              <a:rPr lang="cs-CZ" sz="4000" dirty="0" smtClean="0">
                <a:solidFill>
                  <a:srgbClr val="C00000"/>
                </a:solidFill>
              </a:rPr>
              <a:t>O čem to bylo</a:t>
            </a:r>
            <a:endParaRPr lang="cs-CZ" sz="4000" dirty="0">
              <a:solidFill>
                <a:srgbClr val="C00000"/>
              </a:solidFill>
            </a:endParaRPr>
          </a:p>
        </p:txBody>
      </p:sp>
      <p:sp>
        <p:nvSpPr>
          <p:cNvPr id="3" name="TextovéPole 2"/>
          <p:cNvSpPr txBox="1"/>
          <p:nvPr/>
        </p:nvSpPr>
        <p:spPr>
          <a:xfrm>
            <a:off x="623455" y="1537855"/>
            <a:ext cx="7917872" cy="4955203"/>
          </a:xfrm>
          <a:prstGeom prst="rect">
            <a:avLst/>
          </a:prstGeom>
          <a:noFill/>
        </p:spPr>
        <p:txBody>
          <a:bodyPr wrap="square" rtlCol="0">
            <a:spAutoFit/>
          </a:bodyPr>
          <a:lstStyle/>
          <a:p>
            <a:pPr marL="342900" indent="-342900">
              <a:spcBef>
                <a:spcPts val="2400"/>
              </a:spcBef>
              <a:buFont typeface="Arial" panose="020B0604020202020204" pitchFamily="34" charset="0"/>
              <a:buChar char="•"/>
            </a:pPr>
            <a:r>
              <a:rPr lang="cs-CZ" sz="2200" dirty="0" smtClean="0"/>
              <a:t>Mutace – změna v DNA</a:t>
            </a:r>
          </a:p>
          <a:p>
            <a:pPr marL="342900" indent="-342900">
              <a:spcBef>
                <a:spcPts val="2400"/>
              </a:spcBef>
              <a:buFont typeface="Arial" panose="020B0604020202020204" pitchFamily="34" charset="0"/>
              <a:buChar char="•"/>
            </a:pPr>
            <a:r>
              <a:rPr lang="cs-CZ" sz="2200" dirty="0" smtClean="0"/>
              <a:t>Přirozeně při replikaci DNA, ale DNA polymeráza je velmi přesná </a:t>
            </a:r>
          </a:p>
          <a:p>
            <a:pPr marL="342900" indent="-342900">
              <a:spcBef>
                <a:spcPts val="2400"/>
              </a:spcBef>
              <a:buFont typeface="Arial" panose="020B0604020202020204" pitchFamily="34" charset="0"/>
              <a:buChar char="•"/>
            </a:pPr>
            <a:r>
              <a:rPr lang="cs-CZ" sz="2200" dirty="0" smtClean="0"/>
              <a:t>Mechanismy reparace DNA – opraví (většinou)</a:t>
            </a:r>
          </a:p>
          <a:p>
            <a:pPr marL="342900" indent="-342900">
              <a:spcBef>
                <a:spcPts val="2400"/>
              </a:spcBef>
              <a:buFont typeface="Arial" panose="020B0604020202020204" pitchFamily="34" charset="0"/>
              <a:buChar char="•"/>
            </a:pPr>
            <a:r>
              <a:rPr lang="cs-CZ" sz="2200" dirty="0" smtClean="0"/>
              <a:t>Většina mutací nevadí</a:t>
            </a:r>
          </a:p>
          <a:p>
            <a:pPr marL="342900" indent="-342900">
              <a:spcBef>
                <a:spcPts val="2400"/>
              </a:spcBef>
              <a:buFont typeface="Arial" panose="020B0604020202020204" pitchFamily="34" charset="0"/>
              <a:buChar char="•"/>
            </a:pPr>
            <a:r>
              <a:rPr lang="cs-CZ" sz="2200" dirty="0" smtClean="0"/>
              <a:t>Vadí (někdy) změna </a:t>
            </a:r>
            <a:r>
              <a:rPr lang="cs-CZ" sz="2200" dirty="0" err="1" smtClean="0"/>
              <a:t>AK</a:t>
            </a:r>
            <a:r>
              <a:rPr lang="cs-CZ" sz="2200" dirty="0" smtClean="0"/>
              <a:t>, RNA, mutace v regulační oblasti genu</a:t>
            </a:r>
          </a:p>
          <a:p>
            <a:pPr marL="342900" indent="-342900">
              <a:spcBef>
                <a:spcPts val="2400"/>
              </a:spcBef>
              <a:buFont typeface="Arial" panose="020B0604020202020204" pitchFamily="34" charset="0"/>
              <a:buChar char="•"/>
            </a:pPr>
            <a:r>
              <a:rPr lang="cs-CZ" sz="2200" dirty="0" smtClean="0"/>
              <a:t>Mutageny – fyzikální, chemické a biologické</a:t>
            </a:r>
          </a:p>
          <a:p>
            <a:pPr marL="342900" indent="-342900">
              <a:spcBef>
                <a:spcPts val="2400"/>
              </a:spcBef>
              <a:buFont typeface="Arial" panose="020B0604020202020204" pitchFamily="34" charset="0"/>
              <a:buChar char="•"/>
            </a:pPr>
            <a:r>
              <a:rPr lang="cs-CZ" sz="2200" dirty="0" err="1" smtClean="0"/>
              <a:t>Repararační</a:t>
            </a:r>
            <a:r>
              <a:rPr lang="cs-CZ" sz="2200" dirty="0" smtClean="0"/>
              <a:t> mechanismy – důležité, někdy chybující</a:t>
            </a:r>
          </a:p>
          <a:p>
            <a:pPr marL="342900" indent="-342900">
              <a:spcBef>
                <a:spcPts val="2400"/>
              </a:spcBef>
              <a:buFont typeface="Arial" panose="020B0604020202020204" pitchFamily="34" charset="0"/>
              <a:buChar char="•"/>
            </a:pPr>
            <a:endParaRPr lang="cs-CZ" sz="2200" dirty="0" smtClean="0"/>
          </a:p>
        </p:txBody>
      </p:sp>
    </p:spTree>
    <p:extLst>
      <p:ext uri="{BB962C8B-B14F-4D97-AF65-F5344CB8AC3E}">
        <p14:creationId xmlns:p14="http://schemas.microsoft.com/office/powerpoint/2010/main" val="331775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8922" y="2084198"/>
            <a:ext cx="7886700" cy="1325563"/>
          </a:xfrm>
        </p:spPr>
        <p:txBody>
          <a:bodyPr/>
          <a:lstStyle/>
          <a:p>
            <a:pPr algn="ctr"/>
            <a:r>
              <a:rPr lang="cs-CZ" dirty="0" smtClean="0">
                <a:solidFill>
                  <a:srgbClr val="C00000"/>
                </a:solidFill>
              </a:rPr>
              <a:t>Konec!</a:t>
            </a:r>
            <a:br>
              <a:rPr lang="cs-CZ" dirty="0" smtClean="0">
                <a:solidFill>
                  <a:srgbClr val="C00000"/>
                </a:solidFill>
              </a:rPr>
            </a:br>
            <a:r>
              <a:rPr lang="cs-CZ" dirty="0" smtClean="0">
                <a:solidFill>
                  <a:srgbClr val="C00000"/>
                </a:solidFill>
              </a:rPr>
              <a:t>Děkuji za pozornost.</a:t>
            </a:r>
            <a:endParaRPr lang="cs-CZ" dirty="0">
              <a:solidFill>
                <a:srgbClr val="C00000"/>
              </a:solidFill>
            </a:endParaRPr>
          </a:p>
        </p:txBody>
      </p:sp>
    </p:spTree>
    <p:extLst>
      <p:ext uri="{BB962C8B-B14F-4D97-AF65-F5344CB8AC3E}">
        <p14:creationId xmlns:p14="http://schemas.microsoft.com/office/powerpoint/2010/main" val="19553711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33516" y="36297"/>
            <a:ext cx="7886700" cy="1325563"/>
          </a:xfrm>
        </p:spPr>
        <p:txBody>
          <a:bodyPr vert="horz" lIns="91440" tIns="45720" rIns="91440" bIns="45720" rtlCol="0" anchor="ctr">
            <a:normAutofit/>
          </a:bodyPr>
          <a:lstStyle/>
          <a:p>
            <a:pPr algn="ctr"/>
            <a:r>
              <a:rPr lang="cs-CZ" sz="4000" dirty="0" err="1" smtClean="0">
                <a:solidFill>
                  <a:srgbClr val="C00000"/>
                </a:solidFill>
              </a:rPr>
              <a:t>Weismannova</a:t>
            </a:r>
            <a:r>
              <a:rPr lang="cs-CZ" sz="4000" dirty="0" smtClean="0">
                <a:solidFill>
                  <a:srgbClr val="C00000"/>
                </a:solidFill>
              </a:rPr>
              <a:t> bariéra u mnoha organismů neplatí</a:t>
            </a:r>
            <a:endParaRPr lang="cs-CZ" sz="4000" dirty="0">
              <a:solidFill>
                <a:srgbClr val="C00000"/>
              </a:solidFill>
            </a:endParaRPr>
          </a:p>
        </p:txBody>
      </p:sp>
      <p:pic>
        <p:nvPicPr>
          <p:cNvPr id="169988" name="Picture 4" descr="http://plantsrescue.com/wp-content/uploads/2014/09/Bryophyllum-daigremontian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3516" y="1659884"/>
            <a:ext cx="1977147" cy="2636196"/>
          </a:xfrm>
          <a:prstGeom prst="rect">
            <a:avLst/>
          </a:prstGeom>
          <a:noFill/>
          <a:extLst>
            <a:ext uri="{909E8E84-426E-40DD-AFC4-6F175D3DCCD1}">
              <a14:hiddenFill xmlns:a14="http://schemas.microsoft.com/office/drawing/2010/main">
                <a:solidFill>
                  <a:srgbClr val="FFFFFF"/>
                </a:solidFill>
              </a14:hiddenFill>
            </a:ext>
          </a:extLst>
        </p:spPr>
      </p:pic>
      <p:pic>
        <p:nvPicPr>
          <p:cNvPr id="169986" name="Picture 2" descr="Image result for Bryophyllu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9695" y="1488591"/>
            <a:ext cx="1628166" cy="1147606"/>
          </a:xfrm>
          <a:prstGeom prst="rect">
            <a:avLst/>
          </a:prstGeom>
          <a:noFill/>
          <a:extLst>
            <a:ext uri="{909E8E84-426E-40DD-AFC4-6F175D3DCCD1}">
              <a14:hiddenFill xmlns:a14="http://schemas.microsoft.com/office/drawing/2010/main">
                <a:solidFill>
                  <a:srgbClr val="FFFFFF"/>
                </a:solidFill>
              </a14:hiddenFill>
            </a:ext>
          </a:extLst>
        </p:spPr>
      </p:pic>
      <p:pic>
        <p:nvPicPr>
          <p:cNvPr id="169990" name="Picture 6" descr="Image result for potato pla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4543" y="1361860"/>
            <a:ext cx="2043977" cy="2267150"/>
          </a:xfrm>
          <a:prstGeom prst="rect">
            <a:avLst/>
          </a:prstGeom>
          <a:noFill/>
          <a:extLst>
            <a:ext uri="{909E8E84-426E-40DD-AFC4-6F175D3DCCD1}">
              <a14:hiddenFill xmlns:a14="http://schemas.microsoft.com/office/drawing/2010/main">
                <a:solidFill>
                  <a:srgbClr val="FFFFFF"/>
                </a:solidFill>
              </a14:hiddenFill>
            </a:ext>
          </a:extLst>
        </p:spPr>
      </p:pic>
      <p:pic>
        <p:nvPicPr>
          <p:cNvPr id="169992" name="Picture 8" descr="Image result for garli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91510" y="2818559"/>
            <a:ext cx="2219982" cy="147752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kt 2"/>
          <p:cNvGraphicFramePr>
            <a:graphicFrameLocks noChangeAspect="1"/>
          </p:cNvGraphicFramePr>
          <p:nvPr>
            <p:extLst/>
          </p:nvPr>
        </p:nvGraphicFramePr>
        <p:xfrm>
          <a:off x="1150627" y="4619204"/>
          <a:ext cx="2867748" cy="1943268"/>
        </p:xfrm>
        <a:graphic>
          <a:graphicData uri="http://schemas.openxmlformats.org/presentationml/2006/ole">
            <mc:AlternateContent xmlns:mc="http://schemas.openxmlformats.org/markup-compatibility/2006">
              <mc:Choice xmlns:v="urn:schemas-microsoft-com:vml" Requires="v">
                <p:oleObj spid="_x0000_s34962" name="CorelDRAW" r:id="rId8" imgW="3910258" imgH="2649670" progId="CorelDraw.Graphic.17">
                  <p:embed/>
                </p:oleObj>
              </mc:Choice>
              <mc:Fallback>
                <p:oleObj name="CorelDRAW" r:id="rId8" imgW="3910258" imgH="2649670" progId="CorelDraw.Graphic.17">
                  <p:embed/>
                  <p:pic>
                    <p:nvPicPr>
                      <p:cNvPr id="0" name=""/>
                      <p:cNvPicPr/>
                      <p:nvPr/>
                    </p:nvPicPr>
                    <p:blipFill>
                      <a:blip r:embed="rId9"/>
                      <a:stretch>
                        <a:fillRect/>
                      </a:stretch>
                    </p:blipFill>
                    <p:spPr>
                      <a:xfrm>
                        <a:off x="1150627" y="4619204"/>
                        <a:ext cx="2867748" cy="1943268"/>
                      </a:xfrm>
                      <a:prstGeom prst="rect">
                        <a:avLst/>
                      </a:prstGeom>
                    </p:spPr>
                  </p:pic>
                </p:oleObj>
              </mc:Fallback>
            </mc:AlternateContent>
          </a:graphicData>
        </a:graphic>
      </p:graphicFrame>
      <p:graphicFrame>
        <p:nvGraphicFramePr>
          <p:cNvPr id="4" name="Objekt 3"/>
          <p:cNvGraphicFramePr>
            <a:graphicFrameLocks noChangeAspect="1"/>
          </p:cNvGraphicFramePr>
          <p:nvPr>
            <p:extLst>
              <p:ext uri="{D42A27DB-BD31-4B8C-83A1-F6EECF244321}">
                <p14:modId xmlns:p14="http://schemas.microsoft.com/office/powerpoint/2010/main" val="1158392187"/>
              </p:ext>
            </p:extLst>
          </p:nvPr>
        </p:nvGraphicFramePr>
        <p:xfrm>
          <a:off x="5263892" y="4508500"/>
          <a:ext cx="3043001" cy="1981438"/>
        </p:xfrm>
        <a:graphic>
          <a:graphicData uri="http://schemas.openxmlformats.org/presentationml/2006/ole">
            <mc:AlternateContent xmlns:mc="http://schemas.openxmlformats.org/markup-compatibility/2006">
              <mc:Choice xmlns:v="urn:schemas-microsoft-com:vml" Requires="v">
                <p:oleObj spid="_x0000_s34963" name="CorelDRAW" r:id="rId10" imgW="4431677" imgH="2885350" progId="CorelDraw.Graphic.17">
                  <p:embed/>
                </p:oleObj>
              </mc:Choice>
              <mc:Fallback>
                <p:oleObj name="CorelDRAW" r:id="rId10" imgW="4431677" imgH="2885350" progId="CorelDraw.Graphic.17">
                  <p:embed/>
                  <p:pic>
                    <p:nvPicPr>
                      <p:cNvPr id="0" name=""/>
                      <p:cNvPicPr/>
                      <p:nvPr/>
                    </p:nvPicPr>
                    <p:blipFill>
                      <a:blip r:embed="rId11"/>
                      <a:stretch>
                        <a:fillRect/>
                      </a:stretch>
                    </p:blipFill>
                    <p:spPr>
                      <a:xfrm>
                        <a:off x="5263892" y="4508500"/>
                        <a:ext cx="3043001" cy="1981438"/>
                      </a:xfrm>
                      <a:prstGeom prst="rect">
                        <a:avLst/>
                      </a:prstGeom>
                    </p:spPr>
                  </p:pic>
                </p:oleObj>
              </mc:Fallback>
            </mc:AlternateContent>
          </a:graphicData>
        </a:graphic>
      </p:graphicFrame>
      <p:sp>
        <p:nvSpPr>
          <p:cNvPr id="6" name="Blesk 5"/>
          <p:cNvSpPr/>
          <p:nvPr/>
        </p:nvSpPr>
        <p:spPr>
          <a:xfrm>
            <a:off x="733516" y="5262664"/>
            <a:ext cx="657539" cy="943583"/>
          </a:xfrm>
          <a:prstGeom prst="lightningBol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1" name="Picture 2" descr="http://www.smallkitchengarden.net/wp-content/uploads/c37d59f25bed5e2.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45399" y="3005848"/>
            <a:ext cx="2227197" cy="1171506"/>
          </a:xfrm>
          <a:prstGeom prst="rect">
            <a:avLst/>
          </a:prstGeom>
          <a:noFill/>
          <a:extLst>
            <a:ext uri="{909E8E84-426E-40DD-AFC4-6F175D3DCCD1}">
              <a14:hiddenFill xmlns:a14="http://schemas.microsoft.com/office/drawing/2010/main">
                <a:solidFill>
                  <a:srgbClr val="FFFFFF"/>
                </a:solidFill>
              </a14:hiddenFill>
            </a:ext>
          </a:extLst>
        </p:spPr>
      </p:pic>
      <p:sp>
        <p:nvSpPr>
          <p:cNvPr id="5" name="Ovál 4"/>
          <p:cNvSpPr/>
          <p:nvPr/>
        </p:nvSpPr>
        <p:spPr>
          <a:xfrm>
            <a:off x="5321042" y="4552434"/>
            <a:ext cx="95508" cy="95508"/>
          </a:xfrm>
          <a:prstGeom prst="ellipse">
            <a:avLst/>
          </a:prstGeom>
          <a:solidFill>
            <a:srgbClr val="E2AB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vál 11"/>
          <p:cNvSpPr/>
          <p:nvPr/>
        </p:nvSpPr>
        <p:spPr>
          <a:xfrm>
            <a:off x="5263892" y="4838700"/>
            <a:ext cx="95508" cy="95508"/>
          </a:xfrm>
          <a:prstGeom prst="ellipse">
            <a:avLst/>
          </a:prstGeom>
          <a:solidFill>
            <a:srgbClr val="E2AB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vál 12"/>
          <p:cNvSpPr/>
          <p:nvPr/>
        </p:nvSpPr>
        <p:spPr>
          <a:xfrm>
            <a:off x="5321042" y="4699258"/>
            <a:ext cx="95508" cy="95508"/>
          </a:xfrm>
          <a:prstGeom prst="ellipse">
            <a:avLst/>
          </a:prstGeom>
          <a:solidFill>
            <a:srgbClr val="E2AB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vál 13"/>
          <p:cNvSpPr/>
          <p:nvPr/>
        </p:nvSpPr>
        <p:spPr>
          <a:xfrm>
            <a:off x="5483721" y="4660900"/>
            <a:ext cx="95508" cy="95508"/>
          </a:xfrm>
          <a:prstGeom prst="ellipse">
            <a:avLst/>
          </a:prstGeom>
          <a:solidFill>
            <a:srgbClr val="E2AB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Ovál 14"/>
          <p:cNvSpPr/>
          <p:nvPr/>
        </p:nvSpPr>
        <p:spPr>
          <a:xfrm>
            <a:off x="8317172" y="4577834"/>
            <a:ext cx="95508" cy="9550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vál 15"/>
          <p:cNvSpPr/>
          <p:nvPr/>
        </p:nvSpPr>
        <p:spPr>
          <a:xfrm>
            <a:off x="8469572" y="4730234"/>
            <a:ext cx="95508" cy="9550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Ovál 16"/>
          <p:cNvSpPr/>
          <p:nvPr/>
        </p:nvSpPr>
        <p:spPr>
          <a:xfrm>
            <a:off x="8526722" y="4590792"/>
            <a:ext cx="95508" cy="9550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vál 17"/>
          <p:cNvSpPr/>
          <p:nvPr/>
        </p:nvSpPr>
        <p:spPr>
          <a:xfrm>
            <a:off x="8390704" y="4438392"/>
            <a:ext cx="95508" cy="9550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vál 18"/>
          <p:cNvSpPr/>
          <p:nvPr/>
        </p:nvSpPr>
        <p:spPr>
          <a:xfrm>
            <a:off x="6400647" y="4438392"/>
            <a:ext cx="95508" cy="9550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vál 19"/>
          <p:cNvSpPr/>
          <p:nvPr/>
        </p:nvSpPr>
        <p:spPr>
          <a:xfrm>
            <a:off x="6553047" y="4590792"/>
            <a:ext cx="95508" cy="9550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Ovál 20"/>
          <p:cNvSpPr/>
          <p:nvPr/>
        </p:nvSpPr>
        <p:spPr>
          <a:xfrm>
            <a:off x="6610197" y="4451350"/>
            <a:ext cx="95508" cy="9550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Ovál 21"/>
          <p:cNvSpPr/>
          <p:nvPr/>
        </p:nvSpPr>
        <p:spPr>
          <a:xfrm>
            <a:off x="6772876" y="4412992"/>
            <a:ext cx="95508" cy="9550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7" name="Obrázek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48943" y="1395609"/>
            <a:ext cx="1741632" cy="1422950"/>
          </a:xfrm>
          <a:prstGeom prst="rect">
            <a:avLst/>
          </a:prstGeom>
        </p:spPr>
      </p:pic>
      <p:sp>
        <p:nvSpPr>
          <p:cNvPr id="24" name="Ovál 23"/>
          <p:cNvSpPr/>
          <p:nvPr/>
        </p:nvSpPr>
        <p:spPr>
          <a:xfrm>
            <a:off x="3167836" y="4673342"/>
            <a:ext cx="95508" cy="9550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Ovál 24"/>
          <p:cNvSpPr/>
          <p:nvPr/>
        </p:nvSpPr>
        <p:spPr>
          <a:xfrm>
            <a:off x="3320236" y="4825742"/>
            <a:ext cx="95508" cy="9550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Ovál 25"/>
          <p:cNvSpPr/>
          <p:nvPr/>
        </p:nvSpPr>
        <p:spPr>
          <a:xfrm>
            <a:off x="3377386" y="4686300"/>
            <a:ext cx="95508" cy="9550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Ovál 26"/>
          <p:cNvSpPr/>
          <p:nvPr/>
        </p:nvSpPr>
        <p:spPr>
          <a:xfrm>
            <a:off x="3540065" y="4647942"/>
            <a:ext cx="95508" cy="95508"/>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27429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4" grpId="0" animBg="1"/>
      <p:bldP spid="25" grpId="0" animBg="1"/>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3405" y="263526"/>
            <a:ext cx="7886700" cy="1325563"/>
          </a:xfrm>
        </p:spPr>
        <p:txBody>
          <a:bodyPr vert="horz" lIns="91440" tIns="45720" rIns="91440" bIns="45720" rtlCol="0" anchor="ctr">
            <a:normAutofit/>
          </a:bodyPr>
          <a:lstStyle/>
          <a:p>
            <a:pPr algn="ctr"/>
            <a:r>
              <a:rPr lang="cs-CZ" sz="4000" dirty="0">
                <a:solidFill>
                  <a:srgbClr val="C00000"/>
                </a:solidFill>
              </a:rPr>
              <a:t>Příběh jablka </a:t>
            </a:r>
            <a:r>
              <a:rPr lang="cs-CZ" sz="4000" dirty="0" err="1">
                <a:solidFill>
                  <a:srgbClr val="C00000"/>
                </a:solidFill>
              </a:rPr>
              <a:t>Red</a:t>
            </a:r>
            <a:r>
              <a:rPr lang="cs-CZ" sz="4000" dirty="0">
                <a:solidFill>
                  <a:srgbClr val="C00000"/>
                </a:solidFill>
              </a:rPr>
              <a:t> </a:t>
            </a:r>
            <a:r>
              <a:rPr lang="cs-CZ" sz="4000" dirty="0" err="1">
                <a:solidFill>
                  <a:srgbClr val="C00000"/>
                </a:solidFill>
              </a:rPr>
              <a:t>Delicious</a:t>
            </a:r>
            <a:endParaRPr lang="en-US" sz="4000" dirty="0">
              <a:solidFill>
                <a:srgbClr val="C00000"/>
              </a:solidFill>
            </a:endParaRPr>
          </a:p>
        </p:txBody>
      </p:sp>
      <p:pic>
        <p:nvPicPr>
          <p:cNvPr id="35842" name="Picture 2" descr="Image result for red delicious apple spor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8855" y="4293870"/>
            <a:ext cx="2381250" cy="2352675"/>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http://2.bp.blogspot.com/_Rcl_e5yU0Fg/S322BoNU2HI/AAAAAAAAAJI/lXGMFYyVz14/s320/PB0205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8375" y="1762554"/>
            <a:ext cx="3048000" cy="2286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73405" y="1762554"/>
            <a:ext cx="3820160" cy="2708434"/>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cs-CZ" sz="2000" dirty="0" smtClean="0"/>
              <a:t>Původ v semenáči</a:t>
            </a:r>
          </a:p>
          <a:p>
            <a:pPr marL="342900" indent="-342900">
              <a:spcBef>
                <a:spcPts val="1800"/>
              </a:spcBef>
              <a:buFont typeface="Arial" panose="020B0604020202020204" pitchFamily="34" charset="0"/>
              <a:buChar char="•"/>
            </a:pPr>
            <a:r>
              <a:rPr lang="cs-CZ" sz="2000" dirty="0" smtClean="0"/>
              <a:t>Dále zušlechťován selekcí tzv. sportů – výhonů, které mají jiné vlastnosti než zbytek stromu (díky somatickým mutacím)</a:t>
            </a:r>
          </a:p>
          <a:p>
            <a:pPr marL="342900" indent="-342900">
              <a:spcBef>
                <a:spcPts val="1800"/>
              </a:spcBef>
              <a:buFont typeface="Arial" panose="020B0604020202020204" pitchFamily="34" charset="0"/>
              <a:buChar char="•"/>
            </a:pPr>
            <a:r>
              <a:rPr lang="cs-CZ" sz="2000" dirty="0" smtClean="0">
                <a:sym typeface="Wingdings" panose="05000000000000000000" pitchFamily="2" charset="2"/>
              </a:rPr>
              <a:t></a:t>
            </a:r>
            <a:r>
              <a:rPr lang="en-US" sz="2000" dirty="0" smtClean="0">
                <a:sym typeface="Wingdings" panose="05000000000000000000" pitchFamily="2" charset="2"/>
              </a:rPr>
              <a:t> </a:t>
            </a:r>
            <a:r>
              <a:rPr lang="en-US" sz="2000" dirty="0" err="1" smtClean="0">
                <a:sym typeface="Wingdings" panose="05000000000000000000" pitchFamily="2" charset="2"/>
              </a:rPr>
              <a:t>zm</a:t>
            </a:r>
            <a:r>
              <a:rPr lang="cs-CZ" sz="2000" dirty="0" err="1" smtClean="0">
                <a:sym typeface="Wingdings" panose="05000000000000000000" pitchFamily="2" charset="2"/>
              </a:rPr>
              <a:t>ěna</a:t>
            </a:r>
            <a:r>
              <a:rPr lang="cs-CZ" sz="2000" dirty="0" smtClean="0">
                <a:sym typeface="Wingdings" panose="05000000000000000000" pitchFamily="2" charset="2"/>
              </a:rPr>
              <a:t> chuti, trvanlivosti, ranosti, …</a:t>
            </a:r>
            <a:endParaRPr lang="en-US" sz="2000" dirty="0"/>
          </a:p>
        </p:txBody>
      </p:sp>
    </p:spTree>
    <p:extLst>
      <p:ext uri="{BB962C8B-B14F-4D97-AF65-F5344CB8AC3E}">
        <p14:creationId xmlns:p14="http://schemas.microsoft.com/office/powerpoint/2010/main" val="215238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3601</TotalTime>
  <Words>6200</Words>
  <Application>Microsoft Office PowerPoint</Application>
  <PresentationFormat>Předvádění na obrazovce (4:3)</PresentationFormat>
  <Paragraphs>553</Paragraphs>
  <Slides>71</Slides>
  <Notes>43</Notes>
  <HiddenSlides>0</HiddenSlides>
  <MMClips>0</MMClips>
  <ScaleCrop>false</ScaleCrop>
  <HeadingPairs>
    <vt:vector size="8" baseType="variant">
      <vt:variant>
        <vt:lpstr>Použitá písma</vt:lpstr>
      </vt:variant>
      <vt:variant>
        <vt:i4>6</vt:i4>
      </vt:variant>
      <vt:variant>
        <vt:lpstr>Motiv</vt:lpstr>
      </vt:variant>
      <vt:variant>
        <vt:i4>1</vt:i4>
      </vt:variant>
      <vt:variant>
        <vt:lpstr>Vložené servery OLE</vt:lpstr>
      </vt:variant>
      <vt:variant>
        <vt:i4>2</vt:i4>
      </vt:variant>
      <vt:variant>
        <vt:lpstr>Nadpisy snímků</vt:lpstr>
      </vt:variant>
      <vt:variant>
        <vt:i4>71</vt:i4>
      </vt:variant>
    </vt:vector>
  </HeadingPairs>
  <TitlesOfParts>
    <vt:vector size="80" baseType="lpstr">
      <vt:lpstr>Arial</vt:lpstr>
      <vt:lpstr>Calibri</vt:lpstr>
      <vt:lpstr>Calibri Light</vt:lpstr>
      <vt:lpstr>Courier New</vt:lpstr>
      <vt:lpstr>msgothic</vt:lpstr>
      <vt:lpstr>Wingdings</vt:lpstr>
      <vt:lpstr>Motiv Office</vt:lpstr>
      <vt:lpstr>Image</vt:lpstr>
      <vt:lpstr>CorelDRAW</vt:lpstr>
      <vt:lpstr>Genetika 02</vt:lpstr>
      <vt:lpstr>Mutace</vt:lpstr>
      <vt:lpstr>Všechny nové vlastnosti začaly jako mutace</vt:lpstr>
      <vt:lpstr>Mutace – na co se soustředíme</vt:lpstr>
      <vt:lpstr>Vznik variability</vt:lpstr>
      <vt:lpstr>Somatická (Weismannova) bariéra</vt:lpstr>
      <vt:lpstr>Somatické vs. zárodečné buňky</vt:lpstr>
      <vt:lpstr>Weismannova bariéra u mnoha organismů neplatí</vt:lpstr>
      <vt:lpstr>Příběh jablka Red Delicious</vt:lpstr>
      <vt:lpstr>Jak velké změny v DNA mohou být? </vt:lpstr>
      <vt:lpstr>Jak velké změny v DNA mohou být? </vt:lpstr>
      <vt:lpstr>Mnoho mutací vzniká chybou DNA polymerázy</vt:lpstr>
      <vt:lpstr>… ale vznik skutečné mutace je poměrně vzácný</vt:lpstr>
      <vt:lpstr>.. ale vznik skutečné mutace je poměrně vzácný</vt:lpstr>
      <vt:lpstr>Prezentace aplikace PowerPoint</vt:lpstr>
      <vt:lpstr>Prezentace aplikace PowerPoint</vt:lpstr>
      <vt:lpstr>Prezentace aplikace PowerPoint</vt:lpstr>
      <vt:lpstr>Jak často mutace vznikají?</vt:lpstr>
      <vt:lpstr>Záměny bází</vt:lpstr>
      <vt:lpstr>Inzerce/delece nukleotidů</vt:lpstr>
      <vt:lpstr>Expanze trinukleotidů</vt:lpstr>
      <vt:lpstr>Expanze trinukleotidů</vt:lpstr>
      <vt:lpstr>Huntingtonova chorea</vt:lpstr>
      <vt:lpstr>Huntingtonova chorea</vt:lpstr>
      <vt:lpstr>Huntingtonova chorea</vt:lpstr>
      <vt:lpstr>Většina mutací nemá žádný efekt</vt:lpstr>
      <vt:lpstr>Genetický kód je degenerovaný</vt:lpstr>
      <vt:lpstr>Mnoho změn aminokyseliny nemá vliv na funkci proteinu </vt:lpstr>
      <vt:lpstr>Většina mutací nemá žádný efekt - shrnutí</vt:lpstr>
      <vt:lpstr>Mutace, které efekt mají</vt:lpstr>
      <vt:lpstr>Mutace, které efekt mají</vt:lpstr>
      <vt:lpstr>Typy mutací (podle toho, co dělají s proteinem)</vt:lpstr>
      <vt:lpstr>Prezentace aplikace PowerPoint</vt:lpstr>
      <vt:lpstr>Prezentace aplikace PowerPoint</vt:lpstr>
      <vt:lpstr>Prezentace aplikace PowerPoint</vt:lpstr>
      <vt:lpstr>Prezentace aplikace PowerPoint</vt:lpstr>
      <vt:lpstr>Prezentace aplikace PowerPoint</vt:lpstr>
      <vt:lpstr>Mutace v genu pro myostatin</vt:lpstr>
      <vt:lpstr>Mutace v genu pro myostatin</vt:lpstr>
      <vt:lpstr>Mutace v genu pro myostatin</vt:lpstr>
      <vt:lpstr>Mutace v regulačních oblastech genu</vt:lpstr>
      <vt:lpstr>Prezentace aplikace PowerPoint</vt:lpstr>
      <vt:lpstr>Mutace ve funkčních nekódujících oblastech</vt:lpstr>
      <vt:lpstr>Mutace ve funkčních nekódujících oblastech</vt:lpstr>
      <vt:lpstr>Prezentace aplikace PowerPoint</vt:lpstr>
      <vt:lpstr>Prezentace aplikace PowerPoint</vt:lpstr>
      <vt:lpstr>Mutace - rekapitulace</vt:lpstr>
      <vt:lpstr>Přestávka</vt:lpstr>
      <vt:lpstr>Mutace spontánní a indukované</vt:lpstr>
      <vt:lpstr>Spontánní mutace</vt:lpstr>
      <vt:lpstr>Tautomerní přesmyky a vznik mutací</vt:lpstr>
      <vt:lpstr>Indukované mutace</vt:lpstr>
      <vt:lpstr>Fyzikální mutageny</vt:lpstr>
      <vt:lpstr>Chemické mutageny</vt:lpstr>
      <vt:lpstr>Amesův test</vt:lpstr>
      <vt:lpstr>Amesův test</vt:lpstr>
      <vt:lpstr>Mobilní elementy jsou biologické mutageny  </vt:lpstr>
      <vt:lpstr>Vložení ME do genu</vt:lpstr>
      <vt:lpstr>ME způsobují nerovnoměrný crossing-over</vt:lpstr>
      <vt:lpstr>Mutageny - rekapitulace</vt:lpstr>
      <vt:lpstr>Mechanismy reparace DNA</vt:lpstr>
      <vt:lpstr>Přímá oprava pyrimidinových dimerů</vt:lpstr>
      <vt:lpstr>Excizní oprava DNA + oprava chybného párování</vt:lpstr>
      <vt:lpstr>Opravy dvouřetězcových zlomů</vt:lpstr>
      <vt:lpstr>SOS reparace DNA</vt:lpstr>
      <vt:lpstr>Adaptivní mutageneze – aneb mutace mohou pomáhat</vt:lpstr>
      <vt:lpstr>Reparace DNA - rekapitulace</vt:lpstr>
      <vt:lpstr>Vyřazení reparačních mechanismů vede k rakovině </vt:lpstr>
      <vt:lpstr> X-water bear aneb ochrana DNA je u různých organismů různě dobrá</vt:lpstr>
      <vt:lpstr>O čem to bylo</vt:lpstr>
      <vt:lpstr>Konec! Děkuji za pozornost.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Genetika 01</dc:title>
  <dc:creator>Magda</dc:creator>
  <cp:lastModifiedBy>Magda</cp:lastModifiedBy>
  <cp:revision>226</cp:revision>
  <dcterms:created xsi:type="dcterms:W3CDTF">2016-08-10T06:27:11Z</dcterms:created>
  <dcterms:modified xsi:type="dcterms:W3CDTF">2019-02-27T08:39:59Z</dcterms:modified>
</cp:coreProperties>
</file>