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87" r:id="rId2"/>
    <p:sldId id="290" r:id="rId3"/>
    <p:sldId id="291" r:id="rId4"/>
    <p:sldId id="265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63" r:id="rId32"/>
    <p:sldId id="264" r:id="rId33"/>
    <p:sldId id="273" r:id="rId34"/>
    <p:sldId id="274" r:id="rId35"/>
    <p:sldId id="28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06C36-8AE2-4BCA-943F-2B9909EF10A1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69898-E1CF-41A5-AEE9-A090799E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82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8BF53-5228-4AA9-B5E9-674348F7F59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51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3"/>
          <p:cNvSpPr txBox="1">
            <a:spLocks noGrp="1"/>
          </p:cNvSpPr>
          <p:nvPr>
            <p:ph type="ctrTitle"/>
          </p:nvPr>
        </p:nvSpPr>
        <p:spPr>
          <a:xfrm>
            <a:off x="1432563" y="359898"/>
            <a:ext cx="7406640" cy="1472184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1"/>
          <p:cNvSpPr txBox="1">
            <a:spLocks noGrp="1"/>
          </p:cNvSpPr>
          <p:nvPr>
            <p:ph type="subTitle" idx="1"/>
          </p:nvPr>
        </p:nvSpPr>
        <p:spPr>
          <a:xfrm>
            <a:off x="1432563" y="1850059"/>
            <a:ext cx="7406640" cy="1752603"/>
          </a:xfrm>
        </p:spPr>
        <p:txBody>
          <a:bodyPr tIns="0"/>
          <a:lstStyle>
            <a:lvl1pPr marL="27432" indent="0">
              <a:buNone/>
              <a:defRPr sz="2600">
                <a:solidFill>
                  <a:srgbClr val="320E04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0E1933-0B4C-46E0-89F1-E6D35534C7E3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5" name="Zástupný symbol pro zápatí 1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F72E5D-9650-45B7-9F12-0E334AC828FA}" type="slidenum">
              <a:t>‹#›</a:t>
            </a:fld>
            <a:endParaRPr lang="cs-CZ"/>
          </a:p>
        </p:txBody>
      </p:sp>
      <p:sp>
        <p:nvSpPr>
          <p:cNvPr id="7" name="Ovál 7"/>
          <p:cNvSpPr/>
          <p:nvPr/>
        </p:nvSpPr>
        <p:spPr>
          <a:xfrm>
            <a:off x="921431" y="1413799"/>
            <a:ext cx="210312" cy="21031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D9F4FF">
                  <a:alpha val="95000"/>
                </a:srgbClr>
              </a:gs>
              <a:gs pos="100000">
                <a:srgbClr val="C3E3F0">
                  <a:alpha val="90000"/>
                </a:srgbClr>
              </a:gs>
            </a:gsLst>
            <a:path path="circle">
              <a:fillToRect l="25000" t="12500" r="75000" b="87500"/>
            </a:path>
          </a:gradFill>
          <a:ln w="2002">
            <a:solidFill>
              <a:srgbClr val="308DA5">
                <a:alpha val="60000"/>
              </a:srgb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ill Sans MT"/>
            </a:endParaRPr>
          </a:p>
        </p:txBody>
      </p:sp>
      <p:sp>
        <p:nvSpPr>
          <p:cNvPr id="8" name="Ovál 8"/>
          <p:cNvSpPr/>
          <p:nvPr/>
        </p:nvSpPr>
        <p:spPr>
          <a:xfrm>
            <a:off x="1157173" y="1345018"/>
            <a:ext cx="64008" cy="6400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>
            <a:solidFill>
              <a:srgbClr val="307F93">
                <a:alpha val="60000"/>
              </a:srgb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6552967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9FDC6C-8150-486A-81C2-A434668B591B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43469C-766A-43E7-9FEA-B85E29E23FA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34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1A7F9F-EAAC-47DB-B7FA-A12B58AE38D7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82158-532D-4F63-A3FF-FF1F50DD549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56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ADA245-DA04-451B-80F3-05841630805A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02BDDE-4D11-49B8-91F7-264281DD725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969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3" name="Nadpis 1"/>
          <p:cNvSpPr txBox="1">
            <a:spLocks noGrp="1"/>
          </p:cNvSpPr>
          <p:nvPr>
            <p:ph type="title"/>
          </p:nvPr>
        </p:nvSpPr>
        <p:spPr>
          <a:xfrm>
            <a:off x="2578388" y="2600325"/>
            <a:ext cx="6400800" cy="2286000"/>
          </a:xfrm>
        </p:spPr>
        <p:txBody>
          <a:bodyPr anchor="t"/>
          <a:lstStyle>
            <a:lvl1pPr>
              <a:lnSpc>
                <a:spcPts val="4500"/>
              </a:lnSpc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2578388" y="1066803"/>
            <a:ext cx="6400800" cy="1509710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rgbClr val="320E04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FE8A4C-E253-457B-B9CF-723927FAE8FB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5C1F0E-D718-4EC7-976D-2D90B4B36DB6}" type="slidenum">
              <a:t>‹#›</a:t>
            </a:fld>
            <a:endParaRPr lang="cs-CZ"/>
          </a:p>
        </p:txBody>
      </p:sp>
      <p:sp>
        <p:nvSpPr>
          <p:cNvPr id="8" name="Obdélník 9"/>
          <p:cNvSpPr/>
          <p:nvPr/>
        </p:nvSpPr>
        <p:spPr>
          <a:xfrm>
            <a:off x="2286000" y="0"/>
            <a:ext cx="76196" cy="685805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  <a:effectLst>
            <a:outerShdw dist="38002" dir="10800000" algn="tl">
              <a:srgbClr val="706B5F">
                <a:alpha val="25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9" name="Ovál 7"/>
          <p:cNvSpPr/>
          <p:nvPr/>
        </p:nvSpPr>
        <p:spPr>
          <a:xfrm>
            <a:off x="2172321" y="2814660"/>
            <a:ext cx="210312" cy="21031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D9F4FF">
                  <a:alpha val="95000"/>
                </a:srgbClr>
              </a:gs>
              <a:gs pos="100000">
                <a:srgbClr val="C3E3F0">
                  <a:alpha val="90000"/>
                </a:srgbClr>
              </a:gs>
            </a:gsLst>
            <a:path path="circle">
              <a:fillToRect l="25000" t="12500" r="75000" b="87500"/>
            </a:path>
          </a:gradFill>
          <a:ln w="2002">
            <a:solidFill>
              <a:srgbClr val="308DA5">
                <a:alpha val="60000"/>
              </a:srgb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ill Sans MT"/>
            </a:endParaRPr>
          </a:p>
        </p:txBody>
      </p:sp>
      <p:sp>
        <p:nvSpPr>
          <p:cNvPr id="10" name="Ovál 8"/>
          <p:cNvSpPr/>
          <p:nvPr/>
        </p:nvSpPr>
        <p:spPr>
          <a:xfrm>
            <a:off x="2408063" y="2745870"/>
            <a:ext cx="64008" cy="6400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12701">
            <a:solidFill>
              <a:srgbClr val="307F93">
                <a:alpha val="60000"/>
              </a:srgb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15016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435608" y="274320"/>
            <a:ext cx="7498079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1435608" y="1524003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5276088" y="1524003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2E70B8-582F-427E-903F-7099BE2CCE5F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AF14A7-0976-43A1-958F-4D4979D0A56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88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5160334"/>
            <a:ext cx="8229600" cy="1143000"/>
          </a:xfrm>
        </p:spPr>
        <p:txBody>
          <a:bodyPr anchorCtr="1"/>
          <a:lstStyle>
            <a:lvl1pPr algn="ctr">
              <a:defRPr sz="4500" b="1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rgbClr val="FFFFFF"/>
          </a:solidFill>
          <a:ln w="10799">
            <a:solidFill>
              <a:srgbClr val="FFFFFF"/>
            </a:solidFill>
            <a:prstDash val="solid"/>
            <a:miter/>
          </a:ln>
        </p:spPr>
        <p:txBody>
          <a:bodyPr anchor="ctr"/>
          <a:lstStyle>
            <a:lvl1pPr marL="64008" indent="0">
              <a:spcBef>
                <a:spcPts val="100"/>
              </a:spcBef>
              <a:buNone/>
              <a:defRPr sz="19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3"/>
          </p:nvPr>
        </p:nvSpPr>
        <p:spPr>
          <a:xfrm>
            <a:off x="4663440" y="328278"/>
            <a:ext cx="4023360" cy="640080"/>
          </a:xfrm>
          <a:solidFill>
            <a:srgbClr val="FFFFFF"/>
          </a:solidFill>
          <a:ln w="10799">
            <a:solidFill>
              <a:srgbClr val="FFFFFF"/>
            </a:solidFill>
            <a:prstDash val="solid"/>
            <a:miter/>
          </a:ln>
        </p:spPr>
        <p:txBody>
          <a:bodyPr anchor="ctr"/>
          <a:lstStyle>
            <a:lvl1pPr marL="64008" indent="0">
              <a:spcBef>
                <a:spcPts val="100"/>
              </a:spcBef>
              <a:buNone/>
              <a:defRPr sz="19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obsah 4"/>
          <p:cNvSpPr txBox="1">
            <a:spLocks noGrp="1"/>
          </p:cNvSpPr>
          <p:nvPr>
            <p:ph idx="2"/>
          </p:nvPr>
        </p:nvSpPr>
        <p:spPr>
          <a:xfrm>
            <a:off x="457200" y="969337"/>
            <a:ext cx="4023360" cy="4114800"/>
          </a:xfrm>
          <a:ln w="10799">
            <a:solidFill>
              <a:srgbClr val="FFFFFF"/>
            </a:solidFill>
            <a:custDash>
              <a:ds d="299917" sp="299917"/>
            </a:custDash>
            <a:miter/>
          </a:ln>
        </p:spPr>
        <p:txBody>
          <a:bodyPr/>
          <a:lstStyle>
            <a:lvl1pPr marL="393192" indent="-274320">
              <a:spcBef>
                <a:spcPts val="700"/>
              </a:spcBef>
              <a:defRPr sz="2400"/>
            </a:lvl1pPr>
            <a:lvl2pPr>
              <a:spcBef>
                <a:spcPts val="700"/>
              </a:spcBef>
              <a:defRPr sz="2000"/>
            </a:lvl2pPr>
            <a:lvl3pPr>
              <a:spcBef>
                <a:spcPts val="700"/>
              </a:spcBef>
              <a:defRPr sz="1800"/>
            </a:lvl3pPr>
            <a:lvl4pPr>
              <a:spcBef>
                <a:spcPts val="700"/>
              </a:spcBef>
              <a:defRPr sz="1600"/>
            </a:lvl4pPr>
            <a:lvl5pPr>
              <a:spcBef>
                <a:spcPts val="7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4663440" y="969337"/>
            <a:ext cx="4023360" cy="4114800"/>
          </a:xfrm>
          <a:ln w="10799">
            <a:solidFill>
              <a:srgbClr val="FFFFFF"/>
            </a:solidFill>
            <a:custDash>
              <a:ds d="299917" sp="299917"/>
            </a:custDash>
            <a:miter/>
          </a:ln>
        </p:spPr>
        <p:txBody>
          <a:bodyPr/>
          <a:lstStyle>
            <a:lvl1pPr marL="393192" indent="-274320">
              <a:spcBef>
                <a:spcPts val="700"/>
              </a:spcBef>
              <a:defRPr sz="2400"/>
            </a:lvl1pPr>
            <a:lvl2pPr>
              <a:spcBef>
                <a:spcPts val="700"/>
              </a:spcBef>
              <a:defRPr sz="2000"/>
            </a:lvl2pPr>
            <a:lvl3pPr>
              <a:spcBef>
                <a:spcPts val="700"/>
              </a:spcBef>
              <a:defRPr sz="1800"/>
            </a:lvl3pPr>
            <a:lvl4pPr>
              <a:spcBef>
                <a:spcPts val="700"/>
              </a:spcBef>
              <a:defRPr sz="1600"/>
            </a:lvl4pPr>
            <a:lvl5pPr>
              <a:spcBef>
                <a:spcPts val="7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75E8CE-7095-451E-BB94-4DB5626643D6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B7B264-49D0-44BA-9A46-9AB2015CECA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0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435608" y="274320"/>
            <a:ext cx="7498079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30ECDC-3AD0-43FA-82D0-3C7C3B3804A4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9B19D4-3761-460E-A80A-4967C7B824A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93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3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3E447E-2528-4DCE-9FFA-04F8BDBBFC6B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4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98E38D-533B-44C0-B911-A099823219DA}" type="slidenum"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  <a:effectLst>
            <a:outerShdw dist="38002" dir="10800000" algn="tl">
              <a:srgbClr val="706B5F">
                <a:alpha val="25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0336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16776"/>
            <a:ext cx="3810003" cy="1162046"/>
          </a:xfrm>
        </p:spPr>
        <p:txBody>
          <a:bodyPr anchor="b"/>
          <a:lstStyle>
            <a:lvl1pPr>
              <a:lnSpc>
                <a:spcPts val="2000"/>
              </a:lnSpc>
              <a:defRPr sz="2200" b="1" cap="all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2"/>
          </p:nvPr>
        </p:nvSpPr>
        <p:spPr>
          <a:xfrm>
            <a:off x="457200" y="1406959"/>
            <a:ext cx="3810003" cy="698501"/>
          </a:xfrm>
        </p:spPr>
        <p:txBody>
          <a:bodyPr/>
          <a:lstStyle>
            <a:lvl1pPr marL="45720" indent="0"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457200" y="2133596"/>
            <a:ext cx="8153403" cy="39925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A0EDD0-4959-4942-8A67-65FBEC4F4FE2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5D0F66-936A-4E6A-BF5A-4E77CBD432F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82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5886898" y="1066803"/>
            <a:ext cx="2743200" cy="1981203"/>
          </a:xfrm>
        </p:spPr>
        <p:txBody>
          <a:bodyPr anchor="b"/>
          <a:lstStyle>
            <a:lvl1pPr>
              <a:defRPr sz="2100" b="1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121415-989D-40EF-8E55-2F8F22255DF3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4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AD269A-A051-417F-BE9E-FD20F802D0C2}" type="slidenum">
              <a:t>‹#›</a:t>
            </a:fld>
            <a:endParaRPr lang="cs-CZ"/>
          </a:p>
        </p:txBody>
      </p:sp>
      <p:sp>
        <p:nvSpPr>
          <p:cNvPr id="6" name="Obdélník 7"/>
          <p:cNvSpPr/>
          <p:nvPr/>
        </p:nvSpPr>
        <p:spPr>
          <a:xfrm>
            <a:off x="761996" y="1066803"/>
            <a:ext cx="4572000" cy="4572000"/>
          </a:xfrm>
          <a:prstGeom prst="rect">
            <a:avLst/>
          </a:prstGeom>
          <a:solidFill>
            <a:srgbClr val="FFFFFF"/>
          </a:solidFill>
          <a:ln w="88897">
            <a:solidFill>
              <a:srgbClr val="FFFFFF"/>
            </a:solidFill>
            <a:prstDash val="solid"/>
            <a:miter/>
          </a:ln>
          <a:effectLst>
            <a:outerShdw dist="18498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274320" rIns="91440" bIns="45720" anchor="t" anchorCtr="0" compatLnSpc="1"/>
          <a:lstStyle/>
          <a:p>
            <a:pPr marL="0" marR="0" lvl="0" indent="-283464" algn="l" defTabSz="914400" rtl="0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Gill Sans MT"/>
            </a:endParaRPr>
          </a:p>
        </p:txBody>
      </p:sp>
      <p:sp>
        <p:nvSpPr>
          <p:cNvPr id="7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838203" y="1143000"/>
            <a:ext cx="4419596" cy="3514532"/>
          </a:xfrm>
          <a:solidFill>
            <a:srgbClr val="E7DEC9"/>
          </a:solidFill>
        </p:spPr>
        <p:txBody>
          <a:bodyPr tIns="274320"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8" name="Vývojový diagram: postup 8"/>
          <p:cNvSpPr/>
          <p:nvPr/>
        </p:nvSpPr>
        <p:spPr>
          <a:xfrm rot="19468682">
            <a:off x="396721" y="954341"/>
            <a:ext cx="685800" cy="204313"/>
          </a:xfrm>
          <a:custGeom>
            <a:avLst/>
            <a:gdLst>
              <a:gd name="f0" fmla="val w"/>
              <a:gd name="f1" fmla="val h"/>
              <a:gd name="f2" fmla="val 0"/>
              <a:gd name="f3" fmla="val 1"/>
              <a:gd name="f4" fmla="*/ f0 1 1"/>
              <a:gd name="f5" fmla="*/ f1 1 1"/>
              <a:gd name="f6" fmla="val f2"/>
              <a:gd name="f7" fmla="val f3"/>
              <a:gd name="f8" fmla="+- f7 0 f6"/>
              <a:gd name="f9" fmla="val f8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1" h="1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close/>
              </a:path>
            </a:pathLst>
          </a:custGeom>
          <a:solidFill>
            <a:srgbClr val="FBFBFB">
              <a:alpha val="45098"/>
            </a:srgbClr>
          </a:solidFill>
          <a:ln w="6345">
            <a:solidFill>
              <a:srgbClr val="FFFFFF"/>
            </a:solidFill>
            <a:prstDash val="solid"/>
          </a:ln>
          <a:effectLst>
            <a:outerShdw dist="25395" dir="3299969" algn="tl">
              <a:srgbClr val="EBDAB1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9" name="Vývojový diagram: postup 9"/>
          <p:cNvSpPr/>
          <p:nvPr/>
        </p:nvSpPr>
        <p:spPr>
          <a:xfrm rot="2103369" flipH="1">
            <a:off x="5003668" y="936785"/>
            <a:ext cx="649224" cy="204313"/>
          </a:xfrm>
          <a:custGeom>
            <a:avLst/>
            <a:gdLst>
              <a:gd name="f0" fmla="val w"/>
              <a:gd name="f1" fmla="val h"/>
              <a:gd name="f2" fmla="val 0"/>
              <a:gd name="f3" fmla="val 1"/>
              <a:gd name="f4" fmla="*/ f0 1 1"/>
              <a:gd name="f5" fmla="*/ f1 1 1"/>
              <a:gd name="f6" fmla="val f2"/>
              <a:gd name="f7" fmla="val f3"/>
              <a:gd name="f8" fmla="+- f7 0 f6"/>
              <a:gd name="f9" fmla="val f8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1" h="1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close/>
              </a:path>
            </a:pathLst>
          </a:custGeom>
          <a:solidFill>
            <a:srgbClr val="FBFBFB">
              <a:alpha val="45098"/>
            </a:srgbClr>
          </a:solidFill>
          <a:ln w="6345">
            <a:solidFill>
              <a:srgbClr val="FFFFFF"/>
            </a:solidFill>
            <a:prstDash val="solid"/>
          </a:ln>
          <a:effectLst>
            <a:outerShdw dist="25395" dir="3299969" algn="tl">
              <a:srgbClr val="E7DEC9">
                <a:alpha val="20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10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838203" y="4800600"/>
            <a:ext cx="4419596" cy="761996"/>
          </a:xfrm>
        </p:spPr>
        <p:txBody>
          <a:bodyPr anchor="ctr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008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tile sx="149965" sy="149965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seč 6"/>
          <p:cNvSpPr/>
          <p:nvPr/>
        </p:nvSpPr>
        <p:spPr>
          <a:xfrm>
            <a:off x="-815928" y="-815919"/>
            <a:ext cx="1638888" cy="1638888"/>
          </a:xfrm>
          <a:custGeom>
            <a:avLst>
              <a:gd name="f11" fmla="val 270"/>
              <a:gd name="f12" fmla="val 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1"/>
              <a:gd name="f11" fmla="val 270"/>
              <a:gd name="f12" fmla="val 0"/>
              <a:gd name="f13" fmla="abs f5"/>
              <a:gd name="f14" fmla="abs f6"/>
              <a:gd name="f15" fmla="abs f7"/>
              <a:gd name="f16" fmla="val f8"/>
              <a:gd name="f17" fmla="+- 2700000 f3 0"/>
              <a:gd name="f18" fmla="+- 0 0 f11"/>
              <a:gd name="f19" fmla="+- 0 0 f12"/>
              <a:gd name="f20" fmla="?: f13 f5 1"/>
              <a:gd name="f21" fmla="?: f14 f6 1"/>
              <a:gd name="f22" fmla="?: f15 f7 1"/>
              <a:gd name="f23" fmla="*/ f17 f9 1"/>
              <a:gd name="f24" fmla="*/ f18 f2 1"/>
              <a:gd name="f25" fmla="*/ f19 f2 1"/>
              <a:gd name="f26" fmla="*/ f20 1 21600"/>
              <a:gd name="f27" fmla="*/ f21 1 21600"/>
              <a:gd name="f28" fmla="*/ 21600 f20 1"/>
              <a:gd name="f29" fmla="*/ 21600 f21 1"/>
              <a:gd name="f30" fmla="*/ f23 1 f2"/>
              <a:gd name="f31" fmla="*/ f24 1 f4"/>
              <a:gd name="f32" fmla="*/ f25 1 f4"/>
              <a:gd name="f33" fmla="min f27 f26"/>
              <a:gd name="f34" fmla="*/ f28 1 f22"/>
              <a:gd name="f35" fmla="*/ f29 1 f22"/>
              <a:gd name="f36" fmla="+- 0 0 f30"/>
              <a:gd name="f37" fmla="+- f31 0 f3"/>
              <a:gd name="f38" fmla="+- f32 0 f3"/>
              <a:gd name="f39" fmla="val f34"/>
              <a:gd name="f40" fmla="val f35"/>
              <a:gd name="f41" fmla="+- 0 0 f36"/>
              <a:gd name="f42" fmla="+- 0 0 f37"/>
              <a:gd name="f43" fmla="+- 0 0 f38"/>
              <a:gd name="f44" fmla="+- f40 0 f16"/>
              <a:gd name="f45" fmla="+- f39 0 f16"/>
              <a:gd name="f46" fmla="val f42"/>
              <a:gd name="f47" fmla="val f43"/>
              <a:gd name="f48" fmla="*/ f41 f2 1"/>
              <a:gd name="f49" fmla="*/ f44 1 2"/>
              <a:gd name="f50" fmla="*/ f45 1 2"/>
              <a:gd name="f51" fmla="+- f47 0 f46"/>
              <a:gd name="f52" fmla="+- f46 f3 0"/>
              <a:gd name="f53" fmla="*/ f48 1 f9"/>
              <a:gd name="f54" fmla="+- f16 f49 0"/>
              <a:gd name="f55" fmla="+- f16 f50 0"/>
              <a:gd name="f56" fmla="+- f51 21600000 0"/>
              <a:gd name="f57" fmla="*/ f52 f9 1"/>
              <a:gd name="f58" fmla="+- f53 0 f3"/>
              <a:gd name="f59" fmla="*/ f50 f33 1"/>
              <a:gd name="f60" fmla="*/ f49 f33 1"/>
              <a:gd name="f61" fmla="?: f51 f51 f56"/>
              <a:gd name="f62" fmla="*/ f57 1 f2"/>
              <a:gd name="f63" fmla="cos 1 f58"/>
              <a:gd name="f64" fmla="sin 1 f58"/>
              <a:gd name="f65" fmla="*/ f55 f33 1"/>
              <a:gd name="f66" fmla="*/ f54 f33 1"/>
              <a:gd name="f67" fmla="+- 0 0 f62"/>
              <a:gd name="f68" fmla="+- 0 0 f63"/>
              <a:gd name="f69" fmla="+- 0 0 f64"/>
              <a:gd name="f70" fmla="+- 0 0 f67"/>
              <a:gd name="f71" fmla="+- 0 0 f68"/>
              <a:gd name="f72" fmla="+- 0 0 f69"/>
              <a:gd name="f73" fmla="*/ f70 f2 1"/>
              <a:gd name="f74" fmla="*/ f71 f50 1"/>
              <a:gd name="f75" fmla="*/ f72 f49 1"/>
              <a:gd name="f76" fmla="*/ f73 1 f9"/>
              <a:gd name="f77" fmla="+- f55 0 f74"/>
              <a:gd name="f78" fmla="+- f55 f74 0"/>
              <a:gd name="f79" fmla="+- f54 0 f75"/>
              <a:gd name="f80" fmla="+- f54 f75 0"/>
              <a:gd name="f81" fmla="+- f76 0 f3"/>
              <a:gd name="f82" fmla="*/ f77 f33 1"/>
              <a:gd name="f83" fmla="*/ f79 f33 1"/>
              <a:gd name="f84" fmla="*/ f78 f33 1"/>
              <a:gd name="f85" fmla="*/ f80 f33 1"/>
              <a:gd name="f86" fmla="sin 1 f81"/>
              <a:gd name="f87" fmla="cos 1 f81"/>
              <a:gd name="f88" fmla="+- 0 0 f86"/>
              <a:gd name="f89" fmla="+- 0 0 f87"/>
              <a:gd name="f90" fmla="+- 0 0 f88"/>
              <a:gd name="f91" fmla="+- 0 0 f89"/>
              <a:gd name="f92" fmla="*/ f90 f50 1"/>
              <a:gd name="f93" fmla="*/ f91 f49 1"/>
              <a:gd name="f94" fmla="+- 0 0 f93"/>
              <a:gd name="f95" fmla="+- 0 0 f92"/>
              <a:gd name="f96" fmla="+- 0 0 f94"/>
              <a:gd name="f97" fmla="+- 0 0 f95"/>
              <a:gd name="f98" fmla="at2 f96 f97"/>
              <a:gd name="f99" fmla="+- f98 f3 0"/>
              <a:gd name="f100" fmla="*/ f99 f9 1"/>
              <a:gd name="f101" fmla="*/ f100 1 f2"/>
              <a:gd name="f102" fmla="+- 0 0 f101"/>
              <a:gd name="f103" fmla="val f102"/>
              <a:gd name="f104" fmla="+- 0 0 f103"/>
              <a:gd name="f105" fmla="*/ f104 f2 1"/>
              <a:gd name="f106" fmla="*/ f105 1 f9"/>
              <a:gd name="f107" fmla="+- f106 0 f3"/>
              <a:gd name="f108" fmla="cos 1 f107"/>
              <a:gd name="f109" fmla="sin 1 f107"/>
              <a:gd name="f110" fmla="+- 0 0 f108"/>
              <a:gd name="f111" fmla="+- 0 0 f109"/>
              <a:gd name="f112" fmla="*/ f10 f110 1"/>
              <a:gd name="f113" fmla="*/ f10 f111 1"/>
              <a:gd name="f114" fmla="*/ f112 f50 1"/>
              <a:gd name="f115" fmla="*/ f113 f49 1"/>
              <a:gd name="f116" fmla="+- f55 f114 0"/>
              <a:gd name="f117" fmla="+- f54 f115 0"/>
              <a:gd name="f118" fmla="*/ f116 f33 1"/>
              <a:gd name="f119" fmla="*/ f117 f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2" t="f83" r="f84" b="f85"/>
            <a:pathLst>
              <a:path>
                <a:moveTo>
                  <a:pt x="f118" y="f119"/>
                </a:moveTo>
                <a:arcTo wR="f59" hR="f60" stAng="f46" swAng="f61"/>
                <a:lnTo>
                  <a:pt x="f65" y="f66"/>
                </a:lnTo>
                <a:close/>
              </a:path>
            </a:pathLst>
          </a:custGeom>
          <a:solidFill>
            <a:srgbClr val="FEFAF4">
              <a:alpha val="33000"/>
            </a:srgbClr>
          </a:solidFill>
          <a:ln w="3172">
            <a:solidFill>
              <a:srgbClr val="D2C39E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3" name="Ovál 7"/>
          <p:cNvSpPr/>
          <p:nvPr/>
        </p:nvSpPr>
        <p:spPr>
          <a:xfrm>
            <a:off x="168816" y="21104"/>
            <a:ext cx="1702192" cy="170219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noFill/>
          <a:ln w="27303">
            <a:solidFill>
              <a:srgbClr val="FFF6DB"/>
            </a:solidFill>
            <a:prstDash val="solid"/>
          </a:ln>
          <a:effectLst>
            <a:outerShdw dist="25402" dir="5400000" algn="tl">
              <a:srgbClr val="AFA58D">
                <a:alpha val="85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4" name="Prstenec 10"/>
          <p:cNvSpPr/>
          <p:nvPr/>
        </p:nvSpPr>
        <p:spPr>
          <a:xfrm rot="2315666">
            <a:off x="182880" y="1055081"/>
            <a:ext cx="1125717" cy="1102620"/>
          </a:xfrm>
          <a:custGeom>
            <a:avLst>
              <a:gd name="f11" fmla="val 11833"/>
            </a:avLst>
            <a:gdLst>
              <a:gd name="f1" fmla="val 21600000"/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21600000"/>
              <a:gd name="f11" fmla="val 11833"/>
              <a:gd name="f12" fmla="+- 0 0 -360"/>
              <a:gd name="f13" fmla="+- 0 0 -180"/>
              <a:gd name="f14" fmla="abs f5"/>
              <a:gd name="f15" fmla="abs f6"/>
              <a:gd name="f16" fmla="abs f7"/>
              <a:gd name="f17" fmla="val f8"/>
              <a:gd name="f18" fmla="val f11"/>
              <a:gd name="f19" fmla="+- 2700000 f3 0"/>
              <a:gd name="f20" fmla="*/ f12 f2 1"/>
              <a:gd name="f21" fmla="*/ f13 f2 1"/>
              <a:gd name="f22" fmla="?: f14 f5 1"/>
              <a:gd name="f23" fmla="?: f15 f6 1"/>
              <a:gd name="f24" fmla="?: f16 f7 1"/>
              <a:gd name="f25" fmla="*/ f19 f9 1"/>
              <a:gd name="f26" fmla="*/ f20 1 f4"/>
              <a:gd name="f27" fmla="*/ f21 1 f4"/>
              <a:gd name="f28" fmla="*/ f22 1 21600"/>
              <a:gd name="f29" fmla="*/ f23 1 21600"/>
              <a:gd name="f30" fmla="*/ 21600 f22 1"/>
              <a:gd name="f31" fmla="*/ 21600 f23 1"/>
              <a:gd name="f32" fmla="*/ f25 1 f2"/>
              <a:gd name="f33" fmla="+- f26 0 f3"/>
              <a:gd name="f34" fmla="+- f27 0 f3"/>
              <a:gd name="f35" fmla="min f29 f28"/>
              <a:gd name="f36" fmla="*/ f30 1 f24"/>
              <a:gd name="f37" fmla="*/ f31 1 f24"/>
              <a:gd name="f38" fmla="+- 0 0 f32"/>
              <a:gd name="f39" fmla="val f36"/>
              <a:gd name="f40" fmla="val f37"/>
              <a:gd name="f41" fmla="+- 0 0 f38"/>
              <a:gd name="f42" fmla="*/ f17 f35 1"/>
              <a:gd name="f43" fmla="+- f40 0 f17"/>
              <a:gd name="f44" fmla="+- f39 0 f17"/>
              <a:gd name="f45" fmla="*/ f41 f2 1"/>
              <a:gd name="f46" fmla="*/ f43 1 2"/>
              <a:gd name="f47" fmla="*/ f44 1 2"/>
              <a:gd name="f48" fmla="min f44 f43"/>
              <a:gd name="f49" fmla="*/ f45 1 f9"/>
              <a:gd name="f50" fmla="+- f17 f46 0"/>
              <a:gd name="f51" fmla="+- f17 f47 0"/>
              <a:gd name="f52" fmla="*/ f48 f18 1"/>
              <a:gd name="f53" fmla="+- f49 0 f3"/>
              <a:gd name="f54" fmla="*/ f47 f35 1"/>
              <a:gd name="f55" fmla="*/ f46 f35 1"/>
              <a:gd name="f56" fmla="*/ f52 1 100000"/>
              <a:gd name="f57" fmla="cos 1 f53"/>
              <a:gd name="f58" fmla="sin 1 f53"/>
              <a:gd name="f59" fmla="*/ f50 f35 1"/>
              <a:gd name="f60" fmla="+- f47 0 f56"/>
              <a:gd name="f61" fmla="+- f46 0 f56"/>
              <a:gd name="f62" fmla="+- 0 0 f57"/>
              <a:gd name="f63" fmla="+- 0 0 f58"/>
              <a:gd name="f64" fmla="*/ f56 f35 1"/>
              <a:gd name="f65" fmla="+- 0 0 f62"/>
              <a:gd name="f66" fmla="+- 0 0 f63"/>
              <a:gd name="f67" fmla="*/ f60 f35 1"/>
              <a:gd name="f68" fmla="*/ f61 f35 1"/>
              <a:gd name="f69" fmla="*/ f65 f47 1"/>
              <a:gd name="f70" fmla="*/ f66 f46 1"/>
              <a:gd name="f71" fmla="+- f51 0 f69"/>
              <a:gd name="f72" fmla="+- f51 f69 0"/>
              <a:gd name="f73" fmla="+- f50 0 f70"/>
              <a:gd name="f74" fmla="+- f50 f70 0"/>
              <a:gd name="f75" fmla="*/ f71 f35 1"/>
              <a:gd name="f76" fmla="*/ f73 f35 1"/>
              <a:gd name="f77" fmla="*/ f72 f35 1"/>
              <a:gd name="f78" fmla="*/ f74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75" y="f76"/>
              </a:cxn>
              <a:cxn ang="f34">
                <a:pos x="f75" y="f78"/>
              </a:cxn>
              <a:cxn ang="f34">
                <a:pos x="f77" y="f78"/>
              </a:cxn>
              <a:cxn ang="f33">
                <a:pos x="f77" y="f76"/>
              </a:cxn>
            </a:cxnLst>
            <a:rect l="f75" t="f76" r="f77" b="f78"/>
            <a:pathLst>
              <a:path>
                <a:moveTo>
                  <a:pt x="f42" y="f59"/>
                </a:moveTo>
                <a:arcTo wR="f54" hR="f55" stAng="f2" swAng="f1"/>
                <a:close/>
                <a:moveTo>
                  <a:pt x="f64" y="f59"/>
                </a:moveTo>
                <a:arcTo wR="f67" hR="f68" stAng="f2" swAng="f10"/>
                <a:close/>
              </a:path>
            </a:pathLst>
          </a:custGeom>
          <a:gradFill>
            <a:gsLst>
              <a:gs pos="0">
                <a:srgbClr val="FFFCF6">
                  <a:alpha val="70000"/>
                </a:srgbClr>
              </a:gs>
              <a:gs pos="100000">
                <a:srgbClr val="FFFEFA">
                  <a:alpha val="55000"/>
                </a:srgbClr>
              </a:gs>
            </a:gsLst>
            <a:path path="circle">
              <a:fillToRect l="-407500" t="-50000" r="507500" b="150000"/>
            </a:path>
          </a:gradFill>
          <a:ln w="7351">
            <a:solidFill>
              <a:srgbClr val="C7B791"/>
            </a:solidFill>
            <a:prstDash val="solid"/>
          </a:ln>
          <a:effectLst>
            <a:outerShdw dist="15005" dir="4499422" algn="tl">
              <a:srgbClr val="564F3F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5" name="Obdélník 11"/>
          <p:cNvSpPr/>
          <p:nvPr/>
        </p:nvSpPr>
        <p:spPr>
          <a:xfrm>
            <a:off x="1012871" y="-54"/>
            <a:ext cx="8131128" cy="685805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sp>
        <p:nvSpPr>
          <p:cNvPr id="6" name="Zástupný symbol pro nadpis 4"/>
          <p:cNvSpPr txBox="1">
            <a:spLocks noGrp="1"/>
          </p:cNvSpPr>
          <p:nvPr>
            <p:ph type="title"/>
          </p:nvPr>
        </p:nvSpPr>
        <p:spPr>
          <a:xfrm>
            <a:off x="1435608" y="274640"/>
            <a:ext cx="7498079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Zástupný symbol pro text 8"/>
          <p:cNvSpPr txBox="1">
            <a:spLocks noGrp="1"/>
          </p:cNvSpPr>
          <p:nvPr>
            <p:ph type="body" idx="1"/>
          </p:nvPr>
        </p:nvSpPr>
        <p:spPr>
          <a:xfrm>
            <a:off x="1435608" y="1447796"/>
            <a:ext cx="7498079" cy="48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Zástupný symbol pro datum 23"/>
          <p:cNvSpPr txBox="1">
            <a:spLocks noGrp="1"/>
          </p:cNvSpPr>
          <p:nvPr>
            <p:ph type="dt" sz="half" idx="2"/>
          </p:nvPr>
        </p:nvSpPr>
        <p:spPr>
          <a:xfrm>
            <a:off x="3581403" y="6305546"/>
            <a:ext cx="21335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B5A788"/>
                </a:solidFill>
                <a:uFillTx/>
                <a:latin typeface="Gill Sans MT"/>
              </a:defRPr>
            </a:lvl1pPr>
          </a:lstStyle>
          <a:p>
            <a:pPr lvl="0"/>
            <a:fld id="{175A313B-3AC6-4BC0-A896-52DC3E90D86B}" type="datetime1">
              <a:rPr lang="cs-CZ"/>
              <a:pPr lvl="0"/>
              <a:t>19.11.2018</a:t>
            </a:fld>
            <a:endParaRPr lang="cs-CZ"/>
          </a:p>
        </p:txBody>
      </p:sp>
      <p:sp>
        <p:nvSpPr>
          <p:cNvPr id="9" name="Zástupný symbol pro zápatí 9"/>
          <p:cNvSpPr txBox="1">
            <a:spLocks noGrp="1"/>
          </p:cNvSpPr>
          <p:nvPr>
            <p:ph type="ftr" sz="quarter" idx="3"/>
          </p:nvPr>
        </p:nvSpPr>
        <p:spPr>
          <a:xfrm>
            <a:off x="5715000" y="6305546"/>
            <a:ext cx="2895603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B5A788"/>
                </a:solidFill>
                <a:uFillTx/>
                <a:latin typeface="Gill Sans MT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Zástupný symbol pro číslo snímku 21"/>
          <p:cNvSpPr txBox="1">
            <a:spLocks noGrp="1"/>
          </p:cNvSpPr>
          <p:nvPr>
            <p:ph type="sldNum" sz="quarter" idx="4"/>
          </p:nvPr>
        </p:nvSpPr>
        <p:spPr>
          <a:xfrm>
            <a:off x="8613648" y="6305546"/>
            <a:ext cx="457200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B5A788"/>
                </a:solidFill>
                <a:uFillTx/>
                <a:latin typeface="Gill Sans MT"/>
              </a:defRPr>
            </a:lvl1pPr>
          </a:lstStyle>
          <a:p>
            <a:pPr lvl="0"/>
            <a:fld id="{734D2781-395B-4E8D-805B-EF3791C56CA3}" type="slidenum">
              <a:t>‹#›</a:t>
            </a:fld>
            <a:endParaRPr lang="cs-CZ"/>
          </a:p>
        </p:txBody>
      </p:sp>
      <p:sp>
        <p:nvSpPr>
          <p:cNvPr id="11" name="Obdélník 14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  <a:effectLst>
            <a:outerShdw dist="38002" dir="10800000" algn="tl">
              <a:srgbClr val="706B5F">
                <a:alpha val="25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300" b="0" i="0" u="none" strike="noStrike" kern="1200" cap="none" spc="0" baseline="0">
          <a:solidFill>
            <a:srgbClr val="572314"/>
          </a:solidFill>
          <a:effectLst>
            <a:outerShdw dist="30001" dir="5400000">
              <a:srgbClr val="000000"/>
            </a:outerShdw>
          </a:effectLst>
          <a:uFillTx/>
          <a:latin typeface="Gill Sans MT"/>
        </a:defRPr>
      </a:lvl1pPr>
    </p:titleStyle>
    <p:bodyStyle>
      <a:lvl1pPr marL="365760" marR="0" lvl="0" indent="-283464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3891A7"/>
        </a:buClr>
        <a:buSzPct val="80000"/>
        <a:buFont typeface="Wingdings 2"/>
        <a:buChar char="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Gill Sans MT"/>
        </a:defRPr>
      </a:lvl1pPr>
      <a:lvl2pPr marL="640080" marR="0" lvl="1" indent="-237744" algn="l" defTabSz="914400" rtl="0" fontAlgn="auto" hangingPunct="1">
        <a:lnSpc>
          <a:spcPct val="100000"/>
        </a:lnSpc>
        <a:spcBef>
          <a:spcPts val="550"/>
        </a:spcBef>
        <a:spcAft>
          <a:spcPts val="0"/>
        </a:spcAft>
        <a:buClr>
          <a:srgbClr val="3891A7"/>
        </a:buClr>
        <a:buSzPct val="100000"/>
        <a:buFont typeface="Verdana"/>
        <a:buChar char="◦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Gill Sans MT"/>
        </a:defRPr>
      </a:lvl2pPr>
      <a:lvl3pPr marL="886968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FEB80A"/>
        </a:buClr>
        <a:buSzPct val="100000"/>
        <a:buFont typeface="Wingdings 2"/>
        <a:buChar char="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Gill Sans MT"/>
        </a:defRPr>
      </a:lvl3pPr>
      <a:lvl4pPr marL="1097280" marR="0" lvl="3" indent="-173736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C32D2E"/>
        </a:buClr>
        <a:buSzPct val="100000"/>
        <a:buFont typeface="Wingdings 2"/>
        <a:buChar char="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Gill Sans MT"/>
        </a:defRPr>
      </a:lvl4pPr>
      <a:lvl5pPr marL="1298448" marR="0" lvl="4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84AA33"/>
        </a:buClr>
        <a:buSzPct val="100000"/>
        <a:buFont typeface="Wingdings 2"/>
        <a:buChar char="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Gill Sans MT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dirty="0"/>
              <a:t>Požadavky na sociální pracovníka ve zdravotnictví</a:t>
            </a:r>
          </a:p>
          <a:p>
            <a:pPr marL="82296" indent="0">
              <a:buNone/>
            </a:pPr>
            <a:r>
              <a:rPr lang="cs-CZ" b="1" dirty="0"/>
              <a:t>Znalosti</a:t>
            </a:r>
          </a:p>
          <a:p>
            <a:r>
              <a:rPr lang="cs-CZ" dirty="0"/>
              <a:t>Základní znalosti z oblasti zdravotnictví</a:t>
            </a:r>
          </a:p>
          <a:p>
            <a:r>
              <a:rPr lang="cs-CZ" dirty="0"/>
              <a:t>Všeobecná deklarace lidských práv</a:t>
            </a:r>
          </a:p>
          <a:p>
            <a:r>
              <a:rPr lang="cs-CZ" dirty="0"/>
              <a:t>Práva pacientů</a:t>
            </a:r>
          </a:p>
          <a:p>
            <a:r>
              <a:rPr lang="cs-CZ" dirty="0"/>
              <a:t>Deklarace práv  duševně postižených</a:t>
            </a:r>
          </a:p>
          <a:p>
            <a:r>
              <a:rPr lang="cs-CZ" dirty="0"/>
              <a:t>Charta práv tělesně postižených</a:t>
            </a:r>
          </a:p>
          <a:p>
            <a:r>
              <a:rPr lang="cs-CZ" dirty="0"/>
              <a:t>Legislativa</a:t>
            </a:r>
          </a:p>
          <a:p>
            <a:r>
              <a:rPr lang="cs-CZ" dirty="0"/>
              <a:t>Síť sociálních institucí</a:t>
            </a:r>
          </a:p>
        </p:txBody>
      </p:sp>
    </p:spTree>
    <p:extLst>
      <p:ext uri="{BB962C8B-B14F-4D97-AF65-F5344CB8AC3E}">
        <p14:creationId xmlns:p14="http://schemas.microsoft.com/office/powerpoint/2010/main" val="348915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900" dirty="0">
                <a:effectLst/>
              </a:rPr>
              <a:t>Náplň práce sociálního pracovníka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lnSpc>
                <a:spcPct val="90000"/>
              </a:lnSpc>
              <a:buNone/>
            </a:pPr>
            <a:r>
              <a:rPr lang="cs-CZ" sz="3000" b="1" dirty="0"/>
              <a:t>Poradenství</a:t>
            </a:r>
          </a:p>
          <a:p>
            <a:pPr lvl="0">
              <a:lnSpc>
                <a:spcPct val="90000"/>
              </a:lnSpc>
            </a:pPr>
            <a:r>
              <a:rPr lang="cs-CZ" sz="3000" dirty="0"/>
              <a:t>Při řešení nepříznivé sociální situace</a:t>
            </a:r>
          </a:p>
          <a:p>
            <a:pPr lvl="0">
              <a:lnSpc>
                <a:spcPct val="90000"/>
              </a:lnSpc>
            </a:pPr>
            <a:r>
              <a:rPr lang="cs-CZ" sz="3000" dirty="0"/>
              <a:t>Poskytování informací o možných postupech řešení</a:t>
            </a:r>
          </a:p>
          <a:p>
            <a:pPr lvl="0">
              <a:lnSpc>
                <a:spcPct val="90000"/>
              </a:lnSpc>
            </a:pPr>
            <a:r>
              <a:rPr lang="cs-CZ" sz="3000" dirty="0"/>
              <a:t>Plánování propuštění a následné péče (poradenství v oblasti následných služeb, podání žádostí atd.)</a:t>
            </a:r>
          </a:p>
          <a:p>
            <a:pPr lvl="0">
              <a:lnSpc>
                <a:spcPct val="90000"/>
              </a:lnSpc>
            </a:pPr>
            <a:r>
              <a:rPr lang="cs-CZ" sz="3000" dirty="0"/>
              <a:t>Poradenství při řešení finančních obtíží</a:t>
            </a:r>
          </a:p>
          <a:p>
            <a:pPr lvl="0">
              <a:lnSpc>
                <a:spcPct val="90000"/>
              </a:lnSpc>
            </a:pPr>
            <a:r>
              <a:rPr lang="cs-CZ" sz="3000" dirty="0"/>
              <a:t>Poradenství ohledně kompenzačních pomůcek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900" dirty="0">
                <a:effectLst/>
              </a:rPr>
              <a:t>Náplň práce sociálního pracovníka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lnSpc>
                <a:spcPct val="90000"/>
              </a:lnSpc>
              <a:buNone/>
            </a:pPr>
            <a:r>
              <a:rPr lang="cs-CZ" sz="2700" b="1" dirty="0"/>
              <a:t>Komunikace</a:t>
            </a:r>
          </a:p>
          <a:p>
            <a:pPr lvl="0">
              <a:lnSpc>
                <a:spcPct val="90000"/>
              </a:lnSpc>
            </a:pPr>
            <a:r>
              <a:rPr lang="cs-CZ" sz="2700" dirty="0"/>
              <a:t>Rozhovor s klientem, rodinou, skupinou</a:t>
            </a:r>
          </a:p>
          <a:p>
            <a:pPr lvl="0">
              <a:lnSpc>
                <a:spcPct val="90000"/>
              </a:lnSpc>
            </a:pPr>
            <a:r>
              <a:rPr lang="cs-CZ" sz="2700" dirty="0"/>
              <a:t>Asistence při rozhovoru klienta a jeho blízkých s odborníky interdisciplinárního týmu</a:t>
            </a:r>
          </a:p>
          <a:p>
            <a:pPr lvl="0">
              <a:lnSpc>
                <a:spcPct val="90000"/>
              </a:lnSpc>
            </a:pPr>
            <a:r>
              <a:rPr lang="cs-CZ" sz="2700" dirty="0"/>
              <a:t>Telefonické a elektronické formy komunikace</a:t>
            </a:r>
          </a:p>
          <a:p>
            <a:pPr lvl="0">
              <a:lnSpc>
                <a:spcPct val="90000"/>
              </a:lnSpc>
            </a:pPr>
            <a:r>
              <a:rPr lang="cs-CZ" sz="2700" dirty="0"/>
              <a:t>Sociální šetření</a:t>
            </a:r>
          </a:p>
          <a:p>
            <a:pPr lvl="0">
              <a:lnSpc>
                <a:spcPct val="90000"/>
              </a:lnSpc>
            </a:pPr>
            <a:r>
              <a:rPr lang="cs-CZ" sz="2700" dirty="0"/>
              <a:t>Podávání zpráv a povinných hlášení (OSPOD, PČR)</a:t>
            </a:r>
          </a:p>
          <a:p>
            <a:pPr lvl="0">
              <a:lnSpc>
                <a:spcPct val="90000"/>
              </a:lnSpc>
            </a:pPr>
            <a:r>
              <a:rPr lang="cs-CZ" sz="2700" dirty="0"/>
              <a:t>Spolupráce s dalšími odborníky</a:t>
            </a:r>
          </a:p>
          <a:p>
            <a:pPr lvl="0">
              <a:lnSpc>
                <a:spcPct val="90000"/>
              </a:lnSpc>
            </a:pPr>
            <a:r>
              <a:rPr lang="cs-CZ" sz="2700" dirty="0"/>
              <a:t>Zajištění sociální pohřbu (zemřelý bez pozůstalých)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Metody sociální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Sociální práce s jednotlivci</a:t>
            </a:r>
          </a:p>
          <a:p>
            <a:pPr>
              <a:lnSpc>
                <a:spcPct val="150000"/>
              </a:lnSpc>
            </a:pPr>
            <a:r>
              <a:rPr lang="cs-CZ" dirty="0"/>
              <a:t>Sociální práce s rodinou</a:t>
            </a:r>
          </a:p>
          <a:p>
            <a:pPr>
              <a:lnSpc>
                <a:spcPct val="150000"/>
              </a:lnSpc>
            </a:pPr>
            <a:r>
              <a:rPr lang="cs-CZ" dirty="0"/>
              <a:t>Sociální práce se skupinou</a:t>
            </a:r>
          </a:p>
          <a:p>
            <a:pPr>
              <a:lnSpc>
                <a:spcPct val="150000"/>
              </a:lnSpc>
            </a:pPr>
            <a:r>
              <a:rPr lang="cs-CZ" dirty="0"/>
              <a:t>Sociální práce s komunitou</a:t>
            </a:r>
          </a:p>
        </p:txBody>
      </p:sp>
    </p:spTree>
    <p:extLst>
      <p:ext uri="{BB962C8B-B14F-4D97-AF65-F5344CB8AC3E}">
        <p14:creationId xmlns:p14="http://schemas.microsoft.com/office/powerpoint/2010/main" val="121268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Sociální práce s jednotlivci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zdravotnictví výchozí a nezastupitelná</a:t>
            </a:r>
          </a:p>
          <a:p>
            <a:r>
              <a:rPr lang="cs-CZ" dirty="0"/>
              <a:t>Začátek: první kontakt s klientem a seznámení se s chorobopisem.</a:t>
            </a:r>
          </a:p>
          <a:p>
            <a:r>
              <a:rPr lang="cs-CZ" dirty="0"/>
              <a:t>Konkrétní přístupy podle potřeb a situace klienta (úkolově-orientovaný, přístup orientovaný na klienta podle </a:t>
            </a:r>
            <a:r>
              <a:rPr lang="cs-CZ" dirty="0" err="1"/>
              <a:t>Rogerse</a:t>
            </a:r>
            <a:r>
              <a:rPr lang="cs-CZ" dirty="0"/>
              <a:t> apod.)</a:t>
            </a:r>
          </a:p>
          <a:p>
            <a:r>
              <a:rPr lang="cs-CZ" dirty="0"/>
              <a:t>Nutná interdisciplinární spolupráce podle potřeb pacienta</a:t>
            </a:r>
          </a:p>
        </p:txBody>
      </p:sp>
    </p:spTree>
    <p:extLst>
      <p:ext uri="{BB962C8B-B14F-4D97-AF65-F5344CB8AC3E}">
        <p14:creationId xmlns:p14="http://schemas.microsoft.com/office/powerpoint/2010/main" val="7562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Sociální práce s rodinou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Rodina – systém skládající se ze subsystémů.</a:t>
            </a:r>
          </a:p>
          <a:p>
            <a:r>
              <a:rPr lang="cs-CZ" dirty="0"/>
              <a:t>Nutně odlišit sociální práci od terapie (problém-porucha)</a:t>
            </a:r>
          </a:p>
          <a:p>
            <a:r>
              <a:rPr lang="cs-CZ" dirty="0" smtClean="0"/>
              <a:t>Ujasnit si cíl pomoci – pomoc rodině jako celku zvládat a řešit problémy.</a:t>
            </a:r>
            <a:endParaRPr lang="cs-CZ" dirty="0"/>
          </a:p>
          <a:p>
            <a:r>
              <a:rPr lang="cs-CZ" dirty="0"/>
              <a:t>Krom běžných zásad je třeba nestrannost (nenechat se vtáhnout do nějaké koalice)</a:t>
            </a:r>
          </a:p>
          <a:p>
            <a:r>
              <a:rPr lang="cs-CZ" dirty="0"/>
              <a:t>Nestrannost není vždy možná, někdy je třeba zasáhnout (zneužívání, týrání apod.)</a:t>
            </a:r>
          </a:p>
        </p:txBody>
      </p:sp>
    </p:spTree>
    <p:extLst>
      <p:ext uri="{BB962C8B-B14F-4D97-AF65-F5344CB8AC3E}">
        <p14:creationId xmlns:p14="http://schemas.microsoft.com/office/powerpoint/2010/main" val="24124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Sociální práce s rodinou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/>
              <a:t>Specifika práce s rodinou ve zdravotnictví:</a:t>
            </a:r>
          </a:p>
          <a:p>
            <a:r>
              <a:rPr lang="cs-CZ" dirty="0"/>
              <a:t>Ne vždy se pracuje s celou rodinou – častěji jen  s částí (rodič-dítě) v různých situacích.</a:t>
            </a:r>
          </a:p>
          <a:p>
            <a:r>
              <a:rPr lang="cs-CZ" dirty="0"/>
              <a:t>Pomoc může potřebovat i dospělý člen rodiny či senior.</a:t>
            </a:r>
          </a:p>
          <a:p>
            <a:r>
              <a:rPr lang="cs-CZ" dirty="0"/>
              <a:t>Konkrétní postupy volí SP podle situace (poradce, koordinátor služeb, prostředník).</a:t>
            </a:r>
          </a:p>
          <a:p>
            <a:r>
              <a:rPr lang="cs-CZ" dirty="0"/>
              <a:t>Vždy je třeba posuzovat situaci klienta v rámci rodinného systému a komplexně posoudit potřeby.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91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Sociální práce se skupinou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zdravotnictví využívaná zřídka</a:t>
            </a:r>
          </a:p>
          <a:p>
            <a:r>
              <a:rPr lang="cs-CZ" dirty="0"/>
              <a:t>Zahraničí – často skupiny klientů se specifickým problémem</a:t>
            </a:r>
          </a:p>
          <a:p>
            <a:r>
              <a:rPr lang="cs-CZ" dirty="0"/>
              <a:t>ČR – nejčastěji svépomocné skupiny</a:t>
            </a:r>
          </a:p>
          <a:p>
            <a:pPr lvl="1"/>
            <a:r>
              <a:rPr lang="cs-CZ" dirty="0"/>
              <a:t>Vzájemná podpora</a:t>
            </a:r>
          </a:p>
          <a:p>
            <a:pPr lvl="1"/>
            <a:r>
              <a:rPr lang="cs-CZ" dirty="0"/>
              <a:t>Výměna zkušeností</a:t>
            </a:r>
          </a:p>
          <a:p>
            <a:pPr marL="585216" indent="-457200"/>
            <a:r>
              <a:rPr lang="cs-CZ" dirty="0"/>
              <a:t>Skupinová práce není vhodná pro všechny klienty </a:t>
            </a:r>
          </a:p>
          <a:p>
            <a:pPr marL="585216" indent="-457200"/>
            <a:r>
              <a:rPr lang="cs-CZ" dirty="0"/>
              <a:t>Nejčastější zaměření skupiny – pomoc, zřídka úkolově zaměřená</a:t>
            </a:r>
          </a:p>
        </p:txBody>
      </p:sp>
    </p:spTree>
    <p:extLst>
      <p:ext uri="{BB962C8B-B14F-4D97-AF65-F5344CB8AC3E}">
        <p14:creationId xmlns:p14="http://schemas.microsoft.com/office/powerpoint/2010/main" val="57037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Sociální práce s komunitou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 problém neprovázanosti zdravotní a sociální péče – zejména v dlouhodobé péči</a:t>
            </a:r>
          </a:p>
          <a:p>
            <a:r>
              <a:rPr lang="cs-CZ" dirty="0"/>
              <a:t>Vyhledávání klientů v nepříznivé situaci, analýza potřeb, řešení v rámci komunity. </a:t>
            </a:r>
          </a:p>
          <a:p>
            <a:r>
              <a:rPr lang="cs-CZ" dirty="0" err="1"/>
              <a:t>Empowerment</a:t>
            </a:r>
            <a:endParaRPr lang="cs-CZ" dirty="0"/>
          </a:p>
          <a:p>
            <a:r>
              <a:rPr lang="cs-CZ" dirty="0"/>
              <a:t>Komunitní plánování – cílem je posílit soudržnost komunity a zajistit dostupnost sociálních služeb.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04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40"/>
            <a:ext cx="7498079" cy="850104"/>
          </a:xfrm>
        </p:spPr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79" cy="5051644"/>
          </a:xfrm>
        </p:spPr>
        <p:txBody>
          <a:bodyPr/>
          <a:lstStyle/>
          <a:p>
            <a:pPr marL="82296" indent="0">
              <a:buNone/>
            </a:pPr>
            <a:r>
              <a:rPr lang="cs-CZ" dirty="0"/>
              <a:t>Setkání SP klient - nalezení adekvátní podpory v obtížné životní situaci klienta.</a:t>
            </a:r>
          </a:p>
          <a:p>
            <a:pPr marL="82296" indent="0">
              <a:buNone/>
            </a:pPr>
            <a:r>
              <a:rPr lang="cs-CZ" dirty="0"/>
              <a:t>Odklon od paternalistického přístupu k partnerskému. </a:t>
            </a:r>
          </a:p>
          <a:p>
            <a:pPr marL="82296" indent="0">
              <a:buNone/>
            </a:pPr>
            <a:r>
              <a:rPr lang="cs-CZ" dirty="0"/>
              <a:t>Vztah mezi SP a klientem vzniká:</a:t>
            </a:r>
          </a:p>
          <a:p>
            <a:pPr marL="82296" indent="0">
              <a:buNone/>
            </a:pPr>
            <a:r>
              <a:rPr lang="cs-CZ" b="1" dirty="0"/>
              <a:t>Pacient sám požádá SP o pomoc </a:t>
            </a:r>
            <a:r>
              <a:rPr lang="cs-CZ" dirty="0"/>
              <a:t>– v české praxi zřídka, SP není člen týmu na oddělení. Pacient musí požádat lékaře či příbuzné o zprostředkování tohoto kontaktu.</a:t>
            </a:r>
          </a:p>
        </p:txBody>
      </p:sp>
    </p:spTree>
    <p:extLst>
      <p:ext uri="{BB962C8B-B14F-4D97-AF65-F5344CB8AC3E}">
        <p14:creationId xmlns:p14="http://schemas.microsoft.com/office/powerpoint/2010/main" val="175217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 osloví lékař či sestra</a:t>
            </a:r>
            <a:r>
              <a:rPr lang="cs-CZ" dirty="0"/>
              <a:t>, pokud dojdou k závěru, že pacient potřebuje pomoc  - otázka je, zda může zdravotnický personál identifikovat všechny problémy, které by měl řešit sociální pracovník. </a:t>
            </a:r>
          </a:p>
          <a:p>
            <a:r>
              <a:rPr lang="cs-CZ" b="1" dirty="0"/>
              <a:t>Depistáž</a:t>
            </a:r>
            <a:r>
              <a:rPr lang="cs-CZ" dirty="0"/>
              <a:t> – aktivní vyhledávání klientů SP – problémem je množství klientů (1 SP na 200 a více lůžek)</a:t>
            </a:r>
          </a:p>
        </p:txBody>
      </p:sp>
    </p:spTree>
    <p:extLst>
      <p:ext uri="{BB962C8B-B14F-4D97-AF65-F5344CB8AC3E}">
        <p14:creationId xmlns:p14="http://schemas.microsoft.com/office/powerpoint/2010/main" val="86378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/>
              <a:t>Dovednosti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Pozorování</a:t>
            </a:r>
          </a:p>
          <a:p>
            <a:r>
              <a:rPr lang="cs-CZ" dirty="0"/>
              <a:t>Orientace v problému</a:t>
            </a:r>
          </a:p>
          <a:p>
            <a:r>
              <a:rPr lang="cs-CZ" dirty="0"/>
              <a:t>Navržení řešení problému</a:t>
            </a:r>
          </a:p>
          <a:p>
            <a:r>
              <a:rPr lang="cs-CZ" dirty="0"/>
              <a:t>Spolupráce v týmu</a:t>
            </a:r>
          </a:p>
        </p:txBody>
      </p:sp>
    </p:spTree>
    <p:extLst>
      <p:ext uri="{BB962C8B-B14F-4D97-AF65-F5344CB8AC3E}">
        <p14:creationId xmlns:p14="http://schemas.microsoft.com/office/powerpoint/2010/main" val="3627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79" cy="5328592"/>
          </a:xfrm>
        </p:spPr>
        <p:txBody>
          <a:bodyPr/>
          <a:lstStyle/>
          <a:p>
            <a:pPr marL="82296" indent="0">
              <a:buNone/>
            </a:pPr>
            <a:r>
              <a:rPr lang="cs-CZ" b="1" dirty="0"/>
              <a:t>Akutně nemocní </a:t>
            </a:r>
            <a:endParaRPr lang="cs-CZ" dirty="0"/>
          </a:p>
          <a:p>
            <a:r>
              <a:rPr lang="cs-CZ" dirty="0"/>
              <a:t>Náhlé přerušení normálního způsobu života, pak návrat k původnímu zdraví. </a:t>
            </a:r>
          </a:p>
          <a:p>
            <a:r>
              <a:rPr lang="cs-CZ" dirty="0"/>
              <a:t>Pomoc vyrovnat se s náhle vzniklou situací, odloučením od rodiny, práce, prožívání obav, bolesti. Pro nemocného jde vždy o zátěžovou situaci.</a:t>
            </a:r>
          </a:p>
          <a:p>
            <a:r>
              <a:rPr lang="cs-CZ" dirty="0"/>
              <a:t>SP poskytuje poradenství, pomoc s praktickými problémy, psychosomatické prožívání nemoci.</a:t>
            </a:r>
          </a:p>
        </p:txBody>
      </p:sp>
    </p:spTree>
    <p:extLst>
      <p:ext uri="{BB962C8B-B14F-4D97-AF65-F5344CB8AC3E}">
        <p14:creationId xmlns:p14="http://schemas.microsoft.com/office/powerpoint/2010/main" val="278883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/>
              <a:t>Chronicky nemocní </a:t>
            </a:r>
            <a:endParaRPr lang="cs-CZ" dirty="0"/>
          </a:p>
          <a:p>
            <a:r>
              <a:rPr lang="cs-CZ" dirty="0"/>
              <a:t>Opakované hospitalizace, nutnost naučit se žít s nemocí a přizpůsobit se jejím symptomům. </a:t>
            </a:r>
          </a:p>
          <a:p>
            <a:r>
              <a:rPr lang="cs-CZ" dirty="0"/>
              <a:t>Ukončení hospitalizace znamená návrat domů, ale zdravotní omezení zůstávají. </a:t>
            </a:r>
          </a:p>
          <a:p>
            <a:r>
              <a:rPr lang="cs-CZ" dirty="0"/>
              <a:t>Pomoci klientům akceptovat změněnou situaci a nacházet vnitřní i vnější zdroje klienta, aby se s ní vypořádal. </a:t>
            </a:r>
          </a:p>
        </p:txBody>
      </p:sp>
    </p:spTree>
    <p:extLst>
      <p:ext uri="{BB962C8B-B14F-4D97-AF65-F5344CB8AC3E}">
        <p14:creationId xmlns:p14="http://schemas.microsoft.com/office/powerpoint/2010/main" val="332705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Nejčastější klientela: </a:t>
            </a:r>
          </a:p>
          <a:p>
            <a:pPr marL="82296" indent="0">
              <a:buNone/>
            </a:pPr>
            <a:r>
              <a:rPr lang="cs-CZ" b="1" dirty="0"/>
              <a:t>Senioři se sníženou soběstačností </a:t>
            </a:r>
            <a:r>
              <a:rPr lang="cs-CZ" dirty="0"/>
              <a:t>– zprostředkování následné zdravotní a sociální péče, pokud je to možné návrat do domácího prostředí. Často jde o pacienty po IM, CMP, zlomenině krčku kyčelního kloubu, pacienty s demencí, pacienty z rehabilitačních klinik a </a:t>
            </a:r>
            <a:r>
              <a:rPr lang="cs-CZ" dirty="0" smtClean="0"/>
              <a:t>ONP.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06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79" cy="5256584"/>
          </a:xfrm>
        </p:spPr>
        <p:txBody>
          <a:bodyPr/>
          <a:lstStyle/>
          <a:p>
            <a:pPr marL="82296" indent="0">
              <a:buNone/>
            </a:pPr>
            <a:r>
              <a:rPr lang="cs-CZ" b="1" dirty="0"/>
              <a:t>Onkologicky nemocní </a:t>
            </a:r>
            <a:r>
              <a:rPr lang="cs-CZ" dirty="0"/>
              <a:t>– dospělí i děti – diagnóza nádorového onemocnění vždy vyvolává rozrušení, strach, obavy, deprese, zlost, bezmoc. </a:t>
            </a:r>
          </a:p>
          <a:p>
            <a:r>
              <a:rPr lang="cs-CZ" dirty="0"/>
              <a:t>Pacienta čeká náročná terapie, která může ovlivnit jeho emoce, způsobit hormonální změny, únavu atd. </a:t>
            </a:r>
          </a:p>
          <a:p>
            <a:r>
              <a:rPr lang="cs-CZ" dirty="0"/>
              <a:t>Ze strany SP je třeba poskytnout psychosociální podporu i praktickou pomoc (dávky, pomůcky atd.)</a:t>
            </a:r>
          </a:p>
        </p:txBody>
      </p:sp>
    </p:spTree>
    <p:extLst>
      <p:ext uri="{BB962C8B-B14F-4D97-AF65-F5344CB8AC3E}">
        <p14:creationId xmlns:p14="http://schemas.microsoft.com/office/powerpoint/2010/main" val="61420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79" cy="5184576"/>
          </a:xfrm>
        </p:spPr>
        <p:txBody>
          <a:bodyPr/>
          <a:lstStyle/>
          <a:p>
            <a:pPr marL="82296" indent="0">
              <a:buNone/>
            </a:pPr>
            <a:r>
              <a:rPr lang="cs-CZ" b="1" dirty="0"/>
              <a:t>Těžce nemocní </a:t>
            </a:r>
            <a:endParaRPr lang="cs-CZ" dirty="0"/>
          </a:p>
          <a:p>
            <a:r>
              <a:rPr lang="cs-CZ" dirty="0"/>
              <a:t>Chronicky nemocní, postižení úrazem, jakéhokoli věku. Jejich nemoc je závažná, prognóza a naděje na vyléčení špatná. </a:t>
            </a:r>
          </a:p>
          <a:p>
            <a:r>
              <a:rPr lang="cs-CZ" dirty="0"/>
              <a:t>Změna zdravotního stavu je často ireverzibilní, problémem je časté střídání remise a relapsu.</a:t>
            </a:r>
          </a:p>
          <a:p>
            <a:r>
              <a:rPr lang="cs-CZ" dirty="0"/>
              <a:t> Jedná se např. o klienty s renálním selháním závislé na dialýze, HIV pozitivní i nemocné AIDS.</a:t>
            </a:r>
          </a:p>
        </p:txBody>
      </p:sp>
    </p:spTree>
    <p:extLst>
      <p:ext uri="{BB962C8B-B14F-4D97-AF65-F5344CB8AC3E}">
        <p14:creationId xmlns:p14="http://schemas.microsoft.com/office/powerpoint/2010/main" val="147143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/>
              <a:t>Klienti klinik gynekologicko-porodnických a novorozeneckých</a:t>
            </a:r>
            <a:r>
              <a:rPr lang="cs-CZ" dirty="0"/>
              <a:t>  </a:t>
            </a:r>
          </a:p>
          <a:p>
            <a:r>
              <a:rPr lang="cs-CZ" dirty="0"/>
              <a:t>Novorozené opuštěné děti, matky samoživitelky, rodiče s postiženým novorozencem, rodičky závislé na návykových látkách, které nevyhledaly prenatální péči, rodiče zříkající se novorozence, matky s poporodní depresí a psychózou. </a:t>
            </a:r>
          </a:p>
        </p:txBody>
      </p:sp>
    </p:spTree>
    <p:extLst>
      <p:ext uri="{BB962C8B-B14F-4D97-AF65-F5344CB8AC3E}">
        <p14:creationId xmlns:p14="http://schemas.microsoft.com/office/powerpoint/2010/main" val="77903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796"/>
            <a:ext cx="7890079" cy="4800600"/>
          </a:xfrm>
        </p:spPr>
        <p:txBody>
          <a:bodyPr/>
          <a:lstStyle/>
          <a:p>
            <a:pPr marL="82296" indent="0">
              <a:buNone/>
            </a:pPr>
            <a:r>
              <a:rPr lang="cs-CZ" b="1" dirty="0"/>
              <a:t>Dětští pacienti </a:t>
            </a:r>
            <a:endParaRPr lang="cs-CZ" dirty="0"/>
          </a:p>
          <a:p>
            <a:r>
              <a:rPr lang="cs-CZ" dirty="0"/>
              <a:t>Hospitalizovaní zejména na pediatrických klinikách i specializovaných pracovištích, často na popáleninových klinikách. </a:t>
            </a:r>
          </a:p>
          <a:p>
            <a:r>
              <a:rPr lang="cs-CZ" dirty="0"/>
              <a:t>SP je kontaktován i v případě podezření na týrání, zneužívání a zanedbávání dítěte. </a:t>
            </a:r>
          </a:p>
          <a:p>
            <a:r>
              <a:rPr lang="cs-CZ" dirty="0"/>
              <a:t>Na SP se obrací i rodiny jakýmkoli způsobem znevýhodněné. </a:t>
            </a:r>
          </a:p>
          <a:p>
            <a:pPr marL="82296" indent="0">
              <a:buNone/>
            </a:pPr>
            <a:r>
              <a:rPr lang="cs-CZ" dirty="0"/>
              <a:t>http://www.vagonari.cz/</a:t>
            </a:r>
          </a:p>
        </p:txBody>
      </p:sp>
    </p:spTree>
    <p:extLst>
      <p:ext uri="{BB962C8B-B14F-4D97-AF65-F5344CB8AC3E}">
        <p14:creationId xmlns:p14="http://schemas.microsoft.com/office/powerpoint/2010/main" val="27220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/>
              <a:t>Klienti závislí na návykových látkách</a:t>
            </a:r>
          </a:p>
          <a:p>
            <a:r>
              <a:rPr lang="cs-CZ" dirty="0"/>
              <a:t>Hospitalizovaní na detoxikačním oddělení či jinde. </a:t>
            </a:r>
          </a:p>
          <a:p>
            <a:r>
              <a:rPr lang="cs-CZ" dirty="0"/>
              <a:t>Detoxikace je základním předpokladem pro přijetí do odvykacího programu. </a:t>
            </a:r>
          </a:p>
          <a:p>
            <a:r>
              <a:rPr lang="cs-CZ" dirty="0"/>
              <a:t>SP může motivovat klienta k abstinenci, léčbě a dalšímu životu bez závislosti, nasměrování k hledání jiných životních hodnot. </a:t>
            </a:r>
          </a:p>
        </p:txBody>
      </p:sp>
    </p:spTree>
    <p:extLst>
      <p:ext uri="{BB962C8B-B14F-4D97-AF65-F5344CB8AC3E}">
        <p14:creationId xmlns:p14="http://schemas.microsoft.com/office/powerpoint/2010/main" val="51458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40"/>
            <a:ext cx="7498079" cy="850104"/>
          </a:xfrm>
        </p:spPr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79" cy="5195660"/>
          </a:xfrm>
        </p:spPr>
        <p:txBody>
          <a:bodyPr/>
          <a:lstStyle/>
          <a:p>
            <a:pPr marL="82296" indent="0">
              <a:buNone/>
            </a:pPr>
            <a:r>
              <a:rPr lang="cs-CZ" b="1" dirty="0"/>
              <a:t>Klienti bez domova</a:t>
            </a:r>
            <a:r>
              <a:rPr lang="cs-CZ" dirty="0"/>
              <a:t> </a:t>
            </a:r>
          </a:p>
          <a:p>
            <a:r>
              <a:rPr lang="cs-CZ" dirty="0"/>
              <a:t>Osoby bez přístřeší, s bydlením v nejistých nebo nedostatečných podmínkách. </a:t>
            </a:r>
          </a:p>
          <a:p>
            <a:r>
              <a:rPr lang="cs-CZ" dirty="0" err="1"/>
              <a:t>Squateři</a:t>
            </a:r>
            <a:r>
              <a:rPr lang="cs-CZ" dirty="0"/>
              <a:t>, narkomani, příležitostní dělníci, lidé s kriminální minulostí, senioři neschopni pokrýt životní náklady. </a:t>
            </a:r>
          </a:p>
          <a:p>
            <a:r>
              <a:rPr lang="cs-CZ" dirty="0"/>
              <a:t>Do </a:t>
            </a:r>
            <a:r>
              <a:rPr lang="cs-CZ" dirty="0" err="1"/>
              <a:t>zdr</a:t>
            </a:r>
            <a:r>
              <a:rPr lang="cs-CZ" dirty="0"/>
              <a:t>. zařízení se dostávají z důvodu nepříznivého zdravotního stavu, závislostí, v zimním období z důvodu podchlazení.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2133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40"/>
            <a:ext cx="7674055" cy="778096"/>
          </a:xfrm>
        </p:spPr>
        <p:txBody>
          <a:bodyPr/>
          <a:lstStyle/>
          <a:p>
            <a:r>
              <a:rPr lang="cs-CZ" dirty="0">
                <a:effectLst/>
              </a:rPr>
              <a:t>Základní typologie klientů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052736"/>
            <a:ext cx="7920880" cy="5805264"/>
          </a:xfrm>
        </p:spPr>
        <p:txBody>
          <a:bodyPr/>
          <a:lstStyle/>
          <a:p>
            <a:pPr marL="82296" indent="0">
              <a:buNone/>
            </a:pPr>
            <a:r>
              <a:rPr lang="cs-CZ" b="1" dirty="0"/>
              <a:t>Klienti poskytující sexuální služby</a:t>
            </a:r>
            <a:endParaRPr lang="cs-CZ" dirty="0"/>
          </a:p>
          <a:p>
            <a:r>
              <a:rPr lang="cs-CZ" sz="3000" dirty="0"/>
              <a:t>Úzce se prolíná s klientelou se závislostmi, těhotenstvím, </a:t>
            </a:r>
            <a:r>
              <a:rPr lang="cs-CZ" sz="3000" dirty="0" smtClean="0"/>
              <a:t>porodem</a:t>
            </a:r>
            <a:r>
              <a:rPr lang="cs-CZ" sz="3000" dirty="0"/>
              <a:t> </a:t>
            </a:r>
            <a:r>
              <a:rPr lang="cs-CZ" sz="3000" dirty="0" smtClean="0"/>
              <a:t>a nepříznivou soc. situací</a:t>
            </a:r>
            <a:endParaRPr lang="cs-CZ" sz="3000" dirty="0"/>
          </a:p>
          <a:p>
            <a:r>
              <a:rPr lang="cs-CZ" sz="3000" dirty="0"/>
              <a:t>SP se může podílet na identifikaci nucené prostituce či jiné trestné činnosti, pomoc při hledání bydlení, nové práce, dokladů, pobytu v ČR, psychosociální podpora v náročné situaci. </a:t>
            </a:r>
          </a:p>
          <a:p>
            <a:r>
              <a:rPr lang="cs-CZ" sz="3000" dirty="0"/>
              <a:t>Zapojení do preventivních programů přenos HIV, poradenství v této oblasti, spolupráce s dalšími institucemi (La Strada)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412850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/>
              <a:t>Osobnostní charakteristiky</a:t>
            </a:r>
          </a:p>
          <a:p>
            <a:r>
              <a:rPr lang="cs-CZ" dirty="0"/>
              <a:t>Empatie, autentičnost, vřelost</a:t>
            </a:r>
          </a:p>
          <a:p>
            <a:r>
              <a:rPr lang="cs-CZ" dirty="0"/>
              <a:t>Zájem o klienta</a:t>
            </a:r>
          </a:p>
          <a:p>
            <a:r>
              <a:rPr lang="cs-CZ" dirty="0"/>
              <a:t>Bezpodmínečné přijetí klienta</a:t>
            </a:r>
          </a:p>
          <a:p>
            <a:r>
              <a:rPr lang="cs-CZ" dirty="0"/>
              <a:t>Důvěra</a:t>
            </a:r>
          </a:p>
          <a:p>
            <a:r>
              <a:rPr lang="cs-CZ" dirty="0"/>
              <a:t>Vymezení hranic ve vztahu s klientem</a:t>
            </a:r>
          </a:p>
          <a:p>
            <a:r>
              <a:rPr lang="cs-CZ" dirty="0"/>
              <a:t>Rozlišování vlastních kompetencí</a:t>
            </a:r>
          </a:p>
          <a:p>
            <a:r>
              <a:rPr lang="cs-CZ" dirty="0"/>
              <a:t>Respektování etických principů sociální práce – etický kodex soc. práce</a:t>
            </a:r>
          </a:p>
        </p:txBody>
      </p:sp>
    </p:spTree>
    <p:extLst>
      <p:ext uri="{BB962C8B-B14F-4D97-AF65-F5344CB8AC3E}">
        <p14:creationId xmlns:p14="http://schemas.microsoft.com/office/powerpoint/2010/main" val="262846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Sociální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79" cy="5256584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/>
              <a:t>Nemocný ve zdravotnickém prostředí</a:t>
            </a:r>
          </a:p>
          <a:p>
            <a:r>
              <a:rPr lang="cs-CZ" dirty="0"/>
              <a:t>Anonymita nemocného</a:t>
            </a:r>
          </a:p>
          <a:p>
            <a:r>
              <a:rPr lang="cs-CZ" dirty="0"/>
              <a:t>Nerespektování autonomie nemocného</a:t>
            </a:r>
          </a:p>
          <a:p>
            <a:r>
              <a:rPr lang="cs-CZ" dirty="0"/>
              <a:t>Nerespektování přirozeného studu</a:t>
            </a:r>
          </a:p>
          <a:p>
            <a:r>
              <a:rPr lang="cs-CZ" dirty="0"/>
              <a:t>Nepřesná, malá nebo žádná informovanost nemocného</a:t>
            </a:r>
          </a:p>
          <a:p>
            <a:r>
              <a:rPr lang="cs-CZ" dirty="0"/>
              <a:t>Izolace od běžného života</a:t>
            </a:r>
          </a:p>
          <a:p>
            <a:r>
              <a:rPr lang="cs-CZ" dirty="0"/>
              <a:t>Nemocniční provoz a nemocniční prostředí</a:t>
            </a:r>
          </a:p>
          <a:p>
            <a:r>
              <a:rPr lang="cs-CZ" dirty="0"/>
              <a:t>Pobyt mezi těžce nemocnými</a:t>
            </a:r>
          </a:p>
        </p:txBody>
      </p:sp>
    </p:spTree>
    <p:extLst>
      <p:ext uri="{BB962C8B-B14F-4D97-AF65-F5344CB8AC3E}">
        <p14:creationId xmlns:p14="http://schemas.microsoft.com/office/powerpoint/2010/main" val="232214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effectLst/>
              </a:rPr>
              <a:t>Pokročilý </a:t>
            </a:r>
            <a:r>
              <a:rPr lang="cs-CZ" dirty="0" err="1">
                <a:effectLst/>
              </a:rPr>
              <a:t>multisystémový</a:t>
            </a:r>
            <a:r>
              <a:rPr lang="cs-CZ" dirty="0">
                <a:effectLst/>
              </a:rPr>
              <a:t> přístup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000" dirty="0"/>
              <a:t>Jde o přístup holistický, integrační, ekologický</a:t>
            </a:r>
          </a:p>
          <a:p>
            <a:pPr lvl="0"/>
            <a:r>
              <a:rPr lang="cs-CZ" sz="3000" dirty="0"/>
              <a:t>Vychází ze systémového posouzení konkrétního klienta</a:t>
            </a:r>
          </a:p>
          <a:p>
            <a:pPr lvl="0"/>
            <a:r>
              <a:rPr lang="cs-CZ" sz="3000" dirty="0"/>
              <a:t>Jde o perspektivu, jak pracovat s klienty za využití všech znalostí a dovedností SP</a:t>
            </a:r>
          </a:p>
          <a:p>
            <a:pPr lvl="0"/>
            <a:r>
              <a:rPr lang="cs-CZ" sz="3000" dirty="0"/>
              <a:t>Pokročilý – zahrnuje vše, je postavený na znalostech a dovednostech SP v oblasti lidského jednání, soc. prostředí, soc. politiky, metod a přístupů k práci s klienty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effectLst/>
              </a:rPr>
              <a:t>Pokročilý </a:t>
            </a:r>
            <a:r>
              <a:rPr lang="cs-CZ" dirty="0" err="1">
                <a:effectLst/>
              </a:rPr>
              <a:t>multisystémový</a:t>
            </a:r>
            <a:r>
              <a:rPr lang="cs-CZ" dirty="0">
                <a:effectLst/>
              </a:rPr>
              <a:t> přístup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Multisystémový</a:t>
            </a:r>
            <a:r>
              <a:rPr lang="cs-CZ" dirty="0"/>
              <a:t> – jedinec je vždy součástí systémů a subsystémů, které se vzájemně ovlivňují a působí na sebe.</a:t>
            </a:r>
          </a:p>
          <a:p>
            <a:pPr marL="82296" lvl="0" indent="0">
              <a:buNone/>
            </a:pPr>
            <a:r>
              <a:rPr lang="cs-CZ" dirty="0"/>
              <a:t>Zvažují se následující úrovně:</a:t>
            </a:r>
          </a:p>
          <a:p>
            <a:r>
              <a:rPr lang="cs-CZ" dirty="0"/>
              <a:t>Biologická dimenze – poznatky z klinických oborů a psychologie, spolupráce s odborníky, znalost vlastních kompetencí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40"/>
            <a:ext cx="7498079" cy="850104"/>
          </a:xfrm>
        </p:spPr>
        <p:txBody>
          <a:bodyPr/>
          <a:lstStyle/>
          <a:p>
            <a:r>
              <a:rPr lang="cs-CZ" dirty="0">
                <a:effectLst/>
              </a:rPr>
              <a:t>Pokročilý </a:t>
            </a:r>
            <a:r>
              <a:rPr lang="cs-CZ" dirty="0" err="1">
                <a:effectLst/>
              </a:rPr>
              <a:t>multisystémový</a:t>
            </a:r>
            <a:r>
              <a:rPr lang="cs-CZ" dirty="0">
                <a:effectLst/>
              </a:rPr>
              <a:t>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79" cy="5472608"/>
          </a:xfrm>
        </p:spPr>
        <p:txBody>
          <a:bodyPr/>
          <a:lstStyle/>
          <a:p>
            <a:r>
              <a:rPr lang="cs-CZ" dirty="0"/>
              <a:t>Psychosociální dimenze – schopnost rozpoznat počínající duševní onemocnění, vyhodnotit mentální stav, znát základy krizové intervence</a:t>
            </a:r>
          </a:p>
          <a:p>
            <a:r>
              <a:rPr lang="cs-CZ" dirty="0"/>
              <a:t>Rodinná dimenze – respektovat vztahovou síť, zapojit do spolupráce blízké osoby</a:t>
            </a:r>
          </a:p>
          <a:p>
            <a:r>
              <a:rPr lang="cs-CZ" dirty="0"/>
              <a:t>Duchovní/existenciální dimenze – víra může pomoci v náročných situacích, vyrovnání se s nimi. Otázka životních cílů, smyslu.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58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Pokročilý </a:t>
            </a:r>
            <a:r>
              <a:rPr lang="cs-CZ" dirty="0" err="1">
                <a:effectLst/>
              </a:rPr>
              <a:t>multisystémový</a:t>
            </a:r>
            <a:r>
              <a:rPr lang="cs-CZ" dirty="0">
                <a:effectLst/>
              </a:rPr>
              <a:t>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dimenze – zdravotní problémy mohou být důsledkem působení sociálního prostředí, SP může některým obtížím předejít (např. opakované hospitalizace)</a:t>
            </a:r>
          </a:p>
          <a:p>
            <a:r>
              <a:rPr lang="cs-CZ" dirty="0"/>
              <a:t>Makro dimenze – organizace komunitních aktivit s cílem udržet zdraví populace; nutné znalosti z oblasti práva, sociální politiky, epidemiologie, komunitních plánů atd.</a:t>
            </a:r>
          </a:p>
        </p:txBody>
      </p:sp>
    </p:spTree>
    <p:extLst>
      <p:ext uri="{BB962C8B-B14F-4D97-AF65-F5344CB8AC3E}">
        <p14:creationId xmlns:p14="http://schemas.microsoft.com/office/powerpoint/2010/main" val="235431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KUZNÍKOVÁ I.: </a:t>
            </a:r>
            <a:r>
              <a:rPr lang="cs-CZ" i="1" dirty="0"/>
              <a:t>Sociální práce ve zdravotnictví, </a:t>
            </a:r>
            <a:r>
              <a:rPr lang="cs-CZ" dirty="0"/>
              <a:t>Praha, </a:t>
            </a:r>
            <a:r>
              <a:rPr lang="cs-CZ" dirty="0" err="1"/>
              <a:t>Grada</a:t>
            </a:r>
            <a:r>
              <a:rPr lang="cs-CZ" dirty="0"/>
              <a:t> 2011 str. </a:t>
            </a:r>
            <a:r>
              <a:rPr lang="cs-CZ"/>
              <a:t>13-92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41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Sociální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Pracovní náplň sociálního pracovníka ve zdravotnictví</a:t>
            </a:r>
          </a:p>
          <a:p>
            <a:r>
              <a:rPr lang="cs-CZ" dirty="0"/>
              <a:t>Podle zákona 96/2004 je za výkon povolání zdravotně sociálního pracovníka považována činnost v rámci preventivní, diagnostické a rehabilitační péče, podílí se na ošetřovatelské péči v oblasti uspokojování sociálních potřeb klientů</a:t>
            </a:r>
          </a:p>
        </p:txBody>
      </p:sp>
    </p:spTree>
    <p:extLst>
      <p:ext uri="{BB962C8B-B14F-4D97-AF65-F5344CB8AC3E}">
        <p14:creationId xmlns:p14="http://schemas.microsoft.com/office/powerpoint/2010/main" val="200908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187624" y="359898"/>
            <a:ext cx="7848872" cy="836854"/>
          </a:xfrm>
        </p:spPr>
        <p:txBody>
          <a:bodyPr/>
          <a:lstStyle/>
          <a:p>
            <a:pPr lvl="0"/>
            <a:r>
              <a:rPr lang="cs-CZ" dirty="0">
                <a:effectLst/>
              </a:rPr>
              <a:t>Náplň práce sociálního pracovníka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432563" y="1412777"/>
            <a:ext cx="7406640" cy="4536504"/>
          </a:xfrm>
        </p:spPr>
        <p:txBody>
          <a:bodyPr/>
          <a:lstStyle/>
          <a:p>
            <a:pPr lvl="0"/>
            <a:r>
              <a:rPr lang="cs-CZ" dirty="0"/>
              <a:t>Činnosti SP ve zdravotnickém zařízení</a:t>
            </a:r>
          </a:p>
          <a:p>
            <a:pPr marL="484632" lvl="0" indent="-457200">
              <a:buFont typeface="Arial" pitchFamily="34"/>
              <a:buChar char="•"/>
            </a:pPr>
            <a:r>
              <a:rPr lang="cs-CZ" dirty="0"/>
              <a:t>Řešení situace akutně hospitalizovaných klientů – na přizvání lékaře</a:t>
            </a:r>
          </a:p>
          <a:p>
            <a:pPr marL="484632" lvl="0" indent="-457200">
              <a:buFont typeface="Arial" pitchFamily="34"/>
              <a:buChar char="•"/>
            </a:pPr>
            <a:r>
              <a:rPr lang="cs-CZ" dirty="0"/>
              <a:t>Sociální pomoc u chronicky nemocných – poradenství, jednání s institucemi, plán péče a soc. rehabilitace, zprostředkování návazných služeb (finance, bydlení), spolupráce s rodinou, psychosociální podpora</a:t>
            </a:r>
          </a:p>
          <a:p>
            <a:pPr marL="484632" lvl="0" indent="-457200">
              <a:buFont typeface="Arial" pitchFamily="34"/>
              <a:buChar char="•"/>
            </a:pPr>
            <a:r>
              <a:rPr lang="cs-CZ" dirty="0"/>
              <a:t>Sociální prevence – zjištění případných obtíží a potřeb, poradenství</a:t>
            </a:r>
          </a:p>
          <a:p>
            <a:pPr marL="484632" lvl="0" indent="-457200">
              <a:buFont typeface="Arial" pitchFamily="34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900" dirty="0">
                <a:effectLst/>
              </a:rPr>
              <a:t>Náplň práce sociálního pracovníka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Sociální anamnéza a prognóza – cílem je reintegrace, začlenění do původních sociálních rolí, vliv sociální situace na </a:t>
            </a:r>
            <a:r>
              <a:rPr lang="cs-CZ" dirty="0" err="1"/>
              <a:t>zdr</a:t>
            </a:r>
            <a:r>
              <a:rPr lang="cs-CZ" dirty="0"/>
              <a:t>. stav a léčbu, další pomoc, práce s rodinou při trvalém poškození zdravotního stavu</a:t>
            </a:r>
          </a:p>
          <a:p>
            <a:pPr lvl="0"/>
            <a:r>
              <a:rPr lang="cs-CZ" dirty="0"/>
              <a:t>Aplikace metod sociální práce</a:t>
            </a:r>
          </a:p>
          <a:p>
            <a:pPr marL="402336" lvl="1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900" dirty="0">
                <a:effectLst/>
              </a:rPr>
              <a:t>Náplň práce sociálního pracovníka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buNone/>
            </a:pPr>
            <a:r>
              <a:rPr lang="cs-CZ" dirty="0"/>
              <a:t>Praktické činnosti SP ve zdravotnictví vychází z důkladné soc. anamnézy, následně se volí metody a přístupy vhodné pro situaci daného klienta</a:t>
            </a:r>
          </a:p>
          <a:p>
            <a:pPr marL="82296" lvl="0" indent="0">
              <a:buNone/>
            </a:pPr>
            <a:r>
              <a:rPr lang="cs-CZ" dirty="0"/>
              <a:t>Činnosti se dají rozdělit do několika tematických okruhů: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900" dirty="0">
                <a:effectLst/>
              </a:rPr>
              <a:t>Náplň práce sociálního pracovníka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lnSpc>
                <a:spcPct val="90000"/>
              </a:lnSpc>
              <a:buNone/>
            </a:pPr>
            <a:r>
              <a:rPr lang="cs-CZ" b="1" dirty="0"/>
              <a:t>Psychosociální podpora</a:t>
            </a:r>
          </a:p>
          <a:p>
            <a:pPr lvl="0">
              <a:lnSpc>
                <a:spcPct val="90000"/>
              </a:lnSpc>
            </a:pPr>
            <a:r>
              <a:rPr lang="cs-CZ" dirty="0"/>
              <a:t>Obhajoba potřeb klientů vůči </a:t>
            </a:r>
            <a:r>
              <a:rPr lang="cs-CZ" dirty="0" err="1"/>
              <a:t>zdr</a:t>
            </a:r>
            <a:r>
              <a:rPr lang="cs-CZ" dirty="0"/>
              <a:t>. zařízení, rodině, </a:t>
            </a:r>
            <a:r>
              <a:rPr lang="cs-CZ" dirty="0" smtClean="0"/>
              <a:t>zaměstnavateli, </a:t>
            </a:r>
            <a:r>
              <a:rPr lang="cs-CZ" dirty="0"/>
              <a:t>atd.</a:t>
            </a:r>
          </a:p>
          <a:p>
            <a:pPr lvl="0">
              <a:lnSpc>
                <a:spcPct val="90000"/>
              </a:lnSpc>
            </a:pPr>
            <a:r>
              <a:rPr lang="cs-CZ" dirty="0"/>
              <a:t>Zajištění soc. podpory a pomoci při řešení finanční a existenční situace klienta</a:t>
            </a:r>
          </a:p>
          <a:p>
            <a:pPr lvl="0">
              <a:lnSpc>
                <a:spcPct val="90000"/>
              </a:lnSpc>
            </a:pPr>
            <a:r>
              <a:rPr lang="cs-CZ" dirty="0"/>
              <a:t>Poskytnutí psychické podpory včetně krizové intervence a pomoci psychologa</a:t>
            </a:r>
          </a:p>
          <a:p>
            <a:pPr lvl="0">
              <a:lnSpc>
                <a:spcPct val="90000"/>
              </a:lnSpc>
            </a:pPr>
            <a:r>
              <a:rPr lang="cs-CZ" dirty="0"/>
              <a:t>Podpora širších vztahů klienta</a:t>
            </a:r>
          </a:p>
          <a:p>
            <a:pPr lvl="0">
              <a:lnSpc>
                <a:spcPct val="90000"/>
              </a:lnSpc>
            </a:pPr>
            <a:r>
              <a:rPr lang="cs-CZ" dirty="0"/>
              <a:t>Vytváření plánu následné kontinuální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435608" y="274640"/>
            <a:ext cx="7498079" cy="706088"/>
          </a:xfrm>
        </p:spPr>
        <p:txBody>
          <a:bodyPr/>
          <a:lstStyle/>
          <a:p>
            <a:pPr lvl="0"/>
            <a:r>
              <a:rPr lang="cs-CZ" sz="3900" dirty="0">
                <a:effectLst/>
              </a:rPr>
              <a:t>Náplň práce sociálního pracovníka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1331640" y="980728"/>
            <a:ext cx="7602047" cy="5267668"/>
          </a:xfrm>
        </p:spPr>
        <p:txBody>
          <a:bodyPr/>
          <a:lstStyle/>
          <a:p>
            <a:pPr marL="82296" lvl="0" indent="0">
              <a:buNone/>
            </a:pPr>
            <a:r>
              <a:rPr lang="cs-CZ" b="1" dirty="0"/>
              <a:t>Edukace</a:t>
            </a:r>
          </a:p>
          <a:p>
            <a:pPr lvl="0"/>
            <a:r>
              <a:rPr lang="cs-CZ" dirty="0"/>
              <a:t>Pomoc klientovi i okolí porozumět nemoci a jejím psychosociálním důsledkům</a:t>
            </a:r>
          </a:p>
          <a:p>
            <a:pPr lvl="0"/>
            <a:r>
              <a:rPr lang="cs-CZ" dirty="0"/>
              <a:t>Porozumět léčbě a jejím důsledkům</a:t>
            </a:r>
          </a:p>
          <a:p>
            <a:pPr lvl="0"/>
            <a:r>
              <a:rPr lang="cs-CZ" dirty="0"/>
              <a:t>Zkušenosti jiných klientů s daným onemocněním, vlastní zkušenosti</a:t>
            </a:r>
          </a:p>
          <a:p>
            <a:pPr lvl="0"/>
            <a:r>
              <a:rPr lang="cs-CZ" dirty="0"/>
              <a:t>Edukační materiály (literatura, brožury, letáky)</a:t>
            </a:r>
          </a:p>
          <a:p>
            <a:pPr lvl="0"/>
            <a:r>
              <a:rPr lang="cs-CZ" dirty="0" smtClean="0"/>
              <a:t>Edukace rodinných příslušníků v problematice možností zdravotně sociální péče</a:t>
            </a:r>
          </a:p>
          <a:p>
            <a:pPr lvl="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unovra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449</TotalTime>
  <Words>1685</Words>
  <Application>Microsoft Office PowerPoint</Application>
  <PresentationFormat>Předvádění na obrazovce (4:3)</PresentationFormat>
  <Paragraphs>188</Paragraphs>
  <Slides>35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Slunovrat</vt:lpstr>
      <vt:lpstr>Sociální práce ve zdravotnictví</vt:lpstr>
      <vt:lpstr>Sociální práce ve zdravotnictví</vt:lpstr>
      <vt:lpstr>Sociální práce ve zdravotnictví</vt:lpstr>
      <vt:lpstr>Sociální práce ve zdravotnictví</vt:lpstr>
      <vt:lpstr>Náplň práce sociálního pracovníka</vt:lpstr>
      <vt:lpstr>Náplň práce sociálního pracovníka</vt:lpstr>
      <vt:lpstr>Náplň práce sociálního pracovníka</vt:lpstr>
      <vt:lpstr>Náplň práce sociálního pracovníka</vt:lpstr>
      <vt:lpstr>Náplň práce sociálního pracovníka</vt:lpstr>
      <vt:lpstr>Náplň práce sociálního pracovníka</vt:lpstr>
      <vt:lpstr>Náplň práce sociálního pracovníka</vt:lpstr>
      <vt:lpstr>Metody sociální práce ve zdravotnictví</vt:lpstr>
      <vt:lpstr>Sociální práce s jednotlivci</vt:lpstr>
      <vt:lpstr>Sociální práce s rodinou</vt:lpstr>
      <vt:lpstr>Sociální práce s rodinou</vt:lpstr>
      <vt:lpstr>Sociální práce se skupinou</vt:lpstr>
      <vt:lpstr>Sociální práce s komunitou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Základní typologie klientů </vt:lpstr>
      <vt:lpstr>Sociální práce ve zdravotnictví</vt:lpstr>
      <vt:lpstr>Pokročilý multisystémový přístup</vt:lpstr>
      <vt:lpstr>Pokročilý multisystémový přístup</vt:lpstr>
      <vt:lpstr>Pokročilý multisystémový přístup</vt:lpstr>
      <vt:lpstr>Pokročilý multisystémový přístup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Náplň práce sociálního pracovníka</dc:title>
  <dc:creator>machulova</dc:creator>
  <cp:lastModifiedBy>machulova</cp:lastModifiedBy>
  <cp:revision>44</cp:revision>
  <dcterms:created xsi:type="dcterms:W3CDTF">2017-11-18T11:42:51Z</dcterms:created>
  <dcterms:modified xsi:type="dcterms:W3CDTF">2018-11-19T10:26:12Z</dcterms:modified>
</cp:coreProperties>
</file>