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70" r:id="rId5"/>
    <p:sldId id="261" r:id="rId6"/>
    <p:sldId id="267" r:id="rId7"/>
    <p:sldId id="269" r:id="rId8"/>
    <p:sldId id="262" r:id="rId9"/>
    <p:sldId id="264" r:id="rId10"/>
    <p:sldId id="263" r:id="rId11"/>
    <p:sldId id="268"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37" autoAdjust="0"/>
  </p:normalViewPr>
  <p:slideViewPr>
    <p:cSldViewPr snapToGrid="0">
      <p:cViewPr varScale="1">
        <p:scale>
          <a:sx n="103" d="100"/>
          <a:sy n="103"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cs-CZ"/>
              <a:t>Kliknutím lze upravit styl.</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10/19/2021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10/19/2021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10/19/2021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10/19/2021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cs-CZ"/>
              <a:t>Kliknutím lze upravit styl.</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E5059C3-6A89-4494-99FF-5A4D6FFD50EB}" type="datetimeFigureOut">
              <a:rPr lang="en-US" dirty="0"/>
              <a:t>10/19/2021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cs-CZ"/>
              <a:t>Kliknutím lze upravit styl.</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10/19/2021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cs-CZ"/>
              <a:t>Kliknutím lze upravit styl.</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609285" y="2851331"/>
            <a:ext cx="3893623" cy="307143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666635" y="2851331"/>
            <a:ext cx="3899798" cy="307143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10/19/2021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10/19/2021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10/19/2021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7D525BB-DA17-4BA0-B3C8-3AC3ABC827E6}" type="datetimeFigureOut">
              <a:rPr lang="en-US" dirty="0"/>
              <a:t>10/19/2021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16C4C9A-3960-41CF-A4E9-2A8FB932454B}" type="datetimeFigureOut">
              <a:rPr lang="en-US" dirty="0"/>
              <a:t>10/19/2021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10/19/2021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Hnd5ULYG2no&amp;t=9598s"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838B493-FD09-4C8A-817C-FB84CBEF90CC}"/>
              </a:ext>
            </a:extLst>
          </p:cNvPr>
          <p:cNvSpPr>
            <a:spLocks noGrp="1"/>
          </p:cNvSpPr>
          <p:nvPr>
            <p:ph type="ctrTitle"/>
          </p:nvPr>
        </p:nvSpPr>
        <p:spPr>
          <a:xfrm>
            <a:off x="0" y="3789237"/>
            <a:ext cx="8482818" cy="2268559"/>
          </a:xfrm>
        </p:spPr>
        <p:txBody>
          <a:bodyPr>
            <a:normAutofit fontScale="90000"/>
          </a:bodyPr>
          <a:lstStyle/>
          <a:p>
            <a:pPr algn="ctr"/>
            <a:r>
              <a:rPr lang="cs-CZ" dirty="0" err="1"/>
              <a:t>Molière</a:t>
            </a:r>
            <a:r>
              <a:rPr lang="cs-CZ" dirty="0"/>
              <a:t> à travers ses </a:t>
            </a:r>
            <a:r>
              <a:rPr lang="cs-CZ" dirty="0" err="1"/>
              <a:t>œuvres</a:t>
            </a:r>
            <a:r>
              <a:rPr lang="cs-CZ" dirty="0"/>
              <a:t/>
            </a:r>
            <a:br>
              <a:rPr lang="cs-CZ" dirty="0"/>
            </a:br>
            <a:endParaRPr lang="cs-CZ" dirty="0"/>
          </a:p>
        </p:txBody>
      </p:sp>
      <p:sp>
        <p:nvSpPr>
          <p:cNvPr id="3" name="Podnadpis 2">
            <a:extLst>
              <a:ext uri="{FF2B5EF4-FFF2-40B4-BE49-F238E27FC236}">
                <a16:creationId xmlns:a16="http://schemas.microsoft.com/office/drawing/2014/main" xmlns="" id="{3365F60C-BD42-42AE-849C-3C8BD3200D10}"/>
              </a:ext>
            </a:extLst>
          </p:cNvPr>
          <p:cNvSpPr>
            <a:spLocks noGrp="1"/>
          </p:cNvSpPr>
          <p:nvPr>
            <p:ph type="subTitle" idx="1"/>
          </p:nvPr>
        </p:nvSpPr>
        <p:spPr>
          <a:xfrm flipV="1">
            <a:off x="3250575" y="113259"/>
            <a:ext cx="45719" cy="45719"/>
          </a:xfrm>
        </p:spPr>
        <p:txBody>
          <a:bodyPr>
            <a:normAutofit fontScale="25000" lnSpcReduction="20000"/>
          </a:bodyPr>
          <a:lstStyle/>
          <a:p>
            <a:endParaRPr lang="cs-CZ" dirty="0"/>
          </a:p>
        </p:txBody>
      </p:sp>
      <p:pic>
        <p:nvPicPr>
          <p:cNvPr id="1026" name="Picture 2" descr="One Man in his Time Plays Many Parts: Ariane Mnouchkine&amp;#39;s Molière | Fiction  and Film for Scholars of France">
            <a:extLst>
              <a:ext uri="{FF2B5EF4-FFF2-40B4-BE49-F238E27FC236}">
                <a16:creationId xmlns:a16="http://schemas.microsoft.com/office/drawing/2014/main" xmlns="" id="{DDC35FB4-4293-463C-99FE-4634D21AC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276" y="133330"/>
            <a:ext cx="2673594" cy="329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23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E48515A-A083-4F2F-9C07-DE4750D5144B}"/>
              </a:ext>
            </a:extLst>
          </p:cNvPr>
          <p:cNvSpPr>
            <a:spLocks noGrp="1"/>
          </p:cNvSpPr>
          <p:nvPr>
            <p:ph type="title"/>
          </p:nvPr>
        </p:nvSpPr>
        <p:spPr/>
        <p:txBody>
          <a:bodyPr/>
          <a:lstStyle/>
          <a:p>
            <a:r>
              <a:rPr lang="cs-CZ" dirty="0"/>
              <a:t>Les </a:t>
            </a:r>
            <a:r>
              <a:rPr lang="cs-CZ" dirty="0" err="1"/>
              <a:t>motifs</a:t>
            </a:r>
            <a:r>
              <a:rPr lang="cs-CZ" dirty="0"/>
              <a:t> (</a:t>
            </a:r>
            <a:r>
              <a:rPr lang="cs-CZ" dirty="0" err="1"/>
              <a:t>mythèmes</a:t>
            </a:r>
            <a:r>
              <a:rPr lang="cs-CZ" dirty="0"/>
              <a:t>)</a:t>
            </a:r>
          </a:p>
        </p:txBody>
      </p:sp>
      <p:sp>
        <p:nvSpPr>
          <p:cNvPr id="3" name="Zástupný obsah 2">
            <a:extLst>
              <a:ext uri="{FF2B5EF4-FFF2-40B4-BE49-F238E27FC236}">
                <a16:creationId xmlns:a16="http://schemas.microsoft.com/office/drawing/2014/main" xmlns="" id="{EB6DEA67-3ADC-4A5B-8D79-0AD52B667D4E}"/>
              </a:ext>
            </a:extLst>
          </p:cNvPr>
          <p:cNvSpPr>
            <a:spLocks noGrp="1"/>
          </p:cNvSpPr>
          <p:nvPr>
            <p:ph sz="half" idx="1"/>
          </p:nvPr>
        </p:nvSpPr>
        <p:spPr/>
        <p:txBody>
          <a:bodyPr/>
          <a:lstStyle/>
          <a:p>
            <a:pPr marL="0" indent="0">
              <a:buNone/>
            </a:pPr>
            <a:r>
              <a:rPr lang="fr-BE" dirty="0"/>
              <a:t>Le libertinage</a:t>
            </a:r>
          </a:p>
          <a:p>
            <a:r>
              <a:rPr lang="fr-BE" dirty="0"/>
              <a:t>l´autonomie morale de l´homme face à l´autorité religieuse</a:t>
            </a:r>
          </a:p>
          <a:p>
            <a:r>
              <a:rPr lang="fr-BE" dirty="0"/>
              <a:t>l. de mœurs</a:t>
            </a:r>
          </a:p>
          <a:p>
            <a:r>
              <a:rPr lang="fr-BE" dirty="0"/>
              <a:t>l. d´esprit</a:t>
            </a:r>
          </a:p>
          <a:p>
            <a:endParaRPr lang="cs-CZ" dirty="0"/>
          </a:p>
          <a:p>
            <a:endParaRPr lang="cs-CZ" dirty="0"/>
          </a:p>
        </p:txBody>
      </p:sp>
      <p:sp>
        <p:nvSpPr>
          <p:cNvPr id="4" name="Zástupný obsah 3">
            <a:extLst>
              <a:ext uri="{FF2B5EF4-FFF2-40B4-BE49-F238E27FC236}">
                <a16:creationId xmlns:a16="http://schemas.microsoft.com/office/drawing/2014/main" xmlns="" id="{DCACDC1A-EA97-48F3-9448-234DBA1EF420}"/>
              </a:ext>
            </a:extLst>
          </p:cNvPr>
          <p:cNvSpPr>
            <a:spLocks noGrp="1"/>
          </p:cNvSpPr>
          <p:nvPr>
            <p:ph sz="half" idx="2"/>
          </p:nvPr>
        </p:nvSpPr>
        <p:spPr/>
        <p:txBody>
          <a:bodyPr/>
          <a:lstStyle/>
          <a:p>
            <a:r>
              <a:rPr lang="fr-BE" dirty="0"/>
              <a:t>Le mort</a:t>
            </a:r>
          </a:p>
          <a:p>
            <a:r>
              <a:rPr lang="fr-BE" dirty="0"/>
              <a:t>Le groupe féminin</a:t>
            </a:r>
          </a:p>
          <a:p>
            <a:r>
              <a:rPr lang="fr-BE" dirty="0"/>
              <a:t>Le libre arbitre</a:t>
            </a:r>
          </a:p>
          <a:p>
            <a:r>
              <a:rPr lang="fr-BE" dirty="0"/>
              <a:t>La constance et la mobilité</a:t>
            </a:r>
          </a:p>
          <a:p>
            <a:r>
              <a:rPr lang="fr-BE" dirty="0"/>
              <a:t>L´échange</a:t>
            </a:r>
          </a:p>
          <a:p>
            <a:r>
              <a:rPr lang="fr-BE" dirty="0"/>
              <a:t>Le dualisme</a:t>
            </a:r>
          </a:p>
          <a:p>
            <a:endParaRPr lang="cs-CZ" dirty="0"/>
          </a:p>
          <a:p>
            <a:endParaRPr lang="cs-CZ" dirty="0"/>
          </a:p>
        </p:txBody>
      </p:sp>
    </p:spTree>
    <p:extLst>
      <p:ext uri="{BB962C8B-B14F-4D97-AF65-F5344CB8AC3E}">
        <p14:creationId xmlns:p14="http://schemas.microsoft.com/office/powerpoint/2010/main" val="95888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84BD48E-0CD4-4210-9039-CD77606BDAAC}"/>
              </a:ext>
            </a:extLst>
          </p:cNvPr>
          <p:cNvSpPr>
            <a:spLocks noGrp="1"/>
          </p:cNvSpPr>
          <p:nvPr>
            <p:ph type="title"/>
          </p:nvPr>
        </p:nvSpPr>
        <p:spPr/>
        <p:txBody>
          <a:bodyPr/>
          <a:lstStyle/>
          <a:p>
            <a:r>
              <a:rPr lang="fr-BE" dirty="0"/>
              <a:t>En guise de conclusion</a:t>
            </a:r>
            <a:r>
              <a:rPr lang="cs-CZ" dirty="0"/>
              <a:t>….</a:t>
            </a:r>
          </a:p>
        </p:txBody>
      </p:sp>
      <p:sp>
        <p:nvSpPr>
          <p:cNvPr id="3" name="Zástupný obsah 2">
            <a:extLst>
              <a:ext uri="{FF2B5EF4-FFF2-40B4-BE49-F238E27FC236}">
                <a16:creationId xmlns:a16="http://schemas.microsoft.com/office/drawing/2014/main" xmlns="" id="{40FBFE61-7745-4A87-BC3E-D12EE6E1A8F3}"/>
              </a:ext>
            </a:extLst>
          </p:cNvPr>
          <p:cNvSpPr>
            <a:spLocks noGrp="1"/>
          </p:cNvSpPr>
          <p:nvPr>
            <p:ph idx="1"/>
          </p:nvPr>
        </p:nvSpPr>
        <p:spPr/>
        <p:txBody>
          <a:bodyPr/>
          <a:lstStyle/>
          <a:p>
            <a:r>
              <a:rPr lang="fr-BE" dirty="0"/>
              <a:t>un héros qui se bat contre tous pour la liberté</a:t>
            </a:r>
          </a:p>
          <a:p>
            <a:r>
              <a:rPr lang="fr-BE" dirty="0"/>
              <a:t>la fragilité existentielle, le tragique de la condition humaine</a:t>
            </a:r>
          </a:p>
          <a:p>
            <a:r>
              <a:rPr lang="fr-BE" dirty="0"/>
              <a:t>une individu solitaire, incapable d´établir des relations profondes ni avec les autres ni avec lui-même</a:t>
            </a:r>
          </a:p>
          <a:p>
            <a:r>
              <a:rPr lang="fr-BE" dirty="0" err="1"/>
              <a:t>Zy</a:t>
            </a:r>
            <a:r>
              <a:rPr lang="cs-CZ" dirty="0"/>
              <a:t>g</a:t>
            </a:r>
            <a:r>
              <a:rPr lang="fr-BE" dirty="0" err="1"/>
              <a:t>mund</a:t>
            </a:r>
            <a:r>
              <a:rPr lang="fr-BE" dirty="0"/>
              <a:t> </a:t>
            </a:r>
            <a:r>
              <a:rPr lang="fr-BE" dirty="0" err="1"/>
              <a:t>Bauman</a:t>
            </a:r>
            <a:r>
              <a:rPr lang="fr-BE" dirty="0"/>
              <a:t> : l´individu moderne refuse l´adhésion à quoi que ce soit, l´homme d´aujourd´hui accueille tout ce qui est éphémère et insaisissable et évite tout ce qui est permanent</a:t>
            </a:r>
          </a:p>
        </p:txBody>
      </p:sp>
    </p:spTree>
    <p:extLst>
      <p:ext uri="{BB962C8B-B14F-4D97-AF65-F5344CB8AC3E}">
        <p14:creationId xmlns:p14="http://schemas.microsoft.com/office/powerpoint/2010/main" val="251790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499E0C7-1EF3-4CFF-A5E5-4BBBCFB24CDC}"/>
              </a:ext>
            </a:extLst>
          </p:cNvPr>
          <p:cNvSpPr>
            <a:spLocks noGrp="1"/>
          </p:cNvSpPr>
          <p:nvPr>
            <p:ph type="title"/>
          </p:nvPr>
        </p:nvSpPr>
        <p:spPr>
          <a:xfrm>
            <a:off x="2611808" y="808056"/>
            <a:ext cx="8585844" cy="1077229"/>
          </a:xfrm>
        </p:spPr>
        <p:txBody>
          <a:bodyPr>
            <a:normAutofit fontScale="90000"/>
          </a:bodyPr>
          <a:lstStyle/>
          <a:p>
            <a:r>
              <a:rPr lang="cs-CZ" dirty="0"/>
              <a:t>Don Giovanni</a:t>
            </a:r>
            <a:br>
              <a:rPr lang="cs-CZ" dirty="0"/>
            </a:br>
            <a:r>
              <a:rPr lang="cs-CZ" dirty="0"/>
              <a:t/>
            </a:r>
            <a:br>
              <a:rPr lang="cs-CZ" dirty="0"/>
            </a:br>
            <a:r>
              <a:rPr lang="cs-CZ" dirty="0"/>
              <a:t>Wolfgang Amadeus Mozart, Lorenzo da Ponte </a:t>
            </a:r>
          </a:p>
        </p:txBody>
      </p:sp>
      <p:sp>
        <p:nvSpPr>
          <p:cNvPr id="3" name="Zástupný obsah 2">
            <a:extLst>
              <a:ext uri="{FF2B5EF4-FFF2-40B4-BE49-F238E27FC236}">
                <a16:creationId xmlns:a16="http://schemas.microsoft.com/office/drawing/2014/main" xmlns="" id="{6346E724-455C-482A-8780-790303BC1C75}"/>
              </a:ext>
            </a:extLst>
          </p:cNvPr>
          <p:cNvSpPr>
            <a:spLocks noGrp="1"/>
          </p:cNvSpPr>
          <p:nvPr>
            <p:ph idx="1"/>
          </p:nvPr>
        </p:nvSpPr>
        <p:spPr>
          <a:xfrm>
            <a:off x="2773599" y="2338465"/>
            <a:ext cx="7796540" cy="4122295"/>
          </a:xfrm>
        </p:spPr>
        <p:txBody>
          <a:bodyPr/>
          <a:lstStyle/>
          <a:p>
            <a:r>
              <a:rPr lang="cs-CZ" dirty="0">
                <a:hlinkClick r:id="rId2"/>
              </a:rPr>
              <a:t>https://www.youtube.com/watch?v=Hnd5ULYG2no&amp;t=9598s</a:t>
            </a:r>
            <a:endParaRPr lang="cs-CZ" dirty="0"/>
          </a:p>
          <a:p>
            <a:endParaRPr lang="cs-CZ" dirty="0"/>
          </a:p>
          <a:p>
            <a:endParaRPr lang="cs-CZ" dirty="0"/>
          </a:p>
          <a:p>
            <a:endParaRPr lang="cs-CZ" dirty="0"/>
          </a:p>
          <a:p>
            <a:endParaRPr lang="cs-CZ" dirty="0"/>
          </a:p>
          <a:p>
            <a:endParaRPr lang="cs-CZ" dirty="0"/>
          </a:p>
          <a:p>
            <a:endParaRPr lang="cs-CZ" dirty="0"/>
          </a:p>
        </p:txBody>
      </p:sp>
      <p:pic>
        <p:nvPicPr>
          <p:cNvPr id="3078" name="Picture 6" descr="Mozart: where to start with his music | Classical music | The Guardian">
            <a:extLst>
              <a:ext uri="{FF2B5EF4-FFF2-40B4-BE49-F238E27FC236}">
                <a16:creationId xmlns:a16="http://schemas.microsoft.com/office/drawing/2014/main" xmlns="" id="{A5EB2996-A91E-4185-989B-5D035E5E1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310" y="2925867"/>
            <a:ext cx="4051874" cy="227917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 rake&amp;#39;s progress: Mozart&amp;#39;s Don Giovanni let loose in Aix | Bachtrack">
            <a:extLst>
              <a:ext uri="{FF2B5EF4-FFF2-40B4-BE49-F238E27FC236}">
                <a16:creationId xmlns:a16="http://schemas.microsoft.com/office/drawing/2014/main" xmlns="" id="{D14CFDBA-DE41-4D06-8F37-3390FA0BB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4308" y="3258216"/>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2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2AA3923-BA99-48C3-B2C5-F66DE0B45D4A}"/>
              </a:ext>
            </a:extLst>
          </p:cNvPr>
          <p:cNvSpPr>
            <a:spLocks noGrp="1"/>
          </p:cNvSpPr>
          <p:nvPr>
            <p:ph type="title"/>
          </p:nvPr>
        </p:nvSpPr>
        <p:spPr>
          <a:xfrm>
            <a:off x="1181686" y="1294228"/>
            <a:ext cx="9734843" cy="3713870"/>
          </a:xfrm>
        </p:spPr>
        <p:txBody>
          <a:bodyPr>
            <a:normAutofit fontScale="90000"/>
          </a:bodyPr>
          <a:lstStyle/>
          <a:p>
            <a:pPr algn="ctr" fontAlgn="base"/>
            <a:r>
              <a:rPr lang="cs-CZ" dirty="0"/>
              <a:t/>
            </a:r>
            <a:br>
              <a:rPr lang="cs-CZ" dirty="0"/>
            </a:br>
            <a:r>
              <a:rPr lang="fr-CA" dirty="0"/>
              <a:t>Merci</a:t>
            </a:r>
            <a:r>
              <a:rPr lang="cs-CZ" dirty="0"/>
              <a:t> </a:t>
            </a:r>
            <a:r>
              <a:rPr lang="cs-CZ" dirty="0" err="1"/>
              <a:t>pour</a:t>
            </a:r>
            <a:r>
              <a:rPr lang="cs-CZ" dirty="0"/>
              <a:t> </a:t>
            </a:r>
            <a:r>
              <a:rPr lang="cs-CZ" dirty="0" err="1"/>
              <a:t>votre</a:t>
            </a:r>
            <a:r>
              <a:rPr lang="cs-CZ" dirty="0"/>
              <a:t> </a:t>
            </a:r>
            <a:r>
              <a:rPr lang="cs-CZ" dirty="0" err="1"/>
              <a:t>attention</a:t>
            </a:r>
            <a:r>
              <a:rPr lang="cs-CZ" dirty="0"/>
              <a:t>.</a:t>
            </a:r>
            <a:br>
              <a:rPr lang="cs-CZ" dirty="0"/>
            </a:br>
            <a:r>
              <a:rPr lang="cs-CZ" dirty="0"/>
              <a:t/>
            </a:r>
            <a:br>
              <a:rPr lang="cs-CZ" dirty="0"/>
            </a:br>
            <a:r>
              <a:rPr lang="cs-CZ" dirty="0">
                <a:sym typeface="Wingdings" panose="05000000000000000000" pitchFamily="2" charset="2"/>
              </a:rPr>
              <a:t></a:t>
            </a:r>
            <a:r>
              <a:rPr lang="cs-CZ" dirty="0"/>
              <a:t/>
            </a:r>
            <a:br>
              <a:rPr lang="cs-CZ" dirty="0"/>
            </a:br>
            <a:r>
              <a:rPr lang="cs-CZ" dirty="0"/>
              <a:t/>
            </a:r>
            <a:br>
              <a:rPr lang="cs-CZ" dirty="0"/>
            </a:br>
            <a:r>
              <a:rPr lang="cs-CZ" sz="2800" dirty="0"/>
              <a:t/>
            </a:r>
            <a:br>
              <a:rPr lang="cs-CZ" sz="2800" dirty="0"/>
            </a:br>
            <a:r>
              <a:rPr lang="fr-FR" sz="2800" b="0" i="0" dirty="0">
                <a:effectLst/>
                <a:latin typeface="Lato" panose="020B0604020202020204" pitchFamily="34" charset="0"/>
              </a:rPr>
              <a:t>“</a:t>
            </a:r>
            <a:r>
              <a:rPr lang="fr-FR" sz="2200" b="0" i="0" dirty="0">
                <a:effectLst/>
                <a:latin typeface="Lato" panose="020B0604020202020204" pitchFamily="34" charset="0"/>
              </a:rPr>
              <a:t>La littérature ne bégaie pas l'existence, elle l'invente, elle la provoque, elle la dépasse.</a:t>
            </a:r>
            <a:r>
              <a:rPr lang="cs-CZ" sz="2200" b="0" i="0" dirty="0">
                <a:effectLst/>
                <a:latin typeface="Lato" panose="020B0604020202020204" pitchFamily="34" charset="0"/>
              </a:rPr>
              <a:t>“</a:t>
            </a:r>
            <a:br>
              <a:rPr lang="cs-CZ" sz="2200" b="0" i="0" dirty="0">
                <a:effectLst/>
                <a:latin typeface="Lato" panose="020B0604020202020204" pitchFamily="34" charset="0"/>
              </a:rPr>
            </a:br>
            <a:r>
              <a:rPr lang="cs-CZ" sz="2200" b="0" i="0" dirty="0">
                <a:effectLst/>
                <a:latin typeface="Lato" panose="020B0604020202020204" pitchFamily="34" charset="0"/>
              </a:rPr>
              <a:t/>
            </a:r>
            <a:br>
              <a:rPr lang="cs-CZ" sz="2200" b="0" i="0" dirty="0">
                <a:effectLst/>
                <a:latin typeface="Lato" panose="020B0604020202020204" pitchFamily="34" charset="0"/>
              </a:rPr>
            </a:br>
            <a:r>
              <a:rPr lang="cs-CZ" sz="2200" b="0" i="0" dirty="0">
                <a:effectLst/>
                <a:latin typeface="Lato" panose="020B0604020202020204" pitchFamily="34" charset="0"/>
              </a:rPr>
              <a:t>Eric-Emmanuel </a:t>
            </a:r>
            <a:r>
              <a:rPr lang="cs-CZ" sz="2200" b="0" i="0" dirty="0" err="1">
                <a:effectLst/>
                <a:latin typeface="Lato" panose="020B0604020202020204" pitchFamily="34" charset="0"/>
              </a:rPr>
              <a:t>Schmitt</a:t>
            </a:r>
            <a:r>
              <a:rPr lang="fr-FR" sz="2700" b="0" i="0" dirty="0">
                <a:solidFill>
                  <a:srgbClr val="000000"/>
                </a:solidFill>
                <a:effectLst/>
                <a:latin typeface="Lato" panose="020B0604020202020204" pitchFamily="34" charset="0"/>
              </a:rPr>
              <a:t/>
            </a:r>
            <a:br>
              <a:rPr lang="fr-FR" sz="2700" b="0" i="0" dirty="0">
                <a:solidFill>
                  <a:srgbClr val="000000"/>
                </a:solidFill>
                <a:effectLst/>
                <a:latin typeface="Lato" panose="020B0604020202020204" pitchFamily="34" charset="0"/>
              </a:rPr>
            </a:br>
            <a:r>
              <a:rPr lang="cs-CZ" sz="2700" dirty="0"/>
              <a:t> </a:t>
            </a:r>
            <a:endParaRPr lang="cs-CZ" dirty="0"/>
          </a:p>
        </p:txBody>
      </p:sp>
    </p:spTree>
    <p:extLst>
      <p:ext uri="{BB962C8B-B14F-4D97-AF65-F5344CB8AC3E}">
        <p14:creationId xmlns:p14="http://schemas.microsoft.com/office/powerpoint/2010/main" val="311909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7DB9531-84E1-475A-B0AD-E271282DAC92}"/>
              </a:ext>
            </a:extLst>
          </p:cNvPr>
          <p:cNvSpPr>
            <a:spLocks noGrp="1"/>
          </p:cNvSpPr>
          <p:nvPr>
            <p:ph type="title"/>
          </p:nvPr>
        </p:nvSpPr>
        <p:spPr/>
        <p:txBody>
          <a:bodyPr/>
          <a:lstStyle/>
          <a:p>
            <a:r>
              <a:rPr lang="cs-CZ" dirty="0"/>
              <a:t>La </a:t>
            </a:r>
            <a:r>
              <a:rPr lang="cs-CZ" dirty="0" err="1"/>
              <a:t>période</a:t>
            </a:r>
            <a:r>
              <a:rPr lang="cs-CZ" dirty="0"/>
              <a:t> </a:t>
            </a:r>
            <a:r>
              <a:rPr lang="cs-CZ" dirty="0" err="1"/>
              <a:t>du</a:t>
            </a:r>
            <a:r>
              <a:rPr lang="cs-CZ" dirty="0"/>
              <a:t> </a:t>
            </a:r>
            <a:r>
              <a:rPr lang="cs-CZ" dirty="0" err="1"/>
              <a:t>Classicisme</a:t>
            </a:r>
            <a:r>
              <a:rPr lang="cs-CZ" dirty="0"/>
              <a:t/>
            </a:r>
            <a:br>
              <a:rPr lang="cs-CZ" dirty="0"/>
            </a:br>
            <a:r>
              <a:rPr lang="cs-CZ" dirty="0"/>
              <a:t>(1660-1685)</a:t>
            </a:r>
          </a:p>
        </p:txBody>
      </p:sp>
      <p:sp>
        <p:nvSpPr>
          <p:cNvPr id="3" name="Zástupný obsah 2">
            <a:extLst>
              <a:ext uri="{FF2B5EF4-FFF2-40B4-BE49-F238E27FC236}">
                <a16:creationId xmlns:a16="http://schemas.microsoft.com/office/drawing/2014/main" xmlns="" id="{B9635815-4F4C-4E1F-BDC6-B888479C0BE7}"/>
              </a:ext>
            </a:extLst>
          </p:cNvPr>
          <p:cNvSpPr>
            <a:spLocks noGrp="1"/>
          </p:cNvSpPr>
          <p:nvPr>
            <p:ph idx="1"/>
          </p:nvPr>
        </p:nvSpPr>
        <p:spPr/>
        <p:txBody>
          <a:bodyPr/>
          <a:lstStyle/>
          <a:p>
            <a:r>
              <a:rPr lang="cs-CZ" dirty="0"/>
              <a:t>les </a:t>
            </a:r>
            <a:r>
              <a:rPr lang="cs-CZ" dirty="0" err="1"/>
              <a:t>trois</a:t>
            </a:r>
            <a:r>
              <a:rPr lang="cs-CZ" dirty="0"/>
              <a:t> </a:t>
            </a:r>
            <a:r>
              <a:rPr lang="cs-CZ" dirty="0" err="1"/>
              <a:t>unités</a:t>
            </a:r>
            <a:r>
              <a:rPr lang="cs-CZ" dirty="0"/>
              <a:t> :</a:t>
            </a:r>
          </a:p>
          <a:p>
            <a:r>
              <a:rPr lang="cs-CZ" dirty="0" err="1"/>
              <a:t>unité</a:t>
            </a:r>
            <a:r>
              <a:rPr lang="cs-CZ" dirty="0"/>
              <a:t> de </a:t>
            </a:r>
            <a:r>
              <a:rPr lang="cs-CZ" dirty="0" err="1"/>
              <a:t>temps</a:t>
            </a:r>
            <a:r>
              <a:rPr lang="cs-CZ" dirty="0"/>
              <a:t> (</a:t>
            </a:r>
            <a:r>
              <a:rPr lang="cs-CZ" dirty="0" err="1"/>
              <a:t>l´action</a:t>
            </a:r>
            <a:r>
              <a:rPr lang="cs-CZ" dirty="0"/>
              <a:t> ne </a:t>
            </a:r>
            <a:r>
              <a:rPr lang="cs-CZ" dirty="0" err="1"/>
              <a:t>devait</a:t>
            </a:r>
            <a:r>
              <a:rPr lang="cs-CZ" dirty="0"/>
              <a:t> </a:t>
            </a:r>
            <a:r>
              <a:rPr lang="cs-CZ" dirty="0" err="1"/>
              <a:t>dépasser</a:t>
            </a:r>
            <a:r>
              <a:rPr lang="cs-CZ" dirty="0"/>
              <a:t> la </a:t>
            </a:r>
            <a:r>
              <a:rPr lang="cs-CZ" dirty="0" err="1"/>
              <a:t>durée</a:t>
            </a:r>
            <a:r>
              <a:rPr lang="cs-CZ" dirty="0"/>
              <a:t> </a:t>
            </a:r>
            <a:r>
              <a:rPr lang="cs-CZ" dirty="0" err="1"/>
              <a:t>soit</a:t>
            </a:r>
            <a:r>
              <a:rPr lang="cs-CZ" dirty="0"/>
              <a:t> de 12.24 ou 36 </a:t>
            </a:r>
            <a:r>
              <a:rPr lang="cs-CZ" dirty="0" err="1"/>
              <a:t>heures</a:t>
            </a:r>
            <a:r>
              <a:rPr lang="cs-CZ" dirty="0"/>
              <a:t>)</a:t>
            </a:r>
          </a:p>
          <a:p>
            <a:r>
              <a:rPr lang="cs-CZ" dirty="0" err="1"/>
              <a:t>unité</a:t>
            </a:r>
            <a:r>
              <a:rPr lang="cs-CZ" dirty="0"/>
              <a:t> de </a:t>
            </a:r>
            <a:r>
              <a:rPr lang="cs-CZ" dirty="0" err="1"/>
              <a:t>lieu</a:t>
            </a:r>
            <a:r>
              <a:rPr lang="cs-CZ" dirty="0"/>
              <a:t> (</a:t>
            </a:r>
            <a:r>
              <a:rPr lang="cs-CZ" dirty="0" err="1"/>
              <a:t>le</a:t>
            </a:r>
            <a:r>
              <a:rPr lang="cs-CZ" dirty="0"/>
              <a:t> </a:t>
            </a:r>
            <a:r>
              <a:rPr lang="cs-CZ" dirty="0" err="1"/>
              <a:t>lieu</a:t>
            </a:r>
            <a:r>
              <a:rPr lang="cs-CZ" dirty="0"/>
              <a:t> </a:t>
            </a:r>
            <a:r>
              <a:rPr lang="cs-CZ" dirty="0" err="1"/>
              <a:t>devait</a:t>
            </a:r>
            <a:r>
              <a:rPr lang="cs-CZ" dirty="0"/>
              <a:t> se </a:t>
            </a:r>
            <a:r>
              <a:rPr lang="cs-CZ" dirty="0" err="1"/>
              <a:t>circonscrire</a:t>
            </a:r>
            <a:r>
              <a:rPr lang="cs-CZ" dirty="0"/>
              <a:t> à </a:t>
            </a:r>
            <a:r>
              <a:rPr lang="cs-CZ" dirty="0" err="1"/>
              <a:t>un</a:t>
            </a:r>
            <a:r>
              <a:rPr lang="cs-CZ" dirty="0"/>
              <a:t> </a:t>
            </a:r>
            <a:r>
              <a:rPr lang="cs-CZ" dirty="0" err="1"/>
              <a:t>seul</a:t>
            </a:r>
            <a:r>
              <a:rPr lang="cs-CZ" dirty="0"/>
              <a:t> </a:t>
            </a:r>
            <a:r>
              <a:rPr lang="cs-CZ" dirty="0" err="1"/>
              <a:t>endroit</a:t>
            </a:r>
            <a:r>
              <a:rPr lang="cs-CZ" dirty="0"/>
              <a:t>)</a:t>
            </a:r>
          </a:p>
          <a:p>
            <a:r>
              <a:rPr lang="cs-CZ" dirty="0" err="1"/>
              <a:t>unité</a:t>
            </a:r>
            <a:r>
              <a:rPr lang="cs-CZ" dirty="0"/>
              <a:t> </a:t>
            </a:r>
            <a:r>
              <a:rPr lang="cs-CZ" dirty="0" err="1"/>
              <a:t>d´action</a:t>
            </a:r>
            <a:r>
              <a:rPr lang="cs-CZ" dirty="0"/>
              <a:t> (</a:t>
            </a:r>
            <a:r>
              <a:rPr lang="cs-CZ" dirty="0" err="1"/>
              <a:t>un</a:t>
            </a:r>
            <a:r>
              <a:rPr lang="cs-CZ" dirty="0"/>
              <a:t> héros = </a:t>
            </a:r>
            <a:r>
              <a:rPr lang="cs-CZ" dirty="0" err="1"/>
              <a:t>une</a:t>
            </a:r>
            <a:r>
              <a:rPr lang="cs-CZ" dirty="0"/>
              <a:t> </a:t>
            </a:r>
            <a:r>
              <a:rPr lang="cs-CZ" dirty="0" err="1"/>
              <a:t>action</a:t>
            </a:r>
            <a:r>
              <a:rPr lang="cs-CZ" dirty="0"/>
              <a:t>)</a:t>
            </a:r>
          </a:p>
          <a:p>
            <a:r>
              <a:rPr lang="cs-CZ" dirty="0"/>
              <a:t>*</a:t>
            </a:r>
            <a:r>
              <a:rPr lang="cs-CZ" dirty="0" err="1"/>
              <a:t>unité</a:t>
            </a:r>
            <a:r>
              <a:rPr lang="cs-CZ" dirty="0"/>
              <a:t> de ton</a:t>
            </a:r>
          </a:p>
          <a:p>
            <a:endParaRPr lang="cs-CZ" dirty="0"/>
          </a:p>
        </p:txBody>
      </p:sp>
    </p:spTree>
    <p:extLst>
      <p:ext uri="{BB962C8B-B14F-4D97-AF65-F5344CB8AC3E}">
        <p14:creationId xmlns:p14="http://schemas.microsoft.com/office/powerpoint/2010/main" val="234744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803FC47-508A-435A-BF3E-416150EC62F0}"/>
              </a:ext>
            </a:extLst>
          </p:cNvPr>
          <p:cNvSpPr>
            <a:spLocks noGrp="1"/>
          </p:cNvSpPr>
          <p:nvPr>
            <p:ph type="title"/>
          </p:nvPr>
        </p:nvSpPr>
        <p:spPr/>
        <p:txBody>
          <a:bodyPr/>
          <a:lstStyle/>
          <a:p>
            <a:r>
              <a:rPr lang="cs-CZ" dirty="0" err="1"/>
              <a:t>Molière</a:t>
            </a:r>
            <a:r>
              <a:rPr lang="cs-CZ" dirty="0"/>
              <a:t> </a:t>
            </a:r>
            <a:r>
              <a:rPr lang="cs-CZ" dirty="0" err="1"/>
              <a:t>le</a:t>
            </a:r>
            <a:r>
              <a:rPr lang="cs-CZ" dirty="0"/>
              <a:t> </a:t>
            </a:r>
            <a:r>
              <a:rPr lang="cs-CZ" dirty="0" err="1"/>
              <a:t>comédien</a:t>
            </a:r>
            <a:endParaRPr lang="cs-CZ" dirty="0"/>
          </a:p>
        </p:txBody>
      </p:sp>
      <p:sp>
        <p:nvSpPr>
          <p:cNvPr id="3" name="Zástupný obsah 2">
            <a:extLst>
              <a:ext uri="{FF2B5EF4-FFF2-40B4-BE49-F238E27FC236}">
                <a16:creationId xmlns:a16="http://schemas.microsoft.com/office/drawing/2014/main" xmlns="" id="{EB3D6EF7-DB94-4FED-A1E0-44B3EFB9886F}"/>
              </a:ext>
            </a:extLst>
          </p:cNvPr>
          <p:cNvSpPr>
            <a:spLocks noGrp="1"/>
          </p:cNvSpPr>
          <p:nvPr>
            <p:ph idx="1"/>
          </p:nvPr>
        </p:nvSpPr>
        <p:spPr/>
        <p:txBody>
          <a:bodyPr>
            <a:normAutofit fontScale="85000" lnSpcReduction="10000"/>
          </a:bodyPr>
          <a:lstStyle/>
          <a:p>
            <a:r>
              <a:rPr lang="fr-CA" dirty="0"/>
              <a:t>L´Illustre Théâtre (Madeleine Béjart)</a:t>
            </a:r>
          </a:p>
          <a:p>
            <a:r>
              <a:rPr lang="fr-CA" dirty="0"/>
              <a:t>1658 retour à Paris – représentation de la tragédie Nicomède de Corneille</a:t>
            </a:r>
            <a:endParaRPr lang="cs-CZ" dirty="0"/>
          </a:p>
          <a:p>
            <a:r>
              <a:rPr lang="cs-CZ" dirty="0" err="1"/>
              <a:t>Le</a:t>
            </a:r>
            <a:r>
              <a:rPr lang="cs-CZ" dirty="0"/>
              <a:t> </a:t>
            </a:r>
            <a:r>
              <a:rPr lang="cs-CZ" dirty="0" err="1"/>
              <a:t>Docteur</a:t>
            </a:r>
            <a:r>
              <a:rPr lang="cs-CZ" dirty="0"/>
              <a:t> </a:t>
            </a:r>
            <a:r>
              <a:rPr lang="cs-CZ" dirty="0" err="1"/>
              <a:t>amoureux</a:t>
            </a:r>
            <a:r>
              <a:rPr lang="cs-CZ" dirty="0"/>
              <a:t> – </a:t>
            </a:r>
            <a:r>
              <a:rPr lang="cs-CZ" dirty="0" err="1"/>
              <a:t>comédiographe</a:t>
            </a:r>
            <a:endParaRPr lang="cs-CZ" dirty="0"/>
          </a:p>
          <a:p>
            <a:r>
              <a:rPr lang="cs-CZ" dirty="0" err="1"/>
              <a:t>excelle</a:t>
            </a:r>
            <a:r>
              <a:rPr lang="cs-CZ" dirty="0"/>
              <a:t> </a:t>
            </a:r>
            <a:r>
              <a:rPr lang="cs-CZ" dirty="0" err="1"/>
              <a:t>dans</a:t>
            </a:r>
            <a:r>
              <a:rPr lang="cs-CZ" dirty="0"/>
              <a:t> les </a:t>
            </a:r>
            <a:r>
              <a:rPr lang="cs-CZ" dirty="0" err="1"/>
              <a:t>différents</a:t>
            </a:r>
            <a:r>
              <a:rPr lang="cs-CZ" dirty="0"/>
              <a:t> </a:t>
            </a:r>
            <a:r>
              <a:rPr lang="cs-CZ" dirty="0" err="1"/>
              <a:t>types</a:t>
            </a:r>
            <a:r>
              <a:rPr lang="cs-CZ" dirty="0"/>
              <a:t> </a:t>
            </a:r>
            <a:r>
              <a:rPr lang="cs-CZ" dirty="0" err="1"/>
              <a:t>du</a:t>
            </a:r>
            <a:r>
              <a:rPr lang="cs-CZ" dirty="0"/>
              <a:t> </a:t>
            </a:r>
            <a:r>
              <a:rPr lang="cs-CZ" dirty="0" err="1"/>
              <a:t>comique</a:t>
            </a:r>
            <a:r>
              <a:rPr lang="cs-CZ" dirty="0"/>
              <a:t> : </a:t>
            </a:r>
          </a:p>
          <a:p>
            <a:pPr marL="457200" indent="-457200">
              <a:buFont typeface="+mj-lt"/>
              <a:buAutoNum type="arabicPeriod"/>
            </a:pPr>
            <a:r>
              <a:rPr lang="cs-CZ" dirty="0"/>
              <a:t>la </a:t>
            </a:r>
            <a:r>
              <a:rPr lang="cs-CZ" dirty="0" err="1"/>
              <a:t>farce</a:t>
            </a:r>
            <a:r>
              <a:rPr lang="cs-CZ" dirty="0"/>
              <a:t> (</a:t>
            </a:r>
            <a:r>
              <a:rPr lang="cs-CZ" dirty="0" err="1"/>
              <a:t>L´Amour</a:t>
            </a:r>
            <a:r>
              <a:rPr lang="cs-CZ" dirty="0"/>
              <a:t> </a:t>
            </a:r>
            <a:r>
              <a:rPr lang="cs-CZ" dirty="0" err="1"/>
              <a:t>médecin</a:t>
            </a:r>
            <a:r>
              <a:rPr lang="cs-CZ" dirty="0"/>
              <a:t>, </a:t>
            </a:r>
            <a:r>
              <a:rPr lang="cs-CZ" dirty="0" err="1"/>
              <a:t>Le</a:t>
            </a:r>
            <a:r>
              <a:rPr lang="cs-CZ" dirty="0"/>
              <a:t> </a:t>
            </a:r>
            <a:r>
              <a:rPr lang="cs-CZ" dirty="0" err="1"/>
              <a:t>médecin</a:t>
            </a:r>
            <a:r>
              <a:rPr lang="cs-CZ" dirty="0"/>
              <a:t> </a:t>
            </a:r>
            <a:r>
              <a:rPr lang="cs-CZ" dirty="0" err="1"/>
              <a:t>malgré</a:t>
            </a:r>
            <a:r>
              <a:rPr lang="cs-CZ" dirty="0"/>
              <a:t> </a:t>
            </a:r>
            <a:r>
              <a:rPr lang="cs-CZ" dirty="0" err="1"/>
              <a:t>lui</a:t>
            </a:r>
            <a:r>
              <a:rPr lang="cs-CZ" dirty="0"/>
              <a:t>, </a:t>
            </a:r>
            <a:r>
              <a:rPr lang="cs-CZ" dirty="0" err="1"/>
              <a:t>Le</a:t>
            </a:r>
            <a:r>
              <a:rPr lang="cs-CZ" dirty="0"/>
              <a:t> </a:t>
            </a:r>
            <a:r>
              <a:rPr lang="cs-CZ" dirty="0" err="1"/>
              <a:t>Malade</a:t>
            </a:r>
            <a:r>
              <a:rPr lang="cs-CZ" dirty="0"/>
              <a:t> </a:t>
            </a:r>
            <a:r>
              <a:rPr lang="cs-CZ" dirty="0" err="1"/>
              <a:t>Imaginaire</a:t>
            </a:r>
            <a:r>
              <a:rPr lang="cs-CZ" dirty="0"/>
              <a:t>) </a:t>
            </a:r>
          </a:p>
          <a:p>
            <a:pPr marL="457200" indent="-457200">
              <a:buFont typeface="+mj-lt"/>
              <a:buAutoNum type="arabicPeriod"/>
            </a:pPr>
            <a:r>
              <a:rPr lang="cs-CZ" dirty="0"/>
              <a:t>les </a:t>
            </a:r>
            <a:r>
              <a:rPr lang="cs-CZ" dirty="0" err="1"/>
              <a:t>comédie-ballets</a:t>
            </a:r>
            <a:r>
              <a:rPr lang="cs-CZ" dirty="0"/>
              <a:t> (</a:t>
            </a:r>
            <a:r>
              <a:rPr lang="cs-CZ" dirty="0" err="1"/>
              <a:t>Le</a:t>
            </a:r>
            <a:r>
              <a:rPr lang="cs-CZ" dirty="0"/>
              <a:t> </a:t>
            </a:r>
            <a:r>
              <a:rPr lang="cs-CZ" dirty="0" err="1"/>
              <a:t>Bourgeois</a:t>
            </a:r>
            <a:r>
              <a:rPr lang="cs-CZ" dirty="0"/>
              <a:t> </a:t>
            </a:r>
            <a:r>
              <a:rPr lang="cs-CZ" dirty="0" err="1"/>
              <a:t>gentilhomme</a:t>
            </a:r>
            <a:r>
              <a:rPr lang="cs-CZ" dirty="0"/>
              <a:t>)</a:t>
            </a:r>
          </a:p>
          <a:p>
            <a:pPr marL="457200" indent="-457200">
              <a:buFont typeface="+mj-lt"/>
              <a:buAutoNum type="arabicPeriod"/>
            </a:pPr>
            <a:r>
              <a:rPr lang="cs-CZ" dirty="0" err="1"/>
              <a:t>comédies</a:t>
            </a:r>
            <a:r>
              <a:rPr lang="cs-CZ" dirty="0"/>
              <a:t> de </a:t>
            </a:r>
            <a:r>
              <a:rPr lang="cs-CZ" dirty="0" smtClean="0"/>
              <a:t>m</a:t>
            </a:r>
            <a:r>
              <a:rPr lang="fr-BE" dirty="0" smtClean="0"/>
              <a:t>œ</a:t>
            </a:r>
            <a:r>
              <a:rPr lang="cs-CZ" dirty="0" err="1" smtClean="0"/>
              <a:t>urs</a:t>
            </a:r>
            <a:r>
              <a:rPr lang="cs-CZ" dirty="0" smtClean="0"/>
              <a:t> </a:t>
            </a:r>
            <a:r>
              <a:rPr lang="cs-CZ" dirty="0"/>
              <a:t>(</a:t>
            </a:r>
            <a:r>
              <a:rPr lang="cs-CZ" dirty="0" err="1"/>
              <a:t>L´Avare</a:t>
            </a:r>
            <a:r>
              <a:rPr lang="cs-CZ" dirty="0"/>
              <a:t>, </a:t>
            </a:r>
            <a:r>
              <a:rPr lang="cs-CZ" dirty="0" err="1"/>
              <a:t>Le</a:t>
            </a:r>
            <a:r>
              <a:rPr lang="cs-CZ" dirty="0"/>
              <a:t> </a:t>
            </a:r>
            <a:r>
              <a:rPr lang="cs-CZ" dirty="0" err="1"/>
              <a:t>Misanthrope</a:t>
            </a:r>
            <a:r>
              <a:rPr lang="cs-CZ" dirty="0"/>
              <a:t>) </a:t>
            </a:r>
          </a:p>
          <a:p>
            <a:pPr marL="457200" indent="-457200">
              <a:buFont typeface="+mj-lt"/>
              <a:buAutoNum type="arabicPeriod"/>
            </a:pPr>
            <a:r>
              <a:rPr lang="cs-CZ" dirty="0" err="1"/>
              <a:t>comédie</a:t>
            </a:r>
            <a:r>
              <a:rPr lang="cs-CZ" dirty="0"/>
              <a:t> </a:t>
            </a:r>
            <a:r>
              <a:rPr lang="cs-CZ" dirty="0" err="1"/>
              <a:t>d´intrigue</a:t>
            </a:r>
            <a:endParaRPr lang="cs-CZ" dirty="0"/>
          </a:p>
          <a:p>
            <a:endParaRPr lang="fr-CA" dirty="0"/>
          </a:p>
          <a:p>
            <a:endParaRPr lang="fr-FR" dirty="0"/>
          </a:p>
        </p:txBody>
      </p:sp>
    </p:spTree>
    <p:extLst>
      <p:ext uri="{BB962C8B-B14F-4D97-AF65-F5344CB8AC3E}">
        <p14:creationId xmlns:p14="http://schemas.microsoft.com/office/powerpoint/2010/main" val="2028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A86B4FC-5315-4B4A-B527-797A3CB4584A}"/>
              </a:ext>
            </a:extLst>
          </p:cNvPr>
          <p:cNvSpPr>
            <a:spLocks noGrp="1"/>
          </p:cNvSpPr>
          <p:nvPr>
            <p:ph type="title"/>
          </p:nvPr>
        </p:nvSpPr>
        <p:spPr/>
        <p:txBody>
          <a:bodyPr/>
          <a:lstStyle/>
          <a:p>
            <a:r>
              <a:rPr lang="cs-CZ" dirty="0" err="1"/>
              <a:t>L´art</a:t>
            </a:r>
            <a:r>
              <a:rPr lang="cs-CZ" dirty="0"/>
              <a:t> de </a:t>
            </a:r>
            <a:r>
              <a:rPr lang="cs-CZ" dirty="0" err="1"/>
              <a:t>comique</a:t>
            </a:r>
            <a:endParaRPr lang="cs-CZ" dirty="0"/>
          </a:p>
        </p:txBody>
      </p:sp>
      <p:sp>
        <p:nvSpPr>
          <p:cNvPr id="3" name="Zástupný obsah 2">
            <a:extLst>
              <a:ext uri="{FF2B5EF4-FFF2-40B4-BE49-F238E27FC236}">
                <a16:creationId xmlns:a16="http://schemas.microsoft.com/office/drawing/2014/main" xmlns="" id="{120027C2-534A-4AE1-9700-90CD8DA559AA}"/>
              </a:ext>
            </a:extLst>
          </p:cNvPr>
          <p:cNvSpPr>
            <a:spLocks noGrp="1"/>
          </p:cNvSpPr>
          <p:nvPr>
            <p:ph sz="half" idx="1"/>
          </p:nvPr>
        </p:nvSpPr>
        <p:spPr/>
        <p:txBody>
          <a:bodyPr>
            <a:normAutofit fontScale="92500" lnSpcReduction="20000"/>
          </a:bodyPr>
          <a:lstStyle/>
          <a:p>
            <a:r>
              <a:rPr lang="cs-CZ" dirty="0"/>
              <a:t>a </a:t>
            </a:r>
            <a:r>
              <a:rPr lang="cs-CZ" dirty="0" err="1" smtClean="0"/>
              <a:t>élevé</a:t>
            </a:r>
            <a:r>
              <a:rPr lang="cs-CZ" dirty="0" smtClean="0"/>
              <a:t> </a:t>
            </a:r>
            <a:r>
              <a:rPr lang="cs-CZ" dirty="0"/>
              <a:t>la </a:t>
            </a:r>
            <a:r>
              <a:rPr lang="cs-CZ" dirty="0" err="1"/>
              <a:t>comédie</a:t>
            </a:r>
            <a:r>
              <a:rPr lang="cs-CZ" dirty="0"/>
              <a:t> au </a:t>
            </a:r>
            <a:r>
              <a:rPr lang="cs-CZ" dirty="0" err="1"/>
              <a:t>genre</a:t>
            </a:r>
            <a:r>
              <a:rPr lang="cs-CZ" dirty="0"/>
              <a:t> </a:t>
            </a:r>
            <a:r>
              <a:rPr lang="cs-CZ" dirty="0" err="1"/>
              <a:t>jusque-là</a:t>
            </a:r>
            <a:r>
              <a:rPr lang="cs-CZ" dirty="0"/>
              <a:t> </a:t>
            </a:r>
            <a:r>
              <a:rPr lang="cs-CZ" dirty="0" err="1"/>
              <a:t>tenu</a:t>
            </a:r>
            <a:r>
              <a:rPr lang="cs-CZ" dirty="0"/>
              <a:t> par la tragédie</a:t>
            </a:r>
          </a:p>
          <a:p>
            <a:r>
              <a:rPr lang="fr-FR" b="0" i="0" dirty="0">
                <a:effectLst/>
                <a:latin typeface="Arial" panose="020B0604020202020204" pitchFamily="34" charset="0"/>
              </a:rPr>
              <a:t> « </a:t>
            </a:r>
            <a:r>
              <a:rPr lang="fr-FR" dirty="0"/>
              <a:t>il faut que le poète comique fasse en même temps rire et penser ; il faut qu'il fasse penser, sans quoi il n'y aurait ni vérité humaine ni enseignement, mais il faut aussi qu'il fasse rire […] sans quoi le spectateur ne condamnerait pas le défaut représenté »</a:t>
            </a:r>
            <a:r>
              <a:rPr lang="cs-CZ" dirty="0"/>
              <a:t> (Robert </a:t>
            </a:r>
            <a:r>
              <a:rPr lang="cs-CZ" dirty="0" err="1"/>
              <a:t>Garapon</a:t>
            </a:r>
            <a:r>
              <a:rPr lang="cs-CZ" dirty="0"/>
              <a:t>)</a:t>
            </a:r>
          </a:p>
        </p:txBody>
      </p:sp>
      <p:sp>
        <p:nvSpPr>
          <p:cNvPr id="4" name="Zástupný obsah 3">
            <a:extLst>
              <a:ext uri="{FF2B5EF4-FFF2-40B4-BE49-F238E27FC236}">
                <a16:creationId xmlns:a16="http://schemas.microsoft.com/office/drawing/2014/main" xmlns="" id="{EB4D6B34-B06B-4E19-9729-0F02CE55CDED}"/>
              </a:ext>
            </a:extLst>
          </p:cNvPr>
          <p:cNvSpPr>
            <a:spLocks noGrp="1"/>
          </p:cNvSpPr>
          <p:nvPr>
            <p:ph sz="half" idx="2"/>
          </p:nvPr>
        </p:nvSpPr>
        <p:spPr/>
        <p:txBody>
          <a:bodyPr>
            <a:noAutofit/>
          </a:bodyPr>
          <a:lstStyle/>
          <a:p>
            <a:r>
              <a:rPr lang="cs-CZ" sz="1600" dirty="0" err="1"/>
              <a:t>comique</a:t>
            </a:r>
            <a:r>
              <a:rPr lang="cs-CZ" sz="1600" dirty="0"/>
              <a:t> </a:t>
            </a:r>
            <a:r>
              <a:rPr lang="cs-CZ" sz="1600" dirty="0" err="1"/>
              <a:t>verbal</a:t>
            </a:r>
            <a:r>
              <a:rPr lang="cs-CZ" sz="1600" dirty="0"/>
              <a:t> :  </a:t>
            </a:r>
            <a:r>
              <a:rPr lang="cs-CZ" sz="1600" dirty="0" err="1"/>
              <a:t>équivoque</a:t>
            </a:r>
            <a:r>
              <a:rPr lang="cs-CZ" sz="1600" dirty="0"/>
              <a:t>, </a:t>
            </a:r>
            <a:r>
              <a:rPr lang="cs-CZ" sz="1600" dirty="0" err="1"/>
              <a:t>répétition</a:t>
            </a:r>
            <a:r>
              <a:rPr lang="cs-CZ" sz="1600" dirty="0"/>
              <a:t>, </a:t>
            </a:r>
            <a:r>
              <a:rPr lang="cs-CZ" sz="1600" dirty="0" err="1"/>
              <a:t>aparté</a:t>
            </a:r>
            <a:r>
              <a:rPr lang="cs-CZ" sz="1600" dirty="0"/>
              <a:t>, </a:t>
            </a:r>
            <a:r>
              <a:rPr lang="cs-CZ" sz="1600" dirty="0" err="1"/>
              <a:t>dialogue</a:t>
            </a:r>
            <a:r>
              <a:rPr lang="cs-CZ" sz="1600" dirty="0"/>
              <a:t> de </a:t>
            </a:r>
            <a:r>
              <a:rPr lang="cs-CZ" sz="1600" dirty="0" err="1"/>
              <a:t>sourds</a:t>
            </a:r>
            <a:r>
              <a:rPr lang="cs-CZ" sz="1600" dirty="0"/>
              <a:t>, </a:t>
            </a:r>
            <a:r>
              <a:rPr lang="cs-CZ" sz="1600" dirty="0" err="1"/>
              <a:t>éloge</a:t>
            </a:r>
            <a:r>
              <a:rPr lang="cs-CZ" sz="1600" dirty="0"/>
              <a:t> </a:t>
            </a:r>
            <a:r>
              <a:rPr lang="cs-CZ" sz="1600" dirty="0" err="1"/>
              <a:t>paradoxal</a:t>
            </a:r>
            <a:r>
              <a:rPr lang="cs-CZ" sz="1600" dirty="0"/>
              <a:t> ou parodie</a:t>
            </a:r>
          </a:p>
          <a:p>
            <a:r>
              <a:rPr lang="cs-CZ" sz="1600" dirty="0" err="1"/>
              <a:t>Comique</a:t>
            </a:r>
            <a:r>
              <a:rPr lang="cs-CZ" sz="1600" dirty="0"/>
              <a:t> </a:t>
            </a:r>
            <a:r>
              <a:rPr lang="cs-CZ" sz="1600" dirty="0" err="1"/>
              <a:t>gestuel</a:t>
            </a:r>
            <a:r>
              <a:rPr lang="cs-CZ" sz="1600" dirty="0"/>
              <a:t> : </a:t>
            </a:r>
            <a:r>
              <a:rPr lang="fr-FR" sz="1600" dirty="0"/>
              <a:t>  poursuites, coups de bâton, gesticulations, grimaces </a:t>
            </a:r>
            <a:endParaRPr lang="cs-CZ" sz="1600" dirty="0"/>
          </a:p>
          <a:p>
            <a:r>
              <a:rPr lang="fr-FR" sz="1600" dirty="0"/>
              <a:t>hérité de la</a:t>
            </a:r>
            <a:r>
              <a:rPr lang="cs-CZ" sz="1600" dirty="0"/>
              <a:t> </a:t>
            </a:r>
            <a:r>
              <a:rPr lang="cs-CZ" sz="1600" dirty="0" err="1"/>
              <a:t>farce</a:t>
            </a:r>
            <a:r>
              <a:rPr lang="cs-CZ" sz="1600" dirty="0"/>
              <a:t> </a:t>
            </a:r>
            <a:r>
              <a:rPr lang="fr-FR" sz="1600" dirty="0"/>
              <a:t>et de la</a:t>
            </a:r>
            <a:r>
              <a:rPr lang="cs-CZ" sz="1600" dirty="0"/>
              <a:t> commedia dell´arte</a:t>
            </a:r>
            <a:r>
              <a:rPr lang="fr-FR" sz="1600" dirty="0"/>
              <a:t> </a:t>
            </a:r>
            <a:endParaRPr lang="cs-CZ" sz="1600" dirty="0"/>
          </a:p>
          <a:p>
            <a:r>
              <a:rPr lang="cs-CZ" sz="1600" dirty="0" err="1"/>
              <a:t>comique</a:t>
            </a:r>
            <a:r>
              <a:rPr lang="cs-CZ" sz="1600" dirty="0"/>
              <a:t> de </a:t>
            </a:r>
            <a:r>
              <a:rPr lang="cs-CZ" sz="1600" dirty="0" err="1"/>
              <a:t>situation</a:t>
            </a:r>
            <a:r>
              <a:rPr lang="cs-CZ" sz="1600" dirty="0"/>
              <a:t> : </a:t>
            </a:r>
            <a:r>
              <a:rPr lang="cs-CZ" sz="1600" dirty="0" err="1"/>
              <a:t>renversement</a:t>
            </a:r>
            <a:r>
              <a:rPr lang="cs-CZ" sz="1600" dirty="0"/>
              <a:t> de </a:t>
            </a:r>
            <a:r>
              <a:rPr lang="cs-CZ" sz="1600" dirty="0" err="1"/>
              <a:t>perspectives</a:t>
            </a:r>
            <a:r>
              <a:rPr lang="cs-CZ" sz="1600" dirty="0"/>
              <a:t> , </a:t>
            </a:r>
            <a:r>
              <a:rPr lang="cs-CZ" sz="1600" dirty="0" err="1"/>
              <a:t>situations</a:t>
            </a:r>
            <a:r>
              <a:rPr lang="cs-CZ" sz="1600" dirty="0"/>
              <a:t> </a:t>
            </a:r>
            <a:r>
              <a:rPr lang="cs-CZ" sz="1600" dirty="0" err="1"/>
              <a:t>coccasses</a:t>
            </a:r>
            <a:r>
              <a:rPr lang="cs-CZ" sz="1600" dirty="0"/>
              <a:t>, l</a:t>
            </a:r>
            <a:r>
              <a:rPr lang="fr-FR" sz="1600" dirty="0"/>
              <a:t>a mise en scène de deux personnages contrastés </a:t>
            </a:r>
            <a:endParaRPr lang="cs-CZ" sz="1600" dirty="0"/>
          </a:p>
        </p:txBody>
      </p:sp>
    </p:spTree>
    <p:extLst>
      <p:ext uri="{BB962C8B-B14F-4D97-AF65-F5344CB8AC3E}">
        <p14:creationId xmlns:p14="http://schemas.microsoft.com/office/powerpoint/2010/main" val="10599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A5DC04A-55E6-43A6-A7DA-B916E06227FE}"/>
              </a:ext>
            </a:extLst>
          </p:cNvPr>
          <p:cNvSpPr>
            <a:spLocks noGrp="1"/>
          </p:cNvSpPr>
          <p:nvPr>
            <p:ph type="title"/>
          </p:nvPr>
        </p:nvSpPr>
        <p:spPr>
          <a:xfrm>
            <a:off x="8403176" y="-2670178"/>
            <a:ext cx="2382914" cy="265550"/>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xmlns="" id="{E07BDAE6-13B0-4600-8638-A00F59FD1C59}"/>
              </a:ext>
            </a:extLst>
          </p:cNvPr>
          <p:cNvSpPr>
            <a:spLocks noGrp="1"/>
          </p:cNvSpPr>
          <p:nvPr>
            <p:ph sz="half" idx="1"/>
          </p:nvPr>
        </p:nvSpPr>
        <p:spPr>
          <a:xfrm>
            <a:off x="2605374" y="900545"/>
            <a:ext cx="8180716" cy="5669356"/>
          </a:xfrm>
        </p:spPr>
        <p:txBody>
          <a:bodyPr>
            <a:normAutofit/>
          </a:bodyPr>
          <a:lstStyle/>
          <a:p>
            <a:r>
              <a:rPr lang="fr-BE" dirty="0"/>
              <a:t>la critique par le rire</a:t>
            </a:r>
          </a:p>
          <a:p>
            <a:r>
              <a:rPr lang="fr-BE" dirty="0"/>
              <a:t>la communication interpersonnelle</a:t>
            </a:r>
          </a:p>
          <a:p>
            <a:r>
              <a:rPr lang="fr-BE" dirty="0" smtClean="0"/>
              <a:t>actualise</a:t>
            </a:r>
            <a:r>
              <a:rPr lang="cs-CZ" dirty="0" smtClean="0"/>
              <a:t>r</a:t>
            </a:r>
            <a:r>
              <a:rPr lang="fr-BE" dirty="0" smtClean="0"/>
              <a:t> </a:t>
            </a:r>
            <a:r>
              <a:rPr lang="fr-BE" dirty="0"/>
              <a:t>le caractère éternel</a:t>
            </a:r>
          </a:p>
          <a:p>
            <a:r>
              <a:rPr lang="fr-BE" dirty="0"/>
              <a:t>faire écho à une certaine actualité (Les Précieuses ridicules, L´École de femmes, Le Bourgeois gentilhomme)</a:t>
            </a:r>
            <a:endParaRPr lang="cs-CZ" dirty="0"/>
          </a:p>
          <a:p>
            <a:r>
              <a:rPr lang="cs-CZ" dirty="0" err="1"/>
              <a:t>le</a:t>
            </a:r>
            <a:r>
              <a:rPr lang="cs-CZ" dirty="0"/>
              <a:t> </a:t>
            </a:r>
            <a:r>
              <a:rPr lang="cs-CZ" dirty="0" err="1"/>
              <a:t>ridicule</a:t>
            </a:r>
            <a:r>
              <a:rPr lang="cs-CZ" dirty="0"/>
              <a:t> – double </a:t>
            </a:r>
            <a:r>
              <a:rPr lang="cs-CZ" dirty="0" err="1"/>
              <a:t>fonction</a:t>
            </a:r>
            <a:endParaRPr lang="cs-CZ" dirty="0"/>
          </a:p>
          <a:p>
            <a:r>
              <a:rPr lang="cs-CZ" dirty="0" err="1"/>
              <a:t>le</a:t>
            </a:r>
            <a:r>
              <a:rPr lang="cs-CZ" dirty="0"/>
              <a:t> </a:t>
            </a:r>
            <a:r>
              <a:rPr lang="cs-CZ" dirty="0" err="1"/>
              <a:t>langage</a:t>
            </a:r>
            <a:r>
              <a:rPr lang="cs-CZ" dirty="0"/>
              <a:t> </a:t>
            </a:r>
            <a:r>
              <a:rPr lang="cs-CZ" dirty="0" err="1"/>
              <a:t>dramatique</a:t>
            </a:r>
            <a:r>
              <a:rPr lang="cs-CZ" dirty="0"/>
              <a:t> – les </a:t>
            </a:r>
            <a:r>
              <a:rPr lang="cs-CZ" dirty="0" err="1"/>
              <a:t>métaphores</a:t>
            </a:r>
            <a:r>
              <a:rPr lang="cs-CZ" dirty="0"/>
              <a:t> </a:t>
            </a:r>
            <a:r>
              <a:rPr lang="cs-CZ" dirty="0" err="1"/>
              <a:t>incohérentes</a:t>
            </a:r>
            <a:r>
              <a:rPr lang="cs-CZ" dirty="0"/>
              <a:t>, la tautologie, les </a:t>
            </a:r>
            <a:r>
              <a:rPr lang="cs-CZ" dirty="0" err="1"/>
              <a:t>cascades</a:t>
            </a:r>
            <a:r>
              <a:rPr lang="cs-CZ" dirty="0"/>
              <a:t> de </a:t>
            </a:r>
            <a:r>
              <a:rPr lang="cs-CZ" dirty="0" err="1"/>
              <a:t>mots</a:t>
            </a:r>
            <a:r>
              <a:rPr lang="cs-CZ" dirty="0"/>
              <a:t> </a:t>
            </a:r>
            <a:r>
              <a:rPr lang="cs-CZ" dirty="0" err="1"/>
              <a:t>subordonnance</a:t>
            </a:r>
            <a:endParaRPr lang="cs-CZ" dirty="0"/>
          </a:p>
          <a:p>
            <a:pPr marL="0" indent="0">
              <a:buNone/>
            </a:pPr>
            <a:r>
              <a:rPr lang="cs-CZ" dirty="0"/>
              <a:t>→  „en </a:t>
            </a:r>
            <a:r>
              <a:rPr lang="cs-CZ" dirty="0" err="1" smtClean="0"/>
              <a:t>pen</a:t>
            </a:r>
            <a:r>
              <a:rPr lang="fr-CH" dirty="0" smtClean="0"/>
              <a:t>ç</a:t>
            </a:r>
            <a:r>
              <a:rPr lang="cs-CZ" dirty="0" smtClean="0"/>
              <a:t>ant </a:t>
            </a:r>
            <a:r>
              <a:rPr lang="cs-CZ" dirty="0" err="1"/>
              <a:t>bien</a:t>
            </a:r>
            <a:r>
              <a:rPr lang="cs-CZ" dirty="0"/>
              <a:t>, </a:t>
            </a:r>
            <a:r>
              <a:rPr lang="cs-CZ" dirty="0" err="1"/>
              <a:t>il</a:t>
            </a:r>
            <a:r>
              <a:rPr lang="cs-CZ" dirty="0"/>
              <a:t> </a:t>
            </a:r>
            <a:r>
              <a:rPr lang="cs-CZ" dirty="0" err="1"/>
              <a:t>parle</a:t>
            </a:r>
            <a:r>
              <a:rPr lang="cs-CZ" dirty="0"/>
              <a:t> </a:t>
            </a:r>
            <a:r>
              <a:rPr lang="cs-CZ" dirty="0" err="1"/>
              <a:t>souvent</a:t>
            </a:r>
            <a:r>
              <a:rPr lang="cs-CZ" dirty="0"/>
              <a:t> </a:t>
            </a:r>
            <a:r>
              <a:rPr lang="cs-CZ" dirty="0" err="1"/>
              <a:t>mal</a:t>
            </a:r>
            <a:r>
              <a:rPr lang="cs-CZ" dirty="0"/>
              <a:t>“ – </a:t>
            </a:r>
            <a:r>
              <a:rPr lang="cs-CZ" dirty="0" err="1"/>
              <a:t>Fénelon</a:t>
            </a:r>
            <a:endParaRPr lang="cs-CZ" dirty="0"/>
          </a:p>
          <a:p>
            <a:r>
              <a:rPr lang="cs-CZ" dirty="0" err="1"/>
              <a:t>un</a:t>
            </a:r>
            <a:r>
              <a:rPr lang="cs-CZ" dirty="0"/>
              <a:t> </a:t>
            </a:r>
            <a:r>
              <a:rPr lang="cs-CZ" dirty="0" err="1"/>
              <a:t>souci</a:t>
            </a:r>
            <a:r>
              <a:rPr lang="cs-CZ" dirty="0"/>
              <a:t> </a:t>
            </a:r>
            <a:r>
              <a:rPr lang="cs-CZ" dirty="0" err="1"/>
              <a:t>constant</a:t>
            </a:r>
            <a:r>
              <a:rPr lang="cs-CZ" dirty="0"/>
              <a:t> de </a:t>
            </a:r>
            <a:r>
              <a:rPr lang="cs-CZ" dirty="0" err="1"/>
              <a:t>morceler</a:t>
            </a:r>
            <a:r>
              <a:rPr lang="cs-CZ" dirty="0"/>
              <a:t> au maximum la </a:t>
            </a:r>
            <a:r>
              <a:rPr lang="cs-CZ" dirty="0" err="1"/>
              <a:t>transmission</a:t>
            </a:r>
            <a:r>
              <a:rPr lang="cs-CZ" dirty="0"/>
              <a:t> </a:t>
            </a:r>
            <a:r>
              <a:rPr lang="cs-CZ" dirty="0" err="1"/>
              <a:t>d´une</a:t>
            </a:r>
            <a:r>
              <a:rPr lang="cs-CZ" dirty="0"/>
              <a:t> </a:t>
            </a:r>
            <a:r>
              <a:rPr lang="cs-CZ" dirty="0" err="1"/>
              <a:t>information</a:t>
            </a:r>
            <a:endParaRPr lang="cs-CZ" dirty="0"/>
          </a:p>
          <a:p>
            <a:endParaRPr lang="cs-CZ" dirty="0"/>
          </a:p>
          <a:p>
            <a:endParaRPr lang="cs-CZ" dirty="0"/>
          </a:p>
          <a:p>
            <a:endParaRPr lang="fr-BE" dirty="0"/>
          </a:p>
          <a:p>
            <a:endParaRPr lang="cs-CZ" dirty="0"/>
          </a:p>
          <a:p>
            <a:endParaRPr lang="cs-CZ" dirty="0"/>
          </a:p>
        </p:txBody>
      </p:sp>
      <p:sp>
        <p:nvSpPr>
          <p:cNvPr id="4" name="Zástupný obsah 3">
            <a:extLst>
              <a:ext uri="{FF2B5EF4-FFF2-40B4-BE49-F238E27FC236}">
                <a16:creationId xmlns:a16="http://schemas.microsoft.com/office/drawing/2014/main" xmlns="" id="{CBC5FFD7-6A35-4E08-8DD7-0168F083843A}"/>
              </a:ext>
            </a:extLst>
          </p:cNvPr>
          <p:cNvSpPr>
            <a:spLocks noGrp="1"/>
          </p:cNvSpPr>
          <p:nvPr>
            <p:ph sz="half" idx="2"/>
          </p:nvPr>
        </p:nvSpPr>
        <p:spPr>
          <a:xfrm>
            <a:off x="6290855" y="288099"/>
            <a:ext cx="4118273" cy="6400672"/>
          </a:xfrm>
        </p:spPr>
        <p:txBody>
          <a:bodyPr>
            <a:normAutofit/>
          </a:bodyPr>
          <a:lstStyle/>
          <a:p>
            <a:endParaRPr lang="cs-CZ" dirty="0"/>
          </a:p>
          <a:p>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0708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E8C7AA4-7416-46CB-8F15-DD02BB9B6ED2}"/>
              </a:ext>
            </a:extLst>
          </p:cNvPr>
          <p:cNvSpPr>
            <a:spLocks noGrp="1"/>
          </p:cNvSpPr>
          <p:nvPr>
            <p:ph type="title"/>
          </p:nvPr>
        </p:nvSpPr>
        <p:spPr/>
        <p:txBody>
          <a:bodyPr/>
          <a:lstStyle/>
          <a:p>
            <a:r>
              <a:rPr lang="cs-CZ" dirty="0" err="1"/>
              <a:t>L´affaire</a:t>
            </a:r>
            <a:r>
              <a:rPr lang="cs-CZ" dirty="0"/>
              <a:t> </a:t>
            </a:r>
            <a:r>
              <a:rPr lang="cs-CZ" dirty="0" err="1"/>
              <a:t>du</a:t>
            </a:r>
            <a:r>
              <a:rPr lang="cs-CZ" dirty="0"/>
              <a:t> Tartuffe (1664)</a:t>
            </a:r>
          </a:p>
        </p:txBody>
      </p:sp>
      <p:sp>
        <p:nvSpPr>
          <p:cNvPr id="3" name="Zástupný obsah 2">
            <a:extLst>
              <a:ext uri="{FF2B5EF4-FFF2-40B4-BE49-F238E27FC236}">
                <a16:creationId xmlns:a16="http://schemas.microsoft.com/office/drawing/2014/main" xmlns="" id="{E05AAFB1-765A-414C-84A8-8CC22DDD9863}"/>
              </a:ext>
            </a:extLst>
          </p:cNvPr>
          <p:cNvSpPr>
            <a:spLocks noGrp="1"/>
          </p:cNvSpPr>
          <p:nvPr>
            <p:ph sz="half" idx="1"/>
          </p:nvPr>
        </p:nvSpPr>
        <p:spPr/>
        <p:txBody>
          <a:bodyPr>
            <a:normAutofit/>
          </a:bodyPr>
          <a:lstStyle/>
          <a:p>
            <a:r>
              <a:rPr lang="fr-BE" dirty="0"/>
              <a:t>l´interdiction de la pièce par le Roi</a:t>
            </a:r>
            <a:endParaRPr lang="cs-CZ" dirty="0"/>
          </a:p>
          <a:p>
            <a:r>
              <a:rPr lang="cs-CZ" dirty="0"/>
              <a:t>l</a:t>
            </a:r>
            <a:r>
              <a:rPr lang="fr-BE" dirty="0"/>
              <a:t>e mal social</a:t>
            </a:r>
            <a:r>
              <a:rPr lang="cs-CZ" dirty="0"/>
              <a:t>, </a:t>
            </a:r>
            <a:r>
              <a:rPr lang="cs-CZ" dirty="0" err="1"/>
              <a:t>l´hypocrisie</a:t>
            </a:r>
            <a:endParaRPr lang="cs-CZ" dirty="0"/>
          </a:p>
          <a:p>
            <a:r>
              <a:rPr lang="cs-CZ" dirty="0"/>
              <a:t>place la religion </a:t>
            </a:r>
            <a:r>
              <a:rPr lang="cs-CZ" dirty="0" err="1"/>
              <a:t>sous</a:t>
            </a:r>
            <a:r>
              <a:rPr lang="cs-CZ" dirty="0"/>
              <a:t> </a:t>
            </a:r>
            <a:r>
              <a:rPr lang="cs-CZ" dirty="0" err="1"/>
              <a:t>un</a:t>
            </a:r>
            <a:r>
              <a:rPr lang="cs-CZ" dirty="0"/>
              <a:t> </a:t>
            </a:r>
            <a:r>
              <a:rPr lang="cs-CZ" dirty="0" err="1"/>
              <a:t>joue</a:t>
            </a:r>
            <a:r>
              <a:rPr lang="cs-CZ" dirty="0"/>
              <a:t> </a:t>
            </a:r>
            <a:r>
              <a:rPr lang="cs-CZ" dirty="0" err="1"/>
              <a:t>comique</a:t>
            </a:r>
            <a:r>
              <a:rPr lang="cs-CZ" dirty="0"/>
              <a:t> </a:t>
            </a:r>
            <a:r>
              <a:rPr lang="cs-CZ" dirty="0" err="1"/>
              <a:t>sinon</a:t>
            </a:r>
            <a:r>
              <a:rPr lang="cs-CZ" dirty="0"/>
              <a:t> </a:t>
            </a:r>
            <a:r>
              <a:rPr lang="cs-CZ" dirty="0" err="1"/>
              <a:t>ridicule</a:t>
            </a:r>
            <a:endParaRPr lang="fr-BE" dirty="0"/>
          </a:p>
          <a:p>
            <a:r>
              <a:rPr lang="fr-BE" dirty="0"/>
              <a:t>satire de la fausse dévotion</a:t>
            </a:r>
            <a:endParaRPr lang="cs-CZ" dirty="0"/>
          </a:p>
          <a:p>
            <a:r>
              <a:rPr lang="cs-CZ" dirty="0" smtClean="0"/>
              <a:t>s</a:t>
            </a:r>
            <a:r>
              <a:rPr lang="fr-CH" dirty="0" smtClean="0"/>
              <a:t>é</a:t>
            </a:r>
            <a:r>
              <a:rPr lang="cs-CZ" dirty="0" err="1" smtClean="0"/>
              <a:t>paration</a:t>
            </a:r>
            <a:r>
              <a:rPr lang="cs-CZ" dirty="0" smtClean="0"/>
              <a:t> </a:t>
            </a:r>
            <a:r>
              <a:rPr lang="cs-CZ" dirty="0"/>
              <a:t>de </a:t>
            </a:r>
            <a:r>
              <a:rPr lang="cs-CZ" dirty="0" err="1"/>
              <a:t>l´Église</a:t>
            </a:r>
            <a:r>
              <a:rPr lang="cs-CZ" dirty="0"/>
              <a:t> et de </a:t>
            </a:r>
            <a:r>
              <a:rPr lang="cs-CZ" dirty="0" err="1"/>
              <a:t>l´État</a:t>
            </a:r>
            <a:endParaRPr lang="cs-CZ" dirty="0"/>
          </a:p>
          <a:p>
            <a:endParaRPr lang="fr-BE" dirty="0"/>
          </a:p>
          <a:p>
            <a:endParaRPr lang="cs-CZ" dirty="0"/>
          </a:p>
        </p:txBody>
      </p:sp>
      <p:pic>
        <p:nvPicPr>
          <p:cNvPr id="5" name="Picture 14" descr="Tartuffe – Wikipedie">
            <a:extLst>
              <a:ext uri="{FF2B5EF4-FFF2-40B4-BE49-F238E27FC236}">
                <a16:creationId xmlns:a16="http://schemas.microsoft.com/office/drawing/2014/main" xmlns="" id="{E02AC7BD-028B-41DA-A3BA-1AF56C8C24C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78010" y="2202137"/>
            <a:ext cx="3895725" cy="323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42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BF7D685-8CAD-4105-8291-E5CC0D25C57B}"/>
              </a:ext>
            </a:extLst>
          </p:cNvPr>
          <p:cNvSpPr>
            <a:spLocks noGrp="1"/>
          </p:cNvSpPr>
          <p:nvPr>
            <p:ph type="title"/>
          </p:nvPr>
        </p:nvSpPr>
        <p:spPr/>
        <p:txBody>
          <a:bodyPr/>
          <a:lstStyle/>
          <a:p>
            <a:r>
              <a:rPr lang="cs-CZ" dirty="0" err="1"/>
              <a:t>Premier</a:t>
            </a:r>
            <a:r>
              <a:rPr lang="cs-CZ" dirty="0"/>
              <a:t> placet </a:t>
            </a:r>
          </a:p>
        </p:txBody>
      </p:sp>
      <p:sp>
        <p:nvSpPr>
          <p:cNvPr id="3" name="Zástupný obsah 2">
            <a:extLst>
              <a:ext uri="{FF2B5EF4-FFF2-40B4-BE49-F238E27FC236}">
                <a16:creationId xmlns:a16="http://schemas.microsoft.com/office/drawing/2014/main" xmlns="" id="{252692D0-C4F6-4BF2-846B-993850DACEE5}"/>
              </a:ext>
            </a:extLst>
          </p:cNvPr>
          <p:cNvSpPr>
            <a:spLocks noGrp="1"/>
          </p:cNvSpPr>
          <p:nvPr>
            <p:ph idx="1"/>
          </p:nvPr>
        </p:nvSpPr>
        <p:spPr/>
        <p:txBody>
          <a:bodyPr>
            <a:normAutofit fontScale="92500" lnSpcReduction="10000"/>
          </a:bodyPr>
          <a:lstStyle/>
          <a:p>
            <a:r>
              <a:rPr lang="fr-FR" b="0" i="0" dirty="0">
                <a:effectLst/>
                <a:latin typeface="Arial" panose="020B0604020202020204" pitchFamily="34" charset="0"/>
              </a:rPr>
              <a:t>« Le devoir de la comédie étant de corriger les hommes en les divertissant, j'ai cru que, dans l'emploi où je me trouve, je n'avais rien de mieux à faire que d'attaquer par des peintures ridicules les vices de mon siècle ; et comme l'hypocrisie sans doute en est un des plus en usage, des plus incommodes et des plus dangereux, j'avais eu, Sire, la pensée que je ne rendrais pas un petit service à tous les honnêtes gens de votre royaume, si je faisais une comédie qui décriât les hypocrites et mît en vue comme il faut toutes les grimaces étudiées de ces gens de bien à outrance, toutes les friponneries couvertes de ces faux-monnayeurs en dévotion, qui veulent attraper les hommes avec un zèle contrefait et une charité </a:t>
            </a:r>
            <a:r>
              <a:rPr lang="fr-FR" b="0" i="0" dirty="0" err="1">
                <a:effectLst/>
                <a:latin typeface="Arial" panose="020B0604020202020204" pitchFamily="34" charset="0"/>
              </a:rPr>
              <a:t>sophistiqu</a:t>
            </a:r>
            <a:r>
              <a:rPr lang="cs-CZ" b="0" i="0" dirty="0">
                <a:effectLst/>
                <a:latin typeface="Arial" panose="020B0604020202020204" pitchFamily="34" charset="0"/>
              </a:rPr>
              <a:t>e.</a:t>
            </a:r>
            <a:r>
              <a:rPr lang="fr-FR" b="0" i="0" dirty="0">
                <a:effectLst/>
                <a:latin typeface="Arial" panose="020B0604020202020204" pitchFamily="34" charset="0"/>
              </a:rPr>
              <a:t> »</a:t>
            </a:r>
            <a:endParaRPr lang="cs-CZ" dirty="0"/>
          </a:p>
        </p:txBody>
      </p:sp>
    </p:spTree>
    <p:extLst>
      <p:ext uri="{BB962C8B-B14F-4D97-AF65-F5344CB8AC3E}">
        <p14:creationId xmlns:p14="http://schemas.microsoft.com/office/powerpoint/2010/main" val="343583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AAC143F-2A83-4D26-BC84-D1C6F529BBC1}"/>
              </a:ext>
            </a:extLst>
          </p:cNvPr>
          <p:cNvSpPr>
            <a:spLocks noGrp="1"/>
          </p:cNvSpPr>
          <p:nvPr>
            <p:ph type="title"/>
          </p:nvPr>
        </p:nvSpPr>
        <p:spPr/>
        <p:txBody>
          <a:bodyPr/>
          <a:lstStyle/>
          <a:p>
            <a:r>
              <a:rPr lang="cs-CZ" dirty="0" err="1"/>
              <a:t>Le</a:t>
            </a:r>
            <a:r>
              <a:rPr lang="cs-CZ" dirty="0"/>
              <a:t> </a:t>
            </a:r>
            <a:r>
              <a:rPr lang="cs-CZ" dirty="0" err="1"/>
              <a:t>Festin</a:t>
            </a:r>
            <a:r>
              <a:rPr lang="cs-CZ" dirty="0"/>
              <a:t> de Pierre</a:t>
            </a:r>
          </a:p>
        </p:txBody>
      </p:sp>
      <p:sp>
        <p:nvSpPr>
          <p:cNvPr id="3" name="Zástupný obsah 2">
            <a:extLst>
              <a:ext uri="{FF2B5EF4-FFF2-40B4-BE49-F238E27FC236}">
                <a16:creationId xmlns:a16="http://schemas.microsoft.com/office/drawing/2014/main" xmlns="" id="{FD5A81E8-764B-4493-999D-9E0B73CAD197}"/>
              </a:ext>
            </a:extLst>
          </p:cNvPr>
          <p:cNvSpPr>
            <a:spLocks noGrp="1"/>
          </p:cNvSpPr>
          <p:nvPr>
            <p:ph sz="half" idx="1"/>
          </p:nvPr>
        </p:nvSpPr>
        <p:spPr>
          <a:xfrm>
            <a:off x="2605374" y="1149927"/>
            <a:ext cx="4294190" cy="4991374"/>
          </a:xfrm>
        </p:spPr>
        <p:txBody>
          <a:bodyPr>
            <a:normAutofit/>
          </a:bodyPr>
          <a:lstStyle/>
          <a:p>
            <a:r>
              <a:rPr lang="cs-CZ" sz="1600" dirty="0">
                <a:latin typeface="+mj-lt"/>
              </a:rPr>
              <a:t>la </a:t>
            </a:r>
            <a:r>
              <a:rPr lang="cs-CZ" sz="1600" dirty="0" err="1">
                <a:latin typeface="+mj-lt"/>
              </a:rPr>
              <a:t>comédie</a:t>
            </a:r>
            <a:r>
              <a:rPr lang="cs-CZ" sz="1600" dirty="0">
                <a:latin typeface="+mj-lt"/>
              </a:rPr>
              <a:t> </a:t>
            </a:r>
            <a:r>
              <a:rPr lang="cs-CZ" sz="1600" dirty="0" err="1">
                <a:latin typeface="+mj-lt"/>
              </a:rPr>
              <a:t>dépasse</a:t>
            </a:r>
            <a:r>
              <a:rPr lang="cs-CZ" sz="1600" dirty="0">
                <a:latin typeface="+mj-lt"/>
              </a:rPr>
              <a:t> </a:t>
            </a:r>
            <a:r>
              <a:rPr lang="cs-CZ" sz="1600" dirty="0" err="1">
                <a:latin typeface="+mj-lt"/>
              </a:rPr>
              <a:t>le</a:t>
            </a:r>
            <a:r>
              <a:rPr lang="cs-CZ" sz="1600" dirty="0">
                <a:latin typeface="+mj-lt"/>
              </a:rPr>
              <a:t> </a:t>
            </a:r>
            <a:r>
              <a:rPr lang="cs-CZ" sz="1600" dirty="0" err="1">
                <a:latin typeface="+mj-lt"/>
              </a:rPr>
              <a:t>contexte</a:t>
            </a:r>
            <a:r>
              <a:rPr lang="cs-CZ" sz="1600" dirty="0">
                <a:latin typeface="+mj-lt"/>
              </a:rPr>
              <a:t> </a:t>
            </a:r>
            <a:r>
              <a:rPr lang="cs-CZ" sz="1600" dirty="0" err="1">
                <a:latin typeface="+mj-lt"/>
              </a:rPr>
              <a:t>du</a:t>
            </a:r>
            <a:r>
              <a:rPr lang="cs-CZ" sz="1600" dirty="0">
                <a:latin typeface="+mj-lt"/>
              </a:rPr>
              <a:t> </a:t>
            </a:r>
            <a:r>
              <a:rPr lang="cs-CZ" sz="1600" dirty="0" err="1">
                <a:latin typeface="+mj-lt"/>
              </a:rPr>
              <a:t>théâtre</a:t>
            </a:r>
            <a:r>
              <a:rPr lang="cs-CZ" sz="1600" dirty="0">
                <a:latin typeface="+mj-lt"/>
              </a:rPr>
              <a:t> </a:t>
            </a:r>
            <a:r>
              <a:rPr lang="cs-CZ" sz="1600" dirty="0" err="1">
                <a:latin typeface="+mj-lt"/>
              </a:rPr>
              <a:t>français</a:t>
            </a:r>
            <a:r>
              <a:rPr lang="cs-CZ" sz="1600" dirty="0">
                <a:latin typeface="+mj-lt"/>
              </a:rPr>
              <a:t> </a:t>
            </a:r>
            <a:r>
              <a:rPr lang="cs-CZ" sz="1600" dirty="0" err="1">
                <a:latin typeface="+mj-lt"/>
              </a:rPr>
              <a:t>du</a:t>
            </a:r>
            <a:r>
              <a:rPr lang="cs-CZ" sz="1600" dirty="0">
                <a:latin typeface="+mj-lt"/>
              </a:rPr>
              <a:t> </a:t>
            </a:r>
            <a:r>
              <a:rPr lang="cs-CZ" sz="1600" dirty="0" err="1">
                <a:latin typeface="+mj-lt"/>
              </a:rPr>
              <a:t>XVIIe</a:t>
            </a:r>
            <a:r>
              <a:rPr lang="cs-CZ" sz="1600" dirty="0">
                <a:latin typeface="+mj-lt"/>
              </a:rPr>
              <a:t> </a:t>
            </a:r>
            <a:r>
              <a:rPr lang="cs-CZ" sz="1600" dirty="0" err="1">
                <a:latin typeface="+mj-lt"/>
              </a:rPr>
              <a:t>siècle</a:t>
            </a:r>
            <a:endParaRPr lang="cs-CZ" sz="1600" dirty="0">
              <a:latin typeface="+mj-lt"/>
            </a:endParaRPr>
          </a:p>
          <a:p>
            <a:r>
              <a:rPr lang="cs-CZ" sz="1600" dirty="0" err="1">
                <a:latin typeface="+mj-lt"/>
              </a:rPr>
              <a:t>accusé</a:t>
            </a:r>
            <a:r>
              <a:rPr lang="cs-CZ" sz="1600" dirty="0">
                <a:latin typeface="+mj-lt"/>
              </a:rPr>
              <a:t> </a:t>
            </a:r>
            <a:r>
              <a:rPr lang="fr-FR" sz="1600" dirty="0">
                <a:effectLst/>
                <a:latin typeface="+mj-lt"/>
                <a:ea typeface="Calibri" panose="020F0502020204030204" pitchFamily="34" charset="0"/>
              </a:rPr>
              <a:t>d’exhorter le public </a:t>
            </a:r>
            <a:br>
              <a:rPr lang="fr-FR" sz="1600" dirty="0">
                <a:effectLst/>
                <a:latin typeface="+mj-lt"/>
                <a:ea typeface="Calibri" panose="020F0502020204030204" pitchFamily="34" charset="0"/>
              </a:rPr>
            </a:br>
            <a:r>
              <a:rPr lang="fr-FR" sz="1600" dirty="0">
                <a:effectLst/>
                <a:latin typeface="+mj-lt"/>
                <a:ea typeface="Calibri" panose="020F0502020204030204" pitchFamily="34" charset="0"/>
              </a:rPr>
              <a:t>à l’impiété</a:t>
            </a:r>
            <a:r>
              <a:rPr lang="cs-CZ" sz="1600" dirty="0">
                <a:effectLst/>
                <a:latin typeface="+mj-lt"/>
                <a:ea typeface="Calibri" panose="020F0502020204030204" pitchFamily="34" charset="0"/>
              </a:rPr>
              <a:t>e</a:t>
            </a:r>
            <a:r>
              <a:rPr lang="cs-CZ" sz="1600" dirty="0">
                <a:latin typeface="+mj-lt"/>
              </a:rPr>
              <a:t> </a:t>
            </a:r>
          </a:p>
          <a:p>
            <a:r>
              <a:rPr lang="cs-CZ" sz="1600" dirty="0" err="1">
                <a:latin typeface="+mj-lt"/>
              </a:rPr>
              <a:t>dès</a:t>
            </a:r>
            <a:r>
              <a:rPr lang="cs-CZ" sz="1600" dirty="0">
                <a:latin typeface="+mj-lt"/>
              </a:rPr>
              <a:t> la </a:t>
            </a:r>
            <a:r>
              <a:rPr lang="cs-CZ" sz="1600" dirty="0" err="1">
                <a:latin typeface="+mj-lt"/>
              </a:rPr>
              <a:t>seconde</a:t>
            </a:r>
            <a:r>
              <a:rPr lang="cs-CZ" sz="1600" dirty="0">
                <a:latin typeface="+mj-lt"/>
              </a:rPr>
              <a:t> </a:t>
            </a:r>
            <a:r>
              <a:rPr lang="cs-CZ" sz="1600" dirty="0" err="1">
                <a:latin typeface="+mj-lt"/>
              </a:rPr>
              <a:t>représentation</a:t>
            </a:r>
            <a:r>
              <a:rPr lang="cs-CZ" sz="1600" dirty="0">
                <a:latin typeface="+mj-lt"/>
              </a:rPr>
              <a:t> la </a:t>
            </a:r>
            <a:r>
              <a:rPr lang="cs-CZ" sz="1600" dirty="0" err="1">
                <a:latin typeface="+mj-lt"/>
              </a:rPr>
              <a:t>pièce</a:t>
            </a:r>
            <a:r>
              <a:rPr lang="cs-CZ" sz="1600" dirty="0">
                <a:latin typeface="+mj-lt"/>
              </a:rPr>
              <a:t> </a:t>
            </a:r>
            <a:r>
              <a:rPr lang="cs-CZ" sz="1600" dirty="0" err="1">
                <a:latin typeface="+mj-lt"/>
              </a:rPr>
              <a:t>fut</a:t>
            </a:r>
            <a:r>
              <a:rPr lang="cs-CZ" sz="1600" dirty="0">
                <a:latin typeface="+mj-lt"/>
              </a:rPr>
              <a:t> </a:t>
            </a:r>
            <a:r>
              <a:rPr lang="cs-CZ" sz="1600" dirty="0" err="1">
                <a:latin typeface="+mj-lt"/>
              </a:rPr>
              <a:t>autocensurée</a:t>
            </a:r>
            <a:r>
              <a:rPr lang="cs-CZ" sz="1600" dirty="0">
                <a:latin typeface="+mj-lt"/>
              </a:rPr>
              <a:t> et </a:t>
            </a:r>
            <a:r>
              <a:rPr lang="cs-CZ" sz="1600" dirty="0" err="1">
                <a:latin typeface="+mj-lt"/>
              </a:rPr>
              <a:t>enfin</a:t>
            </a:r>
            <a:r>
              <a:rPr lang="cs-CZ" sz="1600" dirty="0">
                <a:latin typeface="+mj-lt"/>
              </a:rPr>
              <a:t> </a:t>
            </a:r>
            <a:r>
              <a:rPr lang="cs-CZ" sz="1600" dirty="0" err="1">
                <a:latin typeface="+mj-lt"/>
              </a:rPr>
              <a:t>retirée</a:t>
            </a:r>
            <a:r>
              <a:rPr lang="cs-CZ" sz="1600" dirty="0">
                <a:latin typeface="+mj-lt"/>
              </a:rPr>
              <a:t> de </a:t>
            </a:r>
            <a:r>
              <a:rPr lang="cs-CZ" sz="1600" dirty="0" err="1">
                <a:latin typeface="+mj-lt"/>
              </a:rPr>
              <a:t>l´affiche</a:t>
            </a:r>
            <a:endParaRPr lang="cs-CZ" sz="1600" dirty="0">
              <a:latin typeface="+mj-lt"/>
            </a:endParaRPr>
          </a:p>
          <a:p>
            <a:r>
              <a:rPr lang="cs-CZ" sz="1600" dirty="0" err="1">
                <a:latin typeface="+mj-lt"/>
              </a:rPr>
              <a:t>édition</a:t>
            </a:r>
            <a:r>
              <a:rPr lang="cs-CZ" sz="1600" dirty="0">
                <a:latin typeface="+mj-lt"/>
              </a:rPr>
              <a:t> </a:t>
            </a:r>
            <a:r>
              <a:rPr lang="cs-CZ" sz="1600" dirty="0" err="1">
                <a:latin typeface="+mj-lt"/>
              </a:rPr>
              <a:t>hollandaise</a:t>
            </a:r>
            <a:r>
              <a:rPr lang="cs-CZ" sz="1600" dirty="0">
                <a:latin typeface="+mj-lt"/>
              </a:rPr>
              <a:t> de 1683, texte en </a:t>
            </a:r>
            <a:r>
              <a:rPr lang="cs-CZ" sz="1600" dirty="0" err="1">
                <a:latin typeface="+mj-lt"/>
              </a:rPr>
              <a:t>integralité</a:t>
            </a:r>
            <a:r>
              <a:rPr lang="cs-CZ" sz="1600" dirty="0">
                <a:latin typeface="+mj-lt"/>
              </a:rPr>
              <a:t> – </a:t>
            </a:r>
            <a:r>
              <a:rPr lang="cs-CZ" sz="1600" dirty="0" err="1">
                <a:latin typeface="+mj-lt"/>
              </a:rPr>
              <a:t>découvert</a:t>
            </a:r>
            <a:r>
              <a:rPr lang="cs-CZ" sz="1600" dirty="0">
                <a:latin typeface="+mj-lt"/>
              </a:rPr>
              <a:t> en 1813, </a:t>
            </a:r>
            <a:r>
              <a:rPr lang="cs-CZ" sz="1600" dirty="0" err="1">
                <a:latin typeface="+mj-lt"/>
              </a:rPr>
              <a:t>puis</a:t>
            </a:r>
            <a:r>
              <a:rPr lang="cs-CZ" sz="1600" dirty="0">
                <a:latin typeface="+mj-lt"/>
              </a:rPr>
              <a:t> </a:t>
            </a:r>
            <a:r>
              <a:rPr lang="cs-CZ" sz="1600" dirty="0" err="1">
                <a:latin typeface="+mj-lt"/>
              </a:rPr>
              <a:t>publié</a:t>
            </a:r>
            <a:r>
              <a:rPr lang="cs-CZ" sz="1600" dirty="0">
                <a:latin typeface="+mj-lt"/>
              </a:rPr>
              <a:t> en France en 1819</a:t>
            </a:r>
          </a:p>
          <a:p>
            <a:r>
              <a:rPr lang="cs-CZ" sz="1600" dirty="0">
                <a:latin typeface="+mj-lt"/>
              </a:rPr>
              <a:t>la </a:t>
            </a:r>
            <a:r>
              <a:rPr lang="cs-CZ" sz="1600" dirty="0" err="1">
                <a:latin typeface="+mj-lt"/>
              </a:rPr>
              <a:t>matière</a:t>
            </a:r>
            <a:r>
              <a:rPr lang="cs-CZ" sz="1600" dirty="0">
                <a:latin typeface="+mj-lt"/>
              </a:rPr>
              <a:t> – </a:t>
            </a:r>
            <a:r>
              <a:rPr lang="cs-CZ" sz="1600" dirty="0" err="1">
                <a:latin typeface="+mj-lt"/>
              </a:rPr>
              <a:t>légende</a:t>
            </a:r>
            <a:r>
              <a:rPr lang="cs-CZ" sz="1600" dirty="0">
                <a:latin typeface="+mj-lt"/>
              </a:rPr>
              <a:t> </a:t>
            </a:r>
            <a:r>
              <a:rPr lang="cs-CZ" sz="1600" dirty="0" err="1">
                <a:latin typeface="+mj-lt"/>
              </a:rPr>
              <a:t>populaire</a:t>
            </a:r>
            <a:r>
              <a:rPr lang="cs-CZ" sz="1600" dirty="0">
                <a:latin typeface="+mj-lt"/>
              </a:rPr>
              <a:t> (250 </a:t>
            </a:r>
            <a:r>
              <a:rPr lang="cs-CZ" sz="1600" dirty="0" err="1">
                <a:latin typeface="+mj-lt"/>
              </a:rPr>
              <a:t>versions</a:t>
            </a:r>
            <a:r>
              <a:rPr lang="cs-CZ" sz="1600" dirty="0">
                <a:latin typeface="+mj-lt"/>
              </a:rPr>
              <a:t>)</a:t>
            </a:r>
          </a:p>
          <a:p>
            <a:r>
              <a:rPr lang="cs-CZ" sz="1600" dirty="0" err="1">
                <a:latin typeface="+mj-lt"/>
              </a:rPr>
              <a:t>le</a:t>
            </a:r>
            <a:r>
              <a:rPr lang="cs-CZ" sz="1600" dirty="0">
                <a:latin typeface="+mj-lt"/>
              </a:rPr>
              <a:t> mythe </a:t>
            </a:r>
            <a:r>
              <a:rPr lang="cs-CZ" sz="1600" dirty="0" err="1">
                <a:latin typeface="+mj-lt"/>
              </a:rPr>
              <a:t>littéraire</a:t>
            </a:r>
            <a:endParaRPr lang="cs-CZ" sz="1600" dirty="0">
              <a:latin typeface="+mj-lt"/>
            </a:endParaRPr>
          </a:p>
        </p:txBody>
      </p:sp>
      <p:pic>
        <p:nvPicPr>
          <p:cNvPr id="5" name="Zástupný obsah 4">
            <a:extLst>
              <a:ext uri="{FF2B5EF4-FFF2-40B4-BE49-F238E27FC236}">
                <a16:creationId xmlns:a16="http://schemas.microsoft.com/office/drawing/2014/main" xmlns="" id="{9C5515F2-DA21-4123-AA18-69E039BCD1B8}"/>
              </a:ext>
            </a:extLst>
          </p:cNvPr>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ackgroundRemoval t="2984" b="85685" l="12700" r="83990"/>
                    </a14:imgEffect>
                  </a14:imgLayer>
                </a14:imgProps>
              </a:ext>
              <a:ext uri="{28A0092B-C50C-407E-A947-70E740481C1C}">
                <a14:useLocalDpi xmlns:a14="http://schemas.microsoft.com/office/drawing/2010/main" val="0"/>
              </a:ext>
            </a:extLst>
          </a:blip>
          <a:srcRect/>
          <a:stretch>
            <a:fillRect/>
          </a:stretch>
        </p:blipFill>
        <p:spPr bwMode="auto">
          <a:xfrm>
            <a:off x="6096000" y="1346669"/>
            <a:ext cx="6227297" cy="4794632"/>
          </a:xfrm>
          <a:prstGeom prst="rect">
            <a:avLst/>
          </a:prstGeom>
          <a:noFill/>
          <a:ln>
            <a:noFill/>
          </a:ln>
        </p:spPr>
      </p:pic>
    </p:spTree>
    <p:extLst>
      <p:ext uri="{BB962C8B-B14F-4D97-AF65-F5344CB8AC3E}">
        <p14:creationId xmlns:p14="http://schemas.microsoft.com/office/powerpoint/2010/main" val="85621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EEB0C9C-1E57-40C0-AB95-8A3E0A65D6D6}"/>
              </a:ext>
            </a:extLst>
          </p:cNvPr>
          <p:cNvSpPr>
            <a:spLocks noGrp="1"/>
          </p:cNvSpPr>
          <p:nvPr>
            <p:ph type="title"/>
          </p:nvPr>
        </p:nvSpPr>
        <p:spPr/>
        <p:txBody>
          <a:bodyPr/>
          <a:lstStyle/>
          <a:p>
            <a:r>
              <a:rPr lang="cs-CZ" dirty="0"/>
              <a:t>….</a:t>
            </a:r>
            <a:br>
              <a:rPr lang="cs-CZ" dirty="0"/>
            </a:br>
            <a:endParaRPr lang="cs-CZ" dirty="0"/>
          </a:p>
        </p:txBody>
      </p:sp>
      <p:sp>
        <p:nvSpPr>
          <p:cNvPr id="3" name="Zástupný obsah 2">
            <a:extLst>
              <a:ext uri="{FF2B5EF4-FFF2-40B4-BE49-F238E27FC236}">
                <a16:creationId xmlns:a16="http://schemas.microsoft.com/office/drawing/2014/main" xmlns="" id="{A3B5EFC2-1255-4B0B-A83F-EDBA763238DE}"/>
              </a:ext>
            </a:extLst>
          </p:cNvPr>
          <p:cNvSpPr>
            <a:spLocks noGrp="1"/>
          </p:cNvSpPr>
          <p:nvPr>
            <p:ph idx="1"/>
          </p:nvPr>
        </p:nvSpPr>
        <p:spPr/>
        <p:txBody>
          <a:bodyPr/>
          <a:lstStyle/>
          <a:p>
            <a:r>
              <a:rPr lang="fr-BE" dirty="0"/>
              <a:t>l´œuvre de l´esthétique classique</a:t>
            </a:r>
            <a:r>
              <a:rPr lang="cs-CZ" dirty="0"/>
              <a:t> </a:t>
            </a:r>
            <a:r>
              <a:rPr lang="fr-BE" dirty="0"/>
              <a:t>?</a:t>
            </a:r>
          </a:p>
          <a:p>
            <a:r>
              <a:rPr lang="fr-BE" dirty="0"/>
              <a:t>la comédie</a:t>
            </a:r>
            <a:r>
              <a:rPr lang="cs-CZ" dirty="0"/>
              <a:t> </a:t>
            </a:r>
            <a:r>
              <a:rPr lang="fr-BE" dirty="0"/>
              <a:t>?</a:t>
            </a:r>
          </a:p>
          <a:p>
            <a:r>
              <a:rPr lang="fr-BE" dirty="0"/>
              <a:t>le génie de Molière</a:t>
            </a:r>
          </a:p>
          <a:p>
            <a:r>
              <a:rPr lang="cs-CZ" dirty="0"/>
              <a:t>Dom Juan </a:t>
            </a:r>
            <a:r>
              <a:rPr lang="fr-BE" dirty="0"/>
              <a:t>aujourd´hui ?</a:t>
            </a:r>
          </a:p>
        </p:txBody>
      </p:sp>
    </p:spTree>
    <p:extLst>
      <p:ext uri="{BB962C8B-B14F-4D97-AF65-F5344CB8AC3E}">
        <p14:creationId xmlns:p14="http://schemas.microsoft.com/office/powerpoint/2010/main" val="18969363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{39C90EFA-C8C4-486E-A3A0-BB30F2CEFF0E}tf16401375</Template>
  <TotalTime>3461</TotalTime>
  <Words>435</Words>
  <Application>Microsoft Office PowerPoint</Application>
  <PresentationFormat>Širokoúhlá obrazovka</PresentationFormat>
  <Paragraphs>82</Paragraphs>
  <Slides>13</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13</vt:i4>
      </vt:variant>
    </vt:vector>
  </HeadingPairs>
  <TitlesOfParts>
    <vt:vector size="20" baseType="lpstr">
      <vt:lpstr>Arial</vt:lpstr>
      <vt:lpstr>Calibri</vt:lpstr>
      <vt:lpstr>Lato</vt:lpstr>
      <vt:lpstr>MS Shell Dlg 2</vt:lpstr>
      <vt:lpstr>Wingdings</vt:lpstr>
      <vt:lpstr>Wingdings 3</vt:lpstr>
      <vt:lpstr>Madison</vt:lpstr>
      <vt:lpstr>Molière à travers ses œuvres </vt:lpstr>
      <vt:lpstr>La période du Classicisme (1660-1685)</vt:lpstr>
      <vt:lpstr>Molière le comédien</vt:lpstr>
      <vt:lpstr>L´art de comique</vt:lpstr>
      <vt:lpstr>Prezentace aplikace PowerPoint</vt:lpstr>
      <vt:lpstr>L´affaire du Tartuffe (1664)</vt:lpstr>
      <vt:lpstr>Premier placet </vt:lpstr>
      <vt:lpstr>Le Festin de Pierre</vt:lpstr>
      <vt:lpstr>…. </vt:lpstr>
      <vt:lpstr>Les motifs (mythèmes)</vt:lpstr>
      <vt:lpstr>En guise de conclusion….</vt:lpstr>
      <vt:lpstr>Don Giovanni  Wolfgang Amadeus Mozart, Lorenzo da Ponte </vt:lpstr>
      <vt:lpstr> Merci pour votre attention.     “La littérature ne bégaie pas l'existence, elle l'invente, elle la provoque, elle la dépasse.“  Eric-Emmanuel Schmitt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Molière à travers ses œuvres</dc:title>
  <dc:creator>Nikol Martinková Burianová</dc:creator>
  <cp:lastModifiedBy>Radimská Jitka prof. PhDr. Dr.</cp:lastModifiedBy>
  <cp:revision>7</cp:revision>
  <dcterms:created xsi:type="dcterms:W3CDTF">2021-10-10T14:29:41Z</dcterms:created>
  <dcterms:modified xsi:type="dcterms:W3CDTF">2021-10-19T07:46:01Z</dcterms:modified>
</cp:coreProperties>
</file>