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1"/>
  </p:notesMasterIdLst>
  <p:sldIdLst>
    <p:sldId id="256" r:id="rId2"/>
    <p:sldId id="257" r:id="rId3"/>
    <p:sldId id="261" r:id="rId4"/>
    <p:sldId id="259" r:id="rId5"/>
    <p:sldId id="260" r:id="rId6"/>
    <p:sldId id="262" r:id="rId7"/>
    <p:sldId id="265" r:id="rId8"/>
    <p:sldId id="264" r:id="rId9"/>
    <p:sldId id="258"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584"/>
    <p:restoredTop sz="94646"/>
  </p:normalViewPr>
  <p:slideViewPr>
    <p:cSldViewPr snapToGrid="0" snapToObjects="1">
      <p:cViewPr>
        <p:scale>
          <a:sx n="106" d="100"/>
          <a:sy n="106" d="100"/>
        </p:scale>
        <p:origin x="10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397DC-EB03-CD48-92F5-EB81E02DF497}" type="datetimeFigureOut">
              <a:rPr lang="fr-FR" smtClean="0"/>
              <a:t>08/12/2021</a:t>
            </a:fld>
            <a:endParaRPr lang="fr-FR"/>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4FCB0-BD1F-8440-9B12-D32C3C4270A5}" type="slidenum">
              <a:rPr lang="fr-FR" smtClean="0"/>
              <a:t>‹#›</a:t>
            </a:fld>
            <a:endParaRPr lang="fr-FR"/>
          </a:p>
        </p:txBody>
      </p:sp>
    </p:spTree>
    <p:extLst>
      <p:ext uri="{BB962C8B-B14F-4D97-AF65-F5344CB8AC3E}">
        <p14:creationId xmlns:p14="http://schemas.microsoft.com/office/powerpoint/2010/main" val="367079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5"/>
          </p:nvPr>
        </p:nvSpPr>
        <p:spPr/>
        <p:txBody>
          <a:bodyPr/>
          <a:lstStyle/>
          <a:p>
            <a:fld id="{BEF4FCB0-BD1F-8440-9B12-D32C3C4270A5}" type="slidenum">
              <a:rPr lang="fr-FR" smtClean="0"/>
              <a:t>2</a:t>
            </a:fld>
            <a:endParaRPr lang="fr-FR"/>
          </a:p>
        </p:txBody>
      </p:sp>
    </p:spTree>
    <p:extLst>
      <p:ext uri="{BB962C8B-B14F-4D97-AF65-F5344CB8AC3E}">
        <p14:creationId xmlns:p14="http://schemas.microsoft.com/office/powerpoint/2010/main" val="955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5"/>
          </p:nvPr>
        </p:nvSpPr>
        <p:spPr/>
        <p:txBody>
          <a:bodyPr/>
          <a:lstStyle/>
          <a:p>
            <a:fld id="{BEF4FCB0-BD1F-8440-9B12-D32C3C4270A5}" type="slidenum">
              <a:rPr lang="fr-FR" smtClean="0"/>
              <a:t>5</a:t>
            </a:fld>
            <a:endParaRPr lang="fr-FR"/>
          </a:p>
        </p:txBody>
      </p:sp>
    </p:spTree>
    <p:extLst>
      <p:ext uri="{BB962C8B-B14F-4D97-AF65-F5344CB8AC3E}">
        <p14:creationId xmlns:p14="http://schemas.microsoft.com/office/powerpoint/2010/main" val="171446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12/8/21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642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12/8/21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857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12/8/21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271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12/8/21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277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12/8/21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579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12/8/21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302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12/8/21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240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12/8/21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547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12/8/21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514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12/8/21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8163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12/8/21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218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12/8/21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06518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CAB2F77-D082-7F4F-AA82-341C9A38C023}"/>
              </a:ext>
            </a:extLst>
          </p:cNvPr>
          <p:cNvSpPr>
            <a:spLocks noGrp="1"/>
          </p:cNvSpPr>
          <p:nvPr>
            <p:ph type="ctrTitle"/>
          </p:nvPr>
        </p:nvSpPr>
        <p:spPr>
          <a:xfrm>
            <a:off x="5289754" y="639097"/>
            <a:ext cx="6253317" cy="3686015"/>
          </a:xfrm>
        </p:spPr>
        <p:txBody>
          <a:bodyPr>
            <a:normAutofit/>
          </a:bodyPr>
          <a:lstStyle/>
          <a:p>
            <a:r>
              <a:rPr lang="fr-FR" dirty="0">
                <a:latin typeface="+mn-lt"/>
                <a:cs typeface="Apple Chancery" panose="03020702040506060504" pitchFamily="66" charset="-79"/>
              </a:rPr>
              <a:t>Le Neveu de Rameau </a:t>
            </a:r>
          </a:p>
        </p:txBody>
      </p:sp>
      <p:sp>
        <p:nvSpPr>
          <p:cNvPr id="3" name="Podnadpis 2">
            <a:extLst>
              <a:ext uri="{FF2B5EF4-FFF2-40B4-BE49-F238E27FC236}">
                <a16:creationId xmlns:a16="http://schemas.microsoft.com/office/drawing/2014/main" id="{8B3762AD-9707-BF40-AEC7-64B54B7D6435}"/>
              </a:ext>
            </a:extLst>
          </p:cNvPr>
          <p:cNvSpPr>
            <a:spLocks noGrp="1"/>
          </p:cNvSpPr>
          <p:nvPr>
            <p:ph type="subTitle" idx="1"/>
          </p:nvPr>
        </p:nvSpPr>
        <p:spPr>
          <a:xfrm>
            <a:off x="5289753" y="4672739"/>
            <a:ext cx="6269347" cy="1021498"/>
          </a:xfrm>
        </p:spPr>
        <p:txBody>
          <a:bodyPr>
            <a:normAutofit/>
          </a:bodyPr>
          <a:lstStyle/>
          <a:p>
            <a:r>
              <a:rPr lang="fr-FR" dirty="0">
                <a:solidFill>
                  <a:schemeClr val="tx1">
                    <a:lumMod val="85000"/>
                    <a:lumOff val="15000"/>
                  </a:schemeClr>
                </a:solidFill>
              </a:rPr>
              <a:t>DENIS DIDEROT</a:t>
            </a:r>
          </a:p>
        </p:txBody>
      </p:sp>
      <p:pic>
        <p:nvPicPr>
          <p:cNvPr id="4" name="Picture 3">
            <a:extLst>
              <a:ext uri="{FF2B5EF4-FFF2-40B4-BE49-F238E27FC236}">
                <a16:creationId xmlns:a16="http://schemas.microsoft.com/office/drawing/2014/main" id="{20DEE871-43C9-4749-94C9-78308863FB56}"/>
              </a:ext>
            </a:extLst>
          </p:cNvPr>
          <p:cNvPicPr>
            <a:picLocks noChangeAspect="1"/>
          </p:cNvPicPr>
          <p:nvPr/>
        </p:nvPicPr>
        <p:blipFill rotWithShape="1">
          <a:blip r:embed="rId2"/>
          <a:srcRect l="13374" r="14208"/>
          <a:stretch/>
        </p:blipFill>
        <p:spPr>
          <a:xfrm>
            <a:off x="-1" y="2"/>
            <a:ext cx="4635315" cy="6400798"/>
          </a:xfrm>
          <a:prstGeom prst="rect">
            <a:avLst/>
          </a:prstGeom>
        </p:spPr>
      </p:pic>
      <p:cxnSp>
        <p:nvCxnSpPr>
          <p:cNvPr id="16" name="!!Straight Connector">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0A5E7FB-1FB5-4C57-9C8C-70E550767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a:extLst>
              <a:ext uri="{FF2B5EF4-FFF2-40B4-BE49-F238E27FC236}">
                <a16:creationId xmlns:a16="http://schemas.microsoft.com/office/drawing/2014/main" id="{D8C45F99-08FB-CD49-9768-AEE01F749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53" y="1333501"/>
            <a:ext cx="2794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8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B9F92D8-775C-6D4C-AD5B-D6A6A0661A72}"/>
              </a:ext>
            </a:extLst>
          </p:cNvPr>
          <p:cNvSpPr>
            <a:spLocks noGrp="1"/>
          </p:cNvSpPr>
          <p:nvPr>
            <p:ph type="title"/>
          </p:nvPr>
        </p:nvSpPr>
        <p:spPr>
          <a:xfrm>
            <a:off x="5117309" y="634946"/>
            <a:ext cx="6432434" cy="1450757"/>
          </a:xfrm>
        </p:spPr>
        <p:txBody>
          <a:bodyPr>
            <a:normAutofit/>
          </a:bodyPr>
          <a:lstStyle/>
          <a:p>
            <a:r>
              <a:rPr lang="fr-FR" sz="4900" dirty="0"/>
              <a:t>Denis Diderot </a:t>
            </a:r>
            <a:r>
              <a:rPr lang="fr-FR" sz="4400" dirty="0"/>
              <a:t>(1713-1784)</a:t>
            </a:r>
            <a:endParaRPr lang="fr-FR" sz="4900" dirty="0"/>
          </a:p>
        </p:txBody>
      </p:sp>
      <p:pic>
        <p:nvPicPr>
          <p:cNvPr id="1028" name="Picture 4" descr="Denis Diderot | Europeana">
            <a:extLst>
              <a:ext uri="{FF2B5EF4-FFF2-40B4-BE49-F238E27FC236}">
                <a16:creationId xmlns:a16="http://schemas.microsoft.com/office/drawing/2014/main" id="{C6E5B184-C387-BE46-AD62-A8A43653BA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0" r="130"/>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0512F68A-FA5F-DE4C-BEBA-FEDE4E51D466}"/>
              </a:ext>
            </a:extLst>
          </p:cNvPr>
          <p:cNvSpPr>
            <a:spLocks noGrp="1"/>
          </p:cNvSpPr>
          <p:nvPr>
            <p:ph idx="1"/>
          </p:nvPr>
        </p:nvSpPr>
        <p:spPr>
          <a:xfrm>
            <a:off x="5117308" y="2407436"/>
            <a:ext cx="6432434" cy="3461658"/>
          </a:xfrm>
        </p:spPr>
        <p:txBody>
          <a:bodyPr>
            <a:normAutofit fontScale="92500"/>
          </a:bodyPr>
          <a:lstStyle/>
          <a:p>
            <a:pPr>
              <a:buFont typeface="Arial" panose="020B0604020202020204" pitchFamily="34" charset="0"/>
              <a:buChar char="•"/>
            </a:pPr>
            <a:r>
              <a:rPr lang="fr-FR" dirty="0"/>
              <a:t> Écrivain et philosophe français </a:t>
            </a:r>
            <a:r>
              <a:rPr lang="fr-FR" b="1" dirty="0"/>
              <a:t>des</a:t>
            </a:r>
            <a:r>
              <a:rPr lang="fr-FR" dirty="0"/>
              <a:t> </a:t>
            </a:r>
            <a:r>
              <a:rPr lang="fr-FR" b="1" dirty="0"/>
              <a:t>Lumières</a:t>
            </a:r>
          </a:p>
          <a:p>
            <a:pPr lvl="1">
              <a:buFont typeface="Arial" panose="020B0604020202020204" pitchFamily="34" charset="0"/>
              <a:buChar char="•"/>
            </a:pPr>
            <a:r>
              <a:rPr lang="fr-FR" dirty="0"/>
              <a:t>Essayiste, dramaturge, romancier, traducteur …</a:t>
            </a:r>
          </a:p>
          <a:p>
            <a:pPr>
              <a:buFont typeface="Arial" panose="020B0604020202020204" pitchFamily="34" charset="0"/>
              <a:buChar char="•"/>
            </a:pPr>
            <a:r>
              <a:rPr lang="fr-FR" b="1" dirty="0"/>
              <a:t> </a:t>
            </a:r>
            <a:r>
              <a:rPr lang="fr-FR" dirty="0"/>
              <a:t>Débute une vie de bohème dans les cafés parisiens</a:t>
            </a:r>
          </a:p>
          <a:p>
            <a:pPr>
              <a:buFont typeface="Arial" panose="020B0604020202020204" pitchFamily="34" charset="0"/>
              <a:buChar char="•"/>
            </a:pPr>
            <a:r>
              <a:rPr lang="fr-FR" dirty="0"/>
              <a:t> Pose les bases du drame bourgeois au théâtre</a:t>
            </a:r>
          </a:p>
          <a:p>
            <a:pPr>
              <a:buFont typeface="Arial" panose="020B0604020202020204" pitchFamily="34" charset="0"/>
              <a:buChar char="•"/>
            </a:pPr>
            <a:r>
              <a:rPr lang="fr-FR" dirty="0"/>
              <a:t> Invente la critique d’art </a:t>
            </a:r>
          </a:p>
          <a:p>
            <a:pPr>
              <a:buFont typeface="Arial" panose="020B0604020202020204" pitchFamily="34" charset="0"/>
              <a:buChar char="•"/>
            </a:pPr>
            <a:r>
              <a:rPr lang="fr-FR" dirty="0"/>
              <a:t> Révolutionne le roman, publie les œuvres philosophiques</a:t>
            </a:r>
          </a:p>
          <a:p>
            <a:pPr>
              <a:buFont typeface="Arial" panose="020B0604020202020204" pitchFamily="34" charset="0"/>
              <a:buChar char="•"/>
            </a:pPr>
            <a:r>
              <a:rPr lang="fr-FR" dirty="0"/>
              <a:t> Devient encyclopédiste</a:t>
            </a:r>
          </a:p>
          <a:p>
            <a:pPr marL="0" indent="0">
              <a:buNone/>
            </a:pPr>
            <a:endParaRPr lang="fr-FR" b="1" dirty="0"/>
          </a:p>
        </p:txBody>
      </p:sp>
      <p:sp>
        <p:nvSpPr>
          <p:cNvPr id="194" name="Rectangle 193">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323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3080AE-E8CA-B948-A518-704A0567443C}"/>
              </a:ext>
            </a:extLst>
          </p:cNvPr>
          <p:cNvSpPr>
            <a:spLocks noGrp="1"/>
          </p:cNvSpPr>
          <p:nvPr>
            <p:ph type="title"/>
          </p:nvPr>
        </p:nvSpPr>
        <p:spPr/>
        <p:txBody>
          <a:bodyPr/>
          <a:lstStyle/>
          <a:p>
            <a:r>
              <a:rPr lang="fr-FR"/>
              <a:t>Œuvres principales</a:t>
            </a:r>
            <a:endParaRPr lang="fr-FR" dirty="0"/>
          </a:p>
        </p:txBody>
      </p:sp>
      <p:sp>
        <p:nvSpPr>
          <p:cNvPr id="3" name="Zástupný obsah 2">
            <a:extLst>
              <a:ext uri="{FF2B5EF4-FFF2-40B4-BE49-F238E27FC236}">
                <a16:creationId xmlns:a16="http://schemas.microsoft.com/office/drawing/2014/main" id="{2997F9BB-554D-0A40-955A-F819E873C930}"/>
              </a:ext>
            </a:extLst>
          </p:cNvPr>
          <p:cNvSpPr>
            <a:spLocks noGrp="1"/>
          </p:cNvSpPr>
          <p:nvPr>
            <p:ph idx="1"/>
          </p:nvPr>
        </p:nvSpPr>
        <p:spPr>
          <a:xfrm>
            <a:off x="1097280" y="1930400"/>
            <a:ext cx="10058400" cy="4385733"/>
          </a:xfrm>
        </p:spPr>
        <p:txBody>
          <a:bodyPr>
            <a:normAutofit fontScale="92500" lnSpcReduction="10000"/>
          </a:bodyPr>
          <a:lstStyle/>
          <a:p>
            <a:r>
              <a:rPr lang="fr-FR" sz="2600" b="1" dirty="0"/>
              <a:t>Drame bourgeois : </a:t>
            </a:r>
            <a:r>
              <a:rPr lang="fr-FR" sz="2600" i="1" dirty="0"/>
              <a:t>Le Fils naturel </a:t>
            </a:r>
            <a:r>
              <a:rPr lang="fr-FR" sz="2600" dirty="0"/>
              <a:t>ou </a:t>
            </a:r>
            <a:r>
              <a:rPr lang="fr-FR" sz="2600" i="1" dirty="0"/>
              <a:t>Les épreuves de la vertu</a:t>
            </a:r>
          </a:p>
          <a:p>
            <a:r>
              <a:rPr lang="fr-FR" sz="2600" b="1" dirty="0"/>
              <a:t>Critique d’art : </a:t>
            </a:r>
            <a:r>
              <a:rPr lang="fr-FR" sz="2600" i="1" dirty="0"/>
              <a:t>Les Salons </a:t>
            </a:r>
          </a:p>
          <a:p>
            <a:r>
              <a:rPr lang="fr-FR" sz="2600" b="1" dirty="0"/>
              <a:t>Romans : </a:t>
            </a:r>
            <a:r>
              <a:rPr lang="fr-FR" sz="2600" i="1" dirty="0"/>
              <a:t>La religieuse </a:t>
            </a:r>
            <a:r>
              <a:rPr lang="fr-FR" sz="2600" dirty="0"/>
              <a:t>(un roman du comportement)</a:t>
            </a:r>
            <a:br>
              <a:rPr lang="fr-FR" sz="2600" dirty="0"/>
            </a:br>
            <a:r>
              <a:rPr lang="fr-FR" sz="2600" dirty="0"/>
              <a:t>	      </a:t>
            </a:r>
            <a:r>
              <a:rPr lang="fr-FR" sz="2600" i="1" dirty="0"/>
              <a:t>Le Neveu de Rameau </a:t>
            </a:r>
            <a:r>
              <a:rPr lang="fr-FR" sz="2600" dirty="0"/>
              <a:t>(un roman-conversation) </a:t>
            </a:r>
            <a:br>
              <a:rPr lang="fr-FR" sz="2600" dirty="0"/>
            </a:br>
            <a:r>
              <a:rPr lang="fr-FR" sz="2600" dirty="0"/>
              <a:t>	      </a:t>
            </a:r>
            <a:r>
              <a:rPr lang="fr-FR" sz="2600" i="1" dirty="0"/>
              <a:t>Jacques le Fataliste</a:t>
            </a:r>
            <a:r>
              <a:rPr lang="fr-FR" sz="2600" dirty="0"/>
              <a:t> (un anti-roman) </a:t>
            </a:r>
          </a:p>
          <a:p>
            <a:r>
              <a:rPr lang="fr-FR" sz="2600" b="1" dirty="0"/>
              <a:t>Œuvres philosophiques : </a:t>
            </a:r>
            <a:r>
              <a:rPr lang="fr-FR" sz="2600" i="1" dirty="0"/>
              <a:t>Pensées sur l’interprétation de la nature</a:t>
            </a:r>
            <a:br>
              <a:rPr lang="fr-FR" sz="2600" i="1" dirty="0"/>
            </a:br>
            <a:r>
              <a:rPr lang="fr-FR" sz="2600" i="1" dirty="0"/>
              <a:t>			        Pensées philosophiques</a:t>
            </a:r>
            <a:br>
              <a:rPr lang="fr-FR" sz="2600" i="1" dirty="0"/>
            </a:br>
            <a:r>
              <a:rPr lang="fr-FR" sz="2600" i="1" dirty="0"/>
              <a:t>			        Lettres sur les Aveugles à l’usage de ceux qui voient</a:t>
            </a:r>
          </a:p>
          <a:p>
            <a:r>
              <a:rPr lang="fr-FR" sz="2600" b="1" dirty="0"/>
              <a:t>Encyclopédie : </a:t>
            </a:r>
            <a:r>
              <a:rPr lang="fr-FR" sz="2600" i="1" dirty="0"/>
              <a:t>Encyclopédie ou Dictionnaire raisonné des sciences, des arts et des métiers </a:t>
            </a:r>
            <a:br>
              <a:rPr lang="fr-FR" i="1" dirty="0"/>
            </a:br>
            <a:r>
              <a:rPr lang="fr-FR" i="1" dirty="0"/>
              <a:t>				</a:t>
            </a:r>
          </a:p>
          <a:p>
            <a:endParaRPr lang="fr-FR" i="1" dirty="0"/>
          </a:p>
          <a:p>
            <a:endParaRPr lang="fr-FR" dirty="0"/>
          </a:p>
        </p:txBody>
      </p:sp>
    </p:spTree>
    <p:extLst>
      <p:ext uri="{BB962C8B-B14F-4D97-AF65-F5344CB8AC3E}">
        <p14:creationId xmlns:p14="http://schemas.microsoft.com/office/powerpoint/2010/main" val="23800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DCEF631-EBE4-A949-9FAF-8A78A47FFDCD}"/>
              </a:ext>
            </a:extLst>
          </p:cNvPr>
          <p:cNvSpPr>
            <a:spLocks noGrp="1"/>
          </p:cNvSpPr>
          <p:nvPr>
            <p:ph type="title"/>
          </p:nvPr>
        </p:nvSpPr>
        <p:spPr>
          <a:xfrm>
            <a:off x="6411685" y="634946"/>
            <a:ext cx="5127171" cy="1450757"/>
          </a:xfrm>
        </p:spPr>
        <p:txBody>
          <a:bodyPr>
            <a:normAutofit/>
          </a:bodyPr>
          <a:lstStyle/>
          <a:p>
            <a:r>
              <a:rPr lang="fr-FR" sz="4400" dirty="0"/>
              <a:t>Présentation du neveu de Rameau</a:t>
            </a:r>
          </a:p>
        </p:txBody>
      </p:sp>
      <p:pic>
        <p:nvPicPr>
          <p:cNvPr id="3074" name="Picture 2" descr="Le Neveu de Rameau au Café de la Régence - Paris-Bistro">
            <a:extLst>
              <a:ext uri="{FF2B5EF4-FFF2-40B4-BE49-F238E27FC236}">
                <a16:creationId xmlns:a16="http://schemas.microsoft.com/office/drawing/2014/main" id="{BE6F8BA5-8780-4340-A433-F4A4CF5FB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 r="14535"/>
          <a:stretch/>
        </p:blipFill>
        <p:spPr bwMode="auto">
          <a:xfrm>
            <a:off x="643192" y="1301839"/>
            <a:ext cx="5115347" cy="3934281"/>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21547D3A-69DA-C047-BFF6-E25305AC724C}"/>
              </a:ext>
            </a:extLst>
          </p:cNvPr>
          <p:cNvSpPr>
            <a:spLocks noGrp="1"/>
          </p:cNvSpPr>
          <p:nvPr>
            <p:ph idx="1"/>
          </p:nvPr>
        </p:nvSpPr>
        <p:spPr>
          <a:xfrm>
            <a:off x="6096000" y="2407436"/>
            <a:ext cx="5689600" cy="3461658"/>
          </a:xfrm>
        </p:spPr>
        <p:txBody>
          <a:bodyPr>
            <a:normAutofit/>
          </a:bodyPr>
          <a:lstStyle/>
          <a:p>
            <a:pPr>
              <a:lnSpc>
                <a:spcPct val="90000"/>
              </a:lnSpc>
            </a:pPr>
            <a:r>
              <a:rPr lang="fr-FR" sz="1800" i="1" dirty="0"/>
              <a:t>« Qu’il fasse beau, qu’il fasse laid, c’est mon habitude d’aller sur les cinq heures du soir me promener au Palais-Royal. C’est moi qu’on voit toujours seul, rêvant sur le banc d’Argenson. Je m’entretiens avec moi-même de politique, d’amour, de goût ou de philosophie. J’abandonne mon esprit à tout son libertinage. Je le laisse maître de suivre la première idée sage ou folle qui se présente […]. Mes pensées ce sont mes catins. Si le temps est trop froid, je me réfugie au café de la Régence ; là je m’amuse à voir jouer aux échecs. Paris est l’endroit du monde, et le café de la Régence est l’endroit de Paris où l’on joue le mieux à ce jeu. [...]. Un après-dîner j’étais là regardant beaucoup, parlant peu et écoutant le moins que je pouvais, lorsque je fus abordé par un des plus bizarres personnages de ce pays où Dieu n’en a pas laissé manquer ».</a:t>
            </a:r>
            <a:endParaRPr lang="fr-FR" sz="1800" dirty="0"/>
          </a:p>
        </p:txBody>
      </p:sp>
      <p:sp>
        <p:nvSpPr>
          <p:cNvPr id="91" name="Rectangle 90">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ovéPole 7">
            <a:extLst>
              <a:ext uri="{FF2B5EF4-FFF2-40B4-BE49-F238E27FC236}">
                <a16:creationId xmlns:a16="http://schemas.microsoft.com/office/drawing/2014/main" id="{C85FB1EA-4205-DB40-8FE3-071349D70A67}"/>
              </a:ext>
            </a:extLst>
          </p:cNvPr>
          <p:cNvSpPr txBox="1"/>
          <p:nvPr/>
        </p:nvSpPr>
        <p:spPr>
          <a:xfrm>
            <a:off x="643192" y="5444660"/>
            <a:ext cx="2323072" cy="646331"/>
          </a:xfrm>
          <a:prstGeom prst="rect">
            <a:avLst/>
          </a:prstGeom>
          <a:noFill/>
        </p:spPr>
        <p:txBody>
          <a:bodyPr wrap="none" rtlCol="0">
            <a:spAutoFit/>
          </a:bodyPr>
          <a:lstStyle/>
          <a:p>
            <a:r>
              <a:rPr lang="cs-CZ" i="1" dirty="0"/>
              <a:t>Café de la </a:t>
            </a:r>
            <a:r>
              <a:rPr lang="cs-CZ" i="1" dirty="0" err="1"/>
              <a:t>Régence</a:t>
            </a:r>
            <a:r>
              <a:rPr lang="cs-CZ" i="1" dirty="0"/>
              <a:t> (*1681)</a:t>
            </a:r>
          </a:p>
          <a:p>
            <a:endParaRPr lang="fr-FR" dirty="0"/>
          </a:p>
        </p:txBody>
      </p:sp>
    </p:spTree>
    <p:extLst>
      <p:ext uri="{BB962C8B-B14F-4D97-AF65-F5344CB8AC3E}">
        <p14:creationId xmlns:p14="http://schemas.microsoft.com/office/powerpoint/2010/main" val="124217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18FBC1D-E3A5-7544-BD69-50C40C52E05E}"/>
              </a:ext>
            </a:extLst>
          </p:cNvPr>
          <p:cNvSpPr>
            <a:spLocks noGrp="1"/>
          </p:cNvSpPr>
          <p:nvPr>
            <p:ph type="title"/>
          </p:nvPr>
        </p:nvSpPr>
        <p:spPr>
          <a:xfrm>
            <a:off x="5117309" y="634946"/>
            <a:ext cx="6432434" cy="1450757"/>
          </a:xfrm>
        </p:spPr>
        <p:txBody>
          <a:bodyPr>
            <a:normAutofit/>
          </a:bodyPr>
          <a:lstStyle/>
          <a:p>
            <a:r>
              <a:rPr lang="fr-FR" sz="4500"/>
              <a:t>Le Neveu de Rameau </a:t>
            </a:r>
            <a:br>
              <a:rPr lang="fr-FR" sz="4500"/>
            </a:br>
            <a:r>
              <a:rPr lang="fr-FR" sz="4500"/>
              <a:t>(1761 – 1764, paru en 1891) </a:t>
            </a:r>
          </a:p>
        </p:txBody>
      </p:sp>
      <p:pic>
        <p:nvPicPr>
          <p:cNvPr id="6146" name="Picture 2" descr="Le Neveu de Rameau | BNF ESSENTIELS">
            <a:extLst>
              <a:ext uri="{FF2B5EF4-FFF2-40B4-BE49-F238E27FC236}">
                <a16:creationId xmlns:a16="http://schemas.microsoft.com/office/drawing/2014/main" id="{B11CD652-8A34-B347-A132-BB067625C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33" r="2" b="548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6149" name="Straight Connector 136">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03D3475D-5F39-A443-B32B-7087391C3E38}"/>
              </a:ext>
            </a:extLst>
          </p:cNvPr>
          <p:cNvSpPr>
            <a:spLocks noGrp="1"/>
          </p:cNvSpPr>
          <p:nvPr>
            <p:ph idx="1"/>
          </p:nvPr>
        </p:nvSpPr>
        <p:spPr>
          <a:xfrm>
            <a:off x="5117308" y="2407436"/>
            <a:ext cx="6432434" cy="3461658"/>
          </a:xfrm>
        </p:spPr>
        <p:txBody>
          <a:bodyPr>
            <a:normAutofit/>
          </a:bodyPr>
          <a:lstStyle/>
          <a:p>
            <a:pPr>
              <a:buFont typeface="Arial" panose="020B0604020202020204" pitchFamily="34" charset="0"/>
              <a:buChar char="•"/>
            </a:pPr>
            <a:r>
              <a:rPr lang="fr-FR" dirty="0"/>
              <a:t> Roman conversation/dialogue philosophique </a:t>
            </a:r>
          </a:p>
          <a:p>
            <a:pPr>
              <a:buFont typeface="Arial" panose="020B0604020202020204" pitchFamily="34" charset="0"/>
              <a:buChar char="•"/>
            </a:pPr>
            <a:r>
              <a:rPr lang="fr-FR" dirty="0"/>
              <a:t> Personnages : </a:t>
            </a:r>
            <a:r>
              <a:rPr lang="fr-FR" b="1" i="1" dirty="0"/>
              <a:t>Moi</a:t>
            </a:r>
            <a:r>
              <a:rPr lang="fr-FR" i="1" dirty="0"/>
              <a:t> </a:t>
            </a:r>
            <a:r>
              <a:rPr lang="fr-FR" dirty="0"/>
              <a:t>(philosophe) et </a:t>
            </a:r>
            <a:r>
              <a:rPr lang="fr-FR" b="1" i="1" dirty="0"/>
              <a:t>Lui</a:t>
            </a:r>
            <a:r>
              <a:rPr lang="fr-FR" i="1" dirty="0"/>
              <a:t> (</a:t>
            </a:r>
            <a:r>
              <a:rPr lang="fr-FR" dirty="0"/>
              <a:t>Jean-François Rameau) </a:t>
            </a:r>
          </a:p>
          <a:p>
            <a:pPr>
              <a:buFont typeface="Arial" panose="020B0604020202020204" pitchFamily="34" charset="0"/>
              <a:buChar char="•"/>
            </a:pPr>
            <a:r>
              <a:rPr lang="fr-FR" b="1" dirty="0"/>
              <a:t> Moi : </a:t>
            </a:r>
            <a:r>
              <a:rPr lang="fr-FR" dirty="0"/>
              <a:t>celui qui a du bon sens </a:t>
            </a:r>
            <a:endParaRPr lang="fr-FR" b="1" i="1" dirty="0"/>
          </a:p>
          <a:p>
            <a:pPr>
              <a:buFont typeface="Arial" panose="020B0604020202020204" pitchFamily="34" charset="0"/>
              <a:buChar char="•"/>
            </a:pPr>
            <a:r>
              <a:rPr lang="fr-FR" b="1" dirty="0"/>
              <a:t> Lui : </a:t>
            </a:r>
            <a:r>
              <a:rPr lang="fr-FR" dirty="0"/>
              <a:t>excentrique, amoral, parasite, cynique</a:t>
            </a:r>
          </a:p>
          <a:p>
            <a:pPr>
              <a:buFont typeface="Arial" panose="020B0604020202020204" pitchFamily="34" charset="0"/>
              <a:buChar char="•"/>
            </a:pPr>
            <a:r>
              <a:rPr lang="fr-FR" b="1" i="1" dirty="0"/>
              <a:t> </a:t>
            </a:r>
            <a:r>
              <a:rPr lang="fr-FR" b="1" dirty="0"/>
              <a:t>Thème principal : </a:t>
            </a:r>
            <a:r>
              <a:rPr lang="fr-FR" dirty="0"/>
              <a:t>la morale, puis mélange des thèmes divers</a:t>
            </a:r>
            <a:endParaRPr lang="fr-FR" b="1" dirty="0"/>
          </a:p>
        </p:txBody>
      </p:sp>
      <p:sp>
        <p:nvSpPr>
          <p:cNvPr id="6150" name="Rectangle 138">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50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9A980-D6F5-C449-A216-1026B00E161C}"/>
              </a:ext>
            </a:extLst>
          </p:cNvPr>
          <p:cNvSpPr>
            <a:spLocks noGrp="1"/>
          </p:cNvSpPr>
          <p:nvPr>
            <p:ph type="title"/>
          </p:nvPr>
        </p:nvSpPr>
        <p:spPr/>
        <p:txBody>
          <a:bodyPr/>
          <a:lstStyle/>
          <a:p>
            <a:r>
              <a:rPr lang="fr-FR" dirty="0"/>
              <a:t>Morale  </a:t>
            </a:r>
          </a:p>
        </p:txBody>
      </p:sp>
      <p:sp>
        <p:nvSpPr>
          <p:cNvPr id="3" name="Zástupný obsah 2">
            <a:extLst>
              <a:ext uri="{FF2B5EF4-FFF2-40B4-BE49-F238E27FC236}">
                <a16:creationId xmlns:a16="http://schemas.microsoft.com/office/drawing/2014/main" id="{2CF8F51F-1373-C449-87CD-96E375EA69F7}"/>
              </a:ext>
            </a:extLst>
          </p:cNvPr>
          <p:cNvSpPr>
            <a:spLocks noGrp="1"/>
          </p:cNvSpPr>
          <p:nvPr>
            <p:ph idx="1"/>
          </p:nvPr>
        </p:nvSpPr>
        <p:spPr>
          <a:xfrm>
            <a:off x="1097280" y="2108201"/>
            <a:ext cx="10058400" cy="4120321"/>
          </a:xfrm>
        </p:spPr>
        <p:txBody>
          <a:bodyPr>
            <a:normAutofit fontScale="77500" lnSpcReduction="20000"/>
          </a:bodyPr>
          <a:lstStyle/>
          <a:p>
            <a:r>
              <a:rPr lang="fr-FR" dirty="0"/>
              <a:t>MOI.  – Et la leçon, vous la donnez bien ? </a:t>
            </a:r>
          </a:p>
          <a:p>
            <a:r>
              <a:rPr lang="fr-FR" dirty="0"/>
              <a:t>LUI. – Oui, pas mal, passablement. La basse fondamentale du cher oncle a bien simplifié tout cela. Autrefois je volais l’argent de mon écolier ; oui, je le volais ; cela est sûr. Aujourd’hui, je le gagne, du moins comme les autres.</a:t>
            </a:r>
          </a:p>
          <a:p>
            <a:r>
              <a:rPr lang="fr-FR" dirty="0"/>
              <a:t>MOI. – Et le voliez–vous, sans remords ?</a:t>
            </a:r>
          </a:p>
          <a:p>
            <a:r>
              <a:rPr lang="fr-FR" dirty="0"/>
              <a:t>LUI. – Oh ! sans remords. On dit que si </a:t>
            </a:r>
            <a:r>
              <a:rPr lang="fr-FR" i="1" dirty="0"/>
              <a:t>un voleur vole l’autre, le diable s’en rit. </a:t>
            </a:r>
            <a:r>
              <a:rPr lang="fr-FR" dirty="0"/>
              <a:t>Les parents regorgeaient d’une fortune acquise, Dieu sait comment; c’étaient des gens de cour, des financiers, de gros commerçants, des banquiers, des gens d’affaires. Je les aidais à restituer, moi, et une foule d’autres qu’ils employaient comme moi. Dans la nature, toutes les espèces se dévorent ; toutes les conditions se dévorent dans la société́. </a:t>
            </a:r>
          </a:p>
          <a:p>
            <a:r>
              <a:rPr lang="fr-FR" dirty="0"/>
              <a:t>[…]</a:t>
            </a:r>
          </a:p>
          <a:p>
            <a:pPr marL="0" indent="0">
              <a:buNone/>
            </a:pPr>
            <a:r>
              <a:rPr lang="fr-FR" dirty="0"/>
              <a:t> LUI. – Mais, à votre compte, il faudrait donc être d’honnêtes gens ? </a:t>
            </a:r>
          </a:p>
          <a:p>
            <a:pPr marL="0" indent="0">
              <a:buNone/>
            </a:pPr>
            <a:r>
              <a:rPr lang="fr-FR" dirty="0"/>
              <a:t> MOI. – Pour être heureux ? Assurément. </a:t>
            </a:r>
          </a:p>
        </p:txBody>
      </p:sp>
    </p:spTree>
    <p:extLst>
      <p:ext uri="{BB962C8B-B14F-4D97-AF65-F5344CB8AC3E}">
        <p14:creationId xmlns:p14="http://schemas.microsoft.com/office/powerpoint/2010/main" val="333687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9301D1-22D8-3246-AD3B-FBDF5FCC268F}"/>
              </a:ext>
            </a:extLst>
          </p:cNvPr>
          <p:cNvSpPr>
            <a:spLocks noGrp="1"/>
          </p:cNvSpPr>
          <p:nvPr>
            <p:ph type="title"/>
          </p:nvPr>
        </p:nvSpPr>
        <p:spPr/>
        <p:txBody>
          <a:bodyPr/>
          <a:lstStyle/>
          <a:p>
            <a:r>
              <a:rPr lang="fr-FR" dirty="0"/>
              <a:t>Éducation</a:t>
            </a:r>
          </a:p>
        </p:txBody>
      </p:sp>
      <p:sp>
        <p:nvSpPr>
          <p:cNvPr id="3" name="Zástupný obsah 2">
            <a:extLst>
              <a:ext uri="{FF2B5EF4-FFF2-40B4-BE49-F238E27FC236}">
                <a16:creationId xmlns:a16="http://schemas.microsoft.com/office/drawing/2014/main" id="{4B461FE7-D025-4C40-A917-9D7B833A3EA1}"/>
              </a:ext>
            </a:extLst>
          </p:cNvPr>
          <p:cNvSpPr>
            <a:spLocks noGrp="1"/>
          </p:cNvSpPr>
          <p:nvPr>
            <p:ph idx="1"/>
          </p:nvPr>
        </p:nvSpPr>
        <p:spPr/>
        <p:txBody>
          <a:bodyPr>
            <a:normAutofit/>
          </a:bodyPr>
          <a:lstStyle/>
          <a:p>
            <a:pPr marL="0" indent="0">
              <a:buNone/>
            </a:pPr>
            <a:r>
              <a:rPr lang="fr-FR" sz="1800" dirty="0"/>
              <a:t>MOI. – […] Mais c’est qu’il y a des gens comme moi qui ne regardent pas la richesse, comme la chose du monde la plus précieuse ; gens bizarres.</a:t>
            </a:r>
          </a:p>
          <a:p>
            <a:pPr marL="0" indent="0">
              <a:buNone/>
            </a:pPr>
            <a:r>
              <a:rPr lang="fr-FR" sz="1800" dirty="0"/>
              <a:t>LUI. – Très bizarres. On ne naît pas avec cette tournure-là. On se la donne ; car elle n’est pas dans la nature.</a:t>
            </a:r>
          </a:p>
          <a:p>
            <a:pPr marL="0" indent="0">
              <a:buNone/>
            </a:pPr>
            <a:r>
              <a:rPr lang="fr-FR" sz="1800" dirty="0"/>
              <a:t>MOI. – De l’homme ?</a:t>
            </a:r>
          </a:p>
          <a:p>
            <a:pPr marL="0" indent="0">
              <a:buNone/>
            </a:pPr>
            <a:r>
              <a:rPr lang="fr-FR" sz="1800" dirty="0"/>
              <a:t>LUI. – De l’homme. Tout ce qui vit, sans l’en excepter, cherche son bien-être aux dépens de qui il appartiendra ; et je suis sûr que, si je laissais venir le petit sauvage, sans lui parler de rien, il voudrait être richement vêtu, splendidement nourri, chéri des hommes, aimé des femmes, et rassembler sur lui tous les bonheurs de la vie.</a:t>
            </a:r>
          </a:p>
          <a:p>
            <a:pPr marL="0" indent="0">
              <a:buNone/>
            </a:pPr>
            <a:r>
              <a:rPr lang="fr-FR" sz="1800" dirty="0"/>
              <a:t>MOI. – Si le petit sauvage était abandonné à lui- même ; qu’il conservât toute son imbécillité́ et qu’il réunît au peu de raison de l’enfant au berceau, la violence des passions de l’homme de trente ans, il tordrait le col à son père, et coucherait avec sa mère.</a:t>
            </a:r>
          </a:p>
        </p:txBody>
      </p:sp>
    </p:spTree>
    <p:extLst>
      <p:ext uri="{BB962C8B-B14F-4D97-AF65-F5344CB8AC3E}">
        <p14:creationId xmlns:p14="http://schemas.microsoft.com/office/powerpoint/2010/main" val="247443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C9F90C0-832A-A94C-B3CE-082EEB779070}"/>
              </a:ext>
            </a:extLst>
          </p:cNvPr>
          <p:cNvSpPr>
            <a:spLocks noGrp="1"/>
          </p:cNvSpPr>
          <p:nvPr>
            <p:ph type="title"/>
          </p:nvPr>
        </p:nvSpPr>
        <p:spPr>
          <a:xfrm>
            <a:off x="6411685" y="634946"/>
            <a:ext cx="5127171" cy="1450757"/>
          </a:xfrm>
        </p:spPr>
        <p:txBody>
          <a:bodyPr>
            <a:normAutofit/>
          </a:bodyPr>
          <a:lstStyle/>
          <a:p>
            <a:r>
              <a:rPr lang="fr-FR" dirty="0"/>
              <a:t>Conclusion </a:t>
            </a:r>
          </a:p>
        </p:txBody>
      </p:sp>
      <p:pic>
        <p:nvPicPr>
          <p:cNvPr id="7174" name="Picture 6" descr="Le Neveu De Rameau | Discogs">
            <a:extLst>
              <a:ext uri="{FF2B5EF4-FFF2-40B4-BE49-F238E27FC236}">
                <a16:creationId xmlns:a16="http://schemas.microsoft.com/office/drawing/2014/main" id="{BD540D55-B09D-9345-B7F3-47C251FC5C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3" y="1297174"/>
            <a:ext cx="4524550" cy="4535889"/>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26AAA618-55E5-FE49-9954-8E1AEB4BA6F7}"/>
              </a:ext>
            </a:extLst>
          </p:cNvPr>
          <p:cNvSpPr>
            <a:spLocks noGrp="1"/>
          </p:cNvSpPr>
          <p:nvPr>
            <p:ph idx="1"/>
          </p:nvPr>
        </p:nvSpPr>
        <p:spPr>
          <a:xfrm>
            <a:off x="5486400" y="2407436"/>
            <a:ext cx="6052456" cy="3461658"/>
          </a:xfrm>
        </p:spPr>
        <p:txBody>
          <a:bodyPr>
            <a:normAutofit/>
          </a:bodyPr>
          <a:lstStyle/>
          <a:p>
            <a:pPr>
              <a:buFont typeface="Arial" panose="020B0604020202020204" pitchFamily="34" charset="0"/>
              <a:buChar char="•"/>
            </a:pPr>
            <a:r>
              <a:rPr lang="fr-FR" dirty="0"/>
              <a:t> « Lui » et « Moi » sont allégoriques et le dialogue est celui de Diderot avec lui-même. </a:t>
            </a:r>
          </a:p>
          <a:p>
            <a:pPr>
              <a:buFont typeface="Arial" panose="020B0604020202020204" pitchFamily="34" charset="0"/>
              <a:buChar char="•"/>
            </a:pPr>
            <a:r>
              <a:rPr lang="fr-FR" dirty="0"/>
              <a:t> Dispute entre le Diderot matérialiste et le libertin et entre Diderot idéaliste et sentimentaliste. </a:t>
            </a:r>
          </a:p>
          <a:p>
            <a:pPr>
              <a:buFont typeface="Arial" panose="020B0604020202020204" pitchFamily="34" charset="0"/>
              <a:buChar char="•"/>
            </a:pPr>
            <a:r>
              <a:rPr lang="fr-FR" dirty="0"/>
              <a:t> Répondu aux attaques des adversaires de l’Encyclopédie et des philosophes. </a:t>
            </a:r>
          </a:p>
        </p:txBody>
      </p:sp>
      <p:sp>
        <p:nvSpPr>
          <p:cNvPr id="82" name="Rectangle 81">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908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75BA44-C0BA-DD4A-A91F-D8FADCD50251}"/>
              </a:ext>
            </a:extLst>
          </p:cNvPr>
          <p:cNvSpPr>
            <a:spLocks noGrp="1"/>
          </p:cNvSpPr>
          <p:nvPr>
            <p:ph type="title"/>
          </p:nvPr>
        </p:nvSpPr>
        <p:spPr/>
        <p:txBody>
          <a:bodyPr/>
          <a:lstStyle/>
          <a:p>
            <a:r>
              <a:rPr lang="fr-FR" dirty="0"/>
              <a:t>Sources</a:t>
            </a:r>
          </a:p>
        </p:txBody>
      </p:sp>
      <p:sp>
        <p:nvSpPr>
          <p:cNvPr id="3" name="Zástupný obsah 2">
            <a:extLst>
              <a:ext uri="{FF2B5EF4-FFF2-40B4-BE49-F238E27FC236}">
                <a16:creationId xmlns:a16="http://schemas.microsoft.com/office/drawing/2014/main" id="{567D8BD1-AE22-6947-9F0C-427668A72E6C}"/>
              </a:ext>
            </a:extLst>
          </p:cNvPr>
          <p:cNvSpPr>
            <a:spLocks noGrp="1"/>
          </p:cNvSpPr>
          <p:nvPr>
            <p:ph idx="1"/>
          </p:nvPr>
        </p:nvSpPr>
        <p:spPr/>
        <p:txBody>
          <a:bodyPr>
            <a:normAutofit/>
          </a:bodyPr>
          <a:lstStyle/>
          <a:p>
            <a:pPr>
              <a:buFont typeface="Arial" panose="020B0604020202020204" pitchFamily="34" charset="0"/>
              <a:buChar char="•"/>
            </a:pPr>
            <a:r>
              <a:rPr lang="fr-FR" dirty="0"/>
              <a:t> CAPUT, </a:t>
            </a:r>
            <a:r>
              <a:rPr lang="fr-FR" dirty="0" err="1"/>
              <a:t>Jean-Pol</a:t>
            </a:r>
            <a:r>
              <a:rPr lang="fr-FR" dirty="0"/>
              <a:t>. </a:t>
            </a:r>
            <a:r>
              <a:rPr lang="fr-FR" i="1" dirty="0"/>
              <a:t>Notice biographique, historique et littéraire. </a:t>
            </a:r>
            <a:r>
              <a:rPr lang="fr-FR" dirty="0"/>
              <a:t>In: DIDEROT, Denis. </a:t>
            </a:r>
            <a:r>
              <a:rPr lang="fr-FR" i="1" dirty="0"/>
              <a:t>Le Neveu de Rameau. </a:t>
            </a:r>
            <a:r>
              <a:rPr lang="fr-FR" dirty="0"/>
              <a:t>Paris : Librairie Larousse, 1972.</a:t>
            </a:r>
          </a:p>
          <a:p>
            <a:pPr>
              <a:buFont typeface="Arial" panose="020B0604020202020204" pitchFamily="34" charset="0"/>
              <a:buChar char="•"/>
            </a:pPr>
            <a:r>
              <a:rPr lang="cs-CZ" dirty="0"/>
              <a:t> MITTERAND, </a:t>
            </a:r>
            <a:r>
              <a:rPr lang="cs-CZ" dirty="0" err="1"/>
              <a:t>Henri</a:t>
            </a:r>
            <a:r>
              <a:rPr lang="cs-CZ" dirty="0"/>
              <a:t> (</a:t>
            </a:r>
            <a:r>
              <a:rPr lang="cs-CZ" dirty="0" err="1"/>
              <a:t>sous</a:t>
            </a:r>
            <a:r>
              <a:rPr lang="cs-CZ" dirty="0"/>
              <a:t> la </a:t>
            </a:r>
            <a:r>
              <a:rPr lang="cs-CZ" dirty="0" err="1"/>
              <a:t>dir</a:t>
            </a:r>
            <a:r>
              <a:rPr lang="cs-CZ" dirty="0"/>
              <a:t>.). </a:t>
            </a:r>
            <a:r>
              <a:rPr lang="cs-CZ" i="1" dirty="0" err="1"/>
              <a:t>XVIIIe</a:t>
            </a:r>
            <a:r>
              <a:rPr lang="cs-CZ" i="1" dirty="0"/>
              <a:t> </a:t>
            </a:r>
            <a:r>
              <a:rPr lang="cs-CZ" i="1" dirty="0" err="1"/>
              <a:t>siècle</a:t>
            </a:r>
            <a:r>
              <a:rPr lang="cs-CZ" dirty="0"/>
              <a:t>. </a:t>
            </a:r>
            <a:r>
              <a:rPr lang="cs-CZ" dirty="0" err="1"/>
              <a:t>Langue</a:t>
            </a:r>
            <a:r>
              <a:rPr lang="cs-CZ" dirty="0"/>
              <a:t> et </a:t>
            </a:r>
            <a:r>
              <a:rPr lang="cs-CZ" dirty="0" err="1"/>
              <a:t>littérature</a:t>
            </a:r>
            <a:r>
              <a:rPr lang="cs-CZ" dirty="0"/>
              <a:t>. Paris : Nathan. </a:t>
            </a:r>
            <a:endParaRPr lang="fr-FR" dirty="0"/>
          </a:p>
          <a:p>
            <a:pPr>
              <a:buFont typeface="Arial" panose="020B0604020202020204" pitchFamily="34" charset="0"/>
              <a:buChar char="•"/>
            </a:pPr>
            <a:r>
              <a:rPr lang="fr-FR" dirty="0"/>
              <a:t> NOVÁK, Otakar. </a:t>
            </a:r>
            <a:r>
              <a:rPr lang="fr-FR" i="1" dirty="0" err="1"/>
              <a:t>Doslo</a:t>
            </a:r>
            <a:r>
              <a:rPr lang="fr-FR" dirty="0" err="1"/>
              <a:t>v</a:t>
            </a:r>
            <a:r>
              <a:rPr lang="fr-FR" dirty="0"/>
              <a:t>. In: DIDEROT, Denis. </a:t>
            </a:r>
            <a:r>
              <a:rPr lang="fr-FR" i="1" dirty="0" err="1"/>
              <a:t>Jeptiška</a:t>
            </a:r>
            <a:r>
              <a:rPr lang="fr-FR" i="1" dirty="0"/>
              <a:t> ; </a:t>
            </a:r>
            <a:r>
              <a:rPr lang="fr-FR" i="1" dirty="0" err="1"/>
              <a:t>Rameauův</a:t>
            </a:r>
            <a:r>
              <a:rPr lang="fr-FR" i="1" dirty="0"/>
              <a:t> </a:t>
            </a:r>
            <a:r>
              <a:rPr lang="fr-FR" i="1" dirty="0" err="1"/>
              <a:t>synovec</a:t>
            </a:r>
            <a:r>
              <a:rPr lang="fr-FR" i="1" dirty="0"/>
              <a:t> ; Jakub </a:t>
            </a:r>
            <a:r>
              <a:rPr lang="fr-FR" i="1" dirty="0" err="1"/>
              <a:t>fatalista</a:t>
            </a:r>
            <a:r>
              <a:rPr lang="fr-FR" i="1" dirty="0"/>
              <a:t> a </a:t>
            </a:r>
            <a:r>
              <a:rPr lang="fr-FR" i="1" dirty="0" err="1"/>
              <a:t>jeho</a:t>
            </a:r>
            <a:r>
              <a:rPr lang="fr-FR" i="1" dirty="0"/>
              <a:t> </a:t>
            </a:r>
            <a:r>
              <a:rPr lang="fr-FR" i="1" dirty="0" err="1"/>
              <a:t>pán</a:t>
            </a:r>
            <a:r>
              <a:rPr lang="fr-FR" i="1" dirty="0"/>
              <a:t>. </a:t>
            </a:r>
            <a:r>
              <a:rPr lang="fr-FR" i="1" dirty="0" err="1"/>
              <a:t>Praha</a:t>
            </a:r>
            <a:r>
              <a:rPr lang="fr-FR" i="1" dirty="0"/>
              <a:t> : </a:t>
            </a:r>
            <a:r>
              <a:rPr lang="fr-FR" i="1" dirty="0" err="1"/>
              <a:t>Odeon</a:t>
            </a:r>
            <a:r>
              <a:rPr lang="fr-FR" i="1" dirty="0"/>
              <a:t>, 1977. </a:t>
            </a:r>
          </a:p>
          <a:p>
            <a:pPr>
              <a:buFont typeface="Arial" panose="020B0604020202020204" pitchFamily="34" charset="0"/>
              <a:buChar char="•"/>
            </a:pPr>
            <a:r>
              <a:rPr lang="fr-FR" i="1" dirty="0"/>
              <a:t>Le Neveu de Rameau </a:t>
            </a:r>
            <a:r>
              <a:rPr lang="fr-FR" dirty="0"/>
              <a:t>et </a:t>
            </a:r>
            <a:r>
              <a:rPr lang="fr-FR" i="1" dirty="0"/>
              <a:t>Denis Diderot. </a:t>
            </a:r>
            <a:r>
              <a:rPr lang="fr-FR" dirty="0" err="1"/>
              <a:t>Wikipédia.fr</a:t>
            </a:r>
            <a:r>
              <a:rPr lang="fr-FR" dirty="0"/>
              <a:t>. [en ligne]. https://</a:t>
            </a:r>
            <a:r>
              <a:rPr lang="fr-FR" dirty="0" err="1"/>
              <a:t>cs.wikipedia.org</a:t>
            </a:r>
            <a:r>
              <a:rPr lang="fr-FR" dirty="0"/>
              <a:t>/wiki/</a:t>
            </a:r>
            <a:r>
              <a:rPr lang="fr-FR" dirty="0" err="1"/>
              <a:t>Denis_Diderot</a:t>
            </a:r>
            <a:endParaRPr lang="fr-FR" dirty="0"/>
          </a:p>
          <a:p>
            <a:endParaRPr lang="fr-FR" dirty="0"/>
          </a:p>
        </p:txBody>
      </p:sp>
    </p:spTree>
    <p:extLst>
      <p:ext uri="{BB962C8B-B14F-4D97-AF65-F5344CB8AC3E}">
        <p14:creationId xmlns:p14="http://schemas.microsoft.com/office/powerpoint/2010/main" val="111979363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958</Words>
  <Application>Microsoft Macintosh PowerPoint</Application>
  <PresentationFormat>Širokoúhlá obrazovka</PresentationFormat>
  <Paragraphs>50</Paragraphs>
  <Slides>9</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Garamond</vt:lpstr>
      <vt:lpstr>RetrospectVTI</vt:lpstr>
      <vt:lpstr>Le Neveu de Rameau </vt:lpstr>
      <vt:lpstr>Denis Diderot (1713-1784)</vt:lpstr>
      <vt:lpstr>Œuvres principales</vt:lpstr>
      <vt:lpstr>Présentation du neveu de Rameau</vt:lpstr>
      <vt:lpstr>Le Neveu de Rameau  (1761 – 1764, paru en 1891) </vt:lpstr>
      <vt:lpstr>Morale  </vt:lpstr>
      <vt:lpstr>Éducation</vt:lpstr>
      <vt:lpstr>Conclusion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Neveu de Rameau </dc:title>
  <dc:creator>Jaszová Natálie Bc.</dc:creator>
  <cp:lastModifiedBy>Jaszová Natálie Bc.</cp:lastModifiedBy>
  <cp:revision>5</cp:revision>
  <dcterms:created xsi:type="dcterms:W3CDTF">2021-12-04T13:41:04Z</dcterms:created>
  <dcterms:modified xsi:type="dcterms:W3CDTF">2021-12-08T14:09:40Z</dcterms:modified>
</cp:coreProperties>
</file>