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 autoAdjust="0"/>
  </p:normalViewPr>
  <p:slideViewPr>
    <p:cSldViewPr snapToGrid="0">
      <p:cViewPr>
        <p:scale>
          <a:sx n="33" d="100"/>
          <a:sy n="33" d="100"/>
        </p:scale>
        <p:origin x="-2008" y="-692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48" y="1964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07.06.2021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07.06.2021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07.06.2021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07.06.2021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07.06.2021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solidFill>
                  <a:srgbClr val="247C43"/>
                </a:solidFill>
              </a:rPr>
              <a:t>Prophetic books in general</a:t>
            </a:r>
            <a:endParaRPr lang="cs-CZ" dirty="0">
              <a:solidFill>
                <a:srgbClr val="247C43"/>
              </a:solidFill>
            </a:endParaRPr>
          </a:p>
          <a:p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36" y="1557652"/>
            <a:ext cx="6284428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Later understanding of prophetic books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351573"/>
            <a:ext cx="9856992" cy="3183090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b="1" dirty="0"/>
              <a:t>LXX</a:t>
            </a:r>
            <a:r>
              <a:rPr lang="it-IT" sz="2500" dirty="0"/>
              <a:t> – prophetic books speak about ‘our time’, segmented </a:t>
            </a:r>
            <a:r>
              <a:rPr lang="it-IT" sz="2500" dirty="0"/>
              <a:t>(</a:t>
            </a:r>
            <a:r>
              <a:rPr lang="it-IT" sz="2500" dirty="0"/>
              <a:t>see also Qumran, e.g. </a:t>
            </a:r>
            <a:r>
              <a:rPr lang="it-IT" sz="2500" i="1" dirty="0"/>
              <a:t>Pesher on Habaccuc</a:t>
            </a:r>
            <a:r>
              <a:rPr lang="it-IT" sz="2500" dirty="0"/>
              <a:t>) </a:t>
            </a:r>
          </a:p>
          <a:p>
            <a:endParaRPr lang="it-IT" sz="2500" dirty="0"/>
          </a:p>
          <a:p>
            <a:r>
              <a:rPr lang="it-IT" sz="2500" b="1" dirty="0"/>
              <a:t>Judaism</a:t>
            </a:r>
            <a:r>
              <a:rPr lang="it-IT" sz="2500" dirty="0"/>
              <a:t> – ‘commentators’ of Torah </a:t>
            </a:r>
          </a:p>
          <a:p>
            <a:endParaRPr lang="it-IT" sz="2500" dirty="0"/>
          </a:p>
          <a:p>
            <a:r>
              <a:rPr lang="it-IT" sz="2500" b="1" dirty="0"/>
              <a:t>Christianity</a:t>
            </a:r>
            <a:r>
              <a:rPr lang="it-IT" sz="2500" dirty="0"/>
              <a:t>: charismatic figures endowed with God’s spirit that announce future things, esp. </a:t>
            </a:r>
            <a:r>
              <a:rPr lang="it-IT" sz="2500" dirty="0"/>
              <a:t>c</a:t>
            </a:r>
            <a:r>
              <a:rPr lang="it-IT" sz="2500" dirty="0"/>
              <a:t>oming of Christ, incarnation, etc.</a:t>
            </a:r>
          </a:p>
          <a:p>
            <a:r>
              <a:rPr lang="it-IT" sz="2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0864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883604" y="922514"/>
            <a:ext cx="9809796" cy="6638749"/>
          </a:xfrm>
        </p:spPr>
        <p:txBody>
          <a:bodyPr>
            <a:normAutofit/>
          </a:bodyPr>
          <a:lstStyle/>
          <a:p>
            <a:endParaRPr lang="cs-CZ" sz="2500" dirty="0">
              <a:latin typeface="+mj-lt"/>
            </a:endParaRPr>
          </a:p>
          <a:p>
            <a:pPr marL="0" indent="0">
              <a:buNone/>
            </a:pPr>
            <a:r>
              <a:rPr lang="en-GB" sz="2500" b="1" dirty="0">
                <a:solidFill>
                  <a:srgbClr val="247C43"/>
                </a:solidFill>
                <a:latin typeface="+mj-lt"/>
              </a:rPr>
              <a:t>Terminology </a:t>
            </a:r>
            <a:endParaRPr lang="cs-CZ" sz="2500" b="1" dirty="0">
              <a:solidFill>
                <a:srgbClr val="247C43"/>
              </a:solidFill>
              <a:latin typeface="+mj-lt"/>
            </a:endParaRPr>
          </a:p>
          <a:p>
            <a:pPr marL="0" indent="0">
              <a:buNone/>
            </a:pPr>
            <a:endParaRPr lang="cs-CZ" sz="2500" dirty="0">
              <a:latin typeface="+mj-lt"/>
            </a:endParaRPr>
          </a:p>
          <a:p>
            <a:pPr marL="0" indent="0">
              <a:buNone/>
            </a:pPr>
            <a:r>
              <a:rPr lang="en-GB" sz="2500" b="1" dirty="0">
                <a:latin typeface="+mj-lt"/>
              </a:rPr>
              <a:t>Hebrew:</a:t>
            </a:r>
            <a:r>
              <a:rPr lang="cs-CZ" sz="2500" b="1" dirty="0">
                <a:latin typeface="+mj-lt"/>
              </a:rPr>
              <a:t> 	</a:t>
            </a:r>
            <a:r>
              <a:rPr lang="he-IL" sz="2500" b="1" dirty="0">
                <a:latin typeface="+mj-lt"/>
              </a:rPr>
              <a:t>נָבִיא</a:t>
            </a:r>
            <a:r>
              <a:rPr lang="cs-CZ" sz="2500" dirty="0">
                <a:latin typeface="+mj-lt"/>
              </a:rPr>
              <a:t> (</a:t>
            </a:r>
            <a:r>
              <a:rPr lang="cs-CZ" sz="2500" i="1" dirty="0" err="1">
                <a:latin typeface="+mj-lt"/>
              </a:rPr>
              <a:t>nāvî</a:t>
            </a:r>
            <a:r>
              <a:rPr lang="cs-CZ" sz="2500" dirty="0">
                <a:latin typeface="+mj-lt"/>
              </a:rPr>
              <a:t>), </a:t>
            </a:r>
            <a:r>
              <a:rPr lang="en-GB" sz="2500" dirty="0">
                <a:latin typeface="+mj-lt"/>
              </a:rPr>
              <a:t>a technical term </a:t>
            </a:r>
            <a:endParaRPr lang="cs-CZ" sz="2500" dirty="0">
              <a:latin typeface="+mj-lt"/>
            </a:endParaRPr>
          </a:p>
          <a:p>
            <a:pPr marL="0" indent="0">
              <a:buNone/>
            </a:pPr>
            <a:r>
              <a:rPr lang="cs-CZ" sz="2500" dirty="0">
                <a:latin typeface="+mj-lt"/>
              </a:rPr>
              <a:t>	</a:t>
            </a:r>
            <a:r>
              <a:rPr lang="cs-CZ" sz="2500" dirty="0">
                <a:latin typeface="+mj-lt"/>
              </a:rPr>
              <a:t>	</a:t>
            </a:r>
            <a:r>
              <a:rPr lang="he-IL" sz="2500" dirty="0">
                <a:latin typeface="+mj-lt"/>
              </a:rPr>
              <a:t> </a:t>
            </a:r>
            <a:r>
              <a:rPr lang="he-IL" sz="2500" b="1" dirty="0">
                <a:latin typeface="+mj-lt"/>
              </a:rPr>
              <a:t>רֹאֶה</a:t>
            </a:r>
            <a:r>
              <a:rPr lang="cs-CZ" sz="2500" dirty="0">
                <a:latin typeface="+mj-lt"/>
              </a:rPr>
              <a:t>(</a:t>
            </a:r>
            <a:r>
              <a:rPr lang="cs-CZ" sz="2500" dirty="0" err="1">
                <a:latin typeface="+mj-lt"/>
              </a:rPr>
              <a:t>rōʾe</a:t>
            </a:r>
            <a:r>
              <a:rPr lang="cs-CZ" sz="2500" dirty="0">
                <a:latin typeface="+mj-lt"/>
              </a:rPr>
              <a:t>) </a:t>
            </a:r>
            <a:r>
              <a:rPr lang="cs-CZ" sz="2500" dirty="0">
                <a:latin typeface="+mj-lt"/>
              </a:rPr>
              <a:t>and </a:t>
            </a:r>
            <a:r>
              <a:rPr lang="he-IL" sz="2500" b="1" dirty="0">
                <a:latin typeface="+mj-lt"/>
              </a:rPr>
              <a:t>חֹזֶה</a:t>
            </a:r>
            <a:r>
              <a:rPr lang="cs-CZ" sz="2500" dirty="0">
                <a:latin typeface="+mj-lt"/>
              </a:rPr>
              <a:t> (</a:t>
            </a:r>
            <a:r>
              <a:rPr lang="cs-CZ" sz="2500" dirty="0" err="1">
                <a:latin typeface="+mj-lt"/>
              </a:rPr>
              <a:t>khōze</a:t>
            </a:r>
            <a:r>
              <a:rPr lang="cs-CZ" sz="2500" dirty="0">
                <a:latin typeface="+mj-lt"/>
              </a:rPr>
              <a:t>), lit. </a:t>
            </a:r>
            <a:r>
              <a:rPr lang="en-GB" sz="2500" dirty="0">
                <a:latin typeface="+mj-lt"/>
              </a:rPr>
              <a:t>‘seer’ </a:t>
            </a:r>
          </a:p>
          <a:p>
            <a:pPr marL="0" indent="0">
              <a:buNone/>
            </a:pPr>
            <a:r>
              <a:rPr lang="en-GB" sz="2500" b="1" dirty="0">
                <a:latin typeface="+mj-lt"/>
              </a:rPr>
              <a:t>	</a:t>
            </a:r>
            <a:r>
              <a:rPr lang="en-GB" sz="2500" b="1" dirty="0">
                <a:latin typeface="+mj-lt"/>
              </a:rPr>
              <a:t>	</a:t>
            </a:r>
            <a:r>
              <a:rPr lang="he-IL" sz="2500" b="1" dirty="0">
                <a:latin typeface="+mj-lt"/>
              </a:rPr>
              <a:t>אִישׁ הָאֱלֹהִים</a:t>
            </a:r>
            <a:r>
              <a:rPr lang="en-GB" sz="2500" b="1" dirty="0">
                <a:latin typeface="+mj-lt"/>
              </a:rPr>
              <a:t> </a:t>
            </a:r>
            <a:r>
              <a:rPr lang="en-GB" sz="2500" dirty="0">
                <a:latin typeface="+mj-lt"/>
              </a:rPr>
              <a:t>(</a:t>
            </a:r>
            <a:r>
              <a:rPr lang="en-GB" sz="2500" dirty="0">
                <a:latin typeface="+mj-lt"/>
              </a:rPr>
              <a:t>‘</a:t>
            </a:r>
            <a:r>
              <a:rPr lang="en-GB" sz="2500" dirty="0" err="1">
                <a:latin typeface="+mj-lt"/>
              </a:rPr>
              <a:t>ish</a:t>
            </a:r>
            <a:r>
              <a:rPr lang="en-GB" sz="2500" dirty="0">
                <a:latin typeface="+mj-lt"/>
              </a:rPr>
              <a:t> </a:t>
            </a:r>
            <a:r>
              <a:rPr lang="en-GB" sz="2500" dirty="0" err="1">
                <a:latin typeface="+mj-lt"/>
              </a:rPr>
              <a:t>haeloh</a:t>
            </a:r>
            <a:r>
              <a:rPr lang="cs-CZ" sz="2500" dirty="0">
                <a:latin typeface="+mj-lt"/>
              </a:rPr>
              <a:t>î</a:t>
            </a:r>
            <a:r>
              <a:rPr lang="en-GB" sz="2500" dirty="0">
                <a:latin typeface="+mj-lt"/>
              </a:rPr>
              <a:t>m), ‘a man of God’ </a:t>
            </a:r>
          </a:p>
          <a:p>
            <a:pPr marL="0" indent="0">
              <a:buNone/>
            </a:pPr>
            <a:r>
              <a:rPr lang="en-GB" sz="2500" b="1" dirty="0">
                <a:latin typeface="+mj-lt"/>
              </a:rPr>
              <a:t>Greek:</a:t>
            </a:r>
            <a:r>
              <a:rPr lang="cs-CZ" sz="2500" b="1" dirty="0">
                <a:latin typeface="+mj-lt"/>
              </a:rPr>
              <a:t> </a:t>
            </a:r>
            <a:r>
              <a:rPr lang="en-GB" sz="2500" b="1" dirty="0">
                <a:latin typeface="+mj-lt"/>
              </a:rPr>
              <a:t>		</a:t>
            </a:r>
            <a:r>
              <a:rPr lang="el-GR" sz="2500" b="1" dirty="0">
                <a:latin typeface="+mj-lt"/>
              </a:rPr>
              <a:t>Προφήτης</a:t>
            </a:r>
            <a:r>
              <a:rPr lang="cs-CZ" sz="2500" dirty="0">
                <a:latin typeface="+mj-lt"/>
              </a:rPr>
              <a:t> </a:t>
            </a:r>
            <a:r>
              <a:rPr lang="cs-CZ" sz="2500" dirty="0">
                <a:latin typeface="+mj-lt"/>
              </a:rPr>
              <a:t>(</a:t>
            </a:r>
            <a:r>
              <a:rPr lang="cs-CZ" sz="2500" dirty="0" err="1">
                <a:latin typeface="+mj-lt"/>
              </a:rPr>
              <a:t>prophḗtēs</a:t>
            </a:r>
            <a:r>
              <a:rPr lang="cs-CZ" sz="2500" dirty="0">
                <a:latin typeface="+mj-lt"/>
              </a:rPr>
              <a:t>)</a:t>
            </a:r>
            <a:r>
              <a:rPr lang="en-GB" sz="2500" dirty="0">
                <a:latin typeface="+mj-lt"/>
              </a:rPr>
              <a:t> </a:t>
            </a:r>
            <a:endParaRPr lang="cs-CZ" sz="2500" dirty="0">
              <a:latin typeface="+mj-lt"/>
            </a:endParaRPr>
          </a:p>
          <a:p>
            <a:pPr marL="0" indent="0">
              <a:buNone/>
            </a:pPr>
            <a:r>
              <a:rPr lang="cs-CZ" sz="2500" dirty="0">
                <a:latin typeface="+mj-lt"/>
              </a:rPr>
              <a:t>		</a:t>
            </a:r>
            <a:r>
              <a:rPr lang="el-GR" sz="2500" b="1" dirty="0">
                <a:latin typeface="+mj-lt"/>
              </a:rPr>
              <a:t>μάντις</a:t>
            </a:r>
            <a:r>
              <a:rPr lang="cs-CZ" sz="2500" dirty="0">
                <a:latin typeface="+mj-lt"/>
              </a:rPr>
              <a:t> (mantis), </a:t>
            </a:r>
            <a:r>
              <a:rPr lang="en-GB" sz="2500" dirty="0">
                <a:latin typeface="+mj-lt"/>
              </a:rPr>
              <a:t>‘</a:t>
            </a:r>
            <a:r>
              <a:rPr lang="cs-CZ" sz="2500" dirty="0" err="1">
                <a:latin typeface="+mj-lt"/>
              </a:rPr>
              <a:t>soothsayer</a:t>
            </a:r>
            <a:r>
              <a:rPr lang="en-GB" sz="2500" dirty="0">
                <a:latin typeface="+mj-lt"/>
              </a:rPr>
              <a:t>’</a:t>
            </a:r>
            <a:r>
              <a:rPr lang="cs-CZ" sz="2500" dirty="0">
                <a:latin typeface="+mj-lt"/>
              </a:rPr>
              <a:t> </a:t>
            </a:r>
            <a:endParaRPr lang="en-GB" sz="2500" dirty="0">
              <a:latin typeface="+mj-lt"/>
            </a:endParaRPr>
          </a:p>
          <a:p>
            <a:pPr marL="0" indent="0">
              <a:buNone/>
            </a:pPr>
            <a:endParaRPr lang="en-GB" sz="2500" b="1" dirty="0">
              <a:latin typeface="+mj-lt"/>
            </a:endParaRPr>
          </a:p>
          <a:p>
            <a:pPr marL="0" indent="0">
              <a:buNone/>
            </a:pPr>
            <a:r>
              <a:rPr lang="en-GB" sz="2500" b="1" dirty="0">
                <a:latin typeface="+mj-lt"/>
              </a:rPr>
              <a:t>			</a:t>
            </a:r>
          </a:p>
          <a:p>
            <a:pPr marL="0" indent="0">
              <a:buNone/>
            </a:pPr>
            <a:r>
              <a:rPr lang="en-GB" sz="2500" b="1" dirty="0">
                <a:latin typeface="+mj-lt"/>
              </a:rPr>
              <a:t>	</a:t>
            </a:r>
            <a:r>
              <a:rPr lang="en-GB" sz="2500" b="1" dirty="0">
                <a:latin typeface="+mj-lt"/>
              </a:rPr>
              <a:t>		Who is a prophet?</a:t>
            </a:r>
            <a:endParaRPr lang="cs-CZ" sz="2500" b="1" dirty="0">
              <a:latin typeface="+mj-lt"/>
            </a:endParaRPr>
          </a:p>
          <a:p>
            <a:pPr marL="0" indent="0">
              <a:buNone/>
            </a:pPr>
            <a:endParaRPr lang="cs-CZ" sz="2500" dirty="0">
              <a:latin typeface="+mj-lt"/>
            </a:endParaRPr>
          </a:p>
          <a:p>
            <a:pPr marL="0" indent="0">
              <a:buNone/>
            </a:pPr>
            <a:endParaRPr lang="cs-CZ" sz="2500" dirty="0">
              <a:latin typeface="+mj-lt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388860" y="5210971"/>
            <a:ext cx="2546160" cy="490045"/>
          </a:xfrm>
          <a:prstGeom prst="rect">
            <a:avLst/>
          </a:prstGeom>
          <a:ln>
            <a:noFill/>
          </a:ln>
        </p:spPr>
        <p:txBody>
          <a:bodyPr wrap="none" lIns="104306" tIns="52153" rIns="104306" bIns="52153">
            <a:spAutoFit/>
          </a:bodyPr>
          <a:lstStyle/>
          <a:p>
            <a:r>
              <a:rPr lang="cs-CZ" sz="2500" dirty="0"/>
              <a:t>A </a:t>
            </a:r>
            <a:r>
              <a:rPr lang="en-GB" sz="2500" dirty="0"/>
              <a:t>fortune teller? </a:t>
            </a:r>
          </a:p>
        </p:txBody>
      </p:sp>
      <p:sp>
        <p:nvSpPr>
          <p:cNvPr id="3" name="Obdélník 2"/>
          <p:cNvSpPr/>
          <p:nvPr/>
        </p:nvSpPr>
        <p:spPr>
          <a:xfrm>
            <a:off x="6400737" y="5131579"/>
            <a:ext cx="3775664" cy="490045"/>
          </a:xfrm>
          <a:prstGeom prst="rect">
            <a:avLst/>
          </a:prstGeom>
        </p:spPr>
        <p:txBody>
          <a:bodyPr wrap="none" lIns="104306" tIns="52153" rIns="104306" bIns="52153">
            <a:spAutoFit/>
          </a:bodyPr>
          <a:lstStyle/>
          <a:p>
            <a:r>
              <a:rPr lang="en-GB" sz="2500" dirty="0"/>
              <a:t>A man predicting future</a:t>
            </a:r>
            <a:r>
              <a:rPr lang="cs-CZ" sz="2500" dirty="0"/>
              <a:t>? </a:t>
            </a:r>
          </a:p>
        </p:txBody>
      </p:sp>
      <p:sp>
        <p:nvSpPr>
          <p:cNvPr id="4" name="Obdélník 3"/>
          <p:cNvSpPr/>
          <p:nvPr/>
        </p:nvSpPr>
        <p:spPr>
          <a:xfrm>
            <a:off x="3787685" y="6017606"/>
            <a:ext cx="3793297" cy="490045"/>
          </a:xfrm>
          <a:prstGeom prst="rect">
            <a:avLst/>
          </a:prstGeom>
        </p:spPr>
        <p:txBody>
          <a:bodyPr wrap="none" lIns="104306" tIns="52153" rIns="104306" bIns="52153">
            <a:spAutoFit/>
          </a:bodyPr>
          <a:lstStyle/>
          <a:p>
            <a:r>
              <a:rPr lang="cs-CZ" sz="2500" dirty="0"/>
              <a:t>A </a:t>
            </a:r>
            <a:r>
              <a:rPr lang="en-GB" sz="2500" dirty="0"/>
              <a:t>spokesman of a deity</a:t>
            </a:r>
            <a:r>
              <a:rPr lang="cs-CZ" sz="2500" dirty="0"/>
              <a:t>? </a:t>
            </a:r>
            <a:endParaRPr lang="en-GB" sz="2500" dirty="0"/>
          </a:p>
        </p:txBody>
      </p:sp>
      <p:cxnSp>
        <p:nvCxnSpPr>
          <p:cNvPr id="6" name="Přímá spojnice 5"/>
          <p:cNvCxnSpPr/>
          <p:nvPr/>
        </p:nvCxnSpPr>
        <p:spPr>
          <a:xfrm flipV="1">
            <a:off x="1641489" y="4733977"/>
            <a:ext cx="1768396" cy="142905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V="1">
            <a:off x="1725698" y="4763945"/>
            <a:ext cx="1768396" cy="1429059"/>
          </a:xfrm>
          <a:prstGeom prst="line">
            <a:avLst/>
          </a:prstGeom>
          <a:ln w="38100">
            <a:solidFill>
              <a:srgbClr val="C0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V="1">
            <a:off x="7333572" y="4655225"/>
            <a:ext cx="1768396" cy="142905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V="1">
            <a:off x="7417782" y="4685194"/>
            <a:ext cx="1768396" cy="1429059"/>
          </a:xfrm>
          <a:prstGeom prst="line">
            <a:avLst/>
          </a:prstGeom>
          <a:ln w="38100">
            <a:solidFill>
              <a:srgbClr val="C0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4588816" y="5686044"/>
            <a:ext cx="1688618" cy="490045"/>
          </a:xfrm>
          <a:prstGeom prst="rect">
            <a:avLst/>
          </a:prstGeom>
        </p:spPr>
        <p:txBody>
          <a:bodyPr wrap="none" lIns="104306" tIns="52153" rIns="104306" bIns="52153">
            <a:spAutoFit/>
          </a:bodyPr>
          <a:lstStyle/>
          <a:p>
            <a:r>
              <a:rPr lang="en-GB" sz="2500" b="1" dirty="0">
                <a:solidFill>
                  <a:srgbClr val="00B050"/>
                </a:solidFill>
              </a:rPr>
              <a:t>YESSS !!!</a:t>
            </a:r>
            <a:endParaRPr lang="en-GB" sz="2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7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967814" y="2676401"/>
            <a:ext cx="3975398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Prophetic figures in ANE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1304651" y="3329249"/>
            <a:ext cx="2694699" cy="1259487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... as documented in ANE writings </a:t>
            </a:r>
            <a:endParaRPr lang="it-IT" sz="2500" dirty="0"/>
          </a:p>
        </p:txBody>
      </p:sp>
      <p:sp>
        <p:nvSpPr>
          <p:cNvPr id="12" name="Obdélník 11"/>
          <p:cNvSpPr/>
          <p:nvPr/>
        </p:nvSpPr>
        <p:spPr>
          <a:xfrm>
            <a:off x="6924242" y="3289975"/>
            <a:ext cx="3365359" cy="874766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pPr algn="ctr"/>
            <a:r>
              <a:rPr lang="it-IT" sz="2500" b="1" dirty="0"/>
              <a:t>Prophetic figures </a:t>
            </a:r>
            <a:br>
              <a:rPr lang="it-IT" sz="2500" b="1" dirty="0"/>
            </a:br>
            <a:r>
              <a:rPr lang="it-IT" sz="2500" b="1" dirty="0"/>
              <a:t>in OT historiography</a:t>
            </a:r>
            <a:endParaRPr lang="it-IT" sz="2500" b="1" dirty="0"/>
          </a:p>
        </p:txBody>
      </p:sp>
      <p:sp>
        <p:nvSpPr>
          <p:cNvPr id="16" name="Obdélník 15"/>
          <p:cNvSpPr/>
          <p:nvPr/>
        </p:nvSpPr>
        <p:spPr>
          <a:xfrm>
            <a:off x="3649387" y="4726293"/>
            <a:ext cx="2720952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pPr algn="ctr"/>
            <a:r>
              <a:rPr lang="it-IT" sz="2500" b="1" dirty="0"/>
              <a:t>Prophetic books</a:t>
            </a:r>
            <a:endParaRPr lang="it-IT" sz="2500" b="1" dirty="0"/>
          </a:p>
        </p:txBody>
      </p:sp>
      <p:sp>
        <p:nvSpPr>
          <p:cNvPr id="18" name="Obdélník 17"/>
          <p:cNvSpPr/>
          <p:nvPr/>
        </p:nvSpPr>
        <p:spPr>
          <a:xfrm>
            <a:off x="4028168" y="1373619"/>
            <a:ext cx="3031537" cy="874766"/>
          </a:xfrm>
          <a:prstGeom prst="rect">
            <a:avLst/>
          </a:prstGeom>
          <a:solidFill>
            <a:srgbClr val="247C43">
              <a:alpha val="44000"/>
            </a:srgbClr>
          </a:solidFill>
          <a:ln w="38100">
            <a:solidFill>
              <a:srgbClr val="247C43"/>
            </a:solidFill>
          </a:ln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it-IT" sz="2500" b="1" dirty="0"/>
              <a:t>THREE IMAGES OF PROPHECY</a:t>
            </a:r>
            <a:endParaRPr lang="it-IT" sz="2500" b="1" dirty="0"/>
          </a:p>
        </p:txBody>
      </p:sp>
      <p:sp>
        <p:nvSpPr>
          <p:cNvPr id="19" name="Obdélník 18"/>
          <p:cNvSpPr/>
          <p:nvPr/>
        </p:nvSpPr>
        <p:spPr>
          <a:xfrm>
            <a:off x="3662513" y="5440822"/>
            <a:ext cx="2694699" cy="1644207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... as collections of prophetic utterances and oracles </a:t>
            </a:r>
            <a:endParaRPr lang="it-IT" sz="2500" dirty="0"/>
          </a:p>
        </p:txBody>
      </p:sp>
      <p:sp>
        <p:nvSpPr>
          <p:cNvPr id="20" name="Obdélník 19"/>
          <p:cNvSpPr/>
          <p:nvPr/>
        </p:nvSpPr>
        <p:spPr>
          <a:xfrm>
            <a:off x="7423680" y="4353021"/>
            <a:ext cx="2694699" cy="2413649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... as documented in OT historiography, esp. in Samuel and Kings </a:t>
            </a:r>
            <a:endParaRPr lang="it-IT" sz="2500" dirty="0"/>
          </a:p>
        </p:txBody>
      </p:sp>
    </p:spTree>
    <p:extLst>
      <p:ext uri="{BB962C8B-B14F-4D97-AF65-F5344CB8AC3E}">
        <p14:creationId xmlns:p14="http://schemas.microsoft.com/office/powerpoint/2010/main" val="237038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494094" y="1557652"/>
            <a:ext cx="4457902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(1) Prophetic figures in ANE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351572"/>
            <a:ext cx="9856992" cy="4721973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cs-CZ" sz="2500" dirty="0" err="1"/>
              <a:t>Prophecy</a:t>
            </a:r>
            <a:r>
              <a:rPr lang="cs-CZ" sz="2500" dirty="0"/>
              <a:t> </a:t>
            </a:r>
            <a:r>
              <a:rPr lang="cs-CZ" sz="2500" dirty="0" err="1"/>
              <a:t>was</a:t>
            </a:r>
            <a:r>
              <a:rPr lang="cs-CZ" sz="2500" dirty="0"/>
              <a:t> a </a:t>
            </a:r>
            <a:r>
              <a:rPr lang="cs-CZ" sz="2500" dirty="0" err="1"/>
              <a:t>normal</a:t>
            </a:r>
            <a:r>
              <a:rPr lang="cs-CZ" sz="2500" dirty="0"/>
              <a:t> </a:t>
            </a:r>
            <a:r>
              <a:rPr lang="cs-CZ" sz="2500" dirty="0" err="1"/>
              <a:t>religio-social</a:t>
            </a:r>
            <a:r>
              <a:rPr lang="cs-CZ" sz="2500" dirty="0"/>
              <a:t> </a:t>
            </a:r>
            <a:r>
              <a:rPr lang="cs-CZ" sz="2500" dirty="0" err="1"/>
              <a:t>institution</a:t>
            </a:r>
            <a:r>
              <a:rPr lang="cs-CZ" sz="2500" dirty="0"/>
              <a:t> in: </a:t>
            </a:r>
          </a:p>
          <a:p>
            <a:pPr marL="391146" indent="-391146">
              <a:buFontTx/>
              <a:buChar char="-"/>
            </a:pPr>
            <a:r>
              <a:rPr lang="cs-CZ" sz="2500" dirty="0"/>
              <a:t>Mari </a:t>
            </a:r>
            <a:r>
              <a:rPr lang="en-GB" sz="2500" dirty="0"/>
              <a:t>(Mari archive and its letters)</a:t>
            </a:r>
            <a:endParaRPr lang="cs-CZ" sz="2500" dirty="0"/>
          </a:p>
          <a:p>
            <a:pPr marL="391146" indent="-391146">
              <a:buFontTx/>
              <a:buChar char="-"/>
            </a:pPr>
            <a:r>
              <a:rPr lang="cs-CZ" sz="2500" dirty="0" err="1"/>
              <a:t>Assyria</a:t>
            </a:r>
            <a:r>
              <a:rPr lang="cs-CZ" sz="2500" dirty="0"/>
              <a:t> </a:t>
            </a:r>
            <a:r>
              <a:rPr lang="en-GB" sz="2500" dirty="0"/>
              <a:t>(Assurbanipal’s archive and collections of prophecies) </a:t>
            </a:r>
            <a:endParaRPr lang="cs-CZ" sz="2500" dirty="0"/>
          </a:p>
          <a:p>
            <a:pPr marL="391146" indent="-391146">
              <a:buFontTx/>
              <a:buChar char="-"/>
            </a:pPr>
            <a:r>
              <a:rPr lang="cs-CZ" sz="2500" dirty="0" err="1"/>
              <a:t>Moab</a:t>
            </a:r>
            <a:r>
              <a:rPr lang="cs-CZ" sz="2500" dirty="0"/>
              <a:t> </a:t>
            </a:r>
            <a:r>
              <a:rPr lang="en-GB" sz="2500" dirty="0"/>
              <a:t>(</a:t>
            </a:r>
            <a:r>
              <a:rPr lang="en-GB" sz="2500" dirty="0" err="1"/>
              <a:t>Mesha’s</a:t>
            </a:r>
            <a:r>
              <a:rPr lang="en-GB" sz="2500" dirty="0"/>
              <a:t> stele)</a:t>
            </a:r>
            <a:endParaRPr lang="cs-CZ" sz="2500" dirty="0"/>
          </a:p>
          <a:p>
            <a:pPr marL="391146" indent="-391146">
              <a:buFontTx/>
              <a:buChar char="-"/>
            </a:pPr>
            <a:r>
              <a:rPr lang="cs-CZ" sz="2500" dirty="0" err="1"/>
              <a:t>Syria</a:t>
            </a:r>
            <a:r>
              <a:rPr lang="cs-CZ" sz="2500" dirty="0"/>
              <a:t> </a:t>
            </a:r>
            <a:r>
              <a:rPr lang="en-GB" sz="2500" dirty="0"/>
              <a:t>(</a:t>
            </a:r>
            <a:r>
              <a:rPr lang="en-GB" sz="2500" dirty="0" err="1"/>
              <a:t>Zakkur’s</a:t>
            </a:r>
            <a:r>
              <a:rPr lang="en-GB" sz="2500" dirty="0"/>
              <a:t> inscription)</a:t>
            </a:r>
          </a:p>
          <a:p>
            <a:pPr marL="391146" indent="-391146">
              <a:buFontTx/>
              <a:buChar char="-"/>
            </a:pPr>
            <a:r>
              <a:rPr lang="en-GB" sz="2500" dirty="0"/>
              <a:t>etc. </a:t>
            </a:r>
            <a:endParaRPr lang="cs-CZ" sz="2500" dirty="0"/>
          </a:p>
          <a:p>
            <a:endParaRPr lang="cs-CZ" sz="2500" dirty="0"/>
          </a:p>
          <a:p>
            <a:r>
              <a:rPr lang="cs-CZ" sz="2500" dirty="0"/>
              <a:t>A </a:t>
            </a:r>
            <a:r>
              <a:rPr lang="cs-CZ" sz="2500" dirty="0" err="1"/>
              <a:t>special</a:t>
            </a:r>
            <a:r>
              <a:rPr lang="cs-CZ" sz="2500" dirty="0"/>
              <a:t> </a:t>
            </a:r>
            <a:r>
              <a:rPr lang="cs-CZ" sz="2500" dirty="0" err="1"/>
              <a:t>example</a:t>
            </a:r>
            <a:r>
              <a:rPr lang="cs-CZ" sz="2500" dirty="0"/>
              <a:t>: Bil</a:t>
            </a:r>
            <a:r>
              <a:rPr lang="en-GB" sz="2500" dirty="0"/>
              <a:t>’am inscription </a:t>
            </a:r>
            <a:endParaRPr lang="cs-CZ" sz="2500" dirty="0"/>
          </a:p>
          <a:p>
            <a:endParaRPr lang="en-GB" sz="2500" dirty="0"/>
          </a:p>
          <a:p>
            <a:r>
              <a:rPr lang="en-GB" sz="2500" b="1" dirty="0"/>
              <a:t>Summary: </a:t>
            </a:r>
            <a:r>
              <a:rPr lang="en-GB" sz="2500" dirty="0"/>
              <a:t>figures that deal with kings, announcing rise and fall, war outcomes etc.(so called ‘war prophecy’), or interested in religious matters (cult, sacrifices, etc.) 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88325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62535" y="1214752"/>
            <a:ext cx="6574571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(</a:t>
            </a:r>
            <a:r>
              <a:rPr lang="cs-CZ" sz="2500" b="1" dirty="0"/>
              <a:t>2</a:t>
            </a:r>
            <a:r>
              <a:rPr lang="it-IT" sz="2500" b="1" dirty="0"/>
              <a:t>) Prophetic figures in OT historiography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008673"/>
            <a:ext cx="9856992" cy="549141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Almost ubiquitous and of various types: </a:t>
            </a:r>
          </a:p>
          <a:p>
            <a:endParaRPr lang="it-IT" sz="2500" dirty="0"/>
          </a:p>
          <a:p>
            <a:pPr marL="391146" indent="-391146">
              <a:buFontTx/>
              <a:buChar char="-"/>
            </a:pPr>
            <a:r>
              <a:rPr lang="it-IT" sz="2500" dirty="0"/>
              <a:t>Moshe, even Abraham (speaking with God, bringing his message, interceding for others, etc.] </a:t>
            </a:r>
          </a:p>
          <a:p>
            <a:pPr marL="391146" indent="-391146">
              <a:buFontTx/>
              <a:buChar char="-"/>
            </a:pPr>
            <a:r>
              <a:rPr lang="it-IT" sz="2500" b="1" dirty="0"/>
              <a:t>Court prophets </a:t>
            </a:r>
            <a:r>
              <a:rPr lang="it-IT" sz="2500" dirty="0"/>
              <a:t>(Natan, Gad, Isaiah, ...) </a:t>
            </a:r>
          </a:p>
          <a:p>
            <a:pPr marL="391146" indent="-391146">
              <a:buFontTx/>
              <a:buChar char="-"/>
            </a:pPr>
            <a:r>
              <a:rPr lang="it-IT" sz="2500" b="1" dirty="0"/>
              <a:t>Independent, itinerant charismatic figures </a:t>
            </a:r>
            <a:r>
              <a:rPr lang="it-IT" sz="2500" dirty="0"/>
              <a:t>(Eliah, Elisha, Ahijah of Shiloh, </a:t>
            </a:r>
            <a:r>
              <a:rPr lang="cs-CZ" sz="2500" dirty="0" err="1"/>
              <a:t>Micha</a:t>
            </a:r>
            <a:r>
              <a:rPr lang="cs-CZ" sz="2500" dirty="0"/>
              <a:t> Ben </a:t>
            </a:r>
            <a:r>
              <a:rPr lang="cs-CZ" sz="2500" dirty="0" err="1"/>
              <a:t>Yamla</a:t>
            </a:r>
            <a:r>
              <a:rPr lang="en-GB" sz="2500" dirty="0"/>
              <a:t>, Uriah, etc.</a:t>
            </a:r>
            <a:r>
              <a:rPr lang="it-IT" sz="2500" dirty="0"/>
              <a:t>)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In </a:t>
            </a:r>
            <a:r>
              <a:rPr lang="it-IT" sz="2500" b="1" dirty="0"/>
              <a:t>groups</a:t>
            </a:r>
            <a:r>
              <a:rPr lang="it-IT" sz="2500" dirty="0"/>
              <a:t> </a:t>
            </a:r>
            <a:r>
              <a:rPr lang="it-IT" sz="2500" b="1" dirty="0"/>
              <a:t>and communities </a:t>
            </a:r>
            <a:r>
              <a:rPr lang="it-IT" sz="2500" dirty="0"/>
              <a:t>(Baal’s prophets on Mount Carmel, prophets met by Soul, prophets accompanying Elisha, etc.)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Both </a:t>
            </a:r>
            <a:r>
              <a:rPr lang="it-IT" sz="2500" b="1" dirty="0"/>
              <a:t>males</a:t>
            </a:r>
            <a:r>
              <a:rPr lang="it-IT" sz="2500" dirty="0"/>
              <a:t> (48) and </a:t>
            </a:r>
            <a:r>
              <a:rPr lang="it-IT" sz="2500" b="1" dirty="0"/>
              <a:t>females</a:t>
            </a:r>
            <a:r>
              <a:rPr lang="it-IT" sz="2500" dirty="0"/>
              <a:t> (7, like Hulda, Deborah, etc.) </a:t>
            </a:r>
          </a:p>
          <a:p>
            <a:pPr marL="391146" indent="-391146">
              <a:buFontTx/>
              <a:buChar char="-"/>
            </a:pPr>
            <a:endParaRPr lang="it-IT" sz="2500" dirty="0"/>
          </a:p>
          <a:p>
            <a:pPr marL="391146" indent="-391146">
              <a:buFontTx/>
              <a:buChar char="-"/>
            </a:pPr>
            <a:r>
              <a:rPr lang="it-IT" sz="2500" b="1" dirty="0"/>
              <a:t>Summary: </a:t>
            </a:r>
            <a:r>
              <a:rPr lang="it-IT" sz="2500" dirty="0"/>
              <a:t>figures like in extrabiblical witnesses, dealing mostly with kings, warfare, sometimes with normal people of lesser importance with their private problems. </a:t>
            </a:r>
          </a:p>
        </p:txBody>
      </p:sp>
    </p:spTree>
    <p:extLst>
      <p:ext uri="{BB962C8B-B14F-4D97-AF65-F5344CB8AC3E}">
        <p14:creationId xmlns:p14="http://schemas.microsoft.com/office/powerpoint/2010/main" val="103543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36" y="1557652"/>
            <a:ext cx="7943535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(</a:t>
            </a:r>
            <a:r>
              <a:rPr lang="cs-CZ" sz="2500" b="1" dirty="0"/>
              <a:t>3</a:t>
            </a:r>
            <a:r>
              <a:rPr lang="it-IT" sz="2500" b="1" dirty="0"/>
              <a:t>) Prophetic figures according to Prophetic books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351573"/>
            <a:ext cx="9856992" cy="3952532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Partly like in historiography (in narrative sections: Isaiah, Jeremiah, Amos, ... ) dealing with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Warfare: Nahum, oracles against nations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Court prophecy: Isaiah, Jeremiah, ... </a:t>
            </a:r>
          </a:p>
          <a:p>
            <a:endParaRPr lang="it-IT" sz="2500" dirty="0"/>
          </a:p>
          <a:p>
            <a:r>
              <a:rPr lang="it-IT" sz="2500" b="1" dirty="0"/>
              <a:t>However: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Collections of oracles of various origin and theme;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Detached from the context of their original utterance;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(re)organised according to a pattern;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With later additions and comments; </a:t>
            </a:r>
          </a:p>
        </p:txBody>
      </p:sp>
    </p:spTree>
    <p:extLst>
      <p:ext uri="{BB962C8B-B14F-4D97-AF65-F5344CB8AC3E}">
        <p14:creationId xmlns:p14="http://schemas.microsoft.com/office/powerpoint/2010/main" val="397834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36" y="1024252"/>
            <a:ext cx="7943535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(</a:t>
            </a:r>
            <a:r>
              <a:rPr lang="cs-CZ" sz="2500" b="1" dirty="0"/>
              <a:t>3</a:t>
            </a:r>
            <a:r>
              <a:rPr lang="it-IT" sz="2500" b="1" dirty="0"/>
              <a:t>) Prophetic figures according to Prophetic books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1818173"/>
            <a:ext cx="9856992" cy="6645577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b="1" dirty="0"/>
              <a:t>Traditional model of development:</a:t>
            </a:r>
            <a:r>
              <a:rPr lang="it-IT" sz="2500" dirty="0"/>
              <a:t>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Original individual oracles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Collected and written down by disciples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Transmitted and rewritten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Augmented and commented in later generations </a:t>
            </a:r>
          </a:p>
          <a:p>
            <a:pPr marL="391146" indent="-391146">
              <a:buFontTx/>
              <a:buChar char="-"/>
            </a:pPr>
            <a:endParaRPr lang="it-IT" sz="2500" dirty="0"/>
          </a:p>
          <a:p>
            <a:r>
              <a:rPr lang="it-IT" sz="2500" b="1" dirty="0"/>
              <a:t>Witnesses of such a process: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Thematic collections of oracles in Assurbanipal’s archive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Isaiah, Jeremiah, Baruch write down some of their oracles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Haggai: a collection of oracles transmitted WITH their original context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Nahum: a commentary of an old oracle?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Jeremiah quotes Micah: the oracles are being kept in memory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Anonymous collections of oracles? (OAN across the prophetic corpus) </a:t>
            </a:r>
          </a:p>
          <a:p>
            <a:pPr marL="391146" indent="-391146">
              <a:buFontTx/>
              <a:buChar char="-"/>
            </a:pPr>
            <a:endParaRPr lang="it-IT" sz="2500" dirty="0"/>
          </a:p>
          <a:p>
            <a:pPr marL="391146" indent="-391146">
              <a:buFontTx/>
              <a:buChar char="-"/>
            </a:pPr>
            <a:endParaRPr lang="it-IT" sz="2500" dirty="0"/>
          </a:p>
        </p:txBody>
      </p:sp>
    </p:spTree>
    <p:extLst>
      <p:ext uri="{BB962C8B-B14F-4D97-AF65-F5344CB8AC3E}">
        <p14:creationId xmlns:p14="http://schemas.microsoft.com/office/powerpoint/2010/main" val="374716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36" y="1557652"/>
            <a:ext cx="7943535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it-IT" sz="2500" b="1" dirty="0"/>
              <a:t>(</a:t>
            </a:r>
            <a:r>
              <a:rPr lang="cs-CZ" sz="2500" b="1" dirty="0"/>
              <a:t>3</a:t>
            </a:r>
            <a:r>
              <a:rPr lang="it-IT" sz="2500" b="1" dirty="0"/>
              <a:t>) Prophetic figures according to Prophetic books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351573"/>
            <a:ext cx="9856992" cy="510669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it-IT" sz="2500" dirty="0"/>
              <a:t>Importance of </a:t>
            </a:r>
            <a:r>
              <a:rPr lang="it-IT" sz="2500" b="1" dirty="0"/>
              <a:t>the redaction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selection of oracles to be transmitted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(re)writing of the oracles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(</a:t>
            </a:r>
            <a:r>
              <a:rPr lang="it-IT" sz="2500" dirty="0"/>
              <a:t>re)organisation of these oracles </a:t>
            </a:r>
          </a:p>
          <a:p>
            <a:pPr marL="391146" indent="-391146">
              <a:buFont typeface="Arial" panose="020B0604020202020204" pitchFamily="34" charset="0"/>
              <a:buChar char="•"/>
            </a:pPr>
            <a:r>
              <a:rPr lang="it-IT" sz="2500" dirty="0"/>
              <a:t>connection of the oracles to a prophetic figure </a:t>
            </a:r>
          </a:p>
          <a:p>
            <a:endParaRPr lang="it-IT" sz="2500" dirty="0"/>
          </a:p>
          <a:p>
            <a:endParaRPr lang="it-IT" sz="2500" dirty="0"/>
          </a:p>
          <a:p>
            <a:endParaRPr lang="it-IT" sz="2500" dirty="0"/>
          </a:p>
          <a:p>
            <a:endParaRPr lang="it-IT" sz="2500" dirty="0"/>
          </a:p>
          <a:p>
            <a:endParaRPr lang="it-IT" sz="2500" dirty="0"/>
          </a:p>
          <a:p>
            <a:endParaRPr lang="it-IT" sz="2500" dirty="0"/>
          </a:p>
          <a:p>
            <a:endParaRPr lang="it-IT" sz="2500" dirty="0"/>
          </a:p>
          <a:p>
            <a:r>
              <a:rPr lang="it-IT" sz="2500" b="1" dirty="0"/>
              <a:t>Prophet and his oracles </a:t>
            </a:r>
            <a:r>
              <a:rPr lang="it-IT" sz="2500" b="1" dirty="0">
                <a:solidFill>
                  <a:srgbClr val="247C43"/>
                </a:solidFill>
              </a:rPr>
              <a:t>≠</a:t>
            </a:r>
            <a:r>
              <a:rPr lang="it-IT" sz="2500" b="1" dirty="0"/>
              <a:t> prophetic book </a:t>
            </a:r>
            <a:endParaRPr lang="it-IT" sz="2500" b="1" dirty="0"/>
          </a:p>
        </p:txBody>
      </p:sp>
      <p:sp>
        <p:nvSpPr>
          <p:cNvPr id="14" name="Obdélník 13"/>
          <p:cNvSpPr/>
          <p:nvPr/>
        </p:nvSpPr>
        <p:spPr>
          <a:xfrm>
            <a:off x="1471409" y="4735898"/>
            <a:ext cx="3957840" cy="490045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it-IT" sz="2500" dirty="0"/>
              <a:t>A prophet and his oracles </a:t>
            </a:r>
            <a:endParaRPr lang="it-IT" sz="2500" dirty="0"/>
          </a:p>
        </p:txBody>
      </p:sp>
      <p:sp>
        <p:nvSpPr>
          <p:cNvPr id="16" name="Obdélník 15"/>
          <p:cNvSpPr/>
          <p:nvPr/>
        </p:nvSpPr>
        <p:spPr>
          <a:xfrm>
            <a:off x="5811909" y="6487527"/>
            <a:ext cx="3957840" cy="490045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it-IT" sz="2500" dirty="0"/>
              <a:t>A prophetic book</a:t>
            </a:r>
            <a:endParaRPr lang="it-IT" sz="2500" dirty="0"/>
          </a:p>
        </p:txBody>
      </p:sp>
      <p:sp>
        <p:nvSpPr>
          <p:cNvPr id="17" name="Obdélník 16"/>
          <p:cNvSpPr/>
          <p:nvPr/>
        </p:nvSpPr>
        <p:spPr>
          <a:xfrm>
            <a:off x="3494094" y="5449147"/>
            <a:ext cx="3957840" cy="874766"/>
          </a:xfrm>
          <a:prstGeom prst="rect">
            <a:avLst/>
          </a:prstGeom>
          <a:ln w="28575">
            <a:solidFill>
              <a:srgbClr val="247C43"/>
            </a:solidFill>
            <a:prstDash val="solid"/>
          </a:ln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it-IT" sz="2500" dirty="0"/>
              <a:t>Transmission and redaction</a:t>
            </a:r>
            <a:endParaRPr lang="it-IT" sz="2500" dirty="0"/>
          </a:p>
        </p:txBody>
      </p:sp>
    </p:spTree>
    <p:extLst>
      <p:ext uri="{BB962C8B-B14F-4D97-AF65-F5344CB8AC3E}">
        <p14:creationId xmlns:p14="http://schemas.microsoft.com/office/powerpoint/2010/main" val="320416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35" y="1557652"/>
            <a:ext cx="7886084" cy="490045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 lIns="104306" tIns="52153" rIns="104306" bIns="52153">
            <a:spAutoFit/>
          </a:bodyPr>
          <a:lstStyle/>
          <a:p>
            <a:r>
              <a:rPr lang="cs-CZ" sz="2500" b="1" dirty="0" err="1"/>
              <a:t>Prophetic</a:t>
            </a:r>
            <a:r>
              <a:rPr lang="cs-CZ" sz="2500" b="1" dirty="0"/>
              <a:t> </a:t>
            </a:r>
            <a:r>
              <a:rPr lang="cs-CZ" sz="2500" b="1" dirty="0" err="1"/>
              <a:t>books</a:t>
            </a:r>
            <a:r>
              <a:rPr lang="cs-CZ" sz="2500" b="1" dirty="0"/>
              <a:t> and </a:t>
            </a:r>
            <a:r>
              <a:rPr lang="cs-CZ" sz="2500" b="1" dirty="0" err="1"/>
              <a:t>the</a:t>
            </a:r>
            <a:r>
              <a:rPr lang="cs-CZ" sz="2500" b="1" dirty="0"/>
              <a:t> rest </a:t>
            </a:r>
            <a:r>
              <a:rPr lang="cs-CZ" sz="2500" b="1" dirty="0" err="1"/>
              <a:t>of</a:t>
            </a:r>
            <a:r>
              <a:rPr lang="cs-CZ" sz="2500" b="1" dirty="0"/>
              <a:t> </a:t>
            </a:r>
            <a:r>
              <a:rPr lang="cs-CZ" sz="2500" b="1" dirty="0" err="1"/>
              <a:t>the</a:t>
            </a:r>
            <a:r>
              <a:rPr lang="cs-CZ" sz="2500" b="1" dirty="0"/>
              <a:t> </a:t>
            </a:r>
            <a:r>
              <a:rPr lang="cs-CZ" sz="2500" b="1" dirty="0" err="1"/>
              <a:t>Old</a:t>
            </a:r>
            <a:r>
              <a:rPr lang="cs-CZ" sz="2500" b="1" dirty="0"/>
              <a:t> Testament</a:t>
            </a:r>
            <a:endParaRPr lang="it-IT" sz="2500" b="1" dirty="0"/>
          </a:p>
        </p:txBody>
      </p:sp>
      <p:sp>
        <p:nvSpPr>
          <p:cNvPr id="9" name="Obdélník 8"/>
          <p:cNvSpPr/>
          <p:nvPr/>
        </p:nvSpPr>
        <p:spPr>
          <a:xfrm>
            <a:off x="836408" y="2351573"/>
            <a:ext cx="9856992" cy="549141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 marL="391146" indent="-391146">
              <a:buFontTx/>
              <a:buChar char="-"/>
            </a:pPr>
            <a:r>
              <a:rPr lang="it-IT" sz="2500" dirty="0"/>
              <a:t>‘ </a:t>
            </a:r>
            <a:r>
              <a:rPr lang="it-IT" sz="2500" dirty="0"/>
              <a:t>Prophetenschweigen’ from part of the historiography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Criticism of the time of good kings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When the books mention historical events and background, it is a ‘war’ prophecy like in all ANE, e.g. Isaiah, Jeremiah, Amos, etc. Jeremiah might be a key figure, here. The ‘new-genre prophecy’ is free of historical context. (?) 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New audience: people, and nation</a:t>
            </a:r>
          </a:p>
          <a:p>
            <a:pPr marL="391146" indent="-391146">
              <a:buFontTx/>
              <a:buChar char="-"/>
            </a:pPr>
            <a:r>
              <a:rPr lang="it-IT" sz="2500" dirty="0"/>
              <a:t>New themes: social disorder, international and internal politics, religious fidelity, Israel and foreign nations, etc. </a:t>
            </a:r>
          </a:p>
          <a:p>
            <a:r>
              <a:rPr lang="it-IT" sz="2500" dirty="0"/>
              <a:t> </a:t>
            </a:r>
            <a:endParaRPr lang="cs-CZ" sz="2500" dirty="0"/>
          </a:p>
          <a:p>
            <a:r>
              <a:rPr lang="cs-CZ" sz="2500" dirty="0">
                <a:sym typeface="Wingdings" panose="05000000000000000000" pitchFamily="2" charset="2"/>
              </a:rPr>
              <a:t> A </a:t>
            </a:r>
            <a:r>
              <a:rPr lang="cs-CZ" sz="2500" dirty="0" err="1">
                <a:sym typeface="Wingdings" panose="05000000000000000000" pitchFamily="2" charset="2"/>
              </a:rPr>
              <a:t>new</a:t>
            </a:r>
            <a:r>
              <a:rPr lang="cs-CZ" sz="2500" dirty="0">
                <a:sym typeface="Wingdings" panose="05000000000000000000" pitchFamily="2" charset="2"/>
              </a:rPr>
              <a:t> type </a:t>
            </a:r>
            <a:r>
              <a:rPr lang="cs-CZ" sz="2500" dirty="0" err="1">
                <a:sym typeface="Wingdings" panose="05000000000000000000" pitchFamily="2" charset="2"/>
              </a:rPr>
              <a:t>of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prophecy</a:t>
            </a:r>
            <a:r>
              <a:rPr lang="en-GB" sz="2500" dirty="0">
                <a:sym typeface="Wingdings" panose="05000000000000000000" pitchFamily="2" charset="2"/>
              </a:rPr>
              <a:t>?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en-GB" sz="2500" dirty="0">
                <a:sym typeface="Wingdings" panose="05000000000000000000" pitchFamily="2" charset="2"/>
              </a:rPr>
              <a:t>O</a:t>
            </a:r>
            <a:r>
              <a:rPr lang="cs-CZ" sz="2500" dirty="0">
                <a:sym typeface="Wingdings" panose="05000000000000000000" pitchFamily="2" charset="2"/>
              </a:rPr>
              <a:t>r a </a:t>
            </a:r>
            <a:r>
              <a:rPr lang="cs-CZ" sz="2500" dirty="0" err="1">
                <a:sym typeface="Wingdings" panose="05000000000000000000" pitchFamily="2" charset="2"/>
              </a:rPr>
              <a:t>new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literary</a:t>
            </a:r>
            <a:r>
              <a:rPr lang="cs-CZ" sz="2500" dirty="0">
                <a:sym typeface="Wingdings" panose="05000000000000000000" pitchFamily="2" charset="2"/>
              </a:rPr>
              <a:t> image </a:t>
            </a:r>
            <a:r>
              <a:rPr lang="cs-CZ" sz="2500" dirty="0" err="1">
                <a:sym typeface="Wingdings" panose="05000000000000000000" pitchFamily="2" charset="2"/>
              </a:rPr>
              <a:t>of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prophecy</a:t>
            </a:r>
            <a:r>
              <a:rPr lang="en-GB" sz="2500" dirty="0">
                <a:sym typeface="Wingdings" panose="05000000000000000000" pitchFamily="2" charset="2"/>
              </a:rPr>
              <a:t> created by the means of redaction</a:t>
            </a:r>
            <a:r>
              <a:rPr lang="cs-CZ" sz="2500" dirty="0">
                <a:sym typeface="Wingdings" panose="05000000000000000000" pitchFamily="2" charset="2"/>
              </a:rPr>
              <a:t>, </a:t>
            </a:r>
            <a:r>
              <a:rPr lang="en-GB" sz="2500" dirty="0">
                <a:sym typeface="Wingdings" panose="05000000000000000000" pitchFamily="2" charset="2"/>
              </a:rPr>
              <a:t>and </a:t>
            </a:r>
            <a:r>
              <a:rPr lang="cs-CZ" sz="2500" dirty="0" err="1">
                <a:sym typeface="Wingdings" panose="05000000000000000000" pitchFamily="2" charset="2"/>
              </a:rPr>
              <a:t>built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upon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an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existing</a:t>
            </a:r>
            <a:r>
              <a:rPr lang="cs-CZ" sz="2500" dirty="0">
                <a:sym typeface="Wingdings" panose="05000000000000000000" pitchFamily="2" charset="2"/>
              </a:rPr>
              <a:t>, </a:t>
            </a:r>
            <a:r>
              <a:rPr lang="cs-CZ" sz="2500" dirty="0" err="1">
                <a:sym typeface="Wingdings" panose="05000000000000000000" pitchFamily="2" charset="2"/>
              </a:rPr>
              <a:t>well</a:t>
            </a:r>
            <a:r>
              <a:rPr lang="cs-CZ" sz="2500" dirty="0" err="1">
                <a:sym typeface="Wingdings" panose="05000000000000000000" pitchFamily="2" charset="2"/>
              </a:rPr>
              <a:t>-</a:t>
            </a:r>
            <a:r>
              <a:rPr lang="cs-CZ" sz="2500" dirty="0" err="1">
                <a:sym typeface="Wingdings" panose="05000000000000000000" pitchFamily="2" charset="2"/>
              </a:rPr>
              <a:t>established</a:t>
            </a:r>
            <a:r>
              <a:rPr lang="cs-CZ" sz="2500" dirty="0">
                <a:sym typeface="Wingdings" panose="05000000000000000000" pitchFamily="2" charset="2"/>
              </a:rPr>
              <a:t> </a:t>
            </a:r>
            <a:r>
              <a:rPr lang="cs-CZ" sz="2500" dirty="0" err="1">
                <a:sym typeface="Wingdings" panose="05000000000000000000" pitchFamily="2" charset="2"/>
              </a:rPr>
              <a:t>institution</a:t>
            </a:r>
            <a:r>
              <a:rPr lang="cs-CZ" sz="2500" dirty="0">
                <a:sym typeface="Wingdings" panose="05000000000000000000" pitchFamily="2" charset="2"/>
              </a:rPr>
              <a:t>? </a:t>
            </a:r>
            <a:endParaRPr lang="it-IT" sz="2500" dirty="0"/>
          </a:p>
          <a:p>
            <a:pPr marL="391146" indent="-391146">
              <a:buFontTx/>
              <a:buChar char="-"/>
            </a:pPr>
            <a:endParaRPr lang="it-IT" sz="2500" dirty="0"/>
          </a:p>
        </p:txBody>
      </p:sp>
    </p:spTree>
    <p:extLst>
      <p:ext uri="{BB962C8B-B14F-4D97-AF65-F5344CB8AC3E}">
        <p14:creationId xmlns:p14="http://schemas.microsoft.com/office/powerpoint/2010/main" val="118847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54</TotalTime>
  <Words>709</Words>
  <Application>Microsoft Office PowerPoint</Application>
  <PresentationFormat>Vlastní</PresentationFormat>
  <Paragraphs>101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JU_OPVVV</vt:lpstr>
      <vt:lpstr>Old Testament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8</cp:revision>
  <dcterms:created xsi:type="dcterms:W3CDTF">2017-07-17T18:52:59Z</dcterms:created>
  <dcterms:modified xsi:type="dcterms:W3CDTF">2021-06-07T12:13:38Z</dcterms:modified>
</cp:coreProperties>
</file>