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9"/>
  </p:notesMasterIdLst>
  <p:sldIdLst>
    <p:sldId id="258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82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9523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2067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9855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5504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43486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5362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9894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3560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9578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0133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5512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4298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990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5510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941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64516" y="654214"/>
            <a:ext cx="9964368" cy="841904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64516" y="1694210"/>
            <a:ext cx="9964368" cy="5022319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marL="534650" lvl="0" indent="-400987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069299" lvl="1" indent="-371285">
              <a:spcBef>
                <a:spcPts val="1871"/>
              </a:spcBef>
              <a:spcAft>
                <a:spcPts val="0"/>
              </a:spcAft>
              <a:buSzPts val="1400"/>
              <a:buChar char="○"/>
              <a:defRPr/>
            </a:lvl2pPr>
            <a:lvl3pPr marL="1603949" lvl="2" indent="-371285">
              <a:spcBef>
                <a:spcPts val="1871"/>
              </a:spcBef>
              <a:spcAft>
                <a:spcPts val="0"/>
              </a:spcAft>
              <a:buSzPts val="1400"/>
              <a:buChar char="■"/>
              <a:defRPr/>
            </a:lvl3pPr>
            <a:lvl4pPr marL="2138599" lvl="3" indent="-371285">
              <a:spcBef>
                <a:spcPts val="1871"/>
              </a:spcBef>
              <a:spcAft>
                <a:spcPts val="0"/>
              </a:spcAft>
              <a:buSzPts val="1400"/>
              <a:buChar char="●"/>
              <a:defRPr/>
            </a:lvl4pPr>
            <a:lvl5pPr marL="2673248" lvl="4" indent="-371285">
              <a:spcBef>
                <a:spcPts val="1871"/>
              </a:spcBef>
              <a:spcAft>
                <a:spcPts val="0"/>
              </a:spcAft>
              <a:buSzPts val="1400"/>
              <a:buChar char="○"/>
              <a:defRPr/>
            </a:lvl5pPr>
            <a:lvl6pPr marL="3207898" lvl="5" indent="-371285">
              <a:spcBef>
                <a:spcPts val="1871"/>
              </a:spcBef>
              <a:spcAft>
                <a:spcPts val="0"/>
              </a:spcAft>
              <a:buSzPts val="1400"/>
              <a:buChar char="■"/>
              <a:defRPr/>
            </a:lvl6pPr>
            <a:lvl7pPr marL="3742548" lvl="6" indent="-371285">
              <a:spcBef>
                <a:spcPts val="1871"/>
              </a:spcBef>
              <a:spcAft>
                <a:spcPts val="0"/>
              </a:spcAft>
              <a:buSzPts val="1400"/>
              <a:buChar char="●"/>
              <a:defRPr/>
            </a:lvl7pPr>
            <a:lvl8pPr marL="4277197" lvl="7" indent="-371285">
              <a:spcBef>
                <a:spcPts val="1871"/>
              </a:spcBef>
              <a:spcAft>
                <a:spcPts val="0"/>
              </a:spcAft>
              <a:buSzPts val="1400"/>
              <a:buChar char="○"/>
              <a:defRPr/>
            </a:lvl8pPr>
            <a:lvl9pPr marL="4811847" lvl="8" indent="-371285">
              <a:spcBef>
                <a:spcPts val="1871"/>
              </a:spcBef>
              <a:spcAft>
                <a:spcPts val="1871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9908069" y="6855217"/>
            <a:ext cx="641674" cy="578616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fld id="{00000000-1234-1234-1234-123412341234}" type="slidenum">
              <a:rPr lang="de" smtClean="0"/>
              <a:pPr/>
              <a:t>‹#›</a:t>
            </a:fld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681070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64516" y="3161883"/>
            <a:ext cx="9964368" cy="1237498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1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9908069" y="6855217"/>
            <a:ext cx="641674" cy="578616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fld id="{00000000-1234-1234-1234-123412341234}" type="slidenum">
              <a:rPr lang="de" smtClean="0"/>
              <a:pPr/>
              <a:t>‹#›</a:t>
            </a:fld>
            <a:endParaRPr lang="de"/>
          </a:p>
        </p:txBody>
      </p:sp>
    </p:spTree>
    <p:extLst>
      <p:ext uri="{BB962C8B-B14F-4D97-AF65-F5344CB8AC3E}">
        <p14:creationId xmlns:p14="http://schemas.microsoft.com/office/powerpoint/2010/main" val="271381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27.02.2019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27.02.2019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61985" y="1160691"/>
            <a:ext cx="8569431" cy="5716235"/>
          </a:xfrm>
        </p:spPr>
        <p:txBody>
          <a:bodyPr>
            <a:noAutofit/>
          </a:bodyPr>
          <a:lstStyle/>
          <a:p>
            <a:r>
              <a:rPr lang="cs-CZ" sz="1985" dirty="0" err="1" smtClean="0"/>
              <a:t>Presentation</a:t>
            </a:r>
            <a:r>
              <a:rPr lang="cs-CZ" sz="1985" dirty="0" smtClean="0"/>
              <a:t> 3</a:t>
            </a:r>
            <a:br>
              <a:rPr lang="cs-CZ" sz="1985" dirty="0" smtClean="0"/>
            </a:br>
            <a:r>
              <a:rPr lang="de" sz="2000" dirty="0"/>
              <a:t>Mundell-Fleming model</a:t>
            </a:r>
            <a:r>
              <a:rPr lang="cs-CZ" sz="1985" dirty="0" smtClean="0"/>
              <a:t> model</a:t>
            </a:r>
            <a:r>
              <a:rPr lang="cs-CZ" sz="1985" dirty="0"/>
              <a:t/>
            </a:r>
            <a:br>
              <a:rPr lang="cs-CZ" sz="1985" dirty="0"/>
            </a:br>
            <a:r>
              <a:rPr lang="en-GB" sz="1985" dirty="0"/>
              <a:t> </a:t>
            </a:r>
            <a:r>
              <a:rPr lang="cs-CZ" sz="1985" dirty="0"/>
              <a:t/>
            </a:r>
            <a:br>
              <a:rPr lang="cs-CZ" sz="1985" dirty="0"/>
            </a:br>
            <a:r>
              <a:rPr lang="en-GB" sz="1985" dirty="0"/>
              <a:t> </a:t>
            </a:r>
            <a:r>
              <a:rPr lang="cs-CZ" sz="1985" dirty="0"/>
              <a:t/>
            </a:r>
            <a:br>
              <a:rPr lang="cs-CZ" sz="1985" dirty="0"/>
            </a:br>
            <a:r>
              <a:rPr lang="en-GB" sz="1985" dirty="0"/>
              <a:t> </a:t>
            </a:r>
            <a:r>
              <a:rPr lang="cs-CZ" sz="1985" dirty="0"/>
              <a:t/>
            </a:r>
            <a:br>
              <a:rPr lang="cs-CZ" sz="1985" dirty="0"/>
            </a:br>
            <a:r>
              <a:rPr lang="en-GB" sz="6615" b="1" dirty="0"/>
              <a:t>J. M. Keynes</a:t>
            </a:r>
            <a:r>
              <a:rPr lang="cs-CZ" sz="6615" dirty="0"/>
              <a:t/>
            </a:r>
            <a:br>
              <a:rPr lang="cs-CZ" sz="6615" dirty="0"/>
            </a:br>
            <a:r>
              <a:rPr lang="cs-CZ" sz="1985" dirty="0"/>
              <a:t/>
            </a:r>
            <a:br>
              <a:rPr lang="cs-CZ" sz="1985" dirty="0"/>
            </a:br>
            <a:r>
              <a:rPr lang="cs-CZ" sz="1985" dirty="0"/>
              <a:t/>
            </a:r>
            <a:br>
              <a:rPr lang="cs-CZ" sz="1985" dirty="0"/>
            </a:br>
            <a:endParaRPr lang="cs-CZ" sz="1985" dirty="0"/>
          </a:p>
        </p:txBody>
      </p:sp>
    </p:spTree>
    <p:extLst>
      <p:ext uri="{BB962C8B-B14F-4D97-AF65-F5344CB8AC3E}">
        <p14:creationId xmlns:p14="http://schemas.microsoft.com/office/powerpoint/2010/main" val="210425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569724" y="977021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4. External imbalances in the system of fixed exchange rates</a:t>
            </a:r>
            <a:endParaRPr dirty="0"/>
          </a:p>
          <a:p>
            <a:endParaRPr dirty="0"/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724" y="2598264"/>
            <a:ext cx="3975059" cy="28567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78413" y="2598264"/>
            <a:ext cx="3923224" cy="277520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791188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>
                <a:solidFill>
                  <a:srgbClr val="000000"/>
                </a:solidFill>
              </a:rPr>
              <a:t>A foreign exchange surplus </a:t>
            </a:r>
            <a:r>
              <a:rPr lang="de" sz="1637" b="1">
                <a:solidFill>
                  <a:srgbClr val="000000"/>
                </a:solidFill>
              </a:rPr>
              <a:t>without </a:t>
            </a:r>
            <a:r>
              <a:rPr lang="de" sz="1637" b="1">
                <a:solidFill>
                  <a:schemeClr val="dk1"/>
                </a:solidFill>
              </a:rPr>
              <a:t>neutralization policy </a:t>
            </a:r>
            <a:endParaRPr sz="1637">
              <a:solidFill>
                <a:srgbClr val="000000"/>
              </a:solidFill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5898473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>
                <a:solidFill>
                  <a:srgbClr val="000000"/>
                </a:solidFill>
              </a:rPr>
              <a:t>A foreign exchange deficit </a:t>
            </a:r>
            <a:r>
              <a:rPr lang="de" sz="1637" b="1">
                <a:solidFill>
                  <a:srgbClr val="000000"/>
                </a:solidFill>
              </a:rPr>
              <a:t>without </a:t>
            </a:r>
            <a:r>
              <a:rPr lang="de" sz="1637" b="1">
                <a:solidFill>
                  <a:schemeClr val="dk1"/>
                </a:solidFill>
              </a:rPr>
              <a:t>neutralization policy </a:t>
            </a:r>
            <a:endParaRPr sz="1637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674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64516" y="933060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5. External imbalances in the system of flexible exchange rates</a:t>
            </a:r>
            <a:endParaRPr dirty="0"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02969" y="2162187"/>
            <a:ext cx="9964368" cy="3514298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adjustment process is based on price changes of currency units (exchange rate changes)</a:t>
            </a:r>
            <a:endParaRPr sz="24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two cases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</a:pPr>
            <a:r>
              <a:rPr lang="de" sz="2000" dirty="0">
                <a:solidFill>
                  <a:schemeClr val="dk1"/>
                </a:solidFill>
              </a:rPr>
              <a:t>foreign exchange surplus </a:t>
            </a:r>
            <a:endParaRPr sz="2000" dirty="0">
              <a:solidFill>
                <a:schemeClr val="dk1"/>
              </a:solidFill>
            </a:endParaRPr>
          </a:p>
          <a:p>
            <a:pPr lvl="1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</a:pPr>
            <a:r>
              <a:rPr lang="de" sz="2000" dirty="0">
                <a:solidFill>
                  <a:schemeClr val="dk1"/>
                </a:solidFill>
              </a:rPr>
              <a:t>foreign exchange deficit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317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197462" y="1064944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5. External imbalances in the system of flexible exchange rates</a:t>
            </a:r>
            <a:endParaRPr dirty="0"/>
          </a:p>
          <a:p>
            <a:endParaRPr dirty="0"/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5283" y="2557480"/>
            <a:ext cx="4074109" cy="2881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Shape 1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6254" y="2623978"/>
            <a:ext cx="3989822" cy="281473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91188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>
                <a:solidFill>
                  <a:srgbClr val="000000"/>
                </a:solidFill>
              </a:rPr>
              <a:t>A foreign exchange surplus in a system of flexible exchange rates</a:t>
            </a:r>
            <a:endParaRPr sz="1637">
              <a:solidFill>
                <a:srgbClr val="000000"/>
              </a:solidFill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5889615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>
                <a:solidFill>
                  <a:srgbClr val="000000"/>
                </a:solidFill>
              </a:rPr>
              <a:t>A foreign exchange deficit in a system of flexible exchange rates</a:t>
            </a:r>
            <a:endParaRPr sz="1637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366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2778368" y="39562"/>
            <a:ext cx="7341577" cy="1428753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6. Monetary policy in the Mundell-Fleming model</a:t>
            </a:r>
            <a:endParaRPr dirty="0"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64501" y="1092564"/>
            <a:ext cx="9964368" cy="2373388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000" u="sng" dirty="0">
                <a:solidFill>
                  <a:srgbClr val="000000"/>
                </a:solidFill>
              </a:rPr>
              <a:t>under fixed exchange rate:</a:t>
            </a:r>
            <a:r>
              <a:rPr lang="de" sz="2000" dirty="0">
                <a:solidFill>
                  <a:srgbClr val="000000"/>
                </a:solidFill>
              </a:rPr>
              <a:t> expansionary monetary policy → new equilibrium + increase in income level + decline in exchange rate → exchange rate fixed by central bank → arbitrageurs sell domestic currency to central bank → decrease in money supply → income and exchange rate levels remain the same → </a:t>
            </a:r>
            <a:r>
              <a:rPr lang="de" sz="2000" b="1" dirty="0">
                <a:solidFill>
                  <a:srgbClr val="000000"/>
                </a:solidFill>
              </a:rPr>
              <a:t>ineffective</a:t>
            </a:r>
            <a:endParaRPr sz="2000" b="1" dirty="0">
              <a:solidFill>
                <a:srgbClr val="000000"/>
              </a:solidFill>
            </a:endParaRP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8397" y="4257861"/>
            <a:ext cx="2960361" cy="28899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9727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2839186" y="0"/>
            <a:ext cx="7060953" cy="1441938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6. Monetary policy in the Mundell-Fleming model</a:t>
            </a:r>
            <a:endParaRPr dirty="0"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294177" y="1048602"/>
            <a:ext cx="9964368" cy="1756623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u="sng" dirty="0">
                <a:solidFill>
                  <a:srgbClr val="000000"/>
                </a:solidFill>
              </a:rPr>
              <a:t>under flexible exchange rate:</a:t>
            </a:r>
            <a:r>
              <a:rPr lang="de" sz="2400" dirty="0">
                <a:solidFill>
                  <a:srgbClr val="000000"/>
                </a:solidFill>
              </a:rPr>
              <a:t> capital outflow → increase in supply of domestic currency → depreciation of domestic currency → domestic goods become cheaper relatively to foreign goods → net exports are stimulated → </a:t>
            </a:r>
            <a:r>
              <a:rPr lang="de" sz="2400" b="1" dirty="0">
                <a:solidFill>
                  <a:srgbClr val="000000"/>
                </a:solidFill>
              </a:rPr>
              <a:t>effective</a:t>
            </a:r>
            <a:endParaRPr sz="2400" b="1" dirty="0">
              <a:solidFill>
                <a:srgbClr val="000000"/>
              </a:solidFill>
            </a:endParaRP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5532" y="3963092"/>
            <a:ext cx="3144607" cy="31591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94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2650516" y="0"/>
            <a:ext cx="7407884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7. Fiscal policy in the Mundell-Fleming model</a:t>
            </a:r>
            <a:endParaRPr dirty="0"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259009" y="1048603"/>
            <a:ext cx="9964368" cy="1653828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u="sng" dirty="0">
                <a:solidFill>
                  <a:srgbClr val="000000"/>
                </a:solidFill>
              </a:rPr>
              <a:t>under fixed exchange rate:</a:t>
            </a:r>
            <a:r>
              <a:rPr lang="de" sz="2400" dirty="0">
                <a:solidFill>
                  <a:srgbClr val="000000"/>
                </a:solidFill>
              </a:rPr>
              <a:t> expansionary fiscal policy </a:t>
            </a:r>
            <a:r>
              <a:rPr lang="de" sz="2400" dirty="0">
                <a:solidFill>
                  <a:schemeClr val="dk1"/>
                </a:solidFill>
              </a:rPr>
              <a:t>→</a:t>
            </a:r>
            <a:r>
              <a:rPr lang="de" sz="2400" dirty="0">
                <a:solidFill>
                  <a:srgbClr val="000000"/>
                </a:solidFill>
              </a:rPr>
              <a:t> government stimulates domestic spending </a:t>
            </a:r>
            <a:r>
              <a:rPr lang="de" sz="2400" dirty="0">
                <a:solidFill>
                  <a:schemeClr val="dk1"/>
                </a:solidFill>
              </a:rPr>
              <a:t>→</a:t>
            </a:r>
            <a:r>
              <a:rPr lang="de" sz="2400" dirty="0">
                <a:solidFill>
                  <a:srgbClr val="000000"/>
                </a:solidFill>
              </a:rPr>
              <a:t> equilibrium disturbed → central bank increases flow of money </a:t>
            </a:r>
            <a:r>
              <a:rPr lang="de" sz="2400" dirty="0">
                <a:solidFill>
                  <a:schemeClr val="dk1"/>
                </a:solidFill>
              </a:rPr>
              <a:t>→</a:t>
            </a:r>
            <a:r>
              <a:rPr lang="de" sz="2400" dirty="0">
                <a:solidFill>
                  <a:srgbClr val="000000"/>
                </a:solidFill>
              </a:rPr>
              <a:t> income level higher than before → </a:t>
            </a:r>
            <a:r>
              <a:rPr lang="de" sz="2400" b="1" dirty="0">
                <a:solidFill>
                  <a:srgbClr val="000000"/>
                </a:solidFill>
              </a:rPr>
              <a:t>effective</a:t>
            </a:r>
            <a:endParaRPr sz="2400" b="1" dirty="0">
              <a:solidFill>
                <a:srgbClr val="000000"/>
              </a:solidFill>
            </a:endParaRPr>
          </a:p>
        </p:txBody>
      </p:sp>
      <p:pic>
        <p:nvPicPr>
          <p:cNvPr id="150" name="Shape 1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26873" y="3985825"/>
            <a:ext cx="3055324" cy="30409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6092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2312377" y="0"/>
            <a:ext cx="8016507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7. Fiscal policy in the Mundell-Fleming model</a:t>
            </a:r>
            <a:endParaRPr dirty="0"/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223839" y="1004641"/>
            <a:ext cx="9964368" cy="1551034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u="sng" dirty="0">
                <a:solidFill>
                  <a:srgbClr val="000000"/>
                </a:solidFill>
              </a:rPr>
              <a:t>under flexible exchange rate:</a:t>
            </a:r>
            <a:r>
              <a:rPr lang="de" sz="2400" dirty="0">
                <a:solidFill>
                  <a:srgbClr val="000000"/>
                </a:solidFill>
              </a:rPr>
              <a:t> domestic interest rate above world interest rate → capital inflow from abroad → domestic rate pushed back to world interest rate → </a:t>
            </a:r>
            <a:r>
              <a:rPr lang="de" sz="2400" b="1" dirty="0">
                <a:solidFill>
                  <a:srgbClr val="000000"/>
                </a:solidFill>
              </a:rPr>
              <a:t>ineffective</a:t>
            </a:r>
            <a:endParaRPr sz="2400" b="1" dirty="0">
              <a:solidFill>
                <a:srgbClr val="000000"/>
              </a:solidFill>
            </a:endParaRPr>
          </a:p>
        </p:txBody>
      </p:sp>
      <p:pic>
        <p:nvPicPr>
          <p:cNvPr id="157" name="Shape 1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4269" y="3631222"/>
            <a:ext cx="3549968" cy="33497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6075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364516" y="3288412"/>
            <a:ext cx="9964368" cy="984438"/>
          </a:xfrm>
          <a:prstGeom prst="rect">
            <a:avLst/>
          </a:prstGeom>
        </p:spPr>
        <p:txBody>
          <a:bodyPr vert="horz" wrap="square" lIns="106916" tIns="106916" rIns="106916" bIns="106916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de"/>
              <a:t>Thank you for your attention.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0233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" dirty="0"/>
              <a:t>Mundell-Fleming model</a:t>
            </a:r>
            <a:r>
              <a:rPr lang="fr-FR" dirty="0" smtClean="0"/>
              <a:t>model</a:t>
            </a:r>
            <a:endParaRPr lang="fr-FR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75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285385" y="194506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Outline </a:t>
            </a:r>
            <a:endParaRPr dirty="0"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64516" y="2038919"/>
            <a:ext cx="9964368" cy="4199826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indent="-371285">
              <a:lnSpc>
                <a:spcPct val="150000"/>
              </a:lnSpc>
              <a:buClr>
                <a:srgbClr val="000000"/>
              </a:buClr>
              <a:buSzPts val="1400"/>
              <a:buAutoNum type="arabicPeriod"/>
            </a:pPr>
            <a:r>
              <a:rPr lang="de" sz="1637" dirty="0">
                <a:solidFill>
                  <a:srgbClr val="000000"/>
                </a:solidFill>
              </a:rPr>
              <a:t>Introduction</a:t>
            </a:r>
            <a:endParaRPr sz="1637" dirty="0">
              <a:solidFill>
                <a:srgbClr val="000000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rgbClr val="000000"/>
              </a:buClr>
              <a:buSzPts val="1400"/>
              <a:buAutoNum type="arabicPeriod"/>
            </a:pPr>
            <a:r>
              <a:rPr lang="de" sz="1637" dirty="0">
                <a:solidFill>
                  <a:srgbClr val="000000"/>
                </a:solidFill>
              </a:rPr>
              <a:t>Balance of payments</a:t>
            </a:r>
            <a:endParaRPr sz="1637" dirty="0">
              <a:solidFill>
                <a:srgbClr val="000000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rgbClr val="000000"/>
              </a:buClr>
              <a:buSzPts val="1400"/>
              <a:buAutoNum type="arabicPeriod"/>
            </a:pPr>
            <a:r>
              <a:rPr lang="de" sz="1637" dirty="0">
                <a:solidFill>
                  <a:srgbClr val="000000"/>
                </a:solidFill>
              </a:rPr>
              <a:t>Internal and external equilibrium</a:t>
            </a:r>
            <a:endParaRPr sz="1637" dirty="0">
              <a:solidFill>
                <a:srgbClr val="000000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rgbClr val="000000"/>
              </a:buClr>
              <a:buSzPts val="1400"/>
              <a:buAutoNum type="arabicPeriod"/>
            </a:pPr>
            <a:r>
              <a:rPr lang="de" sz="1637" dirty="0">
                <a:solidFill>
                  <a:srgbClr val="000000"/>
                </a:solidFill>
              </a:rPr>
              <a:t>External imbalances in the system of fixed exchange rates</a:t>
            </a:r>
            <a:endParaRPr sz="1637" dirty="0">
              <a:solidFill>
                <a:srgbClr val="000000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rgbClr val="000000"/>
              </a:buClr>
              <a:buSzPts val="1400"/>
              <a:buAutoNum type="arabicPeriod"/>
            </a:pPr>
            <a:r>
              <a:rPr lang="de" sz="1637" dirty="0">
                <a:solidFill>
                  <a:schemeClr val="dk1"/>
                </a:solidFill>
              </a:rPr>
              <a:t>External imbalances in the system of flexible exchange rates</a:t>
            </a:r>
            <a:endParaRPr sz="1637" dirty="0">
              <a:solidFill>
                <a:schemeClr val="dk1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chemeClr val="dk1"/>
              </a:buClr>
              <a:buSzPts val="1400"/>
              <a:buAutoNum type="arabicPeriod"/>
            </a:pPr>
            <a:r>
              <a:rPr lang="de" sz="1637" dirty="0">
                <a:solidFill>
                  <a:schemeClr val="dk1"/>
                </a:solidFill>
              </a:rPr>
              <a:t>Monetary policy in the Mundell-Fleming model</a:t>
            </a:r>
            <a:endParaRPr sz="1637" dirty="0">
              <a:solidFill>
                <a:schemeClr val="dk1"/>
              </a:solidFill>
            </a:endParaRPr>
          </a:p>
          <a:p>
            <a:pPr indent="-371285">
              <a:lnSpc>
                <a:spcPct val="150000"/>
              </a:lnSpc>
              <a:spcBef>
                <a:spcPts val="1169"/>
              </a:spcBef>
              <a:buClr>
                <a:schemeClr val="dk1"/>
              </a:buClr>
              <a:buSzPts val="1400"/>
              <a:buAutoNum type="arabicPeriod"/>
            </a:pPr>
            <a:r>
              <a:rPr lang="de" sz="1637" dirty="0">
                <a:solidFill>
                  <a:schemeClr val="dk1"/>
                </a:solidFill>
              </a:rPr>
              <a:t>Fiscal policy in the Mundell-Fleming model</a:t>
            </a:r>
            <a:r>
              <a:rPr lang="de" sz="1286" dirty="0">
                <a:solidFill>
                  <a:schemeClr val="dk1"/>
                </a:solidFill>
              </a:rPr>
              <a:t>					</a:t>
            </a:r>
            <a:endParaRPr sz="1286" dirty="0">
              <a:solidFill>
                <a:schemeClr val="dk1"/>
              </a:solidFill>
            </a:endParaRPr>
          </a:p>
          <a:p>
            <a:pPr marL="0" indent="0">
              <a:spcBef>
                <a:spcPts val="1169"/>
              </a:spcBef>
              <a:buClr>
                <a:schemeClr val="dk1"/>
              </a:buClr>
              <a:buSzPts val="1100"/>
              <a:buNone/>
            </a:pPr>
            <a:r>
              <a:rPr lang="de" sz="1286" dirty="0">
                <a:solidFill>
                  <a:schemeClr val="dk1"/>
                </a:solidFill>
              </a:rPr>
              <a:t>				</a:t>
            </a:r>
            <a:endParaRPr sz="1286" dirty="0">
              <a:solidFill>
                <a:schemeClr val="dk1"/>
              </a:solidFill>
            </a:endParaRPr>
          </a:p>
          <a:p>
            <a:pPr marL="0" indent="0">
              <a:spcBef>
                <a:spcPts val="1871"/>
              </a:spcBef>
              <a:buClr>
                <a:schemeClr val="dk1"/>
              </a:buClr>
              <a:buSzPts val="1100"/>
              <a:buNone/>
            </a:pPr>
            <a:r>
              <a:rPr lang="de" sz="1286" dirty="0">
                <a:solidFill>
                  <a:schemeClr val="dk1"/>
                </a:solidFill>
              </a:rPr>
              <a:t>			</a:t>
            </a:r>
            <a:endParaRPr sz="1286" dirty="0">
              <a:solidFill>
                <a:schemeClr val="dk1"/>
              </a:solidFill>
            </a:endParaRPr>
          </a:p>
          <a:p>
            <a:pPr marL="0" indent="0">
              <a:spcBef>
                <a:spcPts val="1871"/>
              </a:spcBef>
              <a:buClr>
                <a:schemeClr val="dk1"/>
              </a:buClr>
              <a:buSzPts val="1100"/>
              <a:buNone/>
            </a:pPr>
            <a:r>
              <a:rPr lang="de" sz="1286" dirty="0">
                <a:solidFill>
                  <a:schemeClr val="dk1"/>
                </a:solidFill>
              </a:rPr>
              <a:t>		</a:t>
            </a:r>
            <a:endParaRPr sz="1286" dirty="0">
              <a:solidFill>
                <a:schemeClr val="dk1"/>
              </a:solidFill>
            </a:endParaRPr>
          </a:p>
          <a:p>
            <a:pPr marL="0" indent="0">
              <a:spcBef>
                <a:spcPts val="1871"/>
              </a:spcBef>
              <a:spcAft>
                <a:spcPts val="1871"/>
              </a:spcAft>
              <a:buNone/>
            </a:pPr>
            <a:r>
              <a:rPr lang="de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29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35916" y="132960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534650" indent="-475244">
              <a:buAutoNum type="arabicPeriod"/>
            </a:pPr>
            <a:r>
              <a:rPr lang="de" dirty="0"/>
              <a:t>Introduction</a:t>
            </a:r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434854" y="1074583"/>
            <a:ext cx="9964368" cy="5704286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extension of IS-LM model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formulated by Robert Mundell and Marcus Fleming in the 1960s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also known as IS-LM-BP or IS-LM-ZZ model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applies to open and small economies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new dimension: balance of payments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focuses on the interaction between goods market and money market</a:t>
            </a:r>
            <a:endParaRPr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06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88669" y="203297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2. Balance of payments</a:t>
            </a:r>
            <a:endParaRPr dirty="0"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64516" y="2120868"/>
            <a:ext cx="9964368" cy="399529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indent="-445541">
              <a:lnSpc>
                <a:spcPct val="200000"/>
              </a:lnSpc>
              <a:buClr>
                <a:srgbClr val="000000"/>
              </a:buClr>
              <a:buSzPts val="2400"/>
            </a:pPr>
            <a:r>
              <a:rPr lang="de" sz="2807">
                <a:solidFill>
                  <a:srgbClr val="000000"/>
                </a:solidFill>
              </a:rPr>
              <a:t>Def.: systematic recording of all economic transactions between residents and foreigners within a certain period</a:t>
            </a:r>
            <a:endParaRPr sz="2807">
              <a:solidFill>
                <a:srgbClr val="000000"/>
              </a:solidFill>
            </a:endParaRPr>
          </a:p>
          <a:p>
            <a:pPr indent="-445541">
              <a:lnSpc>
                <a:spcPct val="200000"/>
              </a:lnSpc>
              <a:buClr>
                <a:srgbClr val="000000"/>
              </a:buClr>
              <a:buSzPts val="2400"/>
            </a:pPr>
            <a:r>
              <a:rPr lang="de" sz="2807">
                <a:solidFill>
                  <a:srgbClr val="000000"/>
                </a:solidFill>
              </a:rPr>
              <a:t>consists of </a:t>
            </a:r>
            <a:r>
              <a:rPr lang="de" sz="2807" i="1">
                <a:solidFill>
                  <a:srgbClr val="000000"/>
                </a:solidFill>
              </a:rPr>
              <a:t>current account</a:t>
            </a:r>
            <a:r>
              <a:rPr lang="de" sz="2807">
                <a:solidFill>
                  <a:srgbClr val="000000"/>
                </a:solidFill>
              </a:rPr>
              <a:t>, </a:t>
            </a:r>
            <a:r>
              <a:rPr lang="de" sz="2807" i="1">
                <a:solidFill>
                  <a:srgbClr val="000000"/>
                </a:solidFill>
              </a:rPr>
              <a:t>capital accoun</a:t>
            </a:r>
            <a:r>
              <a:rPr lang="de" sz="2807">
                <a:solidFill>
                  <a:srgbClr val="000000"/>
                </a:solidFill>
              </a:rPr>
              <a:t>t and </a:t>
            </a:r>
            <a:r>
              <a:rPr lang="de" sz="2807" i="1">
                <a:solidFill>
                  <a:srgbClr val="000000"/>
                </a:solidFill>
              </a:rPr>
              <a:t>foreign exchange</a:t>
            </a:r>
            <a:endParaRPr sz="2807" i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3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593116" y="214293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3. Internal and external equilibrium</a:t>
            </a:r>
            <a:endParaRPr dirty="0"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43647" y="1056998"/>
            <a:ext cx="8770833" cy="568670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800" dirty="0">
                <a:solidFill>
                  <a:srgbClr val="000000"/>
                </a:solidFill>
              </a:rPr>
              <a:t>decisive role of exchange rate </a:t>
            </a:r>
            <a:endParaRPr sz="28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exchange rate in indirect quotation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exchange rate in direct quotation</a:t>
            </a:r>
            <a:endParaRPr sz="24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800" dirty="0">
                <a:solidFill>
                  <a:srgbClr val="000000"/>
                </a:solidFill>
              </a:rPr>
              <a:t>equilibrium conditions</a:t>
            </a:r>
            <a:endParaRPr sz="2800" dirty="0">
              <a:solidFill>
                <a:srgbClr val="000000"/>
              </a:solidFill>
            </a:endParaRPr>
          </a:p>
          <a:p>
            <a:pPr lvl="1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IS curve – goods market equilibrium 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LM curve – money market equilibrium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20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ZZ curve – external balance</a:t>
            </a:r>
            <a:endParaRPr sz="2400" dirty="0">
              <a:solidFill>
                <a:srgbClr val="0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871"/>
              </a:spcBef>
              <a:spcAft>
                <a:spcPts val="1871"/>
              </a:spcAft>
              <a:buNone/>
            </a:pPr>
            <a:endParaRPr sz="2800" dirty="0">
              <a:solidFill>
                <a:srgbClr val="000000"/>
              </a:solidFill>
            </a:endParaRPr>
          </a:p>
        </p:txBody>
      </p:sp>
      <p:pic>
        <p:nvPicPr>
          <p:cNvPr id="81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51431" y="6145824"/>
            <a:ext cx="2799923" cy="534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7154" y="6267763"/>
            <a:ext cx="1230627" cy="475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47736" y="6267763"/>
            <a:ext cx="2899345" cy="412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2821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531569" y="168128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 dirty="0"/>
              <a:t>3. Internal and external equilibrium</a:t>
            </a:r>
            <a:endParaRPr dirty="0"/>
          </a:p>
          <a:p>
            <a:endParaRPr dirty="0"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20554" y="1268014"/>
            <a:ext cx="9964368" cy="399529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chemeClr val="dk1"/>
              </a:buClr>
            </a:pPr>
            <a:r>
              <a:rPr lang="de" dirty="0">
                <a:solidFill>
                  <a:schemeClr val="dk1"/>
                </a:solidFill>
              </a:rPr>
              <a:t>simultaneous internal and external balance = intersection of IS, LM and ZZ curves </a:t>
            </a:r>
            <a:endParaRPr dirty="0"/>
          </a:p>
        </p:txBody>
      </p:sp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1618" y="3899968"/>
            <a:ext cx="5238469" cy="326871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9981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74370" y="880306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de" dirty="0"/>
              <a:t>4. External imbalances in the system of fixed exchange rates</a:t>
            </a:r>
            <a:endParaRPr dirty="0"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70023" y="1820114"/>
            <a:ext cx="9964368" cy="5257693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Def. neutralization policy: </a:t>
            </a:r>
            <a:r>
              <a:rPr lang="de" sz="2400" dirty="0">
                <a:solidFill>
                  <a:schemeClr val="dk1"/>
                </a:solidFill>
              </a:rPr>
              <a:t>central bank maintains an external imbalance in order to achieve a certain internal (domestic) equilibrium</a:t>
            </a:r>
            <a:endParaRPr sz="24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two scenarios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with neutralization policy</a:t>
            </a:r>
            <a:endParaRPr sz="20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without neutralization policy</a:t>
            </a:r>
            <a:endParaRPr sz="2000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Clr>
                <a:srgbClr val="000000"/>
              </a:buClr>
            </a:pPr>
            <a:r>
              <a:rPr lang="de" sz="2400" dirty="0">
                <a:solidFill>
                  <a:srgbClr val="000000"/>
                </a:solidFill>
              </a:rPr>
              <a:t>two possible cases in each scenario</a:t>
            </a:r>
            <a:endParaRPr sz="24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foreign exchange surplus</a:t>
            </a:r>
            <a:endParaRPr sz="2000" dirty="0">
              <a:solidFill>
                <a:srgbClr val="00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</a:pPr>
            <a:r>
              <a:rPr lang="de" sz="2000" dirty="0">
                <a:solidFill>
                  <a:srgbClr val="000000"/>
                </a:solidFill>
              </a:rPr>
              <a:t>foreign exchange deficit</a:t>
            </a:r>
            <a:endParaRPr sz="2000" dirty="0">
              <a:solidFill>
                <a:srgbClr val="000000"/>
              </a:solidFill>
            </a:endParaRPr>
          </a:p>
          <a:p>
            <a:pPr indent="0">
              <a:lnSpc>
                <a:spcPct val="150000"/>
              </a:lnSpc>
              <a:spcBef>
                <a:spcPts val="1871"/>
              </a:spcBef>
              <a:spcAft>
                <a:spcPts val="1871"/>
              </a:spcAft>
              <a:buNone/>
            </a:pP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56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64516" y="1293544"/>
            <a:ext cx="9964368" cy="669741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de"/>
              <a:t>4. External imbalances in the system of fixed exchange rates</a:t>
            </a: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791188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 b="1">
                <a:solidFill>
                  <a:srgbClr val="000000"/>
                </a:solidFill>
              </a:rPr>
              <a:t>Neutralization policy </a:t>
            </a:r>
            <a:r>
              <a:rPr lang="de" sz="1637">
                <a:solidFill>
                  <a:srgbClr val="000000"/>
                </a:solidFill>
              </a:rPr>
              <a:t>and a foreign exchange surplus</a:t>
            </a:r>
            <a:endParaRPr sz="1637">
              <a:solidFill>
                <a:srgbClr val="000000"/>
              </a:solidFill>
            </a:endParaRPr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967" y="2518654"/>
            <a:ext cx="3939217" cy="2846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29793" y="2518128"/>
            <a:ext cx="3939215" cy="2847714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5773694" y="5471355"/>
            <a:ext cx="3483073" cy="783060"/>
          </a:xfrm>
          <a:prstGeom prst="rect">
            <a:avLst/>
          </a:prstGeom>
        </p:spPr>
        <p:txBody>
          <a:bodyPr vert="horz" wrap="square" lIns="106916" tIns="106916" rIns="106916" bIns="106916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871"/>
              </a:spcAft>
              <a:buNone/>
            </a:pPr>
            <a:r>
              <a:rPr lang="de" sz="1637" b="1">
                <a:solidFill>
                  <a:srgbClr val="000000"/>
                </a:solidFill>
              </a:rPr>
              <a:t>Neutralization policy </a:t>
            </a:r>
            <a:r>
              <a:rPr lang="de" sz="1637">
                <a:solidFill>
                  <a:srgbClr val="000000"/>
                </a:solidFill>
              </a:rPr>
              <a:t>and a foreign exchange deficit</a:t>
            </a:r>
            <a:endParaRPr sz="1637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26367"/>
      </p:ext>
    </p:extLst>
  </p:cSld>
  <p:clrMapOvr>
    <a:masterClrMapping/>
  </p:clrMapOvr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1516</TotalTime>
  <Words>533</Words>
  <Application>Microsoft Office PowerPoint</Application>
  <PresentationFormat>Vlastní</PresentationFormat>
  <Paragraphs>65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Clara Sans</vt:lpstr>
      <vt:lpstr>JU_OPVVV</vt:lpstr>
      <vt:lpstr>Presentation 3 Mundell-Fleming model model       J. M. Keynes   </vt:lpstr>
      <vt:lpstr>Mundell-Fleming modelmodel</vt:lpstr>
      <vt:lpstr>Outline </vt:lpstr>
      <vt:lpstr>Introduction</vt:lpstr>
      <vt:lpstr>2. Balance of payments</vt:lpstr>
      <vt:lpstr>3. Internal and external equilibrium</vt:lpstr>
      <vt:lpstr>3. Internal and external equilibrium </vt:lpstr>
      <vt:lpstr>4. External imbalances in the system of fixed exchange rates</vt:lpstr>
      <vt:lpstr>4. External imbalances in the system of fixed exchange rates</vt:lpstr>
      <vt:lpstr>4. External imbalances in the system of fixed exchange rates </vt:lpstr>
      <vt:lpstr>5. External imbalances in the system of flexible exchange rates</vt:lpstr>
      <vt:lpstr>5. External imbalances in the system of flexible exchange rates </vt:lpstr>
      <vt:lpstr>6. Monetary policy in the Mundell-Fleming model</vt:lpstr>
      <vt:lpstr>6. Monetary policy in the Mundell-Fleming model</vt:lpstr>
      <vt:lpstr>7. Fiscal policy in the Mundell-Fleming model</vt:lpstr>
      <vt:lpstr>7. Fiscal policy in the Mundell-Fleming model</vt:lpstr>
      <vt:lpstr>Thank you for your attention.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7</cp:revision>
  <dcterms:created xsi:type="dcterms:W3CDTF">2017-07-17T18:52:59Z</dcterms:created>
  <dcterms:modified xsi:type="dcterms:W3CDTF">2019-02-27T13:07:24Z</dcterms:modified>
</cp:coreProperties>
</file>