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  <p:sldId id="266" r:id="rId6"/>
    <p:sldId id="267" r:id="rId7"/>
    <p:sldId id="268" r:id="rId8"/>
    <p:sldId id="276" r:id="rId9"/>
    <p:sldId id="270" r:id="rId10"/>
    <p:sldId id="278" r:id="rId11"/>
    <p:sldId id="277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F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ývojový diagram: dokument 4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Starý zákon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Analistická díla: </a:t>
            </a:r>
          </a:p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Kronikář </a:t>
            </a:r>
          </a:p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a Knihy makabejské</a:t>
            </a:r>
          </a:p>
        </p:txBody>
      </p:sp>
      <p:sp>
        <p:nvSpPr>
          <p:cNvPr id="8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8887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Ezdráš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Nehemjáš</a:t>
            </a:r>
            <a:endParaRPr lang="cs-CZ" sz="2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Otevřené otázky </a:t>
            </a:r>
          </a:p>
          <a:p>
            <a:pPr>
              <a:buFontTx/>
              <a:buChar char="-"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dirty="0" smtClean="0"/>
              <a:t>Jak je to s datací působení </a:t>
            </a:r>
            <a:r>
              <a:rPr lang="cs-CZ" sz="2200" dirty="0" err="1" smtClean="0"/>
              <a:t>Ezdráše</a:t>
            </a:r>
            <a:r>
              <a:rPr lang="cs-CZ" sz="2200" dirty="0" smtClean="0"/>
              <a:t> a </a:t>
            </a:r>
            <a:r>
              <a:rPr lang="cs-CZ" sz="2200" dirty="0" err="1" smtClean="0"/>
              <a:t>Nehemjáše</a:t>
            </a:r>
            <a:r>
              <a:rPr lang="cs-CZ" sz="2200" dirty="0" smtClean="0"/>
              <a:t>? </a:t>
            </a:r>
            <a:r>
              <a:rPr lang="cs-CZ" sz="2200" dirty="0" smtClean="0"/>
              <a:t>O jakého </a:t>
            </a:r>
            <a:r>
              <a:rPr lang="cs-CZ" sz="2200" dirty="0" err="1" smtClean="0"/>
              <a:t>Artaxerxa</a:t>
            </a:r>
            <a:r>
              <a:rPr lang="cs-CZ" sz="2200" dirty="0" smtClean="0"/>
              <a:t> se jedná v </a:t>
            </a:r>
            <a:r>
              <a:rPr lang="cs-CZ" sz="2200" dirty="0" err="1" smtClean="0"/>
              <a:t>Ez</a:t>
            </a:r>
            <a:r>
              <a:rPr lang="cs-CZ" sz="2200" dirty="0" smtClean="0"/>
              <a:t> 7,2 a </a:t>
            </a:r>
            <a:r>
              <a:rPr lang="cs-CZ" sz="2200" dirty="0" err="1" smtClean="0"/>
              <a:t>Neh</a:t>
            </a:r>
            <a:r>
              <a:rPr lang="cs-CZ" sz="2200" dirty="0" smtClean="0"/>
              <a:t> 2,1-9? </a:t>
            </a:r>
            <a:r>
              <a:rPr lang="en-GB" sz="2200" dirty="0" smtClean="0"/>
              <a:t> </a:t>
            </a:r>
            <a:endParaRPr lang="cs-CZ" sz="2200" dirty="0" smtClean="0"/>
          </a:p>
          <a:p>
            <a:pPr lvl="1">
              <a:buFontTx/>
              <a:buChar char="-"/>
            </a:pPr>
            <a:r>
              <a:rPr lang="cs-CZ" sz="2200" dirty="0" err="1" smtClean="0"/>
              <a:t>Artaxerxes</a:t>
            </a:r>
            <a:r>
              <a:rPr lang="cs-CZ" sz="2200" dirty="0" smtClean="0"/>
              <a:t> I.: </a:t>
            </a:r>
            <a:r>
              <a:rPr lang="cs-CZ" sz="2200" dirty="0" err="1" smtClean="0"/>
              <a:t>Ezdráš</a:t>
            </a:r>
            <a:r>
              <a:rPr lang="cs-CZ" sz="2200" dirty="0" smtClean="0"/>
              <a:t> přišel v roce 458 př. Kr., </a:t>
            </a:r>
            <a:r>
              <a:rPr lang="cs-CZ" sz="2200" dirty="0" err="1" smtClean="0"/>
              <a:t>Nehemjáš</a:t>
            </a:r>
            <a:r>
              <a:rPr lang="cs-CZ" sz="2200" dirty="0" smtClean="0"/>
              <a:t> 445 př. Kr. </a:t>
            </a:r>
          </a:p>
          <a:p>
            <a:pPr lvl="1">
              <a:buFontTx/>
              <a:buChar char="-"/>
            </a:pPr>
            <a:r>
              <a:rPr lang="cs-CZ" sz="2200" dirty="0" err="1" smtClean="0"/>
              <a:t>Artaxerxes</a:t>
            </a:r>
            <a:r>
              <a:rPr lang="cs-CZ" sz="2200" dirty="0" smtClean="0"/>
              <a:t> I. a </a:t>
            </a:r>
            <a:r>
              <a:rPr lang="cs-CZ" sz="2200" dirty="0" err="1" smtClean="0"/>
              <a:t>Artaxerxes</a:t>
            </a:r>
            <a:r>
              <a:rPr lang="cs-CZ" sz="2200" dirty="0" smtClean="0"/>
              <a:t> II.: </a:t>
            </a:r>
            <a:r>
              <a:rPr lang="cs-CZ" sz="2200" dirty="0" err="1" smtClean="0"/>
              <a:t>Nehemjáš</a:t>
            </a:r>
            <a:r>
              <a:rPr lang="cs-CZ" sz="2200" dirty="0" smtClean="0"/>
              <a:t> v roce 445 př. Kr. a </a:t>
            </a:r>
            <a:r>
              <a:rPr lang="cs-CZ" sz="2200" dirty="0" err="1" smtClean="0"/>
              <a:t>Ezdráš</a:t>
            </a:r>
            <a:r>
              <a:rPr lang="cs-CZ" sz="2200" dirty="0" smtClean="0"/>
              <a:t> v roce 398 př. Kr. </a:t>
            </a:r>
            <a:endParaRPr lang="en-GB" sz="2200" dirty="0" smtClean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2268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rgbClr val="C00000"/>
                </a:solidFill>
              </a:rPr>
              <a:t>Pozor</a:t>
            </a:r>
            <a:r>
              <a:rPr lang="en-GB" sz="2200" b="1" dirty="0" smtClean="0">
                <a:solidFill>
                  <a:srgbClr val="C00000"/>
                </a:solidFill>
              </a:rPr>
              <a:t>! </a:t>
            </a:r>
          </a:p>
          <a:p>
            <a:pPr marL="0" indent="0">
              <a:buNone/>
            </a:pPr>
            <a:r>
              <a:rPr lang="cs-CZ" sz="2200" dirty="0" smtClean="0"/>
              <a:t>Panuje často chaos ohledně názvů těchto knih.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endParaRPr lang="en-GB" sz="2200" b="1" dirty="0" smtClean="0"/>
          </a:p>
          <a:p>
            <a:pPr marL="0" indent="0">
              <a:buNone/>
            </a:pPr>
            <a:r>
              <a:rPr lang="cs-CZ" sz="2200" b="1" dirty="0" err="1" smtClean="0"/>
              <a:t>Ezdráš</a:t>
            </a:r>
            <a:r>
              <a:rPr lang="cs-CZ" sz="2200" b="1" dirty="0" smtClean="0"/>
              <a:t> </a:t>
            </a:r>
            <a:r>
              <a:rPr lang="en-GB" sz="2200" b="1" dirty="0" smtClean="0"/>
              <a:t>= </a:t>
            </a:r>
            <a:r>
              <a:rPr lang="cs-CZ" sz="2200" b="1" dirty="0" err="1" smtClean="0"/>
              <a:t>Ezdráš</a:t>
            </a:r>
            <a:r>
              <a:rPr lang="cs-CZ" sz="2200" b="1" dirty="0" smtClean="0"/>
              <a:t> </a:t>
            </a:r>
            <a:r>
              <a:rPr lang="en-GB" sz="2200" b="1" dirty="0" smtClean="0"/>
              <a:t>+ </a:t>
            </a:r>
            <a:r>
              <a:rPr lang="en-GB" sz="2200" b="1" dirty="0" err="1" smtClean="0"/>
              <a:t>Nehem</a:t>
            </a:r>
            <a:r>
              <a:rPr lang="cs-CZ" sz="2200" b="1" dirty="0" err="1" smtClean="0"/>
              <a:t>iáš</a:t>
            </a:r>
            <a:r>
              <a:rPr lang="en-GB" sz="2200" b="1" dirty="0" smtClean="0"/>
              <a:t>, </a:t>
            </a:r>
            <a:r>
              <a:rPr lang="cs-CZ" sz="2200" b="1" dirty="0" smtClean="0"/>
              <a:t>případně</a:t>
            </a:r>
            <a:r>
              <a:rPr lang="en-GB" sz="2200" b="1" dirty="0" smtClean="0"/>
              <a:t> 1</a:t>
            </a:r>
            <a:r>
              <a:rPr lang="cs-CZ" sz="2200" b="1" dirty="0" smtClean="0"/>
              <a:t>. a 2. </a:t>
            </a:r>
            <a:r>
              <a:rPr lang="cs-CZ" sz="2200" b="1" dirty="0" err="1" smtClean="0"/>
              <a:t>Ezdráš</a:t>
            </a:r>
            <a:r>
              <a:rPr lang="cs-CZ" sz="2200" b="1" dirty="0" smtClean="0"/>
              <a:t> </a:t>
            </a:r>
            <a:r>
              <a:rPr lang="en-GB" sz="2200" b="1" dirty="0" smtClean="0"/>
              <a:t> </a:t>
            </a:r>
          </a:p>
          <a:p>
            <a:pPr marL="0" indent="0">
              <a:buNone/>
            </a:pPr>
            <a:endParaRPr lang="en-GB" sz="2200" b="1" dirty="0"/>
          </a:p>
          <a:p>
            <a:pPr marL="0" indent="0">
              <a:buNone/>
            </a:pPr>
            <a:r>
              <a:rPr lang="en-US" sz="2200" b="1" dirty="0" smtClean="0"/>
              <a:t>1</a:t>
            </a:r>
            <a:r>
              <a:rPr lang="cs-CZ" sz="2200" b="1" dirty="0" smtClean="0"/>
              <a:t>. </a:t>
            </a:r>
            <a:r>
              <a:rPr lang="cs-CZ" sz="2200" b="1" dirty="0" err="1" smtClean="0"/>
              <a:t>Ezdráš</a:t>
            </a:r>
            <a:r>
              <a:rPr lang="cs-CZ" sz="2200" b="1" dirty="0" smtClean="0"/>
              <a:t> </a:t>
            </a:r>
            <a:r>
              <a:rPr lang="en-US" sz="2200" b="1" dirty="0" smtClean="0"/>
              <a:t>= 3</a:t>
            </a:r>
            <a:r>
              <a:rPr lang="cs-CZ" sz="2200" b="1" dirty="0" smtClean="0"/>
              <a:t>. </a:t>
            </a:r>
            <a:r>
              <a:rPr lang="en-US" sz="2200" b="1" dirty="0" smtClean="0"/>
              <a:t>E</a:t>
            </a:r>
            <a:r>
              <a:rPr lang="cs-CZ" sz="2200" b="1" dirty="0" err="1" smtClean="0"/>
              <a:t>zdráš</a:t>
            </a:r>
            <a:r>
              <a:rPr lang="cs-CZ" sz="2200" b="1" dirty="0" smtClean="0"/>
              <a:t> </a:t>
            </a:r>
            <a:r>
              <a:rPr lang="en-US" sz="2200" b="1" dirty="0" smtClean="0"/>
              <a:t>(</a:t>
            </a:r>
            <a:r>
              <a:rPr lang="cs-CZ" sz="2200" b="1" dirty="0" smtClean="0"/>
              <a:t>ve Vulgátě</a:t>
            </a:r>
            <a:r>
              <a:rPr lang="en-US" sz="2200" b="1" dirty="0" smtClean="0"/>
              <a:t>) </a:t>
            </a:r>
            <a:r>
              <a:rPr lang="cs-CZ" sz="2200" dirty="0" smtClean="0"/>
              <a:t>je alternativní řeckojazyčné verze </a:t>
            </a:r>
            <a:r>
              <a:rPr lang="cs-CZ" sz="2200" dirty="0" err="1" smtClean="0"/>
              <a:t>Ezdráše</a:t>
            </a:r>
            <a:r>
              <a:rPr lang="cs-CZ" sz="2200" dirty="0" smtClean="0"/>
              <a:t>. Obsahuje navíc </a:t>
            </a:r>
            <a:r>
              <a:rPr lang="cs-CZ" sz="2200" i="1" dirty="0" smtClean="0"/>
              <a:t>„Příběh tří strážců“ </a:t>
            </a:r>
            <a:r>
              <a:rPr lang="cs-CZ" sz="2200" dirty="0" smtClean="0"/>
              <a:t>v </a:t>
            </a:r>
            <a:r>
              <a:rPr lang="cs-CZ" sz="2200" dirty="0" err="1" smtClean="0"/>
              <a:t>Ezd</a:t>
            </a:r>
            <a:r>
              <a:rPr lang="cs-CZ" sz="2200" dirty="0" smtClean="0"/>
              <a:t> 4.</a:t>
            </a:r>
            <a:r>
              <a:rPr lang="en-US" sz="2200" dirty="0"/>
              <a:t> </a:t>
            </a: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b="1" dirty="0" smtClean="0"/>
              <a:t>2</a:t>
            </a:r>
            <a:r>
              <a:rPr lang="cs-CZ" sz="2200" b="1" dirty="0" smtClean="0"/>
              <a:t>. </a:t>
            </a:r>
            <a:r>
              <a:rPr lang="cs-CZ" sz="2200" b="1" dirty="0" err="1" smtClean="0"/>
              <a:t>Ezdráš</a:t>
            </a:r>
            <a:r>
              <a:rPr lang="cs-CZ" sz="2200" b="1" dirty="0" smtClean="0"/>
              <a:t> = 4.</a:t>
            </a:r>
            <a:r>
              <a:rPr lang="en-US" sz="2200" b="1" dirty="0" smtClean="0"/>
              <a:t> E</a:t>
            </a:r>
            <a:r>
              <a:rPr lang="cs-CZ" sz="2200" b="1" dirty="0" err="1" smtClean="0"/>
              <a:t>zdráš</a:t>
            </a:r>
            <a:r>
              <a:rPr lang="en-US" sz="2200" b="1" dirty="0" smtClean="0"/>
              <a:t> (</a:t>
            </a:r>
            <a:r>
              <a:rPr lang="cs-CZ" sz="2200" b="1" dirty="0" smtClean="0"/>
              <a:t>ve Vulgátě</a:t>
            </a:r>
            <a:r>
              <a:rPr lang="en-US" sz="2200" b="1" dirty="0" smtClean="0"/>
              <a:t>) </a:t>
            </a:r>
            <a:r>
              <a:rPr lang="cs-CZ" sz="2200" dirty="0" smtClean="0"/>
              <a:t>je apokalyptický spis z 2. stol. </a:t>
            </a:r>
            <a:r>
              <a:rPr lang="cs-CZ" sz="2200" dirty="0"/>
              <a:t>p</a:t>
            </a:r>
            <a:r>
              <a:rPr lang="cs-CZ" sz="2200" dirty="0" smtClean="0"/>
              <a:t>o Kr. (zahrnutý v mnoha vydáních Vulgáty jako součást Nového zákona</a:t>
            </a:r>
            <a:r>
              <a:rPr lang="en-US" sz="2200" dirty="0" smtClean="0"/>
              <a:t>) </a:t>
            </a: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63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smtClean="0">
                <a:solidFill>
                  <a:schemeClr val="accent6">
                    <a:lumMod val="50000"/>
                  </a:schemeClr>
                </a:solidFill>
              </a:rPr>
              <a:t>1-2 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Makabejská</a:t>
            </a:r>
          </a:p>
          <a:p>
            <a:pPr marL="0" indent="0">
              <a:buNone/>
            </a:pPr>
            <a:r>
              <a:rPr lang="cs-CZ" sz="2200" dirty="0" smtClean="0"/>
              <a:t>Dvě samostatné knihy, navzájem nezávislé </a:t>
            </a:r>
            <a:endParaRPr lang="en-GB" sz="2200" dirty="0" smtClean="0"/>
          </a:p>
          <a:p>
            <a:pPr marL="0" indent="0">
              <a:buNone/>
            </a:pPr>
            <a:endParaRPr lang="en-GB" sz="2200" b="1" dirty="0" smtClean="0"/>
          </a:p>
          <a:p>
            <a:pPr marL="0" indent="0">
              <a:buNone/>
            </a:pPr>
            <a:r>
              <a:rPr lang="cs-CZ" sz="2200" b="1" dirty="0" smtClean="0"/>
              <a:t>Datace</a:t>
            </a:r>
            <a:r>
              <a:rPr lang="en-GB" sz="2200" b="1" dirty="0" smtClean="0"/>
              <a:t>: </a:t>
            </a:r>
            <a:r>
              <a:rPr lang="en-GB" sz="2200" dirty="0" smtClean="0"/>
              <a:t>1Ma</a:t>
            </a:r>
            <a:r>
              <a:rPr lang="cs-CZ" sz="2200" dirty="0" smtClean="0"/>
              <a:t>k</a:t>
            </a:r>
            <a:r>
              <a:rPr lang="en-GB" sz="2200" dirty="0" smtClean="0"/>
              <a:t>: 100-64 </a:t>
            </a:r>
            <a:r>
              <a:rPr lang="cs-CZ" sz="2200" dirty="0" smtClean="0"/>
              <a:t>př. Kr.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	2Ma</a:t>
            </a:r>
            <a:r>
              <a:rPr lang="cs-CZ" sz="2200" dirty="0" smtClean="0"/>
              <a:t>k</a:t>
            </a:r>
            <a:r>
              <a:rPr lang="en-GB" sz="2200" dirty="0" smtClean="0"/>
              <a:t>: 130-100 </a:t>
            </a:r>
            <a:r>
              <a:rPr lang="cs-CZ" sz="2200" dirty="0" smtClean="0"/>
              <a:t>př. Kr. 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Autoři</a:t>
            </a:r>
            <a:r>
              <a:rPr lang="en-GB" sz="2200" b="1" dirty="0" smtClean="0"/>
              <a:t>: 	</a:t>
            </a:r>
            <a:r>
              <a:rPr lang="en-GB" sz="2200" dirty="0" smtClean="0"/>
              <a:t>1Ma</a:t>
            </a:r>
            <a:r>
              <a:rPr lang="cs-CZ" sz="2200" dirty="0" smtClean="0"/>
              <a:t>k</a:t>
            </a:r>
            <a:r>
              <a:rPr lang="en-GB" sz="2200" dirty="0" smtClean="0"/>
              <a:t>: </a:t>
            </a:r>
            <a:r>
              <a:rPr lang="cs-CZ" sz="2200" dirty="0" smtClean="0"/>
              <a:t>neznámý Žid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2Ma</a:t>
            </a:r>
            <a:r>
              <a:rPr lang="cs-CZ" sz="2200" dirty="0" smtClean="0"/>
              <a:t>k</a:t>
            </a:r>
            <a:r>
              <a:rPr lang="en-GB" sz="2200" dirty="0" smtClean="0"/>
              <a:t>: </a:t>
            </a:r>
            <a:r>
              <a:rPr lang="cs-CZ" sz="2200" dirty="0" smtClean="0"/>
              <a:t>alexandrijský Žid 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en-GB" sz="2200" dirty="0" smtClean="0"/>
              <a:t>	1Ma</a:t>
            </a:r>
            <a:r>
              <a:rPr lang="cs-CZ" sz="2200" dirty="0" smtClean="0"/>
              <a:t>k</a:t>
            </a:r>
            <a:r>
              <a:rPr lang="en-GB" sz="2200" dirty="0" smtClean="0"/>
              <a:t>: </a:t>
            </a:r>
            <a:r>
              <a:rPr lang="cs-CZ" sz="2200" dirty="0" smtClean="0"/>
              <a:t>původně hebrejsky, dochováno v řečtině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2Ma</a:t>
            </a:r>
            <a:r>
              <a:rPr lang="cs-CZ" sz="2200" dirty="0" smtClean="0"/>
              <a:t>k</a:t>
            </a:r>
            <a:r>
              <a:rPr lang="en-GB" sz="2200" dirty="0" smtClean="0"/>
              <a:t>: </a:t>
            </a:r>
            <a:r>
              <a:rPr lang="cs-CZ" sz="2200" dirty="0" smtClean="0"/>
              <a:t>řecky</a:t>
            </a:r>
            <a:r>
              <a:rPr lang="en-GB" sz="2200" dirty="0" smtClean="0"/>
              <a:t>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6334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 lnSpcReduction="10000"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1-2 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Makabejská </a:t>
            </a:r>
            <a:endParaRPr lang="cs-CZ" sz="2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Časové období</a:t>
            </a:r>
            <a:r>
              <a:rPr lang="en-GB" sz="2200" b="1" dirty="0" smtClean="0"/>
              <a:t>:	</a:t>
            </a:r>
            <a:r>
              <a:rPr lang="en-GB" sz="2200" dirty="0" smtClean="0"/>
              <a:t>1Ma</a:t>
            </a:r>
            <a:r>
              <a:rPr lang="cs-CZ" sz="2200" dirty="0" smtClean="0"/>
              <a:t>k</a:t>
            </a:r>
            <a:r>
              <a:rPr lang="en-GB" sz="2200" dirty="0" smtClean="0"/>
              <a:t>: 175-134 </a:t>
            </a:r>
            <a:r>
              <a:rPr lang="cs-CZ" sz="2200" dirty="0" smtClean="0"/>
              <a:t>př. Kr.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2Ma</a:t>
            </a:r>
            <a:r>
              <a:rPr lang="cs-CZ" sz="2200" dirty="0" smtClean="0"/>
              <a:t>k</a:t>
            </a:r>
            <a:r>
              <a:rPr lang="en-GB" sz="2200" dirty="0" smtClean="0"/>
              <a:t>: 175-161 </a:t>
            </a:r>
            <a:r>
              <a:rPr lang="cs-CZ" sz="2200" dirty="0" smtClean="0"/>
              <a:t>př. Kr. </a:t>
            </a:r>
            <a:endParaRPr lang="en-GB" sz="2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r>
              <a:rPr lang="en-GB" sz="2200" b="1" dirty="0" smtClean="0"/>
              <a:t>: </a:t>
            </a:r>
          </a:p>
          <a:p>
            <a:pPr marL="0" indent="0">
              <a:buNone/>
            </a:pPr>
            <a:r>
              <a:rPr lang="en-GB" sz="2200" dirty="0" smtClean="0"/>
              <a:t>1Ma</a:t>
            </a:r>
            <a:r>
              <a:rPr lang="cs-CZ" sz="2200" dirty="0" smtClean="0"/>
              <a:t>k</a:t>
            </a:r>
            <a:r>
              <a:rPr lang="en-GB" sz="2200" dirty="0" smtClean="0"/>
              <a:t> 1-2: </a:t>
            </a:r>
            <a:r>
              <a:rPr lang="cs-CZ" sz="2200" dirty="0" smtClean="0"/>
              <a:t>vláda </a:t>
            </a:r>
            <a:r>
              <a:rPr lang="cs-CZ" sz="2200" dirty="0" err="1" smtClean="0"/>
              <a:t>Antiocha</a:t>
            </a:r>
            <a:r>
              <a:rPr lang="cs-CZ" sz="2200" dirty="0" smtClean="0"/>
              <a:t> IV.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1Ma</a:t>
            </a:r>
            <a:r>
              <a:rPr lang="cs-CZ" sz="2200" dirty="0" smtClean="0"/>
              <a:t>k</a:t>
            </a:r>
            <a:r>
              <a:rPr lang="en-GB" sz="2200" dirty="0" smtClean="0"/>
              <a:t> 3:1-9:22 </a:t>
            </a:r>
            <a:r>
              <a:rPr lang="cs-CZ" sz="2200" dirty="0" smtClean="0"/>
              <a:t>pod </a:t>
            </a:r>
            <a:r>
              <a:rPr lang="cs-CZ" sz="2200" dirty="0" err="1" smtClean="0"/>
              <a:t>Judovým</a:t>
            </a:r>
            <a:r>
              <a:rPr lang="cs-CZ" sz="2200" dirty="0" smtClean="0"/>
              <a:t> </a:t>
            </a:r>
            <a:r>
              <a:rPr lang="cs-CZ" sz="2200" dirty="0" smtClean="0"/>
              <a:t>vedením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1Ma</a:t>
            </a:r>
            <a:r>
              <a:rPr lang="cs-CZ" sz="2200" dirty="0" smtClean="0"/>
              <a:t>k</a:t>
            </a:r>
            <a:r>
              <a:rPr lang="en-GB" sz="2200" dirty="0" smtClean="0"/>
              <a:t> 9:23-12:54 </a:t>
            </a:r>
            <a:r>
              <a:rPr lang="cs-CZ" sz="2200" dirty="0" smtClean="0"/>
              <a:t>pod </a:t>
            </a:r>
            <a:r>
              <a:rPr lang="cs-CZ" sz="2200" dirty="0" err="1" smtClean="0"/>
              <a:t>Jonatanovým</a:t>
            </a:r>
            <a:r>
              <a:rPr lang="cs-CZ" sz="2200" dirty="0" smtClean="0"/>
              <a:t> vedením 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 smtClean="0"/>
              <a:t>1Ma</a:t>
            </a:r>
            <a:r>
              <a:rPr lang="cs-CZ" sz="2200" dirty="0" smtClean="0"/>
              <a:t>k</a:t>
            </a:r>
            <a:r>
              <a:rPr lang="en-GB" sz="2200" dirty="0" smtClean="0"/>
              <a:t> 13-16</a:t>
            </a:r>
            <a:r>
              <a:rPr lang="cs-CZ" sz="2200" dirty="0" smtClean="0"/>
              <a:t> pod Šimonovým vedením 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dirty="0" smtClean="0"/>
              <a:t>2Ma</a:t>
            </a:r>
            <a:r>
              <a:rPr lang="cs-CZ" sz="2200" dirty="0" smtClean="0"/>
              <a:t>k</a:t>
            </a:r>
            <a:r>
              <a:rPr lang="en-GB" sz="2200" dirty="0" smtClean="0"/>
              <a:t> 1-2 </a:t>
            </a:r>
            <a:r>
              <a:rPr lang="cs-CZ" sz="2200" dirty="0" smtClean="0"/>
              <a:t>dopisy egyptským Židů a úvod </a:t>
            </a:r>
          </a:p>
          <a:p>
            <a:pPr marL="0" indent="0">
              <a:buNone/>
            </a:pPr>
            <a:r>
              <a:rPr lang="en-GB" sz="2200" dirty="0" smtClean="0"/>
              <a:t>2Ma</a:t>
            </a:r>
            <a:r>
              <a:rPr lang="cs-CZ" sz="2200" dirty="0" smtClean="0"/>
              <a:t>k</a:t>
            </a:r>
            <a:r>
              <a:rPr lang="en-GB" sz="2200" dirty="0" smtClean="0"/>
              <a:t> 3:1-4:6 </a:t>
            </a:r>
            <a:r>
              <a:rPr lang="cs-CZ" sz="2200" dirty="0" smtClean="0"/>
              <a:t>vláda </a:t>
            </a:r>
            <a:r>
              <a:rPr lang="cs-CZ" sz="2200" dirty="0" err="1" smtClean="0"/>
              <a:t>Seleuka</a:t>
            </a:r>
            <a:r>
              <a:rPr lang="cs-CZ" sz="2200" dirty="0" smtClean="0"/>
              <a:t> IV.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2Ma</a:t>
            </a:r>
            <a:r>
              <a:rPr lang="cs-CZ" sz="2200" dirty="0" smtClean="0"/>
              <a:t>k</a:t>
            </a:r>
            <a:r>
              <a:rPr lang="en-GB" sz="2200" dirty="0" smtClean="0"/>
              <a:t> 4:7-10:9 </a:t>
            </a:r>
            <a:r>
              <a:rPr lang="cs-CZ" sz="2200" dirty="0" smtClean="0"/>
              <a:t>pronásledování za </a:t>
            </a:r>
            <a:r>
              <a:rPr lang="cs-CZ" sz="2200" dirty="0" err="1" smtClean="0"/>
              <a:t>Antiocha</a:t>
            </a:r>
            <a:r>
              <a:rPr lang="cs-CZ" sz="2200" dirty="0" smtClean="0"/>
              <a:t> IV.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2Ma</a:t>
            </a:r>
            <a:r>
              <a:rPr lang="cs-CZ" sz="2200" dirty="0" smtClean="0"/>
              <a:t>k</a:t>
            </a:r>
            <a:r>
              <a:rPr lang="en-GB" sz="2200" dirty="0" smtClean="0"/>
              <a:t> 10:10-15:40 </a:t>
            </a:r>
            <a:r>
              <a:rPr lang="cs-CZ" sz="2200" dirty="0" smtClean="0"/>
              <a:t>první vítězství Judy </a:t>
            </a:r>
            <a:endParaRPr lang="en-GB" sz="2200" dirty="0" smtClean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2322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1-2 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Makabejská</a:t>
            </a:r>
            <a:endParaRPr lang="cs-CZ" sz="2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en-GB" sz="2200" b="1" dirty="0" smtClean="0"/>
              <a:t>1Ma</a:t>
            </a:r>
            <a:r>
              <a:rPr lang="cs-CZ" sz="2200" b="1" dirty="0" smtClean="0"/>
              <a:t>k</a:t>
            </a:r>
            <a:r>
              <a:rPr lang="en-GB" sz="2200" dirty="0" smtClean="0"/>
              <a:t> </a:t>
            </a:r>
            <a:r>
              <a:rPr lang="cs-CZ" sz="2200" dirty="0" smtClean="0"/>
              <a:t>se nejvíce mezi SZ knihami blíží tomu, co bychom nazvali „</a:t>
            </a:r>
            <a:r>
              <a:rPr lang="cs-CZ" sz="2200" b="1" dirty="0" smtClean="0"/>
              <a:t>historiografií</a:t>
            </a:r>
            <a:r>
              <a:rPr lang="cs-CZ" sz="2200" dirty="0" smtClean="0"/>
              <a:t>“, a je spíše apologetická: je </a:t>
            </a:r>
            <a:r>
              <a:rPr lang="cs-CZ" sz="2200" b="1" dirty="0" smtClean="0"/>
              <a:t>stranická</a:t>
            </a:r>
            <a:r>
              <a:rPr lang="cs-CZ" sz="2200" dirty="0" smtClean="0"/>
              <a:t> (ve prospěch </a:t>
            </a:r>
            <a:r>
              <a:rPr lang="cs-CZ" sz="2200" dirty="0" err="1" smtClean="0"/>
              <a:t>Hasmonejců</a:t>
            </a:r>
            <a:r>
              <a:rPr lang="cs-CZ" sz="2200" dirty="0" smtClean="0"/>
              <a:t>), </a:t>
            </a:r>
            <a:r>
              <a:rPr lang="cs-CZ" sz="2200" b="1" dirty="0" smtClean="0"/>
              <a:t>národnostně</a:t>
            </a:r>
            <a:r>
              <a:rPr lang="cs-CZ" sz="2200" dirty="0" smtClean="0"/>
              <a:t> zaměřená a silně </a:t>
            </a:r>
            <a:r>
              <a:rPr lang="cs-CZ" sz="2200" b="1" dirty="0" err="1" smtClean="0"/>
              <a:t>protiseleukovská</a:t>
            </a:r>
            <a:r>
              <a:rPr lang="cs-CZ" sz="2200" dirty="0" smtClean="0"/>
              <a:t>. </a:t>
            </a:r>
          </a:p>
          <a:p>
            <a:pPr>
              <a:buFontTx/>
              <a:buChar char="-"/>
            </a:pPr>
            <a:r>
              <a:rPr lang="cs-CZ" sz="2200" dirty="0" smtClean="0"/>
              <a:t>Autor</a:t>
            </a:r>
            <a:r>
              <a:rPr lang="en-GB" sz="2200" dirty="0" smtClean="0"/>
              <a:t> </a:t>
            </a:r>
            <a:r>
              <a:rPr lang="en-GB" sz="2200" b="1" dirty="0" smtClean="0"/>
              <a:t>1Ma</a:t>
            </a:r>
            <a:r>
              <a:rPr lang="cs-CZ" sz="2200" b="1" dirty="0" smtClean="0"/>
              <a:t>k</a:t>
            </a:r>
            <a:r>
              <a:rPr lang="en-GB" sz="2200" dirty="0" smtClean="0"/>
              <a:t> </a:t>
            </a:r>
            <a:r>
              <a:rPr lang="cs-CZ" sz="2200" dirty="0" smtClean="0"/>
              <a:t>je </a:t>
            </a:r>
            <a:r>
              <a:rPr lang="cs-CZ" sz="2200" b="1" dirty="0" smtClean="0"/>
              <a:t>věrný Žid</a:t>
            </a:r>
            <a:r>
              <a:rPr lang="cs-CZ" sz="2200" dirty="0" smtClean="0"/>
              <a:t>, který není svolný k žádnému kompromisu, zvláště vůči helenizaci. </a:t>
            </a:r>
          </a:p>
          <a:p>
            <a:pPr>
              <a:buFontTx/>
              <a:buChar char="-"/>
            </a:pPr>
            <a:r>
              <a:rPr lang="it-IT" sz="2200" b="1" dirty="0"/>
              <a:t>2</a:t>
            </a:r>
            <a:r>
              <a:rPr lang="cs-CZ" sz="2200" b="1" dirty="0" err="1" smtClean="0"/>
              <a:t>Mak</a:t>
            </a:r>
            <a:r>
              <a:rPr lang="cs-CZ" sz="2200" b="1" dirty="0" smtClean="0"/>
              <a:t> </a:t>
            </a:r>
            <a:r>
              <a:rPr lang="cs-CZ" sz="2200" dirty="0" smtClean="0"/>
              <a:t>je </a:t>
            </a:r>
            <a:r>
              <a:rPr lang="cs-CZ" sz="2200" b="1" dirty="0" smtClean="0"/>
              <a:t>zkrácenou </a:t>
            </a:r>
            <a:r>
              <a:rPr lang="cs-CZ" sz="2200" dirty="0" smtClean="0"/>
              <a:t>verzí pětisvazkového díla sepsaného </a:t>
            </a:r>
            <a:r>
              <a:rPr lang="cs-CZ" sz="2200" b="1" dirty="0" err="1" smtClean="0"/>
              <a:t>Jásonem</a:t>
            </a:r>
            <a:r>
              <a:rPr lang="cs-CZ" sz="2200" b="1" dirty="0" smtClean="0"/>
              <a:t> z </a:t>
            </a:r>
            <a:r>
              <a:rPr lang="cs-CZ" sz="2200" b="1" dirty="0" err="1" smtClean="0"/>
              <a:t>Kyrény</a:t>
            </a:r>
            <a:r>
              <a:rPr lang="cs-CZ" sz="2200" dirty="0" smtClean="0"/>
              <a:t>. Vybírá ty pasáže, které mohou čtenáře povzbudit, a zahrnuje vyprávění o Božích zásazích do událostí, hrdinské činy a zázraky.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en-GB" sz="2200" b="1" dirty="0" smtClean="0"/>
              <a:t>2Ma</a:t>
            </a:r>
            <a:r>
              <a:rPr lang="cs-CZ" sz="2200" b="1" dirty="0" smtClean="0"/>
              <a:t>k</a:t>
            </a:r>
            <a:r>
              <a:rPr lang="en-GB" sz="2200" dirty="0" smtClean="0"/>
              <a:t> </a:t>
            </a:r>
            <a:r>
              <a:rPr lang="cs-CZ" sz="2200" dirty="0" smtClean="0"/>
              <a:t>je </a:t>
            </a:r>
            <a:r>
              <a:rPr lang="cs-CZ" sz="2200" b="1" dirty="0" smtClean="0"/>
              <a:t>teologicky </a:t>
            </a:r>
            <a:r>
              <a:rPr lang="en-GB" sz="2200" dirty="0" smtClean="0"/>
              <a:t>‘</a:t>
            </a:r>
            <a:r>
              <a:rPr lang="cs-CZ" sz="2200" dirty="0" smtClean="0"/>
              <a:t>rozvinutější</a:t>
            </a:r>
            <a:r>
              <a:rPr lang="en-GB" sz="2200" dirty="0" smtClean="0"/>
              <a:t>’, </a:t>
            </a:r>
            <a:r>
              <a:rPr lang="cs-CZ" sz="2200" dirty="0" smtClean="0"/>
              <a:t>neboť otevřeně zahrnuje víru ve </a:t>
            </a:r>
            <a:r>
              <a:rPr lang="cs-CZ" sz="2200" b="1" dirty="0" smtClean="0"/>
              <a:t>vzkříšení </a:t>
            </a:r>
            <a:r>
              <a:rPr lang="en-GB" sz="2200" dirty="0" smtClean="0"/>
              <a:t>(6:26; 7:11-23; 14:46) </a:t>
            </a:r>
            <a:r>
              <a:rPr lang="cs-CZ" sz="2200" dirty="0" smtClean="0"/>
              <a:t>a ve</a:t>
            </a:r>
            <a:r>
              <a:rPr lang="en-GB" sz="2200" dirty="0" smtClean="0"/>
              <a:t> </a:t>
            </a:r>
            <a:r>
              <a:rPr lang="cs-CZ" sz="2200" b="1" dirty="0" smtClean="0"/>
              <a:t>věčný život</a:t>
            </a:r>
            <a:r>
              <a:rPr lang="en-GB" sz="2200" b="1" dirty="0" smtClean="0"/>
              <a:t> </a:t>
            </a:r>
            <a:r>
              <a:rPr lang="en-GB" sz="2200" dirty="0" smtClean="0"/>
              <a:t>(7:9-14), </a:t>
            </a:r>
            <a:r>
              <a:rPr lang="cs-CZ" sz="2200" dirty="0" smtClean="0"/>
              <a:t>víru v </a:t>
            </a:r>
            <a:r>
              <a:rPr lang="cs-CZ" sz="2200" b="1" dirty="0" smtClean="0"/>
              <a:t>přímluvu svatých za živé </a:t>
            </a:r>
            <a:r>
              <a:rPr lang="en-GB" sz="2200" dirty="0" smtClean="0"/>
              <a:t>(15:11-16)</a:t>
            </a:r>
            <a:r>
              <a:rPr lang="cs-CZ" sz="2200" dirty="0" smtClean="0"/>
              <a:t> a </a:t>
            </a:r>
            <a:r>
              <a:rPr lang="cs-CZ" sz="2200" b="1" dirty="0" smtClean="0"/>
              <a:t>modlitbu za mrtvé </a:t>
            </a:r>
            <a:r>
              <a:rPr lang="en-GB" sz="2200" dirty="0" smtClean="0"/>
              <a:t>(12:40-46)</a:t>
            </a:r>
            <a:r>
              <a:rPr lang="cs-CZ" sz="2200" dirty="0" smtClean="0"/>
              <a:t> a konečně i víru ve</a:t>
            </a:r>
            <a:r>
              <a:rPr lang="en-GB" sz="2200" dirty="0" smtClean="0"/>
              <a:t> </a:t>
            </a:r>
            <a:r>
              <a:rPr lang="cs-CZ" sz="2200" b="1" dirty="0" smtClean="0"/>
              <a:t>stvoření z ničeho</a:t>
            </a:r>
            <a:r>
              <a:rPr lang="en-GB" sz="2200" dirty="0" smtClean="0"/>
              <a:t> (7:28). </a:t>
            </a:r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3102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rgbClr val="C00000"/>
                </a:solidFill>
              </a:rPr>
              <a:t>Pozor</a:t>
            </a:r>
            <a:r>
              <a:rPr lang="en-GB" sz="2200" b="1" dirty="0" smtClean="0">
                <a:solidFill>
                  <a:srgbClr val="C00000"/>
                </a:solidFill>
              </a:rPr>
              <a:t>! </a:t>
            </a:r>
            <a:r>
              <a:rPr lang="cs-CZ" sz="2200" dirty="0" smtClean="0"/>
              <a:t>Existuje více než jen dvě makabejské knihy!</a:t>
            </a:r>
            <a:endParaRPr lang="en-GB" sz="2200" dirty="0" smtClean="0"/>
          </a:p>
          <a:p>
            <a:pPr marL="0" indent="0">
              <a:buNone/>
            </a:pPr>
            <a:endParaRPr lang="en-GB" sz="2200" dirty="0" smtClean="0"/>
          </a:p>
          <a:p>
            <a:r>
              <a:rPr lang="cs-CZ" sz="2200" b="1" dirty="0" smtClean="0"/>
              <a:t>3. makabejská</a:t>
            </a:r>
            <a:r>
              <a:rPr lang="cs-CZ" sz="2200" dirty="0"/>
              <a:t> </a:t>
            </a:r>
            <a:r>
              <a:rPr lang="cs-CZ" sz="2200" dirty="0" smtClean="0"/>
              <a:t>je řeckým vyprávěním popisujícím pronásledování Židů v Egyptě ve 3. století př. Kr.</a:t>
            </a:r>
            <a:endParaRPr lang="en-US" sz="2200" dirty="0"/>
          </a:p>
          <a:p>
            <a:r>
              <a:rPr lang="en-US" sz="2200" b="1" dirty="0" smtClean="0"/>
              <a:t>4</a:t>
            </a:r>
            <a:r>
              <a:rPr lang="cs-CZ" sz="2200" b="1" dirty="0" smtClean="0"/>
              <a:t>. makabejská</a:t>
            </a:r>
            <a:r>
              <a:rPr lang="en-US" sz="2200" dirty="0" smtClean="0"/>
              <a:t> </a:t>
            </a:r>
            <a:r>
              <a:rPr lang="cs-CZ" sz="2200" dirty="0" smtClean="0"/>
              <a:t>je filosofickým rozhovorem vyvyšujícím rozum nad vášněmi a odvolávajícím se na makabejské mučedníky jako příklad.</a:t>
            </a:r>
            <a:endParaRPr lang="en-US" sz="2200" dirty="0" smtClean="0"/>
          </a:p>
          <a:p>
            <a:r>
              <a:rPr lang="en-US" sz="2200" b="1" dirty="0" smtClean="0"/>
              <a:t>5</a:t>
            </a:r>
            <a:r>
              <a:rPr lang="cs-CZ" sz="2200" b="1" dirty="0" smtClean="0"/>
              <a:t>. makabejská</a:t>
            </a:r>
            <a:r>
              <a:rPr lang="cs-CZ" sz="2200" dirty="0"/>
              <a:t> </a:t>
            </a:r>
            <a:r>
              <a:rPr lang="cs-CZ" sz="2200" dirty="0" smtClean="0"/>
              <a:t>jsou arabsky sepsané dějiny událostí od roku 186 do roku 6 př. Kr. Tentýž název se užívá i pro syrskou verzi 6. knihy Židovské války Josefa Flavia. </a:t>
            </a:r>
            <a:endParaRPr lang="en-US" sz="2200" dirty="0"/>
          </a:p>
          <a:p>
            <a:r>
              <a:rPr lang="en-US" sz="2200" b="1" dirty="0" smtClean="0"/>
              <a:t>6</a:t>
            </a:r>
            <a:r>
              <a:rPr lang="cs-CZ" sz="2200" b="1" dirty="0" smtClean="0"/>
              <a:t>. makabejská</a:t>
            </a:r>
            <a:r>
              <a:rPr lang="en-US" sz="2200" dirty="0" smtClean="0"/>
              <a:t> </a:t>
            </a:r>
            <a:r>
              <a:rPr lang="cs-CZ" sz="2200" dirty="0" smtClean="0"/>
              <a:t>je syrskou básní, která snad čerpá z podobného zdroje jako 4. makabejská. </a:t>
            </a:r>
            <a:endParaRPr lang="en-US" sz="2200" dirty="0"/>
          </a:p>
          <a:p>
            <a:r>
              <a:rPr lang="en-US" sz="2200" b="1" dirty="0" smtClean="0"/>
              <a:t>7</a:t>
            </a:r>
            <a:r>
              <a:rPr lang="cs-CZ" sz="2200" b="1" dirty="0" smtClean="0"/>
              <a:t>. makabejská </a:t>
            </a:r>
            <a:r>
              <a:rPr lang="cs-CZ" sz="2200" dirty="0" smtClean="0"/>
              <a:t>je syrským textem zaměřeným na rozhovory makabejských mučedníků se svou matkou. </a:t>
            </a:r>
            <a:endParaRPr lang="en-US" sz="2200" dirty="0"/>
          </a:p>
          <a:p>
            <a:r>
              <a:rPr lang="en-US" sz="2200" b="1" dirty="0" smtClean="0"/>
              <a:t>8</a:t>
            </a:r>
            <a:r>
              <a:rPr lang="cs-CZ" sz="2200" b="1" dirty="0" smtClean="0"/>
              <a:t>. makabejská </a:t>
            </a:r>
            <a:r>
              <a:rPr lang="cs-CZ" sz="2200" dirty="0" smtClean="0"/>
              <a:t>je krátkým vyprávěním o povstání na základě </a:t>
            </a:r>
            <a:r>
              <a:rPr lang="cs-CZ" sz="2200" dirty="0" err="1" smtClean="0"/>
              <a:t>seleukovských</a:t>
            </a:r>
            <a:r>
              <a:rPr lang="cs-CZ" sz="2200" dirty="0" smtClean="0"/>
              <a:t> pramenů, uchovaných v Kronice Jana </a:t>
            </a:r>
            <a:r>
              <a:rPr lang="cs-CZ" sz="2200" dirty="0" err="1"/>
              <a:t>M</a:t>
            </a:r>
            <a:r>
              <a:rPr lang="cs-CZ" sz="2200" dirty="0" err="1" smtClean="0"/>
              <a:t>alaly</a:t>
            </a:r>
            <a:r>
              <a:rPr lang="cs-CZ" sz="2200" dirty="0" smtClean="0"/>
              <a:t>. </a:t>
            </a:r>
            <a:endParaRPr lang="en-US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304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/>
              <a:t>Analistická díla </a:t>
            </a:r>
            <a:r>
              <a:rPr lang="cs-CZ" sz="2200" dirty="0" smtClean="0"/>
              <a:t>vyprávění „dějiny“ a interpretují je ze svého úhlu pohledu. </a:t>
            </a:r>
          </a:p>
          <a:p>
            <a:pPr>
              <a:buFontTx/>
              <a:buChar char="-"/>
            </a:pPr>
            <a:endParaRPr lang="cs-CZ" sz="2200" dirty="0"/>
          </a:p>
          <a:p>
            <a:pPr marL="0" indent="0">
              <a:buNone/>
            </a:pPr>
            <a:r>
              <a:rPr lang="cs-CZ" sz="2200" dirty="0" smtClean="0"/>
              <a:t>Hlavní analistická díla ve SZ jsou:  </a:t>
            </a:r>
          </a:p>
          <a:p>
            <a:pPr>
              <a:buFontTx/>
              <a:buChar char="-"/>
            </a:pPr>
            <a:r>
              <a:rPr lang="cs-CZ" sz="2200" b="1" dirty="0" err="1" smtClean="0"/>
              <a:t>Deuteronomistické</a:t>
            </a:r>
            <a:r>
              <a:rPr lang="cs-CZ" sz="2200" b="1" dirty="0" smtClean="0"/>
              <a:t> dějepravné dílo </a:t>
            </a:r>
            <a:r>
              <a:rPr lang="cs-CZ" sz="2200" dirty="0" smtClean="0"/>
              <a:t>(Jozue, Soudců, 1-2 Samuelova, 1-2 Královská) </a:t>
            </a:r>
          </a:p>
          <a:p>
            <a:pPr>
              <a:buFontTx/>
              <a:buChar char="-"/>
            </a:pPr>
            <a:r>
              <a:rPr lang="cs-CZ" sz="2200" b="1" dirty="0" smtClean="0"/>
              <a:t>Kronikář </a:t>
            </a:r>
            <a:r>
              <a:rPr lang="cs-CZ" sz="2200" dirty="0" smtClean="0"/>
              <a:t>(1-2 Kronik, </a:t>
            </a:r>
            <a:r>
              <a:rPr lang="cs-CZ" sz="2200" dirty="0" err="1" smtClean="0"/>
              <a:t>Ezdráš</a:t>
            </a:r>
            <a:r>
              <a:rPr lang="cs-CZ" sz="2200" dirty="0" smtClean="0"/>
              <a:t>, </a:t>
            </a:r>
            <a:r>
              <a:rPr lang="cs-CZ" sz="2200" dirty="0" err="1" smtClean="0"/>
              <a:t>Nehemiáš</a:t>
            </a:r>
            <a:r>
              <a:rPr lang="cs-CZ" sz="2200" dirty="0" smtClean="0"/>
              <a:t>) </a:t>
            </a:r>
          </a:p>
          <a:p>
            <a:pPr>
              <a:buFontTx/>
              <a:buChar char="-"/>
            </a:pPr>
            <a:r>
              <a:rPr lang="cs-CZ" sz="2200" b="1" dirty="0" smtClean="0"/>
              <a:t>Knihy makabejské </a:t>
            </a:r>
            <a:r>
              <a:rPr lang="cs-CZ" sz="2200" dirty="0" smtClean="0"/>
              <a:t>(1Mak a 2Mak) </a:t>
            </a:r>
          </a:p>
          <a:p>
            <a:pPr>
              <a:buFontTx/>
              <a:buChar char="-"/>
            </a:pPr>
            <a:endParaRPr lang="en-GB" sz="2200" dirty="0" smtClean="0"/>
          </a:p>
          <a:p>
            <a:pPr marL="0" indent="0">
              <a:buNone/>
            </a:pPr>
            <a:r>
              <a:rPr lang="cs-CZ" sz="2200" dirty="0" smtClean="0"/>
              <a:t>Význam má i tento literární žánr jako takový, protože vychází z přesvědčení, že </a:t>
            </a:r>
            <a:r>
              <a:rPr lang="cs-CZ" sz="2200" b="1" dirty="0" smtClean="0"/>
              <a:t>Bůh se zjevuje a jedná v lidských dějinách</a:t>
            </a:r>
            <a:r>
              <a:rPr lang="cs-CZ" sz="2200" dirty="0" smtClean="0"/>
              <a:t>. </a:t>
            </a:r>
          </a:p>
        </p:txBody>
      </p:sp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7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500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/>
              <a:t>Kronikář </a:t>
            </a:r>
          </a:p>
          <a:p>
            <a:pPr marL="0" indent="0">
              <a:buNone/>
            </a:pPr>
            <a:endParaRPr lang="cs-CZ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zahrnuje v úzkém slova smyslu jen 1-2 Kronik</a:t>
            </a:r>
          </a:p>
          <a:p>
            <a:pPr>
              <a:buFontTx/>
              <a:buChar char="-"/>
            </a:pPr>
            <a:r>
              <a:rPr lang="cs-CZ" sz="2200" dirty="0" smtClean="0"/>
              <a:t>volně navazují </a:t>
            </a:r>
            <a:r>
              <a:rPr lang="cs-CZ" sz="2200" dirty="0" err="1" smtClean="0"/>
              <a:t>Ezdráš</a:t>
            </a:r>
            <a:r>
              <a:rPr lang="cs-CZ" sz="2200" dirty="0" smtClean="0"/>
              <a:t> a </a:t>
            </a:r>
            <a:r>
              <a:rPr lang="cs-CZ" sz="2200" dirty="0" err="1" smtClean="0"/>
              <a:t>Nehemjáš</a:t>
            </a:r>
            <a:r>
              <a:rPr lang="cs-CZ" sz="2200" dirty="0" smtClean="0"/>
              <a:t> (viz </a:t>
            </a:r>
            <a:r>
              <a:rPr lang="cs-CZ" sz="2200" dirty="0" err="1" smtClean="0"/>
              <a:t>Ezd</a:t>
            </a:r>
            <a:r>
              <a:rPr lang="cs-CZ" sz="2200" dirty="0" smtClean="0"/>
              <a:t> 1,1) </a:t>
            </a:r>
            <a:r>
              <a:rPr lang="en-GB" sz="2200" dirty="0" smtClean="0"/>
              <a:t> </a:t>
            </a: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0347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1-2</a:t>
            </a:r>
            <a:r>
              <a:rPr lang="en-GB" sz="2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Kronik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Hebrejsky:</a:t>
            </a:r>
            <a:r>
              <a:rPr lang="cs-CZ" sz="2200" dirty="0" smtClean="0"/>
              <a:t> </a:t>
            </a:r>
            <a:r>
              <a:rPr lang="he-IL" sz="2400" dirty="0" smtClean="0">
                <a:cs typeface="+mj-cs"/>
              </a:rPr>
              <a:t>דִּבְרֵי־הַיָּמִים</a:t>
            </a:r>
            <a:r>
              <a:rPr lang="he-IL" sz="2400" dirty="0"/>
              <a:t>‎ </a:t>
            </a:r>
            <a:r>
              <a:rPr lang="cs-CZ" sz="2400" i="1" dirty="0" err="1" smtClean="0"/>
              <a:t>Divrê</a:t>
            </a:r>
            <a:r>
              <a:rPr lang="cs-CZ" sz="2400" i="1" dirty="0" smtClean="0"/>
              <a:t> </a:t>
            </a:r>
            <a:r>
              <a:rPr lang="cs-CZ" sz="2400" i="1" dirty="0" err="1"/>
              <a:t>h</a:t>
            </a:r>
            <a:r>
              <a:rPr lang="cs-CZ" sz="2400" i="1" dirty="0" err="1" smtClean="0"/>
              <a:t>ayyāmîm</a:t>
            </a:r>
            <a:r>
              <a:rPr lang="cs-CZ" sz="2400" dirty="0"/>
              <a:t> </a:t>
            </a:r>
            <a:r>
              <a:rPr lang="cs-CZ" sz="2400" dirty="0" smtClean="0"/>
              <a:t>“Události dnů“</a:t>
            </a:r>
          </a:p>
          <a:p>
            <a:pPr marL="0" indent="0">
              <a:buNone/>
            </a:pPr>
            <a:r>
              <a:rPr lang="cs-CZ" sz="2400" b="1" dirty="0" smtClean="0"/>
              <a:t>Řecky:</a:t>
            </a:r>
            <a:r>
              <a:rPr lang="cs-CZ" sz="2400" dirty="0" smtClean="0"/>
              <a:t> </a:t>
            </a:r>
            <a:r>
              <a:rPr lang="en-US" sz="2400" dirty="0" smtClean="0"/>
              <a:t>Παρα</a:t>
            </a:r>
            <a:r>
              <a:rPr lang="en-US" sz="2400" dirty="0" err="1" smtClean="0"/>
              <a:t>λει</a:t>
            </a:r>
            <a:r>
              <a:rPr lang="en-US" sz="2400" dirty="0" smtClean="0"/>
              <a:t>πομένων</a:t>
            </a:r>
            <a:r>
              <a:rPr lang="cs-CZ" sz="2400" dirty="0" smtClean="0"/>
              <a:t> </a:t>
            </a:r>
            <a:r>
              <a:rPr lang="cs-CZ" sz="2400" i="1" dirty="0" err="1"/>
              <a:t>Paralipoménōn</a:t>
            </a:r>
            <a:r>
              <a:rPr lang="cs-CZ" sz="2400" dirty="0"/>
              <a:t> </a:t>
            </a:r>
            <a:r>
              <a:rPr lang="cs-CZ" sz="2400" dirty="0" smtClean="0"/>
              <a:t>“Opomenuté věci“ (tj. v knihách Královských) </a:t>
            </a:r>
          </a:p>
          <a:p>
            <a:pPr marL="0" indent="0">
              <a:buNone/>
            </a:pPr>
            <a:endParaRPr lang="en-GB" sz="2400" b="1" dirty="0" smtClean="0"/>
          </a:p>
          <a:p>
            <a:pPr marL="0" indent="0">
              <a:buNone/>
            </a:pPr>
            <a:r>
              <a:rPr lang="cs-CZ" sz="2400" b="1" dirty="0" smtClean="0"/>
              <a:t>Datace</a:t>
            </a:r>
            <a:r>
              <a:rPr lang="en-GB" sz="2400" b="1" dirty="0" smtClean="0"/>
              <a:t>:</a:t>
            </a:r>
            <a:r>
              <a:rPr lang="en-GB" sz="2400" dirty="0" smtClean="0"/>
              <a:t> </a:t>
            </a:r>
            <a:r>
              <a:rPr lang="cs-CZ" sz="2400" dirty="0" smtClean="0"/>
              <a:t>mezi </a:t>
            </a:r>
            <a:r>
              <a:rPr lang="en-GB" sz="2400" dirty="0" smtClean="0"/>
              <a:t>400 </a:t>
            </a:r>
            <a:r>
              <a:rPr lang="cs-CZ" sz="2400" dirty="0" smtClean="0"/>
              <a:t>a </a:t>
            </a:r>
            <a:r>
              <a:rPr lang="en-GB" sz="2400" dirty="0" smtClean="0"/>
              <a:t>250 </a:t>
            </a:r>
            <a:r>
              <a:rPr lang="cs-CZ" sz="2400" dirty="0" smtClean="0"/>
              <a:t>př. Kr.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cs-CZ" sz="2400" b="1" dirty="0" smtClean="0"/>
              <a:t>Autor</a:t>
            </a:r>
            <a:r>
              <a:rPr lang="en-GB" sz="2400" b="1" dirty="0" smtClean="0"/>
              <a:t>: </a:t>
            </a:r>
            <a:r>
              <a:rPr lang="cs-CZ" sz="2400" dirty="0" smtClean="0"/>
              <a:t>sám </a:t>
            </a:r>
            <a:r>
              <a:rPr lang="cs-CZ" sz="2400" dirty="0" err="1" smtClean="0"/>
              <a:t>Ezdráš</a:t>
            </a:r>
            <a:r>
              <a:rPr lang="cs-CZ" sz="2400" dirty="0" smtClean="0"/>
              <a:t> </a:t>
            </a:r>
            <a:r>
              <a:rPr lang="en-GB" sz="2400" dirty="0" smtClean="0"/>
              <a:t>(</a:t>
            </a:r>
            <a:r>
              <a:rPr lang="en-GB" sz="2400" dirty="0" err="1" smtClean="0"/>
              <a:t>tradi</a:t>
            </a:r>
            <a:r>
              <a:rPr lang="cs-CZ" sz="2400" dirty="0" smtClean="0"/>
              <a:t>čně</a:t>
            </a:r>
            <a:r>
              <a:rPr lang="en-GB" sz="2400" dirty="0" smtClean="0"/>
              <a:t>) </a:t>
            </a:r>
            <a:endParaRPr lang="cs-CZ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cs-CZ" sz="2400" b="1" dirty="0" smtClean="0"/>
              <a:t>Jazyk</a:t>
            </a:r>
            <a:r>
              <a:rPr lang="en-GB" sz="2400" b="1" dirty="0" smtClean="0"/>
              <a:t>: </a:t>
            </a:r>
            <a:r>
              <a:rPr lang="cs-CZ" sz="2400" dirty="0" smtClean="0"/>
              <a:t>hebrejština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2834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1-2</a:t>
            </a:r>
            <a:r>
              <a:rPr lang="en-GB" sz="2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Kronik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Pokryté období</a:t>
            </a:r>
            <a:r>
              <a:rPr lang="en-GB" sz="2200" b="1" dirty="0" smtClean="0"/>
              <a:t>: </a:t>
            </a:r>
            <a:r>
              <a:rPr lang="cs-CZ" sz="2200" dirty="0" smtClean="0"/>
              <a:t>od Adama až do prvních dnů vlády krále </a:t>
            </a:r>
            <a:r>
              <a:rPr lang="cs-CZ" sz="2200" dirty="0" err="1" smtClean="0"/>
              <a:t>Kýra</a:t>
            </a:r>
            <a:r>
              <a:rPr lang="cs-CZ" sz="2200" dirty="0" smtClean="0"/>
              <a:t> II. </a:t>
            </a:r>
            <a:r>
              <a:rPr lang="en-GB" sz="2200" dirty="0" smtClean="0"/>
              <a:t>(539 </a:t>
            </a:r>
            <a:r>
              <a:rPr lang="cs-CZ" sz="2200" dirty="0" smtClean="0"/>
              <a:t>př. Kr.</a:t>
            </a:r>
            <a:r>
              <a:rPr lang="en-GB" sz="2200" dirty="0" smtClean="0"/>
              <a:t>) 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r>
              <a:rPr lang="en-GB" sz="2200" b="1" dirty="0" smtClean="0"/>
              <a:t>: </a:t>
            </a:r>
          </a:p>
          <a:p>
            <a:pPr marL="0" indent="0">
              <a:buNone/>
            </a:pPr>
            <a:r>
              <a:rPr lang="cs-CZ" sz="2200" dirty="0" smtClean="0"/>
              <a:t>1Pa </a:t>
            </a:r>
            <a:r>
              <a:rPr lang="en-GB" sz="2200" dirty="0" smtClean="0"/>
              <a:t>1-9 	</a:t>
            </a:r>
            <a:r>
              <a:rPr lang="cs-CZ" sz="2200" dirty="0" smtClean="0"/>
              <a:t>	Rodokmeny od Adama po Davida</a:t>
            </a:r>
            <a:endParaRPr lang="en-GB" sz="2200" dirty="0" smtClean="0"/>
          </a:p>
          <a:p>
            <a:pPr marL="0" indent="0">
              <a:buNone/>
            </a:pPr>
            <a:r>
              <a:rPr lang="cs-CZ" sz="2200" dirty="0" smtClean="0"/>
              <a:t>1Pa </a:t>
            </a:r>
            <a:r>
              <a:rPr lang="en-GB" sz="2200" dirty="0" smtClean="0"/>
              <a:t>10-29 	</a:t>
            </a:r>
            <a:r>
              <a:rPr lang="cs-CZ" sz="2200" dirty="0" smtClean="0"/>
              <a:t>Král David </a:t>
            </a:r>
            <a:endParaRPr lang="en-GB" sz="2200" dirty="0" smtClean="0"/>
          </a:p>
          <a:p>
            <a:pPr marL="0" indent="0">
              <a:buNone/>
            </a:pPr>
            <a:r>
              <a:rPr lang="cs-CZ" sz="2200" dirty="0" smtClean="0"/>
              <a:t>2Pa </a:t>
            </a:r>
            <a:r>
              <a:rPr lang="en-GB" sz="2200" dirty="0" smtClean="0"/>
              <a:t>1-9 	</a:t>
            </a:r>
            <a:r>
              <a:rPr lang="cs-CZ" sz="2200" dirty="0" smtClean="0"/>
              <a:t>	Král Šalomoun</a:t>
            </a:r>
            <a:endParaRPr lang="en-GB" sz="2200" dirty="0" smtClean="0"/>
          </a:p>
          <a:p>
            <a:pPr marL="0" indent="0">
              <a:buNone/>
            </a:pPr>
            <a:r>
              <a:rPr lang="cs-CZ" sz="2200" dirty="0" smtClean="0"/>
              <a:t>2Pa </a:t>
            </a:r>
            <a:r>
              <a:rPr lang="en-GB" sz="2200" dirty="0" smtClean="0"/>
              <a:t>10-36 	</a:t>
            </a:r>
            <a:r>
              <a:rPr lang="cs-CZ" sz="2200" dirty="0" smtClean="0"/>
              <a:t>Judští králové až do konce exilu</a:t>
            </a: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9424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1-2</a:t>
            </a:r>
            <a:r>
              <a:rPr lang="en-GB" sz="2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Kronik</a:t>
            </a:r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dirty="0" smtClean="0"/>
              <a:t>Hlavními </a:t>
            </a:r>
            <a:r>
              <a:rPr lang="cs-CZ" sz="2200" b="1" dirty="0" smtClean="0"/>
              <a:t>prameny</a:t>
            </a:r>
            <a:r>
              <a:rPr lang="cs-CZ" sz="2200" dirty="0" smtClean="0"/>
              <a:t> jsou knihy Královské. Mnoho materiálu bylo vypuštěno, bylo přidáno něco nového. Výběr materiálu je prvním nástrojem k revizi národních dějin.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Dějiny od stvoření po Saula jsou napsány v </a:t>
            </a:r>
            <a:r>
              <a:rPr lang="cs-CZ" sz="2200" b="1" dirty="0" smtClean="0"/>
              <a:t>rodokmenech</a:t>
            </a:r>
            <a:r>
              <a:rPr lang="cs-CZ" sz="2200" dirty="0" smtClean="0"/>
              <a:t>, které představují další vynikající nástroj, který jednak zkracuje, jednak přepisuje dějiny.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Autorův hlavní úhel pohledu je </a:t>
            </a:r>
            <a:r>
              <a:rPr lang="cs-CZ" sz="2200" b="1" dirty="0" smtClean="0"/>
              <a:t>obnovená </a:t>
            </a:r>
            <a:r>
              <a:rPr lang="cs-CZ" sz="2200" b="1" dirty="0" err="1" smtClean="0"/>
              <a:t>poexilní</a:t>
            </a:r>
            <a:r>
              <a:rPr lang="cs-CZ" sz="2200" b="1" dirty="0" smtClean="0"/>
              <a:t> komunita</a:t>
            </a:r>
            <a:r>
              <a:rPr lang="cs-CZ" sz="2200" dirty="0"/>
              <a:t> </a:t>
            </a:r>
            <a:r>
              <a:rPr lang="cs-CZ" sz="2200" dirty="0" smtClean="0"/>
              <a:t>okolo znovuvybudovaného jeruzalémského chrámu. Co přežilo, je uchováno (chrám, kult, kmeny a rody), co zahynulo, bylo vypuštěno (celý severní Izrael); jiný materiál je idealizován (byly zamlčeny Davidovy hříchy, Levité byli „uchráněni“ severní modloslužby aj.)</a:t>
            </a:r>
            <a:r>
              <a:rPr lang="en-GB" sz="2200" dirty="0" smtClean="0"/>
              <a:t> </a:t>
            </a:r>
          </a:p>
          <a:p>
            <a:pPr>
              <a:buFontTx/>
              <a:buChar char="-"/>
            </a:pPr>
            <a:r>
              <a:rPr lang="cs-CZ" sz="2200" dirty="0" smtClean="0"/>
              <a:t>Objevuje se nová </a:t>
            </a:r>
            <a:r>
              <a:rPr lang="cs-CZ" sz="2200" b="1" dirty="0" smtClean="0"/>
              <a:t>„teologie odplaty“</a:t>
            </a:r>
            <a:r>
              <a:rPr lang="cs-CZ" sz="2200" dirty="0" smtClean="0"/>
              <a:t>: každý je souzen za své vlastní činy </a:t>
            </a:r>
            <a:r>
              <a:rPr lang="en-GB" sz="2200" dirty="0" smtClean="0"/>
              <a:t>(</a:t>
            </a:r>
            <a:r>
              <a:rPr lang="cs-CZ" sz="2200" dirty="0" smtClean="0"/>
              <a:t>viz </a:t>
            </a:r>
            <a:r>
              <a:rPr lang="cs-CZ" sz="2200" dirty="0" err="1" smtClean="0"/>
              <a:t>Menašeho</a:t>
            </a:r>
            <a:r>
              <a:rPr lang="cs-CZ" sz="2200" dirty="0" smtClean="0"/>
              <a:t> případ</a:t>
            </a:r>
            <a:r>
              <a:rPr lang="en-GB" sz="2200" dirty="0" smtClean="0"/>
              <a:t>). </a:t>
            </a:r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Ezdráš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Nehemjáš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400" dirty="0" smtClean="0"/>
              <a:t>Původně jedna kniha nazvaná „</a:t>
            </a:r>
            <a:r>
              <a:rPr lang="cs-CZ" sz="2400" dirty="0" err="1" smtClean="0"/>
              <a:t>Ezdráš</a:t>
            </a:r>
            <a:r>
              <a:rPr lang="cs-CZ" sz="2400" dirty="0" smtClean="0"/>
              <a:t>“; důsledně rozdělovaná na dvě (</a:t>
            </a:r>
            <a:r>
              <a:rPr lang="cs-CZ" sz="2400" dirty="0" err="1" smtClean="0"/>
              <a:t>Ezdráš</a:t>
            </a:r>
            <a:r>
              <a:rPr lang="cs-CZ" sz="2400" dirty="0" smtClean="0"/>
              <a:t> a </a:t>
            </a:r>
            <a:r>
              <a:rPr lang="cs-CZ" sz="2400" dirty="0" err="1" smtClean="0"/>
              <a:t>Nehemjáš</a:t>
            </a:r>
            <a:r>
              <a:rPr lang="cs-CZ" sz="2400" dirty="0" smtClean="0"/>
              <a:t>) od 9. století po Kr. </a:t>
            </a:r>
            <a:endParaRPr lang="en-GB" sz="2400" dirty="0" smtClean="0"/>
          </a:p>
          <a:p>
            <a:pPr marL="0" indent="0">
              <a:buNone/>
            </a:pPr>
            <a:endParaRPr lang="en-GB" sz="2400" b="1" dirty="0" smtClean="0"/>
          </a:p>
          <a:p>
            <a:pPr marL="0" indent="0">
              <a:buNone/>
            </a:pPr>
            <a:r>
              <a:rPr lang="cs-CZ" sz="2400" b="1" dirty="0" smtClean="0"/>
              <a:t>Datace</a:t>
            </a:r>
            <a:r>
              <a:rPr lang="en-GB" sz="2400" b="1" dirty="0" smtClean="0"/>
              <a:t>: </a:t>
            </a:r>
            <a:r>
              <a:rPr lang="cs-CZ" sz="2400" dirty="0" smtClean="0"/>
              <a:t>4. stol. př. Kr.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cs-CZ" sz="2400" b="1" dirty="0" smtClean="0"/>
              <a:t>Autor</a:t>
            </a:r>
            <a:r>
              <a:rPr lang="en-GB" sz="2400" b="1" dirty="0" smtClean="0"/>
              <a:t>: </a:t>
            </a:r>
            <a:r>
              <a:rPr lang="cs-CZ" sz="2400" dirty="0" err="1" smtClean="0"/>
              <a:t>Ezdráš</a:t>
            </a:r>
            <a:r>
              <a:rPr lang="cs-CZ" sz="2400" dirty="0" smtClean="0"/>
              <a:t> a </a:t>
            </a:r>
            <a:r>
              <a:rPr lang="cs-CZ" sz="2400" dirty="0" err="1" smtClean="0"/>
              <a:t>Nehemjáš</a:t>
            </a:r>
            <a:r>
              <a:rPr lang="cs-CZ" sz="2400" dirty="0" smtClean="0"/>
              <a:t> </a:t>
            </a:r>
            <a:r>
              <a:rPr lang="en-GB" sz="2400" dirty="0" smtClean="0"/>
              <a:t>(</a:t>
            </a:r>
            <a:r>
              <a:rPr lang="en-GB" sz="2400" dirty="0" err="1" smtClean="0"/>
              <a:t>tradi</a:t>
            </a:r>
            <a:r>
              <a:rPr lang="cs-CZ" sz="2400" dirty="0" smtClean="0"/>
              <a:t>čně</a:t>
            </a:r>
            <a:r>
              <a:rPr lang="en-GB" sz="2400" dirty="0" smtClean="0"/>
              <a:t>) </a:t>
            </a:r>
            <a:endParaRPr lang="cs-CZ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cs-CZ" sz="2400" b="1" dirty="0" smtClean="0"/>
              <a:t>Jazyk</a:t>
            </a:r>
            <a:r>
              <a:rPr lang="en-GB" sz="2400" b="1" dirty="0" smtClean="0"/>
              <a:t>: </a:t>
            </a:r>
            <a:r>
              <a:rPr lang="en-GB" sz="2400" dirty="0" err="1" smtClean="0"/>
              <a:t>Hebre</a:t>
            </a:r>
            <a:r>
              <a:rPr lang="cs-CZ" sz="2400" dirty="0" err="1" smtClean="0"/>
              <a:t>jština</a:t>
            </a:r>
            <a:r>
              <a:rPr lang="cs-CZ" sz="2400" dirty="0" smtClean="0"/>
              <a:t> s aramejskými oddíly (dopisy v knize </a:t>
            </a:r>
            <a:r>
              <a:rPr lang="cs-CZ" sz="2400" dirty="0" err="1" smtClean="0"/>
              <a:t>Ezdráš</a:t>
            </a:r>
            <a:r>
              <a:rPr lang="cs-CZ" sz="2400" dirty="0" smtClean="0"/>
              <a:t>) </a:t>
            </a:r>
            <a:r>
              <a:rPr lang="en-GB" sz="2400" dirty="0" smtClean="0"/>
              <a:t> 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3123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Ezdráš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Nehemjáš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400" b="1" dirty="0" smtClean="0"/>
              <a:t>Struktura</a:t>
            </a:r>
            <a:r>
              <a:rPr lang="en-GB" sz="2400" b="1" dirty="0" smtClean="0"/>
              <a:t>: 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cs-CZ" sz="2400" dirty="0" err="1" smtClean="0"/>
              <a:t>Ezd</a:t>
            </a:r>
            <a:r>
              <a:rPr lang="cs-CZ" sz="2400" dirty="0" smtClean="0"/>
              <a:t> </a:t>
            </a:r>
            <a:r>
              <a:rPr lang="en-GB" sz="2400" dirty="0" smtClean="0"/>
              <a:t>1-2 	</a:t>
            </a:r>
            <a:r>
              <a:rPr lang="cs-CZ" sz="2400" dirty="0" smtClean="0"/>
              <a:t>Návrat z </a:t>
            </a:r>
            <a:r>
              <a:rPr lang="cs-CZ" sz="2400" dirty="0" err="1" smtClean="0"/>
              <a:t>Babylona</a:t>
            </a:r>
            <a:r>
              <a:rPr lang="cs-CZ" sz="2400" dirty="0" smtClean="0"/>
              <a:t> </a:t>
            </a:r>
          </a:p>
          <a:p>
            <a:pPr marL="0" indent="0">
              <a:buNone/>
            </a:pPr>
            <a:r>
              <a:rPr lang="cs-CZ" sz="2400" dirty="0" err="1" smtClean="0"/>
              <a:t>Ezd</a:t>
            </a:r>
            <a:r>
              <a:rPr lang="cs-CZ" sz="2400" dirty="0" smtClean="0"/>
              <a:t> </a:t>
            </a:r>
            <a:r>
              <a:rPr lang="en-GB" sz="2400" dirty="0" smtClean="0"/>
              <a:t>3-6 	</a:t>
            </a:r>
            <a:r>
              <a:rPr lang="cs-CZ" sz="2400" dirty="0" smtClean="0"/>
              <a:t>Obnova chrámu </a:t>
            </a:r>
          </a:p>
          <a:p>
            <a:pPr marL="0" indent="0">
              <a:buNone/>
            </a:pPr>
            <a:r>
              <a:rPr lang="cs-CZ" sz="2400" dirty="0" err="1" smtClean="0"/>
              <a:t>Ezd</a:t>
            </a:r>
            <a:r>
              <a:rPr lang="cs-CZ" sz="2400" dirty="0" smtClean="0"/>
              <a:t> </a:t>
            </a:r>
            <a:r>
              <a:rPr lang="en-GB" sz="2400" dirty="0" smtClean="0"/>
              <a:t>7-8 	</a:t>
            </a:r>
            <a:r>
              <a:rPr lang="cs-CZ" sz="2400" dirty="0" smtClean="0"/>
              <a:t>Návrat druhé skupiny z Babylonu</a:t>
            </a:r>
            <a:endParaRPr lang="en-GB" sz="2400" dirty="0" smtClean="0"/>
          </a:p>
          <a:p>
            <a:pPr marL="0" indent="0">
              <a:buNone/>
            </a:pPr>
            <a:r>
              <a:rPr lang="cs-CZ" sz="2400" dirty="0" err="1" smtClean="0"/>
              <a:t>Ezd</a:t>
            </a:r>
            <a:r>
              <a:rPr lang="cs-CZ" sz="2400" dirty="0" smtClean="0"/>
              <a:t> </a:t>
            </a:r>
            <a:r>
              <a:rPr lang="en-GB" sz="2400" dirty="0" smtClean="0"/>
              <a:t>9-10 	</a:t>
            </a:r>
            <a:r>
              <a:rPr lang="cs-CZ" sz="2400" dirty="0" smtClean="0"/>
              <a:t>Prosazení zákona </a:t>
            </a:r>
            <a:endParaRPr lang="en-GB" sz="2400" dirty="0" smtClean="0"/>
          </a:p>
          <a:p>
            <a:pPr marL="0" indent="0">
              <a:buNone/>
            </a:pPr>
            <a:r>
              <a:rPr lang="cs-CZ" sz="2400" dirty="0" err="1" smtClean="0"/>
              <a:t>Neh</a:t>
            </a:r>
            <a:r>
              <a:rPr lang="cs-CZ" sz="2400" dirty="0" smtClean="0"/>
              <a:t> </a:t>
            </a:r>
            <a:r>
              <a:rPr lang="en-GB" sz="2400" dirty="0" smtClean="0"/>
              <a:t>1-7 	</a:t>
            </a:r>
            <a:r>
              <a:rPr lang="cs-CZ" sz="2400" dirty="0" smtClean="0"/>
              <a:t>Obnova jeruzalémských hradeb 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err="1" smtClean="0"/>
              <a:t>Neh</a:t>
            </a:r>
            <a:r>
              <a:rPr lang="en-GB" sz="2400" dirty="0" smtClean="0"/>
              <a:t> 8-10 	</a:t>
            </a:r>
            <a:r>
              <a:rPr lang="cs-CZ" sz="2400" dirty="0" smtClean="0"/>
              <a:t>Veřejné předčítání zákona </a:t>
            </a:r>
          </a:p>
          <a:p>
            <a:pPr marL="0" indent="0">
              <a:buNone/>
            </a:pPr>
            <a:r>
              <a:rPr lang="en-GB" sz="2400" dirty="0" err="1" smtClean="0"/>
              <a:t>Neh</a:t>
            </a:r>
            <a:r>
              <a:rPr lang="en-GB" sz="2400" dirty="0" smtClean="0"/>
              <a:t> 11-13 	</a:t>
            </a:r>
            <a:r>
              <a:rPr lang="cs-CZ" sz="2400" dirty="0" smtClean="0"/>
              <a:t>Prosazení veřejného pořádku a zachovávání zákona</a:t>
            </a:r>
            <a:endParaRPr lang="cs-CZ" sz="24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4383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Ezdráš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Nehemjáš</a:t>
            </a:r>
            <a:endParaRPr lang="cs-CZ" sz="2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dirty="0" smtClean="0"/>
              <a:t>Knihy popisují </a:t>
            </a:r>
            <a:r>
              <a:rPr lang="cs-CZ" sz="2200" b="1" dirty="0" smtClean="0"/>
              <a:t>obnovu židovské komunity </a:t>
            </a:r>
            <a:r>
              <a:rPr lang="cs-CZ" sz="2200" dirty="0" smtClean="0"/>
              <a:t>na základech předchozí. </a:t>
            </a:r>
            <a:r>
              <a:rPr lang="cs-CZ" sz="2200" dirty="0" smtClean="0"/>
              <a:t>S tím souvisí význam </a:t>
            </a:r>
            <a:r>
              <a:rPr lang="cs-CZ" sz="2200" b="1" dirty="0" smtClean="0"/>
              <a:t>rodokmenů</a:t>
            </a:r>
            <a:r>
              <a:rPr lang="cs-CZ" sz="2200" dirty="0" smtClean="0"/>
              <a:t>. Popisují </a:t>
            </a:r>
            <a:r>
              <a:rPr lang="cs-CZ" sz="2200" dirty="0" smtClean="0"/>
              <a:t>stavbu druhého chrámu a obnovu kultu (</a:t>
            </a:r>
            <a:r>
              <a:rPr lang="cs-CZ" sz="2200" dirty="0" err="1" smtClean="0"/>
              <a:t>Ezdráš</a:t>
            </a:r>
            <a:r>
              <a:rPr lang="cs-CZ" sz="2200" dirty="0" smtClean="0"/>
              <a:t>) a také města Jeruzaléma (</a:t>
            </a:r>
            <a:r>
              <a:rPr lang="cs-CZ" sz="2200" dirty="0" err="1" smtClean="0"/>
              <a:t>Nehemjáš</a:t>
            </a:r>
            <a:r>
              <a:rPr lang="cs-CZ" sz="2200" dirty="0" smtClean="0"/>
              <a:t>) někdy v průběhu 5. stol.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Knihy kombinují vyprávění v 1. a 3. osobně a směšují činnost </a:t>
            </a:r>
            <a:r>
              <a:rPr lang="cs-CZ" sz="2200" dirty="0" err="1" smtClean="0"/>
              <a:t>Ezdráše</a:t>
            </a:r>
            <a:r>
              <a:rPr lang="cs-CZ" sz="2200" dirty="0" smtClean="0"/>
              <a:t> </a:t>
            </a:r>
            <a:r>
              <a:rPr lang="cs-CZ" sz="2200" dirty="0" smtClean="0"/>
              <a:t>a </a:t>
            </a:r>
            <a:r>
              <a:rPr lang="cs-CZ" sz="2200" dirty="0" err="1" smtClean="0"/>
              <a:t>Nehemjáše</a:t>
            </a:r>
            <a:r>
              <a:rPr lang="cs-CZ" sz="2200" dirty="0" smtClean="0"/>
              <a:t> a též události bez spojitosti s nimi. Vzniká tím problém </a:t>
            </a:r>
            <a:r>
              <a:rPr lang="cs-CZ" sz="2200" b="1" dirty="0" smtClean="0"/>
              <a:t>přesné datace </a:t>
            </a:r>
            <a:r>
              <a:rPr lang="cs-CZ" sz="2200" dirty="0" smtClean="0"/>
              <a:t>a následně i </a:t>
            </a:r>
            <a:r>
              <a:rPr lang="cs-CZ" sz="2200" b="1" dirty="0" smtClean="0"/>
              <a:t>přesného pořádku</a:t>
            </a:r>
            <a:r>
              <a:rPr lang="cs-CZ" sz="2200" dirty="0" smtClean="0"/>
              <a:t> událostí. </a:t>
            </a:r>
            <a:endParaRPr lang="cs-CZ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Významné </a:t>
            </a:r>
            <a:r>
              <a:rPr lang="cs-CZ" sz="2200" dirty="0" smtClean="0"/>
              <a:t>jsou </a:t>
            </a:r>
            <a:r>
              <a:rPr lang="cs-CZ" sz="2200" dirty="0" err="1" smtClean="0"/>
              <a:t>Ezdrášovy</a:t>
            </a:r>
            <a:r>
              <a:rPr lang="cs-CZ" sz="2200" dirty="0" smtClean="0"/>
              <a:t> a </a:t>
            </a:r>
            <a:r>
              <a:rPr lang="cs-CZ" sz="2200" dirty="0" err="1" smtClean="0"/>
              <a:t>Nehemjášovy</a:t>
            </a:r>
            <a:r>
              <a:rPr lang="cs-CZ" sz="2200" dirty="0" smtClean="0"/>
              <a:t> </a:t>
            </a:r>
            <a:r>
              <a:rPr lang="cs-CZ" sz="2200" b="1" dirty="0" smtClean="0"/>
              <a:t>radikální reformy </a:t>
            </a:r>
            <a:r>
              <a:rPr lang="cs-CZ" sz="2200" dirty="0" smtClean="0"/>
              <a:t>zaměřené na vytvoření zbožné a věrné komunity, i za cenu vyhoštění všech, kteří nesouhlasili. Je to jeden z okamžiků, které mohly přispět ke vzniku budoucí samařské komunity.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Historiography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</a:t>
            </a:r>
            <a:r>
              <a:rPr lang="en-GB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cler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Maccabees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428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1048</Words>
  <Application>Microsoft Office PowerPoint</Application>
  <PresentationFormat>Předvádění na obrazovce (4:3)</PresentationFormat>
  <Paragraphs>167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Starý zákon 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Biblická etika</dc:title>
  <dc:creator>mackerle</dc:creator>
  <cp:lastModifiedBy>mackerle</cp:lastModifiedBy>
  <cp:revision>50</cp:revision>
  <dcterms:created xsi:type="dcterms:W3CDTF">2020-02-12T09:48:51Z</dcterms:created>
  <dcterms:modified xsi:type="dcterms:W3CDTF">2021-02-25T07:54:47Z</dcterms:modified>
</cp:coreProperties>
</file>