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95" r:id="rId8"/>
    <p:sldId id="296" r:id="rId9"/>
    <p:sldId id="297" r:id="rId10"/>
    <p:sldId id="262" r:id="rId11"/>
    <p:sldId id="294" r:id="rId12"/>
    <p:sldId id="263" r:id="rId13"/>
    <p:sldId id="264" r:id="rId14"/>
    <p:sldId id="265" r:id="rId15"/>
    <p:sldId id="288" r:id="rId16"/>
    <p:sldId id="290" r:id="rId17"/>
    <p:sldId id="266" r:id="rId18"/>
    <p:sldId id="287" r:id="rId19"/>
    <p:sldId id="291" r:id="rId20"/>
    <p:sldId id="267" r:id="rId21"/>
    <p:sldId id="268" r:id="rId22"/>
    <p:sldId id="293" r:id="rId23"/>
    <p:sldId id="292" r:id="rId24"/>
    <p:sldId id="289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bicka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-126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86564-3596-48FA-A782-943B242E4172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29FB2-312A-4087-B3C3-84A8431A9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49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AF47846-896E-46EE-81F2-1161B1D0FCC6}" type="slidenum">
              <a:rPr lang="cs-CZ" altLang="en-US" smtClean="0"/>
              <a:pPr>
                <a:spcBef>
                  <a:spcPct val="0"/>
                </a:spcBef>
              </a:pPr>
              <a:t>16</a:t>
            </a:fld>
            <a:endParaRPr lang="cs-CZ" altLang="en-US" smtClean="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6932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AF47846-896E-46EE-81F2-1161B1D0FCC6}" type="slidenum">
              <a:rPr lang="cs-CZ" altLang="en-US" smtClean="0"/>
              <a:pPr>
                <a:spcBef>
                  <a:spcPct val="0"/>
                </a:spcBef>
              </a:pPr>
              <a:t>17</a:t>
            </a:fld>
            <a:endParaRPr lang="cs-CZ" altLang="en-US" smtClean="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21074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AF47846-896E-46EE-81F2-1161B1D0FCC6}" type="slidenum">
              <a:rPr lang="cs-CZ" altLang="en-US" smtClean="0"/>
              <a:pPr>
                <a:spcBef>
                  <a:spcPct val="0"/>
                </a:spcBef>
              </a:pPr>
              <a:t>18</a:t>
            </a:fld>
            <a:endParaRPr lang="cs-CZ" altLang="en-US" smtClean="0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35190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2E07D13-7517-4CE7-A646-74F826E8479C}" type="slidenum">
              <a:rPr lang="cs-CZ" altLang="en-US" smtClean="0"/>
              <a:pPr>
                <a:spcBef>
                  <a:spcPct val="0"/>
                </a:spcBef>
              </a:pPr>
              <a:t>20</a:t>
            </a:fld>
            <a:endParaRPr lang="cs-CZ" altLang="en-US" smtClean="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71878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7B777C3-1C34-44B8-A065-85D4525A569B}" type="slidenum">
              <a:rPr lang="cs-CZ" altLang="en-US" smtClean="0"/>
              <a:pPr>
                <a:spcBef>
                  <a:spcPct val="0"/>
                </a:spcBef>
              </a:pPr>
              <a:t>21</a:t>
            </a:fld>
            <a:endParaRPr lang="cs-CZ" altLang="en-US" smtClean="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56134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727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21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05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06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99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277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1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407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322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9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422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204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81063"/>
            <a:ext cx="6142038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19" name="TextovéPole 1"/>
          <p:cNvSpPr txBox="1">
            <a:spLocks noChangeArrowheads="1"/>
          </p:cNvSpPr>
          <p:nvPr/>
        </p:nvSpPr>
        <p:spPr bwMode="auto">
          <a:xfrm>
            <a:off x="381000" y="50800"/>
            <a:ext cx="5791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/>
              <a:t>Polovodičové diody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/>
              <a:t>pásová struktura polovodičů 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04888"/>
            <a:ext cx="5873750" cy="595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564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extovéPole 1"/>
          <p:cNvSpPr txBox="1">
            <a:spLocks noChangeArrowheads="1"/>
          </p:cNvSpPr>
          <p:nvPr/>
        </p:nvSpPr>
        <p:spPr bwMode="auto">
          <a:xfrm>
            <a:off x="533400" y="457200"/>
            <a:ext cx="2417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/>
              <a:t>Různé typy diod </a:t>
            </a:r>
          </a:p>
        </p:txBody>
      </p:sp>
      <p:pic>
        <p:nvPicPr>
          <p:cNvPr id="14336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" y="1674813"/>
            <a:ext cx="4618038" cy="153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6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760538"/>
            <a:ext cx="180657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33400" y="3962400"/>
            <a:ext cx="7994650" cy="203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>
              <a:buFontTx/>
              <a:buAutoNum type="alphaLcParenR"/>
              <a:defRPr/>
            </a:pPr>
            <a:r>
              <a:rPr lang="cs-CZ" dirty="0"/>
              <a:t>usměrňovací dioda  -  používá se k usměrňování střídavého výkonu nebo signálu</a:t>
            </a:r>
          </a:p>
          <a:p>
            <a:pPr marL="342900" indent="-342900">
              <a:buFontTx/>
              <a:buAutoNum type="alphaLcParenR"/>
              <a:defRPr/>
            </a:pPr>
            <a:r>
              <a:rPr lang="cs-CZ" dirty="0" err="1"/>
              <a:t>Zenerova</a:t>
            </a:r>
            <a:r>
              <a:rPr lang="cs-CZ" dirty="0"/>
              <a:t> dioda -  používá se k omezení nebo stabilizaci napětí</a:t>
            </a:r>
          </a:p>
          <a:p>
            <a:pPr marL="342900" indent="-342900">
              <a:buFontTx/>
              <a:buAutoNum type="alphaLcParenR"/>
              <a:defRPr/>
            </a:pPr>
            <a:r>
              <a:rPr lang="cs-CZ" dirty="0" err="1"/>
              <a:t>Schottkyho</a:t>
            </a:r>
            <a:r>
              <a:rPr lang="cs-CZ" dirty="0"/>
              <a:t> dioda – rychlá detekční dioda (kov-polovodič V</a:t>
            </a:r>
            <a:r>
              <a:rPr lang="cs-CZ" baseline="-25000" dirty="0"/>
              <a:t>F</a:t>
            </a:r>
            <a:r>
              <a:rPr lang="cs-CZ" dirty="0"/>
              <a:t> = 0.3 V)</a:t>
            </a:r>
          </a:p>
          <a:p>
            <a:pPr marL="342900" indent="-342900">
              <a:buFontTx/>
              <a:buAutoNum type="alphaLcParenR"/>
              <a:defRPr/>
            </a:pPr>
            <a:r>
              <a:rPr lang="cs-CZ" dirty="0"/>
              <a:t>kapacitní dioda -  lze pomocí velikosti závěrného napětí měnit kapacitu PN </a:t>
            </a:r>
          </a:p>
          <a:p>
            <a:pPr>
              <a:defRPr/>
            </a:pPr>
            <a:r>
              <a:rPr lang="cs-CZ" dirty="0"/>
              <a:t>v závěrném směru</a:t>
            </a:r>
          </a:p>
          <a:p>
            <a:pPr marL="342900" indent="-342900">
              <a:buFontTx/>
              <a:buAutoNum type="alphaLcParenR"/>
              <a:defRPr/>
            </a:pPr>
            <a:r>
              <a:rPr lang="cs-CZ" dirty="0"/>
              <a:t>LED dioda   -  zdroj světla</a:t>
            </a:r>
          </a:p>
          <a:p>
            <a:pPr marL="342900" indent="-342900">
              <a:buFontTx/>
              <a:buAutoNum type="alphaLcParenR"/>
              <a:defRPr/>
            </a:pPr>
            <a:r>
              <a:rPr lang="cs-CZ" dirty="0"/>
              <a:t>fotodioda  - detektor světla</a:t>
            </a:r>
          </a:p>
        </p:txBody>
      </p:sp>
    </p:spTree>
    <p:extLst>
      <p:ext uri="{BB962C8B-B14F-4D97-AF65-F5344CB8AC3E}">
        <p14:creationId xmlns:p14="http://schemas.microsoft.com/office/powerpoint/2010/main" val="266122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16550" y="358955"/>
            <a:ext cx="27885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/>
              <a:t>Schottkyho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dioda</a:t>
            </a:r>
            <a:endParaRPr lang="en-US" sz="2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94721" y="956190"/>
            <a:ext cx="40103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-p</a:t>
            </a:r>
            <a:r>
              <a:rPr lang="en-US" sz="2400" dirty="0" err="1" smtClean="0"/>
              <a:t>racuje</a:t>
            </a:r>
            <a:r>
              <a:rPr lang="en-US" sz="2400" dirty="0" smtClean="0"/>
              <a:t> do </a:t>
            </a:r>
            <a:r>
              <a:rPr lang="en-US" sz="2400" dirty="0" err="1" smtClean="0"/>
              <a:t>vysok</a:t>
            </a:r>
            <a:r>
              <a:rPr lang="cs-CZ" sz="2400" dirty="0" err="1" smtClean="0"/>
              <a:t>ých</a:t>
            </a:r>
            <a:r>
              <a:rPr lang="cs-CZ" sz="2400" dirty="0" smtClean="0"/>
              <a:t> frekvencí</a:t>
            </a:r>
          </a:p>
          <a:p>
            <a:r>
              <a:rPr lang="cs-CZ" sz="2400" dirty="0" smtClean="0"/>
              <a:t>-detekce RF signálu</a:t>
            </a:r>
            <a:endParaRPr lang="en-US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62" y="2685059"/>
            <a:ext cx="4128000" cy="383426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737" y="1839670"/>
            <a:ext cx="3827430" cy="4116305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613736" y="1112807"/>
            <a:ext cx="4068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Schottkyho</a:t>
            </a:r>
            <a:r>
              <a:rPr lang="cs-CZ" dirty="0" smtClean="0"/>
              <a:t> dioda: přechod kov-polovodič</a:t>
            </a:r>
            <a:endParaRPr lang="en-US" dirty="0"/>
          </a:p>
        </p:txBody>
      </p:sp>
      <p:sp>
        <p:nvSpPr>
          <p:cNvPr id="7" name="TextovéPole 6"/>
          <p:cNvSpPr txBox="1"/>
          <p:nvPr/>
        </p:nvSpPr>
        <p:spPr>
          <a:xfrm>
            <a:off x="516550" y="2015092"/>
            <a:ext cx="3888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Volt-ampérová charakteristika PN diody</a:t>
            </a:r>
          </a:p>
          <a:p>
            <a:r>
              <a:rPr lang="cs-CZ" dirty="0" smtClean="0"/>
              <a:t>a </a:t>
            </a:r>
            <a:r>
              <a:rPr lang="cs-CZ" dirty="0" err="1" smtClean="0"/>
              <a:t>Schottkyho</a:t>
            </a:r>
            <a:r>
              <a:rPr lang="cs-CZ" dirty="0" smtClean="0"/>
              <a:t> diody.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201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extovéPole 1"/>
          <p:cNvSpPr txBox="1">
            <a:spLocks noChangeArrowheads="1"/>
          </p:cNvSpPr>
          <p:nvPr/>
        </p:nvSpPr>
        <p:spPr bwMode="auto">
          <a:xfrm>
            <a:off x="533400" y="381000"/>
            <a:ext cx="4924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b="1"/>
              <a:t>Příklady obvodů s polovodičovými diodami</a:t>
            </a:r>
          </a:p>
        </p:txBody>
      </p:sp>
      <p:sp>
        <p:nvSpPr>
          <p:cNvPr id="144387" name="TextovéPole 2"/>
          <p:cNvSpPr txBox="1">
            <a:spLocks noChangeArrowheads="1"/>
          </p:cNvSpPr>
          <p:nvPr/>
        </p:nvSpPr>
        <p:spPr bwMode="auto">
          <a:xfrm>
            <a:off x="533400" y="914400"/>
            <a:ext cx="26082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usměrňovací obvody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detekční obvody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zdroje referenčního napětí</a:t>
            </a:r>
          </a:p>
        </p:txBody>
      </p:sp>
      <p:sp>
        <p:nvSpPr>
          <p:cNvPr id="144388" name="TextovéPole 1"/>
          <p:cNvSpPr txBox="1">
            <a:spLocks noChangeArrowheads="1"/>
          </p:cNvSpPr>
          <p:nvPr/>
        </p:nvSpPr>
        <p:spPr bwMode="auto">
          <a:xfrm>
            <a:off x="509588" y="2057400"/>
            <a:ext cx="26400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Jednocestný usměrňovač</a:t>
            </a:r>
          </a:p>
        </p:txBody>
      </p:sp>
      <p:pic>
        <p:nvPicPr>
          <p:cNvPr id="144389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2609850"/>
            <a:ext cx="3354388" cy="173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4390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313" y="4800600"/>
            <a:ext cx="4899025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599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extovéPole 1"/>
          <p:cNvSpPr txBox="1">
            <a:spLocks noChangeArrowheads="1"/>
          </p:cNvSpPr>
          <p:nvPr/>
        </p:nvSpPr>
        <p:spPr bwMode="auto">
          <a:xfrm>
            <a:off x="1066800" y="468313"/>
            <a:ext cx="25765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Dvoucestný usměrňovač</a:t>
            </a:r>
          </a:p>
        </p:txBody>
      </p:sp>
      <p:pic>
        <p:nvPicPr>
          <p:cNvPr id="145411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3663950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412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886200"/>
            <a:ext cx="6759575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18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extovéPole 1"/>
          <p:cNvSpPr txBox="1">
            <a:spLocks noChangeArrowheads="1"/>
          </p:cNvSpPr>
          <p:nvPr/>
        </p:nvSpPr>
        <p:spPr bwMode="auto">
          <a:xfrm>
            <a:off x="533400" y="457200"/>
            <a:ext cx="3451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Filtrované dvoucestné usměrnění</a:t>
            </a:r>
          </a:p>
        </p:txBody>
      </p:sp>
      <p:pic>
        <p:nvPicPr>
          <p:cNvPr id="146435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4024313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36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657600"/>
            <a:ext cx="6165850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02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1486" y="543465"/>
            <a:ext cx="73091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Diodový stabilizátor </a:t>
            </a:r>
          </a:p>
          <a:p>
            <a:endParaRPr lang="cs-CZ" dirty="0"/>
          </a:p>
          <a:p>
            <a:pPr marL="285750" indent="-285750">
              <a:buFontTx/>
              <a:buChar char="-"/>
            </a:pPr>
            <a:r>
              <a:rPr lang="cs-CZ" dirty="0" smtClean="0"/>
              <a:t>použití </a:t>
            </a:r>
            <a:r>
              <a:rPr lang="cs-CZ" dirty="0" err="1" smtClean="0"/>
              <a:t>Zenerovy</a:t>
            </a:r>
            <a:r>
              <a:rPr lang="cs-CZ" dirty="0" smtClean="0"/>
              <a:t> diody</a:t>
            </a:r>
            <a:r>
              <a:rPr lang="en-US" dirty="0" smtClean="0"/>
              <a:t> </a:t>
            </a:r>
            <a:r>
              <a:rPr lang="en-US" dirty="0" err="1" smtClean="0"/>
              <a:t>jako</a:t>
            </a:r>
            <a:r>
              <a:rPr lang="en-US" dirty="0" smtClean="0"/>
              <a:t> </a:t>
            </a:r>
            <a:r>
              <a:rPr lang="en-US" dirty="0" err="1" smtClean="0"/>
              <a:t>stabiliz</a:t>
            </a:r>
            <a:r>
              <a:rPr lang="cs-CZ" dirty="0"/>
              <a:t>á</a:t>
            </a:r>
            <a:r>
              <a:rPr lang="en-US" dirty="0" err="1" smtClean="0"/>
              <a:t>toru</a:t>
            </a:r>
            <a:r>
              <a:rPr lang="cs-CZ" dirty="0" smtClean="0"/>
              <a:t> napětí nebo zdroje referenčního</a:t>
            </a:r>
          </a:p>
          <a:p>
            <a:r>
              <a:rPr lang="cs-CZ" dirty="0"/>
              <a:t> </a:t>
            </a:r>
            <a:r>
              <a:rPr lang="cs-CZ" dirty="0" smtClean="0"/>
              <a:t>    napětí</a:t>
            </a:r>
            <a:endParaRPr lang="en-US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52" y="2785812"/>
            <a:ext cx="3469068" cy="174073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3595" y="1823435"/>
            <a:ext cx="4411801" cy="426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02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 Box 2"/>
          <p:cNvSpPr txBox="1">
            <a:spLocks noChangeArrowheads="1"/>
          </p:cNvSpPr>
          <p:nvPr/>
        </p:nvSpPr>
        <p:spPr bwMode="auto">
          <a:xfrm>
            <a:off x="822325" y="498475"/>
            <a:ext cx="296106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 b="1" dirty="0"/>
              <a:t>Bipolární tranzistory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en-US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 dirty="0" smtClean="0"/>
              <a:t> </a:t>
            </a:r>
            <a:endParaRPr lang="cs-CZ" altLang="en-US" sz="24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02" y="2524364"/>
            <a:ext cx="3831300" cy="381078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7600" y="2524364"/>
            <a:ext cx="4912320" cy="3447238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759124" y="1188254"/>
            <a:ext cx="7082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dirty="0" smtClean="0"/>
              <a:t>První tranzistor byl realizován 1947 (Bell </a:t>
            </a:r>
            <a:r>
              <a:rPr lang="cs-CZ" dirty="0" err="1" smtClean="0"/>
              <a:t>Laboratories</a:t>
            </a:r>
            <a:r>
              <a:rPr lang="cs-CZ" dirty="0" smtClean="0"/>
              <a:t>, </a:t>
            </a:r>
            <a:r>
              <a:rPr lang="en-US" dirty="0" smtClean="0"/>
              <a:t>Bardeen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en-US" dirty="0"/>
              <a:t>Brattain </a:t>
            </a:r>
            <a:r>
              <a:rPr lang="cs-CZ" dirty="0" smtClean="0"/>
              <a:t>a </a:t>
            </a:r>
            <a:r>
              <a:rPr lang="en-US" dirty="0" smtClean="0"/>
              <a:t>Shockley</a:t>
            </a:r>
            <a:r>
              <a:rPr lang="cs-CZ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95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 Box 2"/>
          <p:cNvSpPr txBox="1">
            <a:spLocks noChangeArrowheads="1"/>
          </p:cNvSpPr>
          <p:nvPr/>
        </p:nvSpPr>
        <p:spPr bwMode="auto">
          <a:xfrm>
            <a:off x="822325" y="498475"/>
            <a:ext cx="80645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 b="1"/>
              <a:t>Bipolární tranzistory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en-US" sz="240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en-US" sz="2400"/>
              <a:t>zesilují RF signály od nejnižších kmitočtů do několika GHz při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/>
              <a:t>výstupním výkonu několik mW až do stovek W.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/>
              <a:t> </a:t>
            </a:r>
          </a:p>
        </p:txBody>
      </p:sp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898525" y="2251075"/>
            <a:ext cx="822960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/>
              <a:t>Pracují hlavně s minoritními nosiči – injekce minoritních nosičů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/>
              <a:t>do tenké báze.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en-US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/>
              <a:t>Je nutné je obvodově tepelně stabilizovat – stabilizace pracovního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/>
              <a:t>Bodu.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en-US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/>
              <a:t>Mají malý vstupní odpor- jsou řízeny proudem do báze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en-US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/>
              <a:t>Je možné je zapojovat paralelně ve výkonových prvcích, ale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/>
              <a:t>je třeba kompenzovat ´hot spotting´efekt</a:t>
            </a:r>
          </a:p>
        </p:txBody>
      </p:sp>
    </p:spTree>
    <p:extLst>
      <p:ext uri="{BB962C8B-B14F-4D97-AF65-F5344CB8AC3E}">
        <p14:creationId xmlns:p14="http://schemas.microsoft.com/office/powerpoint/2010/main" val="338211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 Box 2"/>
          <p:cNvSpPr txBox="1">
            <a:spLocks noChangeArrowheads="1"/>
          </p:cNvSpPr>
          <p:nvPr/>
        </p:nvSpPr>
        <p:spPr bwMode="auto">
          <a:xfrm>
            <a:off x="822325" y="498475"/>
            <a:ext cx="29610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 b="1" dirty="0"/>
              <a:t>Bipolární </a:t>
            </a:r>
            <a:r>
              <a:rPr lang="cs-CZ" altLang="en-US" sz="2400" b="1" dirty="0" smtClean="0"/>
              <a:t>tranzistory</a:t>
            </a:r>
            <a:endParaRPr lang="cs-CZ" altLang="en-US" sz="24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541" y="1039988"/>
            <a:ext cx="6705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67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977" y="1326481"/>
            <a:ext cx="8230201" cy="2341734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39938" y="152203"/>
            <a:ext cx="29610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 b="1" dirty="0"/>
              <a:t>Bipolární </a:t>
            </a:r>
            <a:r>
              <a:rPr lang="cs-CZ" altLang="en-US" sz="2400" b="1" dirty="0" smtClean="0"/>
              <a:t>tranzistory</a:t>
            </a:r>
            <a:endParaRPr lang="cs-CZ" altLang="en-US" sz="2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406017" y="766023"/>
            <a:ext cx="82641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struktura bipolárního tranzistoru NPN a PNP a jejich schématické</a:t>
            </a:r>
          </a:p>
          <a:p>
            <a:r>
              <a:rPr lang="cs-CZ" sz="2400" dirty="0" smtClean="0"/>
              <a:t>značky</a:t>
            </a:r>
            <a:endParaRPr lang="en-US" sz="24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43" y="3668215"/>
            <a:ext cx="6691231" cy="244711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286001" y="6167886"/>
            <a:ext cx="4029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Profil rozdělení </a:t>
            </a:r>
            <a:r>
              <a:rPr lang="cs-CZ" dirty="0" err="1" smtClean="0"/>
              <a:t>dopace</a:t>
            </a:r>
            <a:r>
              <a:rPr lang="cs-CZ" dirty="0" smtClean="0"/>
              <a:t> v NPN tranzistoru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585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ovéPole 2"/>
          <p:cNvSpPr txBox="1">
            <a:spLocks noChangeArrowheads="1"/>
          </p:cNvSpPr>
          <p:nvPr/>
        </p:nvSpPr>
        <p:spPr bwMode="auto">
          <a:xfrm>
            <a:off x="1066800" y="152400"/>
            <a:ext cx="2009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800" b="1"/>
              <a:t>PN přechod</a:t>
            </a:r>
          </a:p>
        </p:txBody>
      </p:sp>
      <p:sp>
        <p:nvSpPr>
          <p:cNvPr id="138243" name="TextovéPole 3"/>
          <p:cNvSpPr txBox="1">
            <a:spLocks noChangeArrowheads="1"/>
          </p:cNvSpPr>
          <p:nvPr/>
        </p:nvSpPr>
        <p:spPr bwMode="auto">
          <a:xfrm>
            <a:off x="304800" y="1143000"/>
            <a:ext cx="2895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800"/>
              <a:t>h</a:t>
            </a:r>
            <a:r>
              <a:rPr lang="cs-CZ" altLang="cs-CZ" sz="2800" baseline="30000"/>
              <a:t>+   </a:t>
            </a:r>
            <a:r>
              <a:rPr lang="cs-CZ" altLang="cs-CZ" sz="2800"/>
              <a:t>volná díra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800"/>
              <a:t>e</a:t>
            </a:r>
            <a:r>
              <a:rPr lang="cs-CZ" altLang="cs-CZ" sz="2800" baseline="30000"/>
              <a:t>-    </a:t>
            </a:r>
            <a:r>
              <a:rPr lang="cs-CZ" altLang="cs-CZ" sz="2800"/>
              <a:t>volný elektron</a:t>
            </a:r>
          </a:p>
        </p:txBody>
      </p:sp>
      <p:pic>
        <p:nvPicPr>
          <p:cNvPr id="138244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3124200"/>
            <a:ext cx="5718175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5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9563"/>
            <a:ext cx="4100513" cy="357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6" name="TextovéPole 3"/>
          <p:cNvSpPr txBox="1">
            <a:spLocks noChangeArrowheads="1"/>
          </p:cNvSpPr>
          <p:nvPr/>
        </p:nvSpPr>
        <p:spPr bwMode="auto">
          <a:xfrm>
            <a:off x="1371600" y="2563813"/>
            <a:ext cx="32305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pásová struktura PN přechodu</a:t>
            </a:r>
          </a:p>
        </p:txBody>
      </p:sp>
    </p:spTree>
    <p:extLst>
      <p:ext uri="{BB962C8B-B14F-4D97-AF65-F5344CB8AC3E}">
        <p14:creationId xmlns:p14="http://schemas.microsoft.com/office/powerpoint/2010/main" val="102528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 descr="D:\notebook2\hubicka\lock-in\2005-11-02\bipo2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4800"/>
            <a:ext cx="7227888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07" name="Text Box 3"/>
          <p:cNvSpPr txBox="1">
            <a:spLocks noChangeArrowheads="1"/>
          </p:cNvSpPr>
          <p:nvPr/>
        </p:nvSpPr>
        <p:spPr bwMode="auto">
          <a:xfrm>
            <a:off x="898525" y="5451475"/>
            <a:ext cx="48244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/>
              <a:t>Funkce bipolárního tranzistoru   NPN</a:t>
            </a:r>
          </a:p>
        </p:txBody>
      </p:sp>
    </p:spTree>
    <p:extLst>
      <p:ext uri="{BB962C8B-B14F-4D97-AF65-F5344CB8AC3E}">
        <p14:creationId xmlns:p14="http://schemas.microsoft.com/office/powerpoint/2010/main" val="424180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94" y="237395"/>
            <a:ext cx="7488936" cy="636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57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39938" y="152203"/>
            <a:ext cx="29610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 b="1" dirty="0"/>
              <a:t>Bipolární </a:t>
            </a:r>
            <a:r>
              <a:rPr lang="cs-CZ" altLang="en-US" sz="2400" b="1" dirty="0" smtClean="0"/>
              <a:t>tranzistory</a:t>
            </a:r>
            <a:endParaRPr lang="cs-CZ" altLang="en-US" sz="24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71" y="1100005"/>
            <a:ext cx="3405600" cy="156973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2177" y="429054"/>
            <a:ext cx="4557828" cy="272451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8182" y="4127877"/>
            <a:ext cx="5340601" cy="156973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267234" y="3120801"/>
            <a:ext cx="4008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Rozdělení minoritních nosičů v NPN</a:t>
            </a:r>
          </a:p>
          <a:p>
            <a:r>
              <a:rPr lang="cs-CZ" dirty="0" smtClean="0"/>
              <a:t>tranzistoru pracujícím v otevřeném stavu</a:t>
            </a:r>
            <a:endParaRPr lang="en-US" dirty="0"/>
          </a:p>
        </p:txBody>
      </p:sp>
      <p:sp>
        <p:nvSpPr>
          <p:cNvPr id="7" name="TextovéPole 6"/>
          <p:cNvSpPr txBox="1"/>
          <p:nvPr/>
        </p:nvSpPr>
        <p:spPr>
          <a:xfrm>
            <a:off x="1561381" y="5793440"/>
            <a:ext cx="2225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nulové napětí na NPN</a:t>
            </a:r>
          </a:p>
          <a:p>
            <a:r>
              <a:rPr lang="cs-CZ" dirty="0" smtClean="0"/>
              <a:t>tranzistoru</a:t>
            </a:r>
            <a:endParaRPr lang="en-US" dirty="0"/>
          </a:p>
        </p:txBody>
      </p:sp>
      <p:sp>
        <p:nvSpPr>
          <p:cNvPr id="8" name="TextovéPole 7"/>
          <p:cNvSpPr txBox="1"/>
          <p:nvPr/>
        </p:nvSpPr>
        <p:spPr>
          <a:xfrm>
            <a:off x="4822166" y="5978106"/>
            <a:ext cx="2429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otevřený NPN tranzistor</a:t>
            </a:r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371409" y="3758545"/>
            <a:ext cx="4415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Energetický pásový diagram NPN tranzistoru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414017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67" y="1190065"/>
            <a:ext cx="8462401" cy="252830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24155" y="440750"/>
            <a:ext cx="28482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en-US" sz="2400" b="1" dirty="0"/>
              <a:t>Bipolární tranzistory </a:t>
            </a:r>
            <a:endParaRPr lang="en-US" sz="2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524155" y="4226943"/>
            <a:ext cx="72606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cs-CZ" dirty="0" smtClean="0"/>
              <a:t>Řez standartním integrovaným obvodem s NPN bipolárním tranzistorem</a:t>
            </a:r>
          </a:p>
          <a:p>
            <a:pPr marL="342900" indent="-342900">
              <a:buAutoNum type="alphaLcParenR"/>
            </a:pPr>
            <a:endParaRPr lang="cs-CZ" dirty="0"/>
          </a:p>
          <a:p>
            <a:pPr marL="342900" indent="-342900">
              <a:buAutoNum type="alphaLcParenR"/>
            </a:pPr>
            <a:r>
              <a:rPr lang="cs-CZ" dirty="0" smtClean="0"/>
              <a:t>Řez integrovaným obvodem s NPN tranzistorem izolovaným oxidem.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817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39947" y="577969"/>
            <a:ext cx="813471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Literatura:</a:t>
            </a:r>
          </a:p>
          <a:p>
            <a:endParaRPr lang="cs-CZ" dirty="0"/>
          </a:p>
          <a:p>
            <a:pPr marL="342900" indent="-342900">
              <a:buAutoNum type="alphaUcPeriod"/>
            </a:pPr>
            <a:r>
              <a:rPr lang="cs-CZ" dirty="0" err="1" smtClean="0"/>
              <a:t>Frohn</a:t>
            </a:r>
            <a:r>
              <a:rPr lang="cs-CZ" dirty="0" smtClean="0"/>
              <a:t>, W. </a:t>
            </a:r>
            <a:r>
              <a:rPr lang="cs-CZ" dirty="0" err="1" smtClean="0"/>
              <a:t>Oberthur</a:t>
            </a:r>
            <a:r>
              <a:rPr lang="cs-CZ" dirty="0" smtClean="0"/>
              <a:t>, H. </a:t>
            </a:r>
            <a:r>
              <a:rPr lang="cs-CZ" dirty="0" err="1" smtClean="0"/>
              <a:t>Siedler</a:t>
            </a:r>
            <a:r>
              <a:rPr lang="cs-CZ" dirty="0" smtClean="0"/>
              <a:t>, M. </a:t>
            </a:r>
            <a:r>
              <a:rPr lang="cs-CZ" dirty="0" err="1" smtClean="0"/>
              <a:t>Wiemer</a:t>
            </a:r>
            <a:r>
              <a:rPr lang="cs-CZ" dirty="0" smtClean="0"/>
              <a:t>, P. </a:t>
            </a:r>
            <a:r>
              <a:rPr lang="cs-CZ" dirty="0" err="1" smtClean="0"/>
              <a:t>Zastrow</a:t>
            </a:r>
            <a:r>
              <a:rPr lang="cs-CZ" dirty="0" smtClean="0"/>
              <a:t>, Elektronika-</a:t>
            </a:r>
          </a:p>
          <a:p>
            <a:r>
              <a:rPr lang="cs-CZ" dirty="0" smtClean="0"/>
              <a:t>Polovodičové součástky a základní zapojení, BEN Praha 2006, </a:t>
            </a:r>
            <a:r>
              <a:rPr lang="cs-CZ" i="1" dirty="0" smtClean="0"/>
              <a:t>kapitola 1 str. 16-106,</a:t>
            </a:r>
          </a:p>
          <a:p>
            <a:r>
              <a:rPr lang="cs-CZ" i="1" dirty="0" smtClean="0"/>
              <a:t>Kapitola </a:t>
            </a:r>
            <a:r>
              <a:rPr lang="en-US" i="1" dirty="0" smtClean="0"/>
              <a:t>2 </a:t>
            </a:r>
            <a:r>
              <a:rPr lang="en-US" i="1" dirty="0" err="1" smtClean="0"/>
              <a:t>str</a:t>
            </a:r>
            <a:r>
              <a:rPr lang="en-US" i="1" dirty="0" smtClean="0"/>
              <a:t> 112-119</a:t>
            </a:r>
            <a:r>
              <a:rPr lang="cs-CZ" i="1" dirty="0" smtClean="0"/>
              <a:t>.</a:t>
            </a:r>
          </a:p>
          <a:p>
            <a:endParaRPr lang="cs-CZ" dirty="0" smtClean="0"/>
          </a:p>
          <a:p>
            <a:r>
              <a:rPr lang="en-US" dirty="0" smtClean="0"/>
              <a:t>P</a:t>
            </a:r>
            <a:r>
              <a:rPr lang="en-US" dirty="0"/>
              <a:t>. Neumann, J. </a:t>
            </a:r>
            <a:r>
              <a:rPr lang="en-US" dirty="0" err="1"/>
              <a:t>Uhlíř</a:t>
            </a:r>
            <a:r>
              <a:rPr lang="en-US" dirty="0"/>
              <a:t>, </a:t>
            </a:r>
            <a:r>
              <a:rPr lang="en-US" dirty="0" err="1"/>
              <a:t>Elektronické</a:t>
            </a:r>
            <a:r>
              <a:rPr lang="en-US" dirty="0"/>
              <a:t> </a:t>
            </a:r>
            <a:r>
              <a:rPr lang="en-US" dirty="0" err="1"/>
              <a:t>obvody</a:t>
            </a:r>
            <a:r>
              <a:rPr lang="en-US" dirty="0"/>
              <a:t> a </a:t>
            </a:r>
            <a:r>
              <a:rPr lang="en-US" dirty="0" err="1"/>
              <a:t>funkční</a:t>
            </a:r>
            <a:r>
              <a:rPr lang="en-US" dirty="0"/>
              <a:t> </a:t>
            </a:r>
            <a:r>
              <a:rPr lang="en-US" dirty="0" err="1"/>
              <a:t>bloky</a:t>
            </a:r>
            <a:r>
              <a:rPr lang="en-US" dirty="0"/>
              <a:t>  1, </a:t>
            </a:r>
            <a:r>
              <a:rPr lang="en-US" dirty="0" err="1"/>
              <a:t>skriptum</a:t>
            </a:r>
            <a:r>
              <a:rPr lang="en-US" dirty="0"/>
              <a:t> ČVUT (2005</a:t>
            </a:r>
            <a:r>
              <a:rPr lang="en-US" dirty="0" smtClean="0"/>
              <a:t>)</a:t>
            </a:r>
            <a:r>
              <a:rPr lang="cs-CZ" dirty="0" smtClean="0"/>
              <a:t>.</a:t>
            </a:r>
          </a:p>
          <a:p>
            <a:r>
              <a:rPr lang="en-US" dirty="0"/>
              <a:t>P. Horowitz, W. Hill, The art of Electronics, Third edition, Cambridge University </a:t>
            </a:r>
            <a:endParaRPr lang="cs-CZ" dirty="0" smtClean="0"/>
          </a:p>
          <a:p>
            <a:r>
              <a:rPr lang="en-US" dirty="0" smtClean="0"/>
              <a:t>Press</a:t>
            </a:r>
            <a:r>
              <a:rPr lang="en-US" dirty="0"/>
              <a:t>, 1980, 1989, </a:t>
            </a:r>
            <a:r>
              <a:rPr lang="en-US" dirty="0" smtClean="0"/>
              <a:t>2015</a:t>
            </a:r>
            <a:r>
              <a:rPr lang="cs-CZ" dirty="0" smtClean="0"/>
              <a:t>.</a:t>
            </a:r>
          </a:p>
          <a:p>
            <a:r>
              <a:rPr lang="en-US" dirty="0"/>
              <a:t>Richard. C. Dorf, et. al., The electrical engineering handbook, Electronics, Power Electronics</a:t>
            </a:r>
            <a:r>
              <a:rPr lang="en-US" dirty="0" smtClean="0"/>
              <a:t>,</a:t>
            </a:r>
            <a:r>
              <a:rPr lang="cs-CZ" dirty="0" smtClean="0"/>
              <a:t> </a:t>
            </a:r>
            <a:r>
              <a:rPr lang="en-US" dirty="0" smtClean="0"/>
              <a:t>Optoelectronics</a:t>
            </a:r>
            <a:r>
              <a:rPr lang="en-US" dirty="0"/>
              <a:t>, Microwaves, Electromagnetics, and Radar Third edition, Taylor &amp; Francis (2006).</a:t>
            </a:r>
          </a:p>
          <a:p>
            <a:r>
              <a:rPr lang="en-US" dirty="0"/>
              <a:t>Donald A. </a:t>
            </a:r>
            <a:r>
              <a:rPr lang="en-US" dirty="0" err="1"/>
              <a:t>Neamen</a:t>
            </a:r>
            <a:r>
              <a:rPr lang="en-US" dirty="0"/>
              <a:t>, Microelectronics Circuit Analysis and Design, Published by McGraw-Hill</a:t>
            </a:r>
          </a:p>
          <a:p>
            <a:r>
              <a:rPr lang="en-US" dirty="0"/>
              <a:t>(2010</a:t>
            </a:r>
            <a:r>
              <a:rPr lang="en-US" dirty="0" smtClean="0"/>
              <a:t>).</a:t>
            </a:r>
            <a:endParaRPr lang="cs-CZ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212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8101013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685800" y="381000"/>
            <a:ext cx="5891213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dirty="0"/>
              <a:t>Pásová struktura PN přechodu s přiloženým vnějším napětím </a:t>
            </a:r>
          </a:p>
          <a:p>
            <a:pPr marL="342900" indent="-342900">
              <a:buFontTx/>
              <a:buAutoNum type="alphaLcParenR"/>
              <a:defRPr/>
            </a:pPr>
            <a:r>
              <a:rPr lang="cs-CZ" dirty="0"/>
              <a:t>bez napětí</a:t>
            </a:r>
          </a:p>
          <a:p>
            <a:pPr marL="342900" indent="-342900">
              <a:buFontTx/>
              <a:buAutoNum type="alphaLcParenR"/>
              <a:defRPr/>
            </a:pPr>
            <a:r>
              <a:rPr lang="cs-CZ" dirty="0"/>
              <a:t>závěrný směr napětí</a:t>
            </a:r>
          </a:p>
          <a:p>
            <a:pPr marL="342900" indent="-342900">
              <a:buFontTx/>
              <a:buAutoNum type="alphaLcParenR"/>
              <a:defRPr/>
            </a:pPr>
            <a:r>
              <a:rPr lang="cs-CZ" dirty="0"/>
              <a:t>propustný směr napětí</a:t>
            </a:r>
          </a:p>
        </p:txBody>
      </p:sp>
    </p:spTree>
    <p:extLst>
      <p:ext uri="{BB962C8B-B14F-4D97-AF65-F5344CB8AC3E}">
        <p14:creationId xmlns:p14="http://schemas.microsoft.com/office/powerpoint/2010/main" val="212874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81000" y="228600"/>
            <a:ext cx="3451225" cy="17541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b="1" dirty="0"/>
              <a:t>PN přechod v propustném směru</a:t>
            </a:r>
          </a:p>
          <a:p>
            <a:pPr>
              <a:defRPr/>
            </a:pPr>
            <a:endParaRPr lang="cs-CZ" dirty="0"/>
          </a:p>
          <a:p>
            <a:pPr marL="285750" indent="-285750">
              <a:buFontTx/>
              <a:buChar char="-"/>
              <a:defRPr/>
            </a:pPr>
            <a:r>
              <a:rPr lang="cs-CZ" dirty="0"/>
              <a:t>injekce minoritních nosičů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Difúze minoritních nosičů směrem</a:t>
            </a:r>
          </a:p>
          <a:p>
            <a:pPr>
              <a:defRPr/>
            </a:pPr>
            <a:r>
              <a:rPr lang="cs-CZ" dirty="0"/>
              <a:t>od PN přechodu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358" y="90699"/>
            <a:ext cx="4152188" cy="291108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957" y="3079421"/>
            <a:ext cx="6329773" cy="362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88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TextovéPole 2"/>
          <p:cNvSpPr txBox="1">
            <a:spLocks noChangeArrowheads="1"/>
          </p:cNvSpPr>
          <p:nvPr/>
        </p:nvSpPr>
        <p:spPr bwMode="auto">
          <a:xfrm>
            <a:off x="457200" y="228600"/>
            <a:ext cx="5040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/>
              <a:t>Volt-ampérová charakteristika diody</a:t>
            </a:r>
          </a:p>
        </p:txBody>
      </p:sp>
      <p:pic>
        <p:nvPicPr>
          <p:cNvPr id="141316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4400"/>
            <a:ext cx="3008313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317" name="TextovéPole 4"/>
          <p:cNvSpPr txBox="1">
            <a:spLocks noChangeArrowheads="1"/>
          </p:cNvSpPr>
          <p:nvPr/>
        </p:nvSpPr>
        <p:spPr bwMode="auto">
          <a:xfrm>
            <a:off x="3817938" y="1189038"/>
            <a:ext cx="16795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diodová rovnice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407" y="2057400"/>
            <a:ext cx="6034879" cy="448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91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362200"/>
            <a:ext cx="4824413" cy="373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39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51752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340" name="TextovéPole 4"/>
          <p:cNvSpPr txBox="1">
            <a:spLocks noChangeArrowheads="1"/>
          </p:cNvSpPr>
          <p:nvPr/>
        </p:nvSpPr>
        <p:spPr bwMode="auto">
          <a:xfrm>
            <a:off x="609600" y="990600"/>
            <a:ext cx="68087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V</a:t>
            </a:r>
            <a:r>
              <a:rPr lang="cs-CZ" altLang="cs-CZ" sz="1800" baseline="-25000"/>
              <a:t>F</a:t>
            </a:r>
            <a:r>
              <a:rPr lang="cs-CZ" altLang="cs-CZ" sz="1800"/>
              <a:t> -  prahové napětí diody  (Si dioda  V</a:t>
            </a:r>
            <a:r>
              <a:rPr lang="cs-CZ" altLang="cs-CZ" sz="1800" baseline="-25000"/>
              <a:t>F</a:t>
            </a:r>
            <a:r>
              <a:rPr lang="cs-CZ" altLang="cs-CZ" sz="1800"/>
              <a:t> = 0.6 V,   Ge dioda V</a:t>
            </a:r>
            <a:r>
              <a:rPr lang="cs-CZ" altLang="cs-CZ" sz="1800" baseline="-25000"/>
              <a:t>F</a:t>
            </a:r>
            <a:r>
              <a:rPr lang="cs-CZ" altLang="cs-CZ" sz="1800"/>
              <a:t> = 0.2 V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V</a:t>
            </a:r>
            <a:r>
              <a:rPr lang="cs-CZ" altLang="cs-CZ" sz="1800" baseline="-25000"/>
              <a:t>R</a:t>
            </a:r>
            <a:r>
              <a:rPr lang="cs-CZ" altLang="cs-CZ" sz="1800"/>
              <a:t> -  průrazné napětí diody </a:t>
            </a:r>
          </a:p>
        </p:txBody>
      </p:sp>
    </p:spTree>
    <p:extLst>
      <p:ext uri="{BB962C8B-B14F-4D97-AF65-F5344CB8AC3E}">
        <p14:creationId xmlns:p14="http://schemas.microsoft.com/office/powerpoint/2010/main" val="29596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19177" y="207033"/>
            <a:ext cx="3976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Teplotní závislost parametrů diody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ovéPole 2"/>
              <p:cNvSpPr txBox="1"/>
              <p:nvPr/>
            </p:nvSpPr>
            <p:spPr>
              <a:xfrm>
                <a:off x="258792" y="646980"/>
                <a:ext cx="8610114" cy="5509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 smtClean="0"/>
                  <a:t>Pro proud diodou platí vztah:</a:t>
                </a:r>
              </a:p>
              <a:p>
                <a:endParaRPr lang="cs-CZ" dirty="0"/>
              </a:p>
              <a:p>
                <a14:m>
                  <m:oMath xmlns:m="http://schemas.openxmlformats.org/officeDocument/2006/math">
                    <m:r>
                      <a:rPr lang="cs-CZ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cs-CZ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cs-CZ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cs-CZ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cs-CZ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f>
                          <m:fPr>
                            <m:ctrlPr>
                              <a:rPr lang="cs-CZ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cs-CZ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cs-CZ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cs-CZ" b="0" i="1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sub>
                            </m:sSub>
                          </m:num>
                          <m:den>
                            <m:r>
                              <a:rPr lang="cs-CZ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cs-CZ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cs-CZ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cs-CZ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</m:sSub>
                          </m:den>
                        </m:f>
                      </m:sup>
                    </m:sSup>
                  </m:oMath>
                </a14:m>
                <a:r>
                  <a:rPr lang="cs-CZ" dirty="0" smtClean="0"/>
                  <a:t>-1</a:t>
                </a:r>
                <a:r>
                  <a:rPr lang="en-US" dirty="0" smtClean="0"/>
                  <a:t>)</a:t>
                </a:r>
              </a:p>
              <a:p>
                <a:endParaRPr lang="en-US" dirty="0"/>
              </a:p>
              <a:p>
                <a:r>
                  <a:rPr lang="cs-CZ" dirty="0" smtClean="0"/>
                  <a:t>k</a:t>
                </a:r>
                <a:r>
                  <a:rPr lang="en-US" dirty="0" smtClean="0"/>
                  <a:t>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en-US" dirty="0" smtClean="0"/>
                  <a:t> je nap</a:t>
                </a:r>
                <a:r>
                  <a:rPr lang="cs-CZ" dirty="0" err="1" smtClean="0"/>
                  <a:t>ětí</a:t>
                </a:r>
                <a:r>
                  <a:rPr lang="cs-CZ" dirty="0" smtClean="0"/>
                  <a:t> na diodě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cs-CZ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cs-CZ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cs-CZ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𝑘𝑇</m:t>
                        </m:r>
                      </m:num>
                      <m:den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</m:oMath>
                </a14:m>
                <a:r>
                  <a:rPr lang="cs-CZ" dirty="0" smtClean="0"/>
                  <a:t>    kde </a:t>
                </a:r>
                <a:r>
                  <a:rPr lang="cs-CZ" i="1" dirty="0" smtClean="0"/>
                  <a:t>k</a:t>
                </a:r>
                <a:r>
                  <a:rPr lang="cs-CZ" dirty="0" smtClean="0"/>
                  <a:t> – </a:t>
                </a:r>
                <a:r>
                  <a:rPr lang="cs-CZ" dirty="0" err="1" smtClean="0"/>
                  <a:t>Boltzmanova</a:t>
                </a:r>
                <a:r>
                  <a:rPr lang="cs-CZ" dirty="0" smtClean="0"/>
                  <a:t> konstanta, e- náboj elektronu, T- termodynamická teplota</a:t>
                </a:r>
              </a:p>
              <a:p>
                <a:endParaRPr lang="cs-CZ" dirty="0"/>
              </a:p>
              <a:p>
                <a:r>
                  <a:rPr lang="cs-CZ" i="1" dirty="0" smtClean="0"/>
                  <a:t>I</a:t>
                </a:r>
                <a:r>
                  <a:rPr lang="cs-CZ" i="1" baseline="-25000" dirty="0" smtClean="0"/>
                  <a:t>S</a:t>
                </a:r>
                <a:r>
                  <a:rPr lang="cs-CZ" i="1" dirty="0" smtClean="0"/>
                  <a:t> </a:t>
                </a:r>
                <a:r>
                  <a:rPr lang="cs-CZ" dirty="0" smtClean="0"/>
                  <a:t> je silně závislé na teplotě</a:t>
                </a:r>
              </a:p>
              <a:p>
                <a:endParaRPr lang="cs-CZ" i="1" dirty="0"/>
              </a:p>
              <a:p>
                <a:r>
                  <a:rPr lang="cs-CZ" dirty="0" smtClean="0"/>
                  <a:t>Můžeme pro závislost </a:t>
                </a:r>
                <a:r>
                  <a:rPr lang="cs-CZ" i="1" dirty="0" smtClean="0"/>
                  <a:t>I</a:t>
                </a:r>
                <a:r>
                  <a:rPr lang="cs-CZ" i="1" baseline="-25000" dirty="0" smtClean="0"/>
                  <a:t>S</a:t>
                </a:r>
                <a:r>
                  <a:rPr lang="cs-CZ" i="1" dirty="0" smtClean="0"/>
                  <a:t> (T)  </a:t>
                </a:r>
                <a:r>
                  <a:rPr lang="cs-CZ" dirty="0" smtClean="0"/>
                  <a:t>napsat pro dvě různé teploty:</a:t>
                </a:r>
              </a:p>
              <a:p>
                <a:endParaRPr lang="cs-CZ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cs-CZ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cs-CZ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cs-C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cs-CZ" dirty="0" smtClean="0"/>
              </a:p>
              <a:p>
                <a:endParaRPr lang="cs-CZ" dirty="0"/>
              </a:p>
              <a:p>
                <a:r>
                  <a:rPr lang="cs-CZ" dirty="0" smtClean="0"/>
                  <a:t> </a:t>
                </a:r>
                <a14:m>
                  <m:oMath xmlns:m="http://schemas.openxmlformats.org/officeDocument/2006/math">
                    <m:r>
                      <a:rPr lang="cs-CZ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je </a:t>
                </a:r>
                <a:r>
                  <a:rPr lang="en-US" dirty="0" err="1" smtClean="0"/>
                  <a:t>konstanta</a:t>
                </a:r>
                <a:r>
                  <a:rPr lang="en-US" dirty="0" smtClean="0"/>
                  <a:t> v </a:t>
                </a:r>
                <a:r>
                  <a:rPr lang="en-US" dirty="0" err="1" smtClean="0"/>
                  <a:t>rozsahu</a:t>
                </a:r>
                <a:r>
                  <a:rPr lang="en-US" dirty="0" smtClean="0"/>
                  <a:t> 0.06- </a:t>
                </a:r>
                <a:r>
                  <a:rPr lang="cs-CZ" dirty="0" smtClean="0"/>
                  <a:t>0.</a:t>
                </a:r>
                <a:r>
                  <a:rPr lang="en-US" dirty="0" smtClean="0"/>
                  <a:t>1</a:t>
                </a:r>
              </a:p>
              <a:p>
                <a:r>
                  <a:rPr lang="en-US" dirty="0" smtClean="0"/>
                  <a:t>P</a:t>
                </a:r>
                <a:r>
                  <a:rPr lang="cs-CZ" dirty="0" err="1" smtClean="0"/>
                  <a:t>ředpokládejme</a:t>
                </a:r>
                <a:r>
                  <a:rPr lang="cs-CZ" dirty="0" smtClean="0"/>
                  <a:t>, že diodou prochází konstantní proud </a:t>
                </a:r>
                <a:r>
                  <a:rPr lang="cs-CZ" i="1" dirty="0" err="1" smtClean="0"/>
                  <a:t>i</a:t>
                </a:r>
                <a:r>
                  <a:rPr lang="cs-CZ" i="1" baseline="-25000" dirty="0" err="1" smtClean="0"/>
                  <a:t>D</a:t>
                </a:r>
                <a:r>
                  <a:rPr lang="cs-CZ" i="1" dirty="0" smtClean="0"/>
                  <a:t> </a:t>
                </a:r>
                <a14:m>
                  <m:oMath xmlns:m="http://schemas.openxmlformats.org/officeDocument/2006/math">
                    <m:r>
                      <a:rPr lang="cs-CZ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r>
                      <a:rPr lang="cs-CZ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cs-CZ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sub>
                    </m:sSub>
                  </m:oMath>
                </a14:m>
                <a:endParaRPr lang="cs-CZ" dirty="0" smtClean="0"/>
              </a:p>
              <a:p>
                <a:r>
                  <a:rPr lang="cs-CZ" dirty="0" smtClean="0"/>
                  <a:t>Pro napětí na diodě </a:t>
                </a:r>
                <a:r>
                  <a:rPr lang="cs-CZ" i="1" dirty="0" smtClean="0"/>
                  <a:t>u</a:t>
                </a:r>
                <a:r>
                  <a:rPr lang="cs-CZ" i="1" baseline="-25000" dirty="0" smtClean="0"/>
                  <a:t>D1</a:t>
                </a:r>
                <a:r>
                  <a:rPr lang="cs-CZ" dirty="0" smtClean="0"/>
                  <a:t> a </a:t>
                </a:r>
                <a:r>
                  <a:rPr lang="cs-CZ" i="1" dirty="0" smtClean="0"/>
                  <a:t>u</a:t>
                </a:r>
                <a:r>
                  <a:rPr lang="cs-CZ" i="1" baseline="-25000" dirty="0" smtClean="0"/>
                  <a:t>D2</a:t>
                </a:r>
                <a:r>
                  <a:rPr lang="cs-CZ" baseline="-25000" dirty="0" smtClean="0"/>
                  <a:t> </a:t>
                </a:r>
                <a:r>
                  <a:rPr lang="cs-CZ" dirty="0" smtClean="0"/>
                  <a:t>při teplotě  </a:t>
                </a:r>
                <a:r>
                  <a:rPr lang="cs-CZ" i="1" dirty="0" smtClean="0"/>
                  <a:t>T</a:t>
                </a:r>
                <a:r>
                  <a:rPr lang="cs-CZ" i="1" baseline="-25000" dirty="0" smtClean="0"/>
                  <a:t>1</a:t>
                </a:r>
                <a:r>
                  <a:rPr lang="cs-CZ" i="1" dirty="0" smtClean="0"/>
                  <a:t> </a:t>
                </a:r>
                <a:r>
                  <a:rPr lang="cs-CZ" dirty="0" smtClean="0"/>
                  <a:t>a </a:t>
                </a:r>
                <a:r>
                  <a:rPr lang="cs-CZ" i="1" dirty="0" smtClean="0"/>
                  <a:t>T</a:t>
                </a:r>
                <a:r>
                  <a:rPr lang="cs-CZ" i="1" baseline="-25000" dirty="0" smtClean="0"/>
                  <a:t>2  </a:t>
                </a:r>
                <a:r>
                  <a:rPr lang="cs-CZ" dirty="0" smtClean="0"/>
                  <a:t>platí přibližné vztahy:</a:t>
                </a:r>
              </a:p>
              <a:p>
                <a:endParaRPr lang="cs-CZ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cs-CZ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cs-CZ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cs-CZ" b="0" i="1" smtClean="0">
                        <a:latin typeface="Cambria Math" panose="02040503050406030204" pitchFamily="18" charset="0"/>
                      </a:rPr>
                      <m:t>𝑛</m:t>
                    </m:r>
                    <m:sSub>
                      <m:sSubPr>
                        <m:ctrlPr>
                          <a:rPr lang="cs-CZ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cs-CZ" b="0" i="1" smtClean="0">
                        <a:latin typeface="Cambria Math" panose="02040503050406030204" pitchFamily="18" charset="0"/>
                      </a:rPr>
                      <m:t>𝑙𝑛</m:t>
                    </m:r>
                    <m:f>
                      <m:fPr>
                        <m:ctrlPr>
                          <a:rPr lang="cs-CZ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cs-CZ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cs-CZ" dirty="0" smtClean="0"/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cs-CZ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cs-CZ" i="1">
                        <a:latin typeface="Cambria Math" panose="02040503050406030204" pitchFamily="18" charset="0"/>
                      </a:rPr>
                      <m:t>𝑛</m:t>
                    </m:r>
                    <m:sSub>
                      <m:sSubPr>
                        <m:ctrlPr>
                          <a:rPr lang="cs-CZ" i="1">
                            <a:latin typeface="Cambria Math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cs-CZ" i="1">
                        <a:latin typeface="Cambria Math" panose="02040503050406030204" pitchFamily="18" charset="0"/>
                      </a:rPr>
                      <m:t>𝑙𝑛</m:t>
                    </m:r>
                    <m:f>
                      <m:fPr>
                        <m:ctrlPr>
                          <a:rPr lang="cs-CZ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cs-CZ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cs-CZ" dirty="0" smtClean="0"/>
              </a:p>
            </p:txBody>
          </p:sp>
        </mc:Choice>
        <mc:Fallback xmlns="">
          <p:sp>
            <p:nvSpPr>
              <p:cNvPr id="3" name="TextovéPo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792" y="646980"/>
                <a:ext cx="8610114" cy="5509072"/>
              </a:xfrm>
              <a:prstGeom prst="rect">
                <a:avLst/>
              </a:prstGeom>
              <a:blipFill rotWithShape="1">
                <a:blip r:embed="rId2"/>
                <a:stretch>
                  <a:fillRect l="-566" t="-553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5778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ovéPole 1"/>
              <p:cNvSpPr txBox="1"/>
              <p:nvPr/>
            </p:nvSpPr>
            <p:spPr>
              <a:xfrm>
                <a:off x="603849" y="836762"/>
                <a:ext cx="7720642" cy="4724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Pak lze odvodit vztah pro změnu napětí na diodě </a:t>
                </a:r>
                <a14:m>
                  <m:oMath xmlns:m="http://schemas.openxmlformats.org/officeDocument/2006/math">
                    <m:r>
                      <a:rPr lang="cs-CZ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cs-CZ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cs-CZ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cs-CZ" dirty="0" smtClean="0"/>
                  <a:t>při změně teploty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cs-CZ" dirty="0" smtClean="0"/>
                  <a:t>T</a:t>
                </a:r>
              </a:p>
              <a:p>
                <a:r>
                  <a:rPr lang="cs-CZ" dirty="0" smtClean="0"/>
                  <a:t>při konstantním proudu diodou </a:t>
                </a:r>
                <a:r>
                  <a:rPr lang="cs-CZ" i="1" dirty="0" err="1" smtClean="0"/>
                  <a:t>i</a:t>
                </a:r>
                <a:r>
                  <a:rPr lang="cs-CZ" i="1" baseline="-25000" dirty="0" err="1" smtClean="0"/>
                  <a:t>D</a:t>
                </a:r>
                <a:r>
                  <a:rPr lang="cs-CZ" dirty="0"/>
                  <a:t> </a:t>
                </a:r>
                <a:r>
                  <a:rPr lang="cs-CZ" dirty="0" smtClean="0"/>
                  <a:t>:</a:t>
                </a:r>
              </a:p>
              <a:p>
                <a:endParaRPr lang="cs-CZ" dirty="0"/>
              </a:p>
              <a:p>
                <a14:m>
                  <m:oMath xmlns:m="http://schemas.openxmlformats.org/officeDocument/2006/math">
                    <m:r>
                      <a:rPr lang="cs-CZ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cs-CZ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cs-CZ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𝑛𝑘</m:t>
                        </m:r>
                        <m:r>
                          <a:rPr lang="cs-CZ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cs-CZ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  <m:r>
                          <m:rPr>
                            <m:nor/>
                          </m:rPr>
                          <a:rPr lang="cs-CZ" dirty="0"/>
                          <m:t> </m:t>
                        </m:r>
                      </m:num>
                      <m:den>
                        <m: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den>
                    </m:f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𝑙𝑛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𝐷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𝑆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r>
                          <a:rPr lang="cs-CZ" b="0" i="1" smtClean="0">
                            <a:latin typeface="Cambria Math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f>
                      <m:fPr>
                        <m:ctrlPr>
                          <a:rPr lang="en-US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den>
                    </m:f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Pak p</a:t>
                </a:r>
                <a:r>
                  <a:rPr lang="cs-CZ" dirty="0" err="1" smtClean="0"/>
                  <a:t>řibližně</a:t>
                </a:r>
                <a:r>
                  <a:rPr lang="cs-CZ" dirty="0" smtClean="0"/>
                  <a:t> platí: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sSub>
                            <m:sSubPr>
                              <m:ctrlPr>
                                <a:rPr lang="cs-CZ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cs-CZ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num>
                        <m:den>
                          <m:r>
                            <a:rPr lang="cs-C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cs-C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cs-CZ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cs-CZ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𝑛𝑘</m:t>
                          </m:r>
                        </m:num>
                        <m:den>
                          <m:r>
                            <a:rPr lang="cs-CZ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𝑙𝑛</m:t>
                          </m:r>
                          <m:f>
                            <m:fPr>
                              <m:ctrlPr>
                                <a:rPr lang="en-US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𝑆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cs-CZ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cs-CZ" dirty="0" smtClean="0"/>
              </a:p>
              <a:p>
                <a:endParaRPr lang="cs-CZ" dirty="0"/>
              </a:p>
              <a:p>
                <a:r>
                  <a:rPr lang="cs-CZ" dirty="0" smtClean="0"/>
                  <a:t>Teplotní součinitel </a:t>
                </a:r>
                <a:r>
                  <a:rPr lang="en-US" dirty="0" smtClean="0"/>
                  <a:t>k</a:t>
                </a:r>
                <a:r>
                  <a:rPr lang="cs-CZ" dirty="0" err="1" smtClean="0"/>
                  <a:t>řemíkových</a:t>
                </a:r>
                <a:r>
                  <a:rPr lang="cs-CZ" dirty="0" smtClean="0"/>
                  <a:t> diod se v praxi pohybuje v okolí teplot </a:t>
                </a:r>
                <a:r>
                  <a:rPr lang="cs-CZ" i="1" dirty="0" smtClean="0"/>
                  <a:t>T</a:t>
                </a:r>
                <a:r>
                  <a:rPr lang="cs-CZ" i="1" baseline="-25000" dirty="0" smtClean="0"/>
                  <a:t>1</a:t>
                </a:r>
                <a:r>
                  <a:rPr lang="cs-CZ" dirty="0" smtClean="0"/>
                  <a:t> =300 K v rozmezí</a:t>
                </a:r>
              </a:p>
              <a:p>
                <a:endParaRPr lang="cs-CZ" dirty="0"/>
              </a:p>
              <a:p>
                <a:r>
                  <a:rPr lang="cs-CZ" dirty="0" smtClean="0">
                    <a:ea typeface="Cambria Math" panose="02040503050406030204" pitchFamily="18" charset="0"/>
                  </a:rPr>
                  <a:t>-4 </a:t>
                </a:r>
                <a:r>
                  <a:rPr lang="cs-CZ" dirty="0" err="1" smtClean="0">
                    <a:ea typeface="Cambria Math" panose="02040503050406030204" pitchFamily="18" charset="0"/>
                  </a:rPr>
                  <a:t>mV</a:t>
                </a:r>
                <a:r>
                  <a:rPr lang="en-US" dirty="0" smtClean="0">
                    <a:ea typeface="Cambria Math" panose="02040503050406030204" pitchFamily="18" charset="0"/>
                  </a:rPr>
                  <a:t>/</a:t>
                </a:r>
                <a:r>
                  <a:rPr lang="en-US" baseline="30000" dirty="0" smtClean="0">
                    <a:ea typeface="Cambria Math" panose="02040503050406030204" pitchFamily="18" charset="0"/>
                  </a:rPr>
                  <a:t>0</a:t>
                </a:r>
                <a:r>
                  <a:rPr lang="en-US" dirty="0" smtClean="0">
                    <a:ea typeface="Cambria Math" panose="02040503050406030204" pitchFamily="18" charset="0"/>
                  </a:rPr>
                  <a:t>C 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sSub>
                          <m:sSubPr>
                            <m:ctrlPr>
                              <a:rPr lang="cs-CZ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cs-CZ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</m:num>
                      <m:den>
                        <m:r>
                          <a:rPr lang="cs-CZ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cs-CZ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dirty="0" smtClean="0"/>
                  <a:t> &lt; 0,       b</a:t>
                </a:r>
                <a:r>
                  <a:rPr lang="cs-CZ" dirty="0" err="1" smtClean="0"/>
                  <a:t>ěžně</a:t>
                </a:r>
                <a:r>
                  <a:rPr lang="cs-CZ" dirty="0" smtClean="0"/>
                  <a:t> se teplotní součinitel pohybuje kolem hodnoty:</a:t>
                </a:r>
              </a:p>
              <a:p>
                <a:endParaRPr lang="cs-CZ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cs-CZ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sSub>
                          <m:sSubPr>
                            <m:ctrlPr>
                              <a:rPr lang="cs-CZ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cs-CZ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</m:num>
                      <m:den>
                        <m:r>
                          <a:rPr lang="cs-CZ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cs-CZ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den>
                    </m:f>
                    <m:r>
                      <a:rPr lang="cs-CZ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cs-CZ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2,5 </m:t>
                    </m:r>
                    <m:r>
                      <m:rPr>
                        <m:sty m:val="p"/>
                      </m:rPr>
                      <a:rPr lang="cs-CZ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mV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</m:oMath>
                </a14:m>
                <a:r>
                  <a:rPr lang="en-US" baseline="30000" dirty="0" smtClean="0"/>
                  <a:t>0</a:t>
                </a:r>
                <a:r>
                  <a:rPr lang="en-US" dirty="0" smtClean="0"/>
                  <a:t>C</a:t>
                </a:r>
                <a:r>
                  <a:rPr lang="cs-CZ" dirty="0" smtClean="0"/>
                  <a:t>   v   okolí teploty     </a:t>
                </a:r>
                <a:r>
                  <a:rPr lang="cs-CZ" i="1" dirty="0"/>
                  <a:t>T</a:t>
                </a:r>
                <a:r>
                  <a:rPr lang="cs-CZ" i="1" baseline="-25000" dirty="0"/>
                  <a:t>1</a:t>
                </a:r>
                <a:r>
                  <a:rPr lang="cs-CZ" dirty="0"/>
                  <a:t> =300 K</a:t>
                </a:r>
                <a:r>
                  <a:rPr lang="cs-CZ" dirty="0" smtClean="0"/>
                  <a:t>  </a:t>
                </a:r>
                <a:endParaRPr lang="en-US" dirty="0"/>
              </a:p>
            </p:txBody>
          </p:sp>
        </mc:Choice>
        <mc:Fallback>
          <p:sp>
            <p:nvSpPr>
              <p:cNvPr id="2" name="TextovéPo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49" y="836762"/>
                <a:ext cx="7720642" cy="4724435"/>
              </a:xfrm>
              <a:prstGeom prst="rect">
                <a:avLst/>
              </a:prstGeom>
              <a:blipFill rotWithShape="1">
                <a:blip r:embed="rId2"/>
                <a:stretch>
                  <a:fillRect l="-631" t="-64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ovéPole 3"/>
          <p:cNvSpPr txBox="1"/>
          <p:nvPr/>
        </p:nvSpPr>
        <p:spPr>
          <a:xfrm>
            <a:off x="319177" y="207033"/>
            <a:ext cx="3976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Teplotní závislost parametrů diody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25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177" y="1154683"/>
            <a:ext cx="4078465" cy="3417644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319177" y="207033"/>
            <a:ext cx="3976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Teplotní závislost parametrů diody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46649" y="4770408"/>
            <a:ext cx="3769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Příklad volt-ampérové charakteristiky diody pro různé teploty PN přechodu</a:t>
            </a:r>
            <a:endParaRPr lang="en-US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8486" y="1514940"/>
            <a:ext cx="4524805" cy="298333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710023" y="4858527"/>
            <a:ext cx="3806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Závislost  napětí   Si  diody   na  teplotě</a:t>
            </a:r>
          </a:p>
          <a:p>
            <a:r>
              <a:rPr lang="cs-CZ" dirty="0" smtClean="0"/>
              <a:t>při konstantním proudu diodou.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03264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1534</TotalTime>
  <Words>905</Words>
  <Application>Microsoft Office PowerPoint</Application>
  <PresentationFormat>Předvádění na obrazovce (4:3)</PresentationFormat>
  <Paragraphs>136</Paragraphs>
  <Slides>24</Slides>
  <Notes>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5" baseType="lpstr"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hubicka</dc:creator>
  <cp:lastModifiedBy>Hubička</cp:lastModifiedBy>
  <cp:revision>55</cp:revision>
  <dcterms:created xsi:type="dcterms:W3CDTF">2019-07-16T06:27:36Z</dcterms:created>
  <dcterms:modified xsi:type="dcterms:W3CDTF">2024-11-10T17:01:12Z</dcterms:modified>
</cp:coreProperties>
</file>