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95" r:id="rId8"/>
    <p:sldId id="296" r:id="rId9"/>
    <p:sldId id="297" r:id="rId10"/>
    <p:sldId id="262" r:id="rId11"/>
    <p:sldId id="294" r:id="rId12"/>
    <p:sldId id="263" r:id="rId13"/>
    <p:sldId id="264" r:id="rId14"/>
    <p:sldId id="265" r:id="rId15"/>
    <p:sldId id="288" r:id="rId16"/>
    <p:sldId id="290" r:id="rId17"/>
    <p:sldId id="266" r:id="rId18"/>
    <p:sldId id="287" r:id="rId19"/>
    <p:sldId id="291" r:id="rId20"/>
    <p:sldId id="267" r:id="rId21"/>
    <p:sldId id="268" r:id="rId22"/>
    <p:sldId id="293" r:id="rId23"/>
    <p:sldId id="292" r:id="rId24"/>
    <p:sldId id="28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bicka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86564-3596-48FA-A782-943B242E41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9FB2-312A-4087-B3C3-84A8431A9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F47846-896E-46EE-81F2-1161B1D0FCC6}" type="slidenum">
              <a:rPr lang="cs-CZ" altLang="en-US" smtClean="0"/>
              <a:pPr>
                <a:spcBef>
                  <a:spcPct val="0"/>
                </a:spcBef>
              </a:pPr>
              <a:t>16</a:t>
            </a:fld>
            <a:endParaRPr lang="cs-CZ" alt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93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F47846-896E-46EE-81F2-1161B1D0FCC6}" type="slidenum">
              <a:rPr lang="cs-CZ" altLang="en-US" smtClean="0"/>
              <a:pPr>
                <a:spcBef>
                  <a:spcPct val="0"/>
                </a:spcBef>
              </a:pPr>
              <a:t>17</a:t>
            </a:fld>
            <a:endParaRPr lang="cs-CZ" alt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107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F47846-896E-46EE-81F2-1161B1D0FCC6}" type="slidenum">
              <a:rPr lang="cs-CZ" altLang="en-US" smtClean="0"/>
              <a:pPr>
                <a:spcBef>
                  <a:spcPct val="0"/>
                </a:spcBef>
              </a:pPr>
              <a:t>18</a:t>
            </a:fld>
            <a:endParaRPr lang="cs-CZ" alt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519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E07D13-7517-4CE7-A646-74F826E8479C}" type="slidenum">
              <a:rPr lang="cs-CZ" altLang="en-US" smtClean="0"/>
              <a:pPr>
                <a:spcBef>
                  <a:spcPct val="0"/>
                </a:spcBef>
              </a:pPr>
              <a:t>20</a:t>
            </a:fld>
            <a:endParaRPr lang="cs-CZ" alt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187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B777C3-1C34-44B8-A065-85D4525A569B}" type="slidenum">
              <a:rPr lang="cs-CZ" altLang="en-US" smtClean="0"/>
              <a:pPr>
                <a:spcBef>
                  <a:spcPct val="0"/>
                </a:spcBef>
              </a:pPr>
              <a:t>21</a:t>
            </a:fld>
            <a:endParaRPr lang="cs-CZ" alt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613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2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5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7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2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0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1063"/>
            <a:ext cx="6142038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extovéPole 1"/>
          <p:cNvSpPr txBox="1">
            <a:spLocks noChangeArrowheads="1"/>
          </p:cNvSpPr>
          <p:nvPr/>
        </p:nvSpPr>
        <p:spPr bwMode="auto">
          <a:xfrm>
            <a:off x="381000" y="50800"/>
            <a:ext cx="5791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Polovodičové diody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pásová struktura polovodičů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04888"/>
            <a:ext cx="5873750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4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ovéPole 1"/>
          <p:cNvSpPr txBox="1">
            <a:spLocks noChangeArrowheads="1"/>
          </p:cNvSpPr>
          <p:nvPr/>
        </p:nvSpPr>
        <p:spPr bwMode="auto">
          <a:xfrm>
            <a:off x="533400" y="4572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Různé typy diod </a:t>
            </a:r>
          </a:p>
        </p:txBody>
      </p:sp>
      <p:pic>
        <p:nvPicPr>
          <p:cNvPr id="14336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674813"/>
            <a:ext cx="461803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60538"/>
            <a:ext cx="18065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3400" y="3962400"/>
            <a:ext cx="7994650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  <a:defRPr/>
            </a:pPr>
            <a:r>
              <a:rPr lang="cs-CZ" dirty="0"/>
              <a:t>usměrňovací dioda  -  používá se k usměrňování střídavého výkonu nebo signálu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dirty="0" err="1"/>
              <a:t>Zenerova</a:t>
            </a:r>
            <a:r>
              <a:rPr lang="cs-CZ" dirty="0"/>
              <a:t> dioda -  používá se k omezení nebo stabilizaci napětí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dirty="0" err="1"/>
              <a:t>Schottkyho</a:t>
            </a:r>
            <a:r>
              <a:rPr lang="cs-CZ" dirty="0"/>
              <a:t> dioda – rychlá detekční dioda (kov-polovodič V</a:t>
            </a:r>
            <a:r>
              <a:rPr lang="cs-CZ" baseline="-25000" dirty="0"/>
              <a:t>F</a:t>
            </a:r>
            <a:r>
              <a:rPr lang="cs-CZ" dirty="0"/>
              <a:t> = 0.3 V)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dirty="0"/>
              <a:t>kapacitní dioda -  lze pomocí velikosti závěrného napětí měnit kapacitu PN </a:t>
            </a:r>
          </a:p>
          <a:p>
            <a:pPr>
              <a:defRPr/>
            </a:pPr>
            <a:r>
              <a:rPr lang="cs-CZ" dirty="0"/>
              <a:t>v závěrném směru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dirty="0"/>
              <a:t>LED dioda   -  zdroj světla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dirty="0"/>
              <a:t>fotodioda  - detektor světla</a:t>
            </a:r>
          </a:p>
        </p:txBody>
      </p:sp>
    </p:spTree>
    <p:extLst>
      <p:ext uri="{BB962C8B-B14F-4D97-AF65-F5344CB8AC3E}">
        <p14:creationId xmlns:p14="http://schemas.microsoft.com/office/powerpoint/2010/main" val="26612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6550" y="358955"/>
            <a:ext cx="2788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Schottkyho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dioda</a:t>
            </a:r>
            <a:endParaRPr lang="en-US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4721" y="956190"/>
            <a:ext cx="4010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-p</a:t>
            </a:r>
            <a:r>
              <a:rPr lang="en-US" sz="2400" dirty="0" err="1" smtClean="0"/>
              <a:t>racuje</a:t>
            </a:r>
            <a:r>
              <a:rPr lang="en-US" sz="2400" dirty="0" smtClean="0"/>
              <a:t> do </a:t>
            </a:r>
            <a:r>
              <a:rPr lang="en-US" sz="2400" dirty="0" err="1" smtClean="0"/>
              <a:t>vysok</a:t>
            </a:r>
            <a:r>
              <a:rPr lang="cs-CZ" sz="2400" dirty="0" err="1" smtClean="0"/>
              <a:t>ých</a:t>
            </a:r>
            <a:r>
              <a:rPr lang="cs-CZ" sz="2400" dirty="0" smtClean="0"/>
              <a:t> frekvencí</a:t>
            </a:r>
          </a:p>
          <a:p>
            <a:r>
              <a:rPr lang="cs-CZ" sz="2400" dirty="0" smtClean="0"/>
              <a:t>-detekce RF signálu</a:t>
            </a:r>
            <a:endParaRPr lang="en-US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2" y="2685059"/>
            <a:ext cx="4128000" cy="38342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37" y="1839670"/>
            <a:ext cx="3827430" cy="411630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13736" y="1112807"/>
            <a:ext cx="406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Schottkyho</a:t>
            </a:r>
            <a:r>
              <a:rPr lang="cs-CZ" dirty="0" smtClean="0"/>
              <a:t> dioda: přechod kov-polovodič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6550" y="2015092"/>
            <a:ext cx="3888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Volt-ampérová charakteristika PN diody</a:t>
            </a:r>
          </a:p>
          <a:p>
            <a:r>
              <a:rPr lang="cs-CZ" dirty="0" smtClean="0"/>
              <a:t>a </a:t>
            </a:r>
            <a:r>
              <a:rPr lang="cs-CZ" dirty="0" err="1" smtClean="0"/>
              <a:t>Schottkyho</a:t>
            </a:r>
            <a:r>
              <a:rPr lang="cs-CZ" dirty="0" smtClean="0"/>
              <a:t> diody.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0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ovéPole 1"/>
          <p:cNvSpPr txBox="1">
            <a:spLocks noChangeArrowheads="1"/>
          </p:cNvSpPr>
          <p:nvPr/>
        </p:nvSpPr>
        <p:spPr bwMode="auto">
          <a:xfrm>
            <a:off x="533400" y="381000"/>
            <a:ext cx="492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/>
              <a:t>Příklady obvodů s polovodičovými diodami</a:t>
            </a:r>
          </a:p>
        </p:txBody>
      </p:sp>
      <p:sp>
        <p:nvSpPr>
          <p:cNvPr id="144387" name="TextovéPole 2"/>
          <p:cNvSpPr txBox="1">
            <a:spLocks noChangeArrowheads="1"/>
          </p:cNvSpPr>
          <p:nvPr/>
        </p:nvSpPr>
        <p:spPr bwMode="auto">
          <a:xfrm>
            <a:off x="533400" y="914400"/>
            <a:ext cx="2608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usměrňovací obvody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detekční obvody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zdroje referenčního napětí</a:t>
            </a:r>
          </a:p>
        </p:txBody>
      </p:sp>
      <p:sp>
        <p:nvSpPr>
          <p:cNvPr id="144388" name="TextovéPole 1"/>
          <p:cNvSpPr txBox="1">
            <a:spLocks noChangeArrowheads="1"/>
          </p:cNvSpPr>
          <p:nvPr/>
        </p:nvSpPr>
        <p:spPr bwMode="auto">
          <a:xfrm>
            <a:off x="509588" y="2057400"/>
            <a:ext cx="2640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Jednocestný usměrňovač</a:t>
            </a:r>
          </a:p>
        </p:txBody>
      </p:sp>
      <p:pic>
        <p:nvPicPr>
          <p:cNvPr id="14438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609850"/>
            <a:ext cx="335438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4800600"/>
            <a:ext cx="48990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9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ovéPole 1"/>
          <p:cNvSpPr txBox="1">
            <a:spLocks noChangeArrowheads="1"/>
          </p:cNvSpPr>
          <p:nvPr/>
        </p:nvSpPr>
        <p:spPr bwMode="auto">
          <a:xfrm>
            <a:off x="1066800" y="468313"/>
            <a:ext cx="257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Dvoucestný usměrňovač</a:t>
            </a:r>
          </a:p>
        </p:txBody>
      </p:sp>
      <p:pic>
        <p:nvPicPr>
          <p:cNvPr id="14541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66395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67595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1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ovéPole 1"/>
          <p:cNvSpPr txBox="1">
            <a:spLocks noChangeArrowheads="1"/>
          </p:cNvSpPr>
          <p:nvPr/>
        </p:nvSpPr>
        <p:spPr bwMode="auto">
          <a:xfrm>
            <a:off x="533400" y="457200"/>
            <a:ext cx="3451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Filtrované dvoucestné usměrnění</a:t>
            </a:r>
          </a:p>
        </p:txBody>
      </p:sp>
      <p:pic>
        <p:nvPicPr>
          <p:cNvPr id="14643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40243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61658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0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1486" y="543465"/>
            <a:ext cx="7309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Diodový stabilizátor 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použití </a:t>
            </a:r>
            <a:r>
              <a:rPr lang="cs-CZ" dirty="0" err="1" smtClean="0"/>
              <a:t>Zenerovy</a:t>
            </a:r>
            <a:r>
              <a:rPr lang="cs-CZ" dirty="0" smtClean="0"/>
              <a:t> diody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stabiliz</a:t>
            </a:r>
            <a:r>
              <a:rPr lang="cs-CZ" dirty="0"/>
              <a:t>á</a:t>
            </a:r>
            <a:r>
              <a:rPr lang="en-US" dirty="0" err="1" smtClean="0"/>
              <a:t>toru</a:t>
            </a:r>
            <a:r>
              <a:rPr lang="cs-CZ" dirty="0" smtClean="0"/>
              <a:t> napětí nebo zdroje referenčního</a:t>
            </a:r>
          </a:p>
          <a:p>
            <a:r>
              <a:rPr lang="cs-CZ" dirty="0"/>
              <a:t> </a:t>
            </a:r>
            <a:r>
              <a:rPr lang="cs-CZ" dirty="0" smtClean="0"/>
              <a:t>    napětí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52" y="2785812"/>
            <a:ext cx="3469068" cy="17407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595" y="1823435"/>
            <a:ext cx="4411801" cy="42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822325" y="498475"/>
            <a:ext cx="29610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dirty="0"/>
              <a:t>Bipolární tranzistory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 </a:t>
            </a:r>
            <a:endParaRPr lang="cs-CZ" altLang="en-US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2" y="2524364"/>
            <a:ext cx="3831300" cy="38107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600" y="2524364"/>
            <a:ext cx="4912320" cy="344723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59124" y="1188254"/>
            <a:ext cx="708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První tranzistor byl realizován 1947 (Bell </a:t>
            </a:r>
            <a:r>
              <a:rPr lang="cs-CZ" dirty="0" err="1" smtClean="0"/>
              <a:t>Laboratories</a:t>
            </a:r>
            <a:r>
              <a:rPr lang="cs-CZ" dirty="0" smtClean="0"/>
              <a:t>, </a:t>
            </a:r>
            <a:r>
              <a:rPr lang="en-US" dirty="0" smtClean="0"/>
              <a:t>Bardeen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Brattain </a:t>
            </a:r>
            <a:r>
              <a:rPr lang="cs-CZ" dirty="0" smtClean="0"/>
              <a:t>a </a:t>
            </a:r>
            <a:r>
              <a:rPr lang="en-US" dirty="0" smtClean="0"/>
              <a:t>Shockley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822325" y="498475"/>
            <a:ext cx="80645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/>
              <a:t>Bipolární tranzistory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2400"/>
              <a:t>zesilují RF signály od nejnižších kmitočtů do několika GHz při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výstupním výkonu několik mW až do stovek 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 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898525" y="2251075"/>
            <a:ext cx="8229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Pracují hlavně s minoritními nosiči – injekce minoritních nosičů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do tenké báze.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Je nutné je obvodově tepelně stabilizovat – stabilizace pracovního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Bodu.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Mají malý vstupní odpor- jsou řízeny proudem do báze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Je možné je zapojovat paralelně ve výkonových prvcích, 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je třeba kompenzovat ´hot spotting´efekt</a:t>
            </a:r>
          </a:p>
        </p:txBody>
      </p:sp>
    </p:spTree>
    <p:extLst>
      <p:ext uri="{BB962C8B-B14F-4D97-AF65-F5344CB8AC3E}">
        <p14:creationId xmlns:p14="http://schemas.microsoft.com/office/powerpoint/2010/main" val="33821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822325" y="498475"/>
            <a:ext cx="2961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dirty="0"/>
              <a:t>Bipolární </a:t>
            </a:r>
            <a:r>
              <a:rPr lang="cs-CZ" altLang="en-US" sz="2400" b="1" dirty="0" smtClean="0"/>
              <a:t>tranzistory</a:t>
            </a:r>
            <a:endParaRPr lang="cs-CZ" altLang="en-US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41" y="1039988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6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77" y="1326481"/>
            <a:ext cx="8230201" cy="2341734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39938" y="152203"/>
            <a:ext cx="2961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dirty="0"/>
              <a:t>Bipolární </a:t>
            </a:r>
            <a:r>
              <a:rPr lang="cs-CZ" altLang="en-US" sz="2400" b="1" dirty="0" smtClean="0"/>
              <a:t>tranzistory</a:t>
            </a:r>
            <a:endParaRPr lang="cs-CZ" alt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6017" y="766023"/>
            <a:ext cx="8264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struktura bipolárního tranzistoru NPN a PNP a jejich schématické</a:t>
            </a:r>
          </a:p>
          <a:p>
            <a:r>
              <a:rPr lang="cs-CZ" sz="2400" dirty="0" smtClean="0"/>
              <a:t>značky</a:t>
            </a:r>
            <a:endParaRPr lang="en-US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43" y="3668215"/>
            <a:ext cx="6691231" cy="244711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86001" y="6167886"/>
            <a:ext cx="402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Profil rozdělení </a:t>
            </a:r>
            <a:r>
              <a:rPr lang="cs-CZ" dirty="0" err="1" smtClean="0"/>
              <a:t>dopace</a:t>
            </a:r>
            <a:r>
              <a:rPr lang="cs-CZ" dirty="0" smtClean="0"/>
              <a:t> v NPN tranzistoru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8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ovéPole 2"/>
          <p:cNvSpPr txBox="1">
            <a:spLocks noChangeArrowheads="1"/>
          </p:cNvSpPr>
          <p:nvPr/>
        </p:nvSpPr>
        <p:spPr bwMode="auto">
          <a:xfrm>
            <a:off x="1066800" y="152400"/>
            <a:ext cx="2009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/>
              <a:t>PN přechod</a:t>
            </a:r>
          </a:p>
        </p:txBody>
      </p:sp>
      <p:sp>
        <p:nvSpPr>
          <p:cNvPr id="138243" name="TextovéPole 3"/>
          <p:cNvSpPr txBox="1">
            <a:spLocks noChangeArrowheads="1"/>
          </p:cNvSpPr>
          <p:nvPr/>
        </p:nvSpPr>
        <p:spPr bwMode="auto">
          <a:xfrm>
            <a:off x="304800" y="1143000"/>
            <a:ext cx="289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/>
              <a:t>h</a:t>
            </a:r>
            <a:r>
              <a:rPr lang="cs-CZ" altLang="cs-CZ" sz="2800" baseline="30000"/>
              <a:t>+   </a:t>
            </a:r>
            <a:r>
              <a:rPr lang="cs-CZ" altLang="cs-CZ" sz="2800"/>
              <a:t>volná díra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/>
              <a:t>e</a:t>
            </a:r>
            <a:r>
              <a:rPr lang="cs-CZ" altLang="cs-CZ" sz="2800" baseline="30000"/>
              <a:t>-    </a:t>
            </a:r>
            <a:r>
              <a:rPr lang="cs-CZ" altLang="cs-CZ" sz="2800"/>
              <a:t>volný elektron</a:t>
            </a:r>
          </a:p>
        </p:txBody>
      </p:sp>
      <p:pic>
        <p:nvPicPr>
          <p:cNvPr id="13824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124200"/>
            <a:ext cx="57181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563"/>
            <a:ext cx="4100513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TextovéPole 3"/>
          <p:cNvSpPr txBox="1">
            <a:spLocks noChangeArrowheads="1"/>
          </p:cNvSpPr>
          <p:nvPr/>
        </p:nvSpPr>
        <p:spPr bwMode="auto">
          <a:xfrm>
            <a:off x="1371600" y="2563813"/>
            <a:ext cx="3230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pásová struktura PN přechodu</a:t>
            </a:r>
          </a:p>
        </p:txBody>
      </p:sp>
    </p:spTree>
    <p:extLst>
      <p:ext uri="{BB962C8B-B14F-4D97-AF65-F5344CB8AC3E}">
        <p14:creationId xmlns:p14="http://schemas.microsoft.com/office/powerpoint/2010/main" val="10252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D:\notebook2\hubicka\lock-in\2005-11-02\bipo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22788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898525" y="5451475"/>
            <a:ext cx="48244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Funkce bipolárního tranzistoru   NPN</a:t>
            </a:r>
          </a:p>
        </p:txBody>
      </p:sp>
    </p:spTree>
    <p:extLst>
      <p:ext uri="{BB962C8B-B14F-4D97-AF65-F5344CB8AC3E}">
        <p14:creationId xmlns:p14="http://schemas.microsoft.com/office/powerpoint/2010/main" val="42418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4" y="237395"/>
            <a:ext cx="7488936" cy="63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39938" y="152203"/>
            <a:ext cx="2961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dirty="0"/>
              <a:t>Bipolární </a:t>
            </a:r>
            <a:r>
              <a:rPr lang="cs-CZ" altLang="en-US" sz="2400" b="1" dirty="0" smtClean="0"/>
              <a:t>tranzistory</a:t>
            </a:r>
            <a:endParaRPr lang="cs-CZ" altLang="en-US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1" y="1100005"/>
            <a:ext cx="3405600" cy="156973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177" y="429054"/>
            <a:ext cx="4557828" cy="27245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182" y="4127877"/>
            <a:ext cx="5340601" cy="156973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67234" y="3120801"/>
            <a:ext cx="4008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Rozdělení minoritních nosičů v NPN</a:t>
            </a:r>
          </a:p>
          <a:p>
            <a:r>
              <a:rPr lang="cs-CZ" dirty="0" smtClean="0"/>
              <a:t>tranzistoru pracujícím v otevřeném stavu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1561381" y="5793440"/>
            <a:ext cx="222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nulové napětí na NPN</a:t>
            </a:r>
          </a:p>
          <a:p>
            <a:r>
              <a:rPr lang="cs-CZ" dirty="0" smtClean="0"/>
              <a:t>tranzistoru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22166" y="5978106"/>
            <a:ext cx="242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otevřený NPN tranzistor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1409" y="3758545"/>
            <a:ext cx="441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Energetický pásový diagram NPN tranzistoru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1401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7" y="1190065"/>
            <a:ext cx="8462401" cy="25283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24155" y="440750"/>
            <a:ext cx="2848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400" b="1" dirty="0"/>
              <a:t>Bipolární tranzistory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4155" y="4226943"/>
            <a:ext cx="7260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 smtClean="0"/>
              <a:t>Řez standartním integrovaným obvodem s NPN bipolárním tranzistorem</a:t>
            </a:r>
          </a:p>
          <a:p>
            <a:pPr marL="342900" indent="-342900">
              <a:buAutoNum type="alphaLcParenR"/>
            </a:pPr>
            <a:endParaRPr lang="cs-CZ" dirty="0"/>
          </a:p>
          <a:p>
            <a:pPr marL="342900" indent="-342900">
              <a:buAutoNum type="alphaLcParenR"/>
            </a:pPr>
            <a:r>
              <a:rPr lang="cs-CZ" dirty="0" smtClean="0"/>
              <a:t>Řez integrovaným obvodem s NPN tranzistorem izolovaným oxidem.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17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947" y="577969"/>
            <a:ext cx="81347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Literatura:</a:t>
            </a:r>
          </a:p>
          <a:p>
            <a:endParaRPr lang="cs-CZ" dirty="0"/>
          </a:p>
          <a:p>
            <a:pPr marL="342900" indent="-342900">
              <a:buAutoNum type="alphaUcPeriod"/>
            </a:pPr>
            <a:r>
              <a:rPr lang="cs-CZ" dirty="0" err="1" smtClean="0"/>
              <a:t>Frohn</a:t>
            </a:r>
            <a:r>
              <a:rPr lang="cs-CZ" dirty="0" smtClean="0"/>
              <a:t>, W. </a:t>
            </a:r>
            <a:r>
              <a:rPr lang="cs-CZ" dirty="0" err="1" smtClean="0"/>
              <a:t>Oberthur</a:t>
            </a:r>
            <a:r>
              <a:rPr lang="cs-CZ" dirty="0" smtClean="0"/>
              <a:t>, H. </a:t>
            </a:r>
            <a:r>
              <a:rPr lang="cs-CZ" dirty="0" err="1" smtClean="0"/>
              <a:t>Siedler</a:t>
            </a:r>
            <a:r>
              <a:rPr lang="cs-CZ" dirty="0" smtClean="0"/>
              <a:t>, M. </a:t>
            </a:r>
            <a:r>
              <a:rPr lang="cs-CZ" dirty="0" err="1" smtClean="0"/>
              <a:t>Wiemer</a:t>
            </a:r>
            <a:r>
              <a:rPr lang="cs-CZ" dirty="0" smtClean="0"/>
              <a:t>, P. </a:t>
            </a:r>
            <a:r>
              <a:rPr lang="cs-CZ" dirty="0" err="1" smtClean="0"/>
              <a:t>Zastrow</a:t>
            </a:r>
            <a:r>
              <a:rPr lang="cs-CZ" dirty="0" smtClean="0"/>
              <a:t>, Elektronika-</a:t>
            </a:r>
          </a:p>
          <a:p>
            <a:r>
              <a:rPr lang="cs-CZ" dirty="0" smtClean="0"/>
              <a:t>Polovodičové součástky a základní zapojení, BEN Praha 2006, </a:t>
            </a:r>
            <a:r>
              <a:rPr lang="cs-CZ" i="1" dirty="0" smtClean="0"/>
              <a:t>kapitola 1 str. 16-106,</a:t>
            </a:r>
          </a:p>
          <a:p>
            <a:r>
              <a:rPr lang="cs-CZ" i="1" dirty="0" smtClean="0"/>
              <a:t>Kapitola </a:t>
            </a:r>
            <a:r>
              <a:rPr lang="en-US" i="1" dirty="0" smtClean="0"/>
              <a:t>2 </a:t>
            </a:r>
            <a:r>
              <a:rPr lang="en-US" i="1" dirty="0" err="1" smtClean="0"/>
              <a:t>str</a:t>
            </a:r>
            <a:r>
              <a:rPr lang="en-US" i="1" dirty="0" smtClean="0"/>
              <a:t> 112-119</a:t>
            </a:r>
            <a:r>
              <a:rPr lang="cs-CZ" i="1" dirty="0" smtClean="0"/>
              <a:t>.</a:t>
            </a:r>
          </a:p>
          <a:p>
            <a:endParaRPr lang="cs-CZ" dirty="0" smtClean="0"/>
          </a:p>
          <a:p>
            <a:r>
              <a:rPr lang="en-US" dirty="0" smtClean="0"/>
              <a:t>P</a:t>
            </a:r>
            <a:r>
              <a:rPr lang="en-US" dirty="0"/>
              <a:t>. Neumann, J. </a:t>
            </a:r>
            <a:r>
              <a:rPr lang="en-US" dirty="0" err="1"/>
              <a:t>Uhlíř</a:t>
            </a:r>
            <a:r>
              <a:rPr lang="en-US" dirty="0"/>
              <a:t>, </a:t>
            </a:r>
            <a:r>
              <a:rPr lang="en-US" dirty="0" err="1"/>
              <a:t>Elektronické</a:t>
            </a:r>
            <a:r>
              <a:rPr lang="en-US" dirty="0"/>
              <a:t> </a:t>
            </a:r>
            <a:r>
              <a:rPr lang="en-US" dirty="0" err="1"/>
              <a:t>obvody</a:t>
            </a:r>
            <a:r>
              <a:rPr lang="en-US" dirty="0"/>
              <a:t> a </a:t>
            </a:r>
            <a:r>
              <a:rPr lang="en-US" dirty="0" err="1"/>
              <a:t>funkční</a:t>
            </a:r>
            <a:r>
              <a:rPr lang="en-US" dirty="0"/>
              <a:t> </a:t>
            </a:r>
            <a:r>
              <a:rPr lang="en-US" dirty="0" err="1"/>
              <a:t>bloky</a:t>
            </a:r>
            <a:r>
              <a:rPr lang="en-US" dirty="0"/>
              <a:t>  1, </a:t>
            </a:r>
            <a:r>
              <a:rPr lang="en-US" dirty="0" err="1"/>
              <a:t>skriptum</a:t>
            </a:r>
            <a:r>
              <a:rPr lang="en-US" dirty="0"/>
              <a:t> ČVUT (2005</a:t>
            </a:r>
            <a:r>
              <a:rPr lang="en-US" dirty="0" smtClean="0"/>
              <a:t>)</a:t>
            </a:r>
            <a:r>
              <a:rPr lang="cs-CZ" dirty="0" smtClean="0"/>
              <a:t>.</a:t>
            </a:r>
          </a:p>
          <a:p>
            <a:r>
              <a:rPr lang="en-US" dirty="0"/>
              <a:t>P. Horowitz, W. Hill, The art of Electronics, Third edition, Cambridge University </a:t>
            </a:r>
            <a:endParaRPr lang="cs-CZ" dirty="0" smtClean="0"/>
          </a:p>
          <a:p>
            <a:r>
              <a:rPr lang="en-US" dirty="0" smtClean="0"/>
              <a:t>Press</a:t>
            </a:r>
            <a:r>
              <a:rPr lang="en-US" dirty="0"/>
              <a:t>, 1980, 1989, </a:t>
            </a:r>
            <a:r>
              <a:rPr lang="en-US" dirty="0" smtClean="0"/>
              <a:t>2015</a:t>
            </a:r>
            <a:r>
              <a:rPr lang="cs-CZ" dirty="0" smtClean="0"/>
              <a:t>.</a:t>
            </a:r>
          </a:p>
          <a:p>
            <a:r>
              <a:rPr lang="en-US" dirty="0"/>
              <a:t>Richard. C. Dorf, et. al., The electrical engineering handbook, Electronics, Power Electronics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Optoelectronics</a:t>
            </a:r>
            <a:r>
              <a:rPr lang="en-US" dirty="0"/>
              <a:t>, Microwaves, Electromagnetics, and Radar Third edition, Taylor &amp; Francis (2006).</a:t>
            </a:r>
          </a:p>
          <a:p>
            <a:r>
              <a:rPr lang="en-US" dirty="0"/>
              <a:t>Donald A. </a:t>
            </a:r>
            <a:r>
              <a:rPr lang="en-US" dirty="0" err="1"/>
              <a:t>Neamen</a:t>
            </a:r>
            <a:r>
              <a:rPr lang="en-US" dirty="0"/>
              <a:t>, Microelectronics Circuit Analysis and Design, Published by McGraw-Hill</a:t>
            </a:r>
          </a:p>
          <a:p>
            <a:r>
              <a:rPr lang="en-US" dirty="0"/>
              <a:t>(2010</a:t>
            </a:r>
            <a:r>
              <a:rPr lang="en-US" dirty="0" smtClean="0"/>
              <a:t>).</a:t>
            </a:r>
            <a:endParaRPr lang="cs-CZ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1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0101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5800" y="381000"/>
            <a:ext cx="58912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Pásová struktura PN přechodu s přiloženým vnějším napětím 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dirty="0"/>
              <a:t>bez napětí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dirty="0"/>
              <a:t>závěrný směr napětí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dirty="0"/>
              <a:t>propustný směr napětí</a:t>
            </a:r>
          </a:p>
        </p:txBody>
      </p:sp>
    </p:spTree>
    <p:extLst>
      <p:ext uri="{BB962C8B-B14F-4D97-AF65-F5344CB8AC3E}">
        <p14:creationId xmlns:p14="http://schemas.microsoft.com/office/powerpoint/2010/main" val="21287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1000" y="228600"/>
            <a:ext cx="3451225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/>
              <a:t>PN přechod v propustném směru</a:t>
            </a:r>
          </a:p>
          <a:p>
            <a:pPr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injekce minoritních nosičů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Difúze minoritních nosičů směrem</a:t>
            </a:r>
          </a:p>
          <a:p>
            <a:pPr>
              <a:defRPr/>
            </a:pPr>
            <a:r>
              <a:rPr lang="cs-CZ" dirty="0"/>
              <a:t>od PN přechodu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358" y="90699"/>
            <a:ext cx="4152188" cy="29110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57" y="3079421"/>
            <a:ext cx="6329773" cy="36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extovéPole 2"/>
          <p:cNvSpPr txBox="1">
            <a:spLocks noChangeArrowheads="1"/>
          </p:cNvSpPr>
          <p:nvPr/>
        </p:nvSpPr>
        <p:spPr bwMode="auto">
          <a:xfrm>
            <a:off x="457200" y="228600"/>
            <a:ext cx="5040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Volt-ampérová charakteristika diody</a:t>
            </a:r>
          </a:p>
        </p:txBody>
      </p:sp>
      <p:pic>
        <p:nvPicPr>
          <p:cNvPr id="14131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0083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TextovéPole 4"/>
          <p:cNvSpPr txBox="1">
            <a:spLocks noChangeArrowheads="1"/>
          </p:cNvSpPr>
          <p:nvPr/>
        </p:nvSpPr>
        <p:spPr bwMode="auto">
          <a:xfrm>
            <a:off x="3817938" y="1189038"/>
            <a:ext cx="167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diodová rovnice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407" y="2057400"/>
            <a:ext cx="6034879" cy="44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482441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9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1752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TextovéPole 4"/>
          <p:cNvSpPr txBox="1">
            <a:spLocks noChangeArrowheads="1"/>
          </p:cNvSpPr>
          <p:nvPr/>
        </p:nvSpPr>
        <p:spPr bwMode="auto">
          <a:xfrm>
            <a:off x="609600" y="990600"/>
            <a:ext cx="6808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</a:t>
            </a:r>
            <a:r>
              <a:rPr lang="cs-CZ" altLang="cs-CZ" sz="1800" baseline="-25000"/>
              <a:t>F</a:t>
            </a:r>
            <a:r>
              <a:rPr lang="cs-CZ" altLang="cs-CZ" sz="1800"/>
              <a:t> -  prahové napětí diody  (Si dioda  V</a:t>
            </a:r>
            <a:r>
              <a:rPr lang="cs-CZ" altLang="cs-CZ" sz="1800" baseline="-25000"/>
              <a:t>F</a:t>
            </a:r>
            <a:r>
              <a:rPr lang="cs-CZ" altLang="cs-CZ" sz="1800"/>
              <a:t> = 0.6 V,   Ge dioda V</a:t>
            </a:r>
            <a:r>
              <a:rPr lang="cs-CZ" altLang="cs-CZ" sz="1800" baseline="-25000"/>
              <a:t>F</a:t>
            </a:r>
            <a:r>
              <a:rPr lang="cs-CZ" altLang="cs-CZ" sz="1800"/>
              <a:t> = 0.2 V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</a:t>
            </a:r>
            <a:r>
              <a:rPr lang="cs-CZ" altLang="cs-CZ" sz="1800" baseline="-25000"/>
              <a:t>R</a:t>
            </a:r>
            <a:r>
              <a:rPr lang="cs-CZ" altLang="cs-CZ" sz="1800"/>
              <a:t> -  průrazné napětí diody </a:t>
            </a:r>
          </a:p>
        </p:txBody>
      </p:sp>
    </p:spTree>
    <p:extLst>
      <p:ext uri="{BB962C8B-B14F-4D97-AF65-F5344CB8AC3E}">
        <p14:creationId xmlns:p14="http://schemas.microsoft.com/office/powerpoint/2010/main" val="2959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9177" y="207033"/>
            <a:ext cx="397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Teplotní závislost parametrů diody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58792" y="646980"/>
                <a:ext cx="8610114" cy="550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Pro proud diodou platí vztah: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cs-CZ" dirty="0" smtClean="0"/>
                  <a:t>-1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cs-CZ" dirty="0" smtClean="0"/>
                  <a:t>k</a:t>
                </a:r>
                <a:r>
                  <a:rPr lang="en-US" dirty="0" smtClean="0"/>
                  <a:t>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je nap</a:t>
                </a:r>
                <a:r>
                  <a:rPr lang="cs-CZ" dirty="0" err="1" smtClean="0"/>
                  <a:t>ětí</a:t>
                </a:r>
                <a:r>
                  <a:rPr lang="cs-CZ" dirty="0" smtClean="0"/>
                  <a:t> na diodě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cs-CZ" dirty="0" smtClean="0"/>
                  <a:t>    kde </a:t>
                </a:r>
                <a:r>
                  <a:rPr lang="cs-CZ" i="1" dirty="0" smtClean="0"/>
                  <a:t>k</a:t>
                </a:r>
                <a:r>
                  <a:rPr lang="cs-CZ" dirty="0" smtClean="0"/>
                  <a:t> – </a:t>
                </a:r>
                <a:r>
                  <a:rPr lang="cs-CZ" dirty="0" err="1" smtClean="0"/>
                  <a:t>Boltzmanova</a:t>
                </a:r>
                <a:r>
                  <a:rPr lang="cs-CZ" dirty="0" smtClean="0"/>
                  <a:t> konstanta, e- náboj elektronu, T- termodynamická teplota</a:t>
                </a:r>
              </a:p>
              <a:p>
                <a:endParaRPr lang="cs-CZ" dirty="0"/>
              </a:p>
              <a:p>
                <a:r>
                  <a:rPr lang="cs-CZ" i="1" dirty="0" smtClean="0"/>
                  <a:t>I</a:t>
                </a:r>
                <a:r>
                  <a:rPr lang="cs-CZ" i="1" baseline="-25000" dirty="0" smtClean="0"/>
                  <a:t>S</a:t>
                </a:r>
                <a:r>
                  <a:rPr lang="cs-CZ" i="1" dirty="0" smtClean="0"/>
                  <a:t> </a:t>
                </a:r>
                <a:r>
                  <a:rPr lang="cs-CZ" dirty="0" smtClean="0"/>
                  <a:t> je silně závislé na teplotě</a:t>
                </a:r>
              </a:p>
              <a:p>
                <a:endParaRPr lang="cs-CZ" i="1" dirty="0"/>
              </a:p>
              <a:p>
                <a:r>
                  <a:rPr lang="cs-CZ" dirty="0" smtClean="0"/>
                  <a:t>Můžeme pro závislost </a:t>
                </a:r>
                <a:r>
                  <a:rPr lang="cs-CZ" i="1" dirty="0" smtClean="0"/>
                  <a:t>I</a:t>
                </a:r>
                <a:r>
                  <a:rPr lang="cs-CZ" i="1" baseline="-25000" dirty="0" smtClean="0"/>
                  <a:t>S</a:t>
                </a:r>
                <a:r>
                  <a:rPr lang="cs-CZ" i="1" dirty="0" smtClean="0"/>
                  <a:t> (T)  </a:t>
                </a:r>
                <a:r>
                  <a:rPr lang="cs-CZ" dirty="0" smtClean="0"/>
                  <a:t>napsat pro dvě různé teploty:</a:t>
                </a:r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je </a:t>
                </a:r>
                <a:r>
                  <a:rPr lang="en-US" dirty="0" err="1" smtClean="0"/>
                  <a:t>konstanta</a:t>
                </a:r>
                <a:r>
                  <a:rPr lang="en-US" dirty="0" smtClean="0"/>
                  <a:t> v </a:t>
                </a:r>
                <a:r>
                  <a:rPr lang="en-US" dirty="0" err="1" smtClean="0"/>
                  <a:t>rozsahu</a:t>
                </a:r>
                <a:r>
                  <a:rPr lang="en-US" dirty="0" smtClean="0"/>
                  <a:t> 0.06- </a:t>
                </a:r>
                <a:r>
                  <a:rPr lang="cs-CZ" dirty="0" smtClean="0"/>
                  <a:t>0.</a:t>
                </a:r>
                <a:r>
                  <a:rPr lang="en-US" dirty="0" smtClean="0"/>
                  <a:t>1</a:t>
                </a:r>
              </a:p>
              <a:p>
                <a:r>
                  <a:rPr lang="en-US" dirty="0" smtClean="0"/>
                  <a:t>P</a:t>
                </a:r>
                <a:r>
                  <a:rPr lang="cs-CZ" dirty="0" err="1" smtClean="0"/>
                  <a:t>ředpokládejme</a:t>
                </a:r>
                <a:r>
                  <a:rPr lang="cs-CZ" dirty="0" smtClean="0"/>
                  <a:t>, že diodou prochází konstantní proud </a:t>
                </a:r>
                <a:r>
                  <a:rPr lang="cs-CZ" i="1" dirty="0" err="1" smtClean="0"/>
                  <a:t>i</a:t>
                </a:r>
                <a:r>
                  <a:rPr lang="cs-CZ" i="1" baseline="-25000" dirty="0" err="1" smtClean="0"/>
                  <a:t>D</a:t>
                </a:r>
                <a:r>
                  <a:rPr lang="cs-CZ" i="1" dirty="0" smtClean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r>
                  <a:rPr lang="cs-CZ" dirty="0" smtClean="0"/>
                  <a:t>Pro napětí na diodě </a:t>
                </a:r>
                <a:r>
                  <a:rPr lang="cs-CZ" i="1" dirty="0" smtClean="0"/>
                  <a:t>u</a:t>
                </a:r>
                <a:r>
                  <a:rPr lang="cs-CZ" i="1" baseline="-25000" dirty="0" smtClean="0"/>
                  <a:t>D1</a:t>
                </a:r>
                <a:r>
                  <a:rPr lang="cs-CZ" dirty="0" smtClean="0"/>
                  <a:t> a </a:t>
                </a:r>
                <a:r>
                  <a:rPr lang="cs-CZ" i="1" dirty="0" smtClean="0"/>
                  <a:t>u</a:t>
                </a:r>
                <a:r>
                  <a:rPr lang="cs-CZ" i="1" baseline="-25000" dirty="0" smtClean="0"/>
                  <a:t>D2</a:t>
                </a:r>
                <a:r>
                  <a:rPr lang="cs-CZ" baseline="-25000" dirty="0" smtClean="0"/>
                  <a:t> </a:t>
                </a:r>
                <a:r>
                  <a:rPr lang="cs-CZ" dirty="0" smtClean="0"/>
                  <a:t>při teplotě  </a:t>
                </a:r>
                <a:r>
                  <a:rPr lang="cs-CZ" i="1" dirty="0" smtClean="0"/>
                  <a:t>T</a:t>
                </a:r>
                <a:r>
                  <a:rPr lang="cs-CZ" i="1" baseline="-25000" dirty="0" smtClean="0"/>
                  <a:t>1</a:t>
                </a:r>
                <a:r>
                  <a:rPr lang="cs-CZ" i="1" dirty="0" smtClean="0"/>
                  <a:t> </a:t>
                </a:r>
                <a:r>
                  <a:rPr lang="cs-CZ" dirty="0" smtClean="0"/>
                  <a:t>a </a:t>
                </a:r>
                <a:r>
                  <a:rPr lang="cs-CZ" i="1" dirty="0" smtClean="0"/>
                  <a:t>T</a:t>
                </a:r>
                <a:r>
                  <a:rPr lang="cs-CZ" i="1" baseline="-25000" dirty="0" smtClean="0"/>
                  <a:t>2  </a:t>
                </a:r>
                <a:r>
                  <a:rPr lang="cs-CZ" dirty="0" smtClean="0"/>
                  <a:t>platí přibližné vztahy:</a:t>
                </a:r>
              </a:p>
              <a:p>
                <a:endParaRPr lang="cs-CZ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92" y="646980"/>
                <a:ext cx="8610114" cy="5509072"/>
              </a:xfrm>
              <a:prstGeom prst="rect">
                <a:avLst/>
              </a:prstGeom>
              <a:blipFill rotWithShape="1">
                <a:blip r:embed="rId2"/>
                <a:stretch>
                  <a:fillRect l="-566" t="-5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77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/>
              <p:cNvSpPr txBox="1"/>
              <p:nvPr/>
            </p:nvSpPr>
            <p:spPr>
              <a:xfrm>
                <a:off x="603849" y="836762"/>
                <a:ext cx="7720642" cy="472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Pak lze odvodit vztah pro změnu napětí na diodě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smtClean="0"/>
                  <a:t>při změně teploty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cs-CZ" dirty="0" smtClean="0"/>
                  <a:t>T</a:t>
                </a:r>
              </a:p>
              <a:p>
                <a:r>
                  <a:rPr lang="cs-CZ" dirty="0" smtClean="0"/>
                  <a:t>při konstantním proudu diodou </a:t>
                </a:r>
                <a:r>
                  <a:rPr lang="cs-CZ" i="1" dirty="0" err="1" smtClean="0"/>
                  <a:t>i</a:t>
                </a:r>
                <a:r>
                  <a:rPr lang="cs-CZ" i="1" baseline="-25000" dirty="0" err="1" smtClean="0"/>
                  <a:t>D</a:t>
                </a:r>
                <a:r>
                  <a:rPr lang="cs-CZ" dirty="0"/>
                  <a:t> </a:t>
                </a:r>
                <a:r>
                  <a:rPr lang="cs-CZ" dirty="0" smtClean="0"/>
                  <a:t>: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Pak p</a:t>
                </a:r>
                <a:r>
                  <a:rPr lang="cs-CZ" dirty="0" err="1" smtClean="0"/>
                  <a:t>řibližně</a:t>
                </a:r>
                <a:r>
                  <a:rPr lang="cs-CZ" dirty="0" smtClean="0"/>
                  <a:t> platí: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𝑛𝑘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Teplotní součinitel </a:t>
                </a:r>
                <a:r>
                  <a:rPr lang="en-US" dirty="0" smtClean="0"/>
                  <a:t>k</a:t>
                </a:r>
                <a:r>
                  <a:rPr lang="cs-CZ" dirty="0" err="1" smtClean="0"/>
                  <a:t>řemíkových</a:t>
                </a:r>
                <a:r>
                  <a:rPr lang="cs-CZ" dirty="0" smtClean="0"/>
                  <a:t> diod se v praxi pohybuje v okolí teplot </a:t>
                </a:r>
                <a:r>
                  <a:rPr lang="cs-CZ" i="1" dirty="0" smtClean="0"/>
                  <a:t>T</a:t>
                </a:r>
                <a:r>
                  <a:rPr lang="cs-CZ" i="1" baseline="-25000" dirty="0" smtClean="0"/>
                  <a:t>1</a:t>
                </a:r>
                <a:r>
                  <a:rPr lang="cs-CZ" dirty="0" smtClean="0"/>
                  <a:t> =300 K v rozmezí</a:t>
                </a:r>
              </a:p>
              <a:p>
                <a:endParaRPr lang="cs-CZ" dirty="0"/>
              </a:p>
              <a:p>
                <a:r>
                  <a:rPr lang="cs-CZ" dirty="0" smtClean="0">
                    <a:ea typeface="Cambria Math" panose="02040503050406030204" pitchFamily="18" charset="0"/>
                  </a:rPr>
                  <a:t>-4 </a:t>
                </a:r>
                <a:r>
                  <a:rPr lang="cs-CZ" dirty="0" err="1" smtClean="0">
                    <a:ea typeface="Cambria Math" panose="02040503050406030204" pitchFamily="18" charset="0"/>
                  </a:rPr>
                  <a:t>mV</a:t>
                </a:r>
                <a:r>
                  <a:rPr lang="en-US" dirty="0" smtClean="0">
                    <a:ea typeface="Cambria Math" panose="02040503050406030204" pitchFamily="18" charset="0"/>
                  </a:rPr>
                  <a:t>/</a:t>
                </a:r>
                <a:r>
                  <a:rPr lang="en-US" baseline="30000" dirty="0" smtClean="0">
                    <a:ea typeface="Cambria Math" panose="02040503050406030204" pitchFamily="18" charset="0"/>
                  </a:rPr>
                  <a:t>0</a:t>
                </a:r>
                <a:r>
                  <a:rPr lang="en-US" dirty="0" smtClean="0">
                    <a:ea typeface="Cambria Math" panose="02040503050406030204" pitchFamily="18" charset="0"/>
                  </a:rPr>
                  <a:t>C 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 &lt; 0,       b</a:t>
                </a:r>
                <a:r>
                  <a:rPr lang="cs-CZ" dirty="0" err="1" smtClean="0"/>
                  <a:t>ěžně</a:t>
                </a:r>
                <a:r>
                  <a:rPr lang="cs-CZ" dirty="0" smtClean="0"/>
                  <a:t> se teplotní součinitel pohybuje kolem hodnoty: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2,5 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mV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baseline="30000" dirty="0" smtClean="0"/>
                  <a:t>0</a:t>
                </a:r>
                <a:r>
                  <a:rPr lang="en-US" dirty="0" smtClean="0"/>
                  <a:t>C</a:t>
                </a:r>
                <a:r>
                  <a:rPr lang="cs-CZ" dirty="0" smtClean="0"/>
                  <a:t>   v   okolí teploty     </a:t>
                </a:r>
                <a:r>
                  <a:rPr lang="cs-CZ" i="1" dirty="0"/>
                  <a:t>T</a:t>
                </a:r>
                <a:r>
                  <a:rPr lang="cs-CZ" i="1" baseline="-25000" dirty="0"/>
                  <a:t>1</a:t>
                </a:r>
                <a:r>
                  <a:rPr lang="cs-CZ" dirty="0"/>
                  <a:t> =300 K</a:t>
                </a:r>
                <a:r>
                  <a:rPr lang="cs-CZ" dirty="0" smtClean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49" y="836762"/>
                <a:ext cx="7720642" cy="4724435"/>
              </a:xfrm>
              <a:prstGeom prst="rect">
                <a:avLst/>
              </a:prstGeom>
              <a:blipFill rotWithShape="1">
                <a:blip r:embed="rId2"/>
                <a:stretch>
                  <a:fillRect l="-631" t="-6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319177" y="207033"/>
            <a:ext cx="397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Teplotní závislost parametrů diody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7" y="1154683"/>
            <a:ext cx="4078465" cy="341764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19177" y="207033"/>
            <a:ext cx="397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Teplotní závislost parametrů diody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6649" y="4770408"/>
            <a:ext cx="376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Příklad volt-ampérové charakteristiky diody pro různé teploty PN přechodu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486" y="1514940"/>
            <a:ext cx="4524805" cy="298333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10023" y="4858527"/>
            <a:ext cx="3806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Závislost  napětí   Si  diody   na  teplotě</a:t>
            </a:r>
          </a:p>
          <a:p>
            <a:r>
              <a:rPr lang="cs-CZ" dirty="0" smtClean="0"/>
              <a:t>při konstantním proudu diodou.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326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1534</TotalTime>
  <Words>905</Words>
  <Application>Microsoft Office PowerPoint</Application>
  <PresentationFormat>Předvádění na obrazovce (4:3)</PresentationFormat>
  <Paragraphs>136</Paragraphs>
  <Slides>24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hubicka</dc:creator>
  <cp:lastModifiedBy>Hubička</cp:lastModifiedBy>
  <cp:revision>55</cp:revision>
  <dcterms:created xsi:type="dcterms:W3CDTF">2019-07-16T06:27:36Z</dcterms:created>
  <dcterms:modified xsi:type="dcterms:W3CDTF">2024-11-10T17:01:12Z</dcterms:modified>
</cp:coreProperties>
</file>