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826" y="53"/>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03.12.2018</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03.12.2018</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03.12.2018</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03.12.2018</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03.12.2018</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03.12.2018</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03.12.2018</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03.12.2018</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03.12.2018</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03.12.2018</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03.12.2018</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03.12.2018</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03.12.2018</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sz="3200" dirty="0"/>
              <a:t>Výukové strategie. Motivační strategie. </a:t>
            </a:r>
            <a:br>
              <a:rPr lang="cs-CZ" sz="3200" dirty="0"/>
            </a:br>
            <a:r>
              <a:rPr lang="cs-CZ" sz="3200" dirty="0"/>
              <a:t>Tradiční a aktivizující metody v literární výchově</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1A14D1-7755-45D0-8316-9012A27FF29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165CFFF2-4362-4B9B-AE72-E9BC5D6A8369}"/>
              </a:ext>
            </a:extLst>
          </p:cNvPr>
          <p:cNvSpPr>
            <a:spLocks noGrp="1"/>
          </p:cNvSpPr>
          <p:nvPr>
            <p:ph idx="1"/>
          </p:nvPr>
        </p:nvSpPr>
        <p:spPr/>
        <p:txBody>
          <a:bodyPr/>
          <a:lstStyle/>
          <a:p>
            <a:r>
              <a:rPr lang="cs-CZ" sz="2800" b="1" dirty="0"/>
              <a:t>Vnitřní motivace: </a:t>
            </a:r>
            <a:r>
              <a:rPr lang="cs-CZ" sz="2800" dirty="0"/>
              <a:t>Žáci jsou vnitřně motivováni k zapojení do učební činnosti, když si uvědomují, že účastí na ní uspokojí nějakou svou potřebu. Vnitřně motivovaní žáci vnímají aktivní účast jako něco, co jim přímo přinese užitek. Také samotnou učební činnost považují za hodnotnou.</a:t>
            </a:r>
          </a:p>
          <a:p>
            <a:r>
              <a:rPr lang="cs-CZ" sz="2800" b="1" dirty="0"/>
              <a:t>Vnější motivace: </a:t>
            </a:r>
            <a:r>
              <a:rPr lang="cs-CZ" sz="2800" dirty="0"/>
              <a:t>Žáci mají pro učení vnější motivaci tehdy, když chtějí získat nějakou odměnu, která byla uměle spojena  s provedením činnosti, nebo když se chtějí vyhnout nepříznivým následkům, které byly záměrně stanoveny za nespolupracující chování. </a:t>
            </a:r>
          </a:p>
          <a:p>
            <a:r>
              <a:rPr lang="cs-CZ" sz="2800" dirty="0"/>
              <a:t>Je lepší u žáků budovat vnitřní motivaci. K podnícení zájmu a k vnitřní motivaci je vhodné využít problémového učení.</a:t>
            </a:r>
          </a:p>
          <a:p>
            <a:endParaRPr lang="cs-CZ" dirty="0"/>
          </a:p>
        </p:txBody>
      </p:sp>
      <p:sp>
        <p:nvSpPr>
          <p:cNvPr id="4" name="Zástupný symbol pro datum 3">
            <a:extLst>
              <a:ext uri="{FF2B5EF4-FFF2-40B4-BE49-F238E27FC236}">
                <a16:creationId xmlns:a16="http://schemas.microsoft.com/office/drawing/2014/main" id="{ECB621D7-A2A8-4F5D-A3FC-E94AE043371D}"/>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7077AA47-1DDC-4C09-BA24-435EC456A4E0}"/>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29798434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CF600-DF4A-4C15-A95C-4316438A7CF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FD7A6401-B314-49BA-9794-961EFFD684BE}"/>
              </a:ext>
            </a:extLst>
          </p:cNvPr>
          <p:cNvSpPr>
            <a:spLocks noGrp="1"/>
          </p:cNvSpPr>
          <p:nvPr>
            <p:ph idx="1"/>
          </p:nvPr>
        </p:nvSpPr>
        <p:spPr/>
        <p:txBody>
          <a:bodyPr/>
          <a:lstStyle/>
          <a:p>
            <a:r>
              <a:rPr lang="cs-CZ" sz="2000" b="1" dirty="0"/>
              <a:t>Inspirace pro zvýšení zájmu žáků o učení</a:t>
            </a:r>
          </a:p>
          <a:p>
            <a:r>
              <a:rPr lang="cs-CZ" sz="2000" dirty="0"/>
              <a:t>- Učitel by měl ukázat, že i jeho vyučovaná problematika zajímá, je pro ni zapálený.</a:t>
            </a:r>
          </a:p>
          <a:p>
            <a:r>
              <a:rPr lang="cs-CZ" sz="2000" dirty="0"/>
              <a:t>- Učitel by se měl zaměřit na zajímavosti, spíše pokládat otázky než přednášet fakta.</a:t>
            </a:r>
          </a:p>
          <a:p>
            <a:r>
              <a:rPr lang="cs-CZ" sz="2000" dirty="0"/>
              <a:t>- Učitel by měl stále uvádět souvislosti mezi tím, co učí, a běžným životem, přinášet konkrétní předměty, promítat videa, organizovat exkurze, setkání s odborníky.</a:t>
            </a:r>
          </a:p>
          <a:p>
            <a:r>
              <a:rPr lang="cs-CZ" sz="2000" dirty="0"/>
              <a:t>- Učitel by měl vést žáky k tvořivosti, aktivitě a sebeprezentaci.</a:t>
            </a:r>
          </a:p>
          <a:p>
            <a:r>
              <a:rPr lang="cs-CZ" sz="2000" dirty="0"/>
              <a:t>- Učitel by měl často měnit aktivity žáků, zařazovat překvapivé a nové činnosti.</a:t>
            </a:r>
          </a:p>
          <a:p>
            <a:r>
              <a:rPr lang="cs-CZ" sz="2000" dirty="0"/>
              <a:t>- Učitel by měl používat skupinové techniky práce, soutěže, výzkumná šetření.</a:t>
            </a:r>
          </a:p>
          <a:p>
            <a:r>
              <a:rPr lang="cs-CZ" sz="2000" dirty="0"/>
              <a:t>- Učitel by měl </a:t>
            </a:r>
            <a:r>
              <a:rPr lang="cs-CZ" sz="2000" dirty="0" err="1"/>
              <a:t>přizpusobit</a:t>
            </a:r>
            <a:r>
              <a:rPr lang="cs-CZ" sz="2000" dirty="0"/>
              <a:t> učení způsobu života žáků.</a:t>
            </a:r>
          </a:p>
          <a:p>
            <a:r>
              <a:rPr lang="cs-CZ" sz="2000" dirty="0"/>
              <a:t>- Učitel by měl přidat svému předmětu lidský rozměr (přirozenost učení).</a:t>
            </a:r>
          </a:p>
          <a:p>
            <a:pPr marL="0" indent="0">
              <a:buNone/>
            </a:pPr>
            <a:r>
              <a:rPr lang="cs-CZ" sz="2000" u="sng" dirty="0"/>
              <a:t>Doporučená literatura:</a:t>
            </a:r>
          </a:p>
          <a:p>
            <a:pPr marL="0" indent="0">
              <a:buNone/>
            </a:pPr>
            <a:r>
              <a:rPr lang="cs-CZ" sz="2000" dirty="0"/>
              <a:t>SITNÁ D.</a:t>
            </a:r>
            <a:r>
              <a:rPr lang="cs-CZ" sz="2000" i="1" dirty="0"/>
              <a:t> Metody aktivního učení. </a:t>
            </a:r>
            <a:r>
              <a:rPr lang="cs-CZ" sz="2000" dirty="0"/>
              <a:t>Praha: Portál, 2009.</a:t>
            </a:r>
          </a:p>
          <a:p>
            <a:pPr marL="0" indent="0">
              <a:buNone/>
            </a:pPr>
            <a:r>
              <a:rPr lang="cs-CZ" sz="2000" dirty="0"/>
              <a:t>CANGELOSI J. </a:t>
            </a:r>
            <a:r>
              <a:rPr lang="cs-CZ" sz="2000" i="1" dirty="0"/>
              <a:t>Strategie řízení třídy. </a:t>
            </a:r>
            <a:r>
              <a:rPr lang="cs-CZ" sz="2000" dirty="0"/>
              <a:t>Praha: Portál, 2006.</a:t>
            </a:r>
          </a:p>
          <a:p>
            <a:pPr marL="0" indent="0">
              <a:buNone/>
            </a:pPr>
            <a:r>
              <a:rPr lang="cs-CZ" sz="2000" dirty="0"/>
              <a:t>ČÍŽKOVÁ J. </a:t>
            </a:r>
            <a:r>
              <a:rPr lang="cs-CZ" sz="2000" i="1" dirty="0"/>
              <a:t>Poznávaní duševního života člověka. </a:t>
            </a:r>
            <a:r>
              <a:rPr lang="cs-CZ" sz="2000" dirty="0"/>
              <a:t>Olomouc: Nakladatelství Univerzity Palackého, 2001.</a:t>
            </a:r>
          </a:p>
          <a:p>
            <a:endParaRPr lang="cs-CZ" dirty="0"/>
          </a:p>
        </p:txBody>
      </p:sp>
      <p:sp>
        <p:nvSpPr>
          <p:cNvPr id="4" name="Zástupný symbol pro datum 3">
            <a:extLst>
              <a:ext uri="{FF2B5EF4-FFF2-40B4-BE49-F238E27FC236}">
                <a16:creationId xmlns:a16="http://schemas.microsoft.com/office/drawing/2014/main" id="{E42FF68F-0F52-44C4-85EF-1F3F6EBFE248}"/>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C3DB6E01-5881-4DFC-95A2-0B5F189F3309}"/>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26154876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D18793-895F-452B-A3C3-46DA53910811}"/>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16237B97-3CA3-4CED-84E0-3934B054A74F}"/>
              </a:ext>
            </a:extLst>
          </p:cNvPr>
          <p:cNvSpPr>
            <a:spLocks noGrp="1"/>
          </p:cNvSpPr>
          <p:nvPr>
            <p:ph idx="1"/>
          </p:nvPr>
        </p:nvSpPr>
        <p:spPr/>
        <p:txBody>
          <a:bodyPr/>
          <a:lstStyle/>
          <a:p>
            <a:r>
              <a:rPr lang="cs-CZ" sz="2800" dirty="0"/>
              <a:t>Je třeba, aby žáci učivo znali, ale aby také věděli, </a:t>
            </a:r>
            <a:r>
              <a:rPr lang="cs-CZ" sz="2800" u="sng" dirty="0"/>
              <a:t>jak se učit</a:t>
            </a:r>
            <a:r>
              <a:rPr lang="cs-CZ" sz="2800" dirty="0"/>
              <a:t>.</a:t>
            </a:r>
          </a:p>
          <a:p>
            <a:r>
              <a:rPr lang="cs-CZ" sz="2800" u="sng" dirty="0"/>
              <a:t>Význam čtenářských dovedností pro žáka: rozvoj komunikativních dovedností, osobnostní a sociální rozvoj</a:t>
            </a:r>
          </a:p>
          <a:p>
            <a:r>
              <a:rPr lang="cs-CZ" sz="2800" u="sng" dirty="0"/>
              <a:t>Druhy forem čtení (druhy čtenářských postojů): </a:t>
            </a:r>
            <a:r>
              <a:rPr lang="cs-CZ" sz="2800" dirty="0"/>
              <a:t>orientační/zběžné čtení; čtení za účelem získání informací; čtení pro zábavu; vštěpující čtení (za účelem zapamatování si); výběrové čtení (podle míry užitečnosti informací); čtení za účelem studia / zpracování textu; kritické čtení (moderní způsob čtení s porozuměním a samostatným uvažováním o daném problému, vytvoření názoru); tvořivé čtení; korekturní čtení.</a:t>
            </a:r>
          </a:p>
          <a:p>
            <a:endParaRPr lang="cs-CZ" dirty="0"/>
          </a:p>
        </p:txBody>
      </p:sp>
      <p:sp>
        <p:nvSpPr>
          <p:cNvPr id="4" name="Zástupný symbol pro datum 3">
            <a:extLst>
              <a:ext uri="{FF2B5EF4-FFF2-40B4-BE49-F238E27FC236}">
                <a16:creationId xmlns:a16="http://schemas.microsoft.com/office/drawing/2014/main" id="{2F69D83D-25AB-403F-B448-95358293DBC5}"/>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5096AFFA-47D3-4BF6-B3BC-A93E09457D99}"/>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27866410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F0A1B6-5E7D-4465-AED2-A1E00D057B59}"/>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72DA4FE-898B-439F-8AF0-43EB6B204A9C}"/>
              </a:ext>
            </a:extLst>
          </p:cNvPr>
          <p:cNvSpPr>
            <a:spLocks noGrp="1"/>
          </p:cNvSpPr>
          <p:nvPr>
            <p:ph idx="1"/>
          </p:nvPr>
        </p:nvSpPr>
        <p:spPr/>
        <p:txBody>
          <a:bodyPr/>
          <a:lstStyle/>
          <a:p>
            <a:r>
              <a:rPr lang="cs-CZ" sz="2400" u="sng" dirty="0"/>
              <a:t>Práce s literárním textem</a:t>
            </a:r>
            <a:r>
              <a:rPr lang="cs-CZ" sz="2400" dirty="0"/>
              <a:t>:</a:t>
            </a:r>
          </a:p>
          <a:p>
            <a:pPr>
              <a:buFontTx/>
              <a:buChar char="-"/>
            </a:pPr>
            <a:r>
              <a:rPr lang="cs-CZ" sz="2400" dirty="0"/>
              <a:t>Slouží k procvičování techniky čtení</a:t>
            </a:r>
          </a:p>
          <a:p>
            <a:pPr>
              <a:buFontTx/>
              <a:buChar char="-"/>
            </a:pPr>
            <a:r>
              <a:rPr lang="cs-CZ" sz="2400" dirty="0"/>
              <a:t>Umožňuje procvičovat čtení s porozuměním</a:t>
            </a:r>
          </a:p>
          <a:p>
            <a:pPr>
              <a:buFontTx/>
              <a:buChar char="-"/>
            </a:pPr>
            <a:r>
              <a:rPr lang="cs-CZ" sz="2400" dirty="0"/>
              <a:t>Umožňuje dětem společné, zábavné povídání po přečtení textu</a:t>
            </a:r>
          </a:p>
          <a:p>
            <a:pPr>
              <a:buFontTx/>
              <a:buChar char="-"/>
            </a:pPr>
            <a:r>
              <a:rPr lang="cs-CZ" sz="2400" dirty="0"/>
              <a:t>Dává prostor k porovnávání různých názorů, zážitků (děti mají možnost přesvědčit se, že každému líbilo něco jiného)</a:t>
            </a:r>
          </a:p>
          <a:p>
            <a:pPr>
              <a:buFontTx/>
              <a:buChar char="-"/>
            </a:pPr>
            <a:r>
              <a:rPr lang="cs-CZ" sz="2400" dirty="0"/>
              <a:t>Děti se učí vlastními slovy formulovat hlavní myšlenky a v dílčích částech textu</a:t>
            </a:r>
          </a:p>
          <a:p>
            <a:pPr>
              <a:buFontTx/>
              <a:buChar char="-"/>
            </a:pPr>
            <a:r>
              <a:rPr lang="cs-CZ" sz="2400" dirty="0"/>
              <a:t>Učí se pracovat s osnovou</a:t>
            </a:r>
          </a:p>
          <a:p>
            <a:pPr>
              <a:buFontTx/>
              <a:buChar char="-"/>
            </a:pPr>
            <a:r>
              <a:rPr lang="cs-CZ" sz="2400" dirty="0"/>
              <a:t>Učí se vyprávět  děj příběhu s dodržením dějové posloupnosti</a:t>
            </a:r>
          </a:p>
          <a:p>
            <a:pPr>
              <a:buFontTx/>
              <a:buChar char="-"/>
            </a:pPr>
            <a:r>
              <a:rPr lang="cs-CZ" sz="2400" dirty="0"/>
              <a:t>Probíraný texty dává možnost vytvářet otázky, které z textu vyplývají</a:t>
            </a:r>
          </a:p>
          <a:p>
            <a:pPr>
              <a:buFontTx/>
              <a:buChar char="-"/>
            </a:pPr>
            <a:r>
              <a:rPr lang="cs-CZ" sz="2400" dirty="0"/>
              <a:t>Může být prostředkem inspirace k vytváření vlastních textů</a:t>
            </a:r>
          </a:p>
          <a:p>
            <a:pPr>
              <a:buFontTx/>
              <a:buChar char="-"/>
            </a:pPr>
            <a:r>
              <a:rPr lang="cs-CZ" sz="2400" dirty="0"/>
              <a:t>Může být prostředkem dramatizace</a:t>
            </a:r>
          </a:p>
          <a:p>
            <a:endParaRPr lang="cs-CZ" dirty="0"/>
          </a:p>
        </p:txBody>
      </p:sp>
      <p:sp>
        <p:nvSpPr>
          <p:cNvPr id="4" name="Zástupný symbol pro datum 3">
            <a:extLst>
              <a:ext uri="{FF2B5EF4-FFF2-40B4-BE49-F238E27FC236}">
                <a16:creationId xmlns:a16="http://schemas.microsoft.com/office/drawing/2014/main" id="{6FAE7BC4-E56C-4F22-A522-6BB99D9251F9}"/>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8F6C8851-25AF-411D-B3B1-378C66E87B37}"/>
              </a:ext>
            </a:extLst>
          </p:cNvPr>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31095052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99C6D6-3E32-4445-8126-C7F1572A8177}"/>
              </a:ext>
            </a:extLst>
          </p:cNvPr>
          <p:cNvSpPr>
            <a:spLocks noGrp="1"/>
          </p:cNvSpPr>
          <p:nvPr>
            <p:ph type="title"/>
          </p:nvPr>
        </p:nvSpPr>
        <p:spPr/>
        <p:txBody>
          <a:bodyPr/>
          <a:lstStyle/>
          <a:p>
            <a:r>
              <a:rPr lang="cs-CZ" sz="2800" dirty="0"/>
              <a:t>Vybrané výukové metody (inovativní  - aktivizační, aktivizující)</a:t>
            </a:r>
          </a:p>
        </p:txBody>
      </p:sp>
      <p:sp>
        <p:nvSpPr>
          <p:cNvPr id="3" name="Zástupný symbol pro obsah 2">
            <a:extLst>
              <a:ext uri="{FF2B5EF4-FFF2-40B4-BE49-F238E27FC236}">
                <a16:creationId xmlns:a16="http://schemas.microsoft.com/office/drawing/2014/main" id="{C6F5E826-8F6B-4709-B5C7-210BFFB48AB8}"/>
              </a:ext>
            </a:extLst>
          </p:cNvPr>
          <p:cNvSpPr>
            <a:spLocks noGrp="1"/>
          </p:cNvSpPr>
          <p:nvPr>
            <p:ph idx="1"/>
          </p:nvPr>
        </p:nvSpPr>
        <p:spPr/>
        <p:txBody>
          <a:bodyPr/>
          <a:lstStyle/>
          <a:p>
            <a:r>
              <a:rPr lang="cs-CZ" dirty="0"/>
              <a:t>Akrostich </a:t>
            </a:r>
          </a:p>
          <a:p>
            <a:r>
              <a:rPr lang="cs-CZ" dirty="0"/>
              <a:t>Brainstorming</a:t>
            </a:r>
          </a:p>
          <a:p>
            <a:r>
              <a:rPr lang="cs-CZ" dirty="0" err="1"/>
              <a:t>Clustering</a:t>
            </a:r>
            <a:endParaRPr lang="cs-CZ" dirty="0"/>
          </a:p>
          <a:p>
            <a:r>
              <a:rPr lang="cs-CZ" dirty="0"/>
              <a:t>Diskuse</a:t>
            </a:r>
          </a:p>
          <a:p>
            <a:r>
              <a:rPr lang="cs-CZ" dirty="0"/>
              <a:t>E – U – R</a:t>
            </a:r>
          </a:p>
          <a:p>
            <a:r>
              <a:rPr lang="cs-CZ" dirty="0"/>
              <a:t>Insert (Interaktivní poznámkový systém pro efektivní čtení a myšlení)</a:t>
            </a:r>
          </a:p>
          <a:p>
            <a:r>
              <a:rPr lang="cs-CZ" dirty="0"/>
              <a:t>Klíčové pojmy</a:t>
            </a:r>
          </a:p>
          <a:p>
            <a:pPr marL="0" indent="0">
              <a:buNone/>
            </a:pPr>
            <a:endParaRPr lang="cs-CZ" dirty="0"/>
          </a:p>
        </p:txBody>
      </p:sp>
      <p:sp>
        <p:nvSpPr>
          <p:cNvPr id="5" name="Zástupný symbol pro číslo snímku 4">
            <a:extLst>
              <a:ext uri="{FF2B5EF4-FFF2-40B4-BE49-F238E27FC236}">
                <a16:creationId xmlns:a16="http://schemas.microsoft.com/office/drawing/2014/main" id="{83C0D8E8-F439-4C78-82DF-4181F493136A}"/>
              </a:ext>
            </a:extLst>
          </p:cNvPr>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5363371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93B303-8679-4FB5-AD77-D2160E3A9049}"/>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F34E1A4-C7CA-4F80-9E36-9A211EB62EE2}"/>
              </a:ext>
            </a:extLst>
          </p:cNvPr>
          <p:cNvSpPr>
            <a:spLocks noGrp="1"/>
          </p:cNvSpPr>
          <p:nvPr>
            <p:ph idx="1"/>
          </p:nvPr>
        </p:nvSpPr>
        <p:spPr/>
        <p:txBody>
          <a:bodyPr/>
          <a:lstStyle/>
          <a:p>
            <a:r>
              <a:rPr lang="cs-CZ" dirty="0"/>
              <a:t>Kostka</a:t>
            </a:r>
          </a:p>
          <a:p>
            <a:r>
              <a:rPr lang="cs-CZ" dirty="0" err="1"/>
              <a:t>Ledolamky</a:t>
            </a:r>
            <a:endParaRPr lang="cs-CZ" dirty="0"/>
          </a:p>
          <a:p>
            <a:r>
              <a:rPr lang="cs-CZ" dirty="0"/>
              <a:t>Myšlenková mapa</a:t>
            </a:r>
          </a:p>
          <a:p>
            <a:r>
              <a:rPr lang="cs-CZ" dirty="0"/>
              <a:t>Oživené obrazy</a:t>
            </a:r>
          </a:p>
          <a:p>
            <a:r>
              <a:rPr lang="cs-CZ" dirty="0"/>
              <a:t>Párové čtení</a:t>
            </a:r>
          </a:p>
          <a:p>
            <a:r>
              <a:rPr lang="cs-CZ" dirty="0"/>
              <a:t>Pětilístek</a:t>
            </a:r>
          </a:p>
          <a:p>
            <a:r>
              <a:rPr lang="cs-CZ" dirty="0"/>
              <a:t>Práce s textovým materiálem</a:t>
            </a:r>
          </a:p>
          <a:p>
            <a:r>
              <a:rPr lang="cs-CZ" dirty="0"/>
              <a:t>Sebehodnocení</a:t>
            </a:r>
          </a:p>
          <a:p>
            <a:endParaRPr lang="cs-CZ" dirty="0"/>
          </a:p>
        </p:txBody>
      </p:sp>
      <p:sp>
        <p:nvSpPr>
          <p:cNvPr id="4" name="Zástupný symbol pro datum 3">
            <a:extLst>
              <a:ext uri="{FF2B5EF4-FFF2-40B4-BE49-F238E27FC236}">
                <a16:creationId xmlns:a16="http://schemas.microsoft.com/office/drawing/2014/main" id="{D480D13B-ED16-4951-82AE-DA8C08296F8F}"/>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DA2F3E32-C9CC-4C03-A3BF-2C21838FF54E}"/>
              </a:ext>
            </a:extLst>
          </p:cNvPr>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42531028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E25605-9042-4AF2-AD60-437B28AAE89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CD2ED35A-FEB2-4C06-B8D3-F2CE32342653}"/>
              </a:ext>
            </a:extLst>
          </p:cNvPr>
          <p:cNvSpPr>
            <a:spLocks noGrp="1"/>
          </p:cNvSpPr>
          <p:nvPr>
            <p:ph idx="1"/>
          </p:nvPr>
        </p:nvSpPr>
        <p:spPr/>
        <p:txBody>
          <a:bodyPr/>
          <a:lstStyle/>
          <a:p>
            <a:r>
              <a:rPr lang="cs-CZ" dirty="0"/>
              <a:t>Skládankové učení</a:t>
            </a:r>
          </a:p>
          <a:p>
            <a:r>
              <a:rPr lang="cs-CZ" dirty="0"/>
              <a:t>Skupinové vyučování</a:t>
            </a:r>
          </a:p>
          <a:p>
            <a:r>
              <a:rPr lang="cs-CZ" dirty="0"/>
              <a:t>Řazení obrázků</a:t>
            </a:r>
          </a:p>
          <a:p>
            <a:r>
              <a:rPr lang="cs-CZ" dirty="0"/>
              <a:t>Řízené čtení</a:t>
            </a:r>
          </a:p>
          <a:p>
            <a:r>
              <a:rPr lang="cs-CZ" dirty="0"/>
              <a:t>Řízené psaní poznámek</a:t>
            </a:r>
          </a:p>
          <a:p>
            <a:r>
              <a:rPr lang="cs-CZ" dirty="0"/>
              <a:t>Ukončení příběhu</a:t>
            </a:r>
          </a:p>
          <a:p>
            <a:r>
              <a:rPr lang="cs-CZ" dirty="0" err="1"/>
              <a:t>Vennův</a:t>
            </a:r>
            <a:r>
              <a:rPr lang="cs-CZ" dirty="0"/>
              <a:t> diagram</a:t>
            </a:r>
          </a:p>
          <a:p>
            <a:r>
              <a:rPr lang="cs-CZ" dirty="0"/>
              <a:t>Volné psaní</a:t>
            </a:r>
          </a:p>
          <a:p>
            <a:r>
              <a:rPr lang="cs-CZ" dirty="0"/>
              <a:t>Živý obraz…</a:t>
            </a:r>
          </a:p>
          <a:p>
            <a:endParaRPr lang="cs-CZ" dirty="0"/>
          </a:p>
        </p:txBody>
      </p:sp>
      <p:sp>
        <p:nvSpPr>
          <p:cNvPr id="4" name="Zástupný symbol pro datum 3">
            <a:extLst>
              <a:ext uri="{FF2B5EF4-FFF2-40B4-BE49-F238E27FC236}">
                <a16:creationId xmlns:a16="http://schemas.microsoft.com/office/drawing/2014/main" id="{A52A2D0F-0CCF-4F00-A615-42ECE578CCEC}"/>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B5F29005-7F44-49BF-98B5-AB6A568A199C}"/>
              </a:ext>
            </a:extLst>
          </p:cNvPr>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18029962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161DFC-3CE1-4208-B225-DB513B84207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986149D-C32F-4B09-AE74-BB776481AB13}"/>
              </a:ext>
            </a:extLst>
          </p:cNvPr>
          <p:cNvSpPr>
            <a:spLocks noGrp="1"/>
          </p:cNvSpPr>
          <p:nvPr>
            <p:ph idx="1"/>
          </p:nvPr>
        </p:nvSpPr>
        <p:spPr/>
        <p:txBody>
          <a:bodyPr/>
          <a:lstStyle/>
          <a:p>
            <a:r>
              <a:rPr lang="cs-CZ" u="sng" dirty="0"/>
              <a:t>Doporučené metody a aktivity</a:t>
            </a:r>
            <a:r>
              <a:rPr lang="cs-CZ" dirty="0"/>
              <a:t>:</a:t>
            </a:r>
          </a:p>
          <a:p>
            <a:pPr marL="0" indent="0">
              <a:buNone/>
            </a:pPr>
            <a:r>
              <a:rPr lang="cs-CZ" dirty="0"/>
              <a:t>četba – metody kritického myšlení – reflexe – reprodukční aktivity – průpravné hry – procvičení – improvizace</a:t>
            </a:r>
          </a:p>
          <a:p>
            <a:endParaRPr lang="cs-CZ" dirty="0"/>
          </a:p>
          <a:p>
            <a:r>
              <a:rPr lang="cs-CZ" u="sng" dirty="0"/>
              <a:t>Základní pramen</a:t>
            </a:r>
            <a:r>
              <a:rPr lang="cs-CZ" dirty="0"/>
              <a:t>:</a:t>
            </a:r>
          </a:p>
          <a:p>
            <a:pPr marL="0" indent="0">
              <a:buNone/>
            </a:pPr>
            <a:r>
              <a:rPr lang="cs-CZ" dirty="0"/>
              <a:t>Robert Čapek: </a:t>
            </a:r>
            <a:r>
              <a:rPr lang="cs-CZ" i="1" dirty="0"/>
              <a:t>Moderní didaktika</a:t>
            </a:r>
            <a:r>
              <a:rPr lang="cs-CZ" dirty="0"/>
              <a:t>. Praha: Grada, 2015. </a:t>
            </a:r>
          </a:p>
          <a:p>
            <a:endParaRPr lang="cs-CZ" dirty="0"/>
          </a:p>
        </p:txBody>
      </p:sp>
      <p:sp>
        <p:nvSpPr>
          <p:cNvPr id="4" name="Zástupný symbol pro datum 3">
            <a:extLst>
              <a:ext uri="{FF2B5EF4-FFF2-40B4-BE49-F238E27FC236}">
                <a16:creationId xmlns:a16="http://schemas.microsoft.com/office/drawing/2014/main" id="{71BB1D01-819F-476D-B6E2-33A653ED00F2}"/>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62A9A59A-CC3B-45AA-86A9-1FC735D1B3E2}"/>
              </a:ext>
            </a:extLst>
          </p:cNvPr>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14869124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r>
              <a:rPr lang="cs-CZ" sz="2400" dirty="0"/>
              <a:t>Pro literární výchovu je důležité heslo „vychovávat literaturou“, nikoliv primárně „</a:t>
            </a:r>
            <a:r>
              <a:rPr lang="cs-CZ" sz="2400" u="sng" dirty="0"/>
              <a:t>k literatuře</a:t>
            </a:r>
            <a:r>
              <a:rPr lang="cs-CZ" sz="2400" dirty="0"/>
              <a:t>“</a:t>
            </a:r>
          </a:p>
          <a:p>
            <a:r>
              <a:rPr lang="cs-CZ" sz="2400" dirty="0"/>
              <a:t>Pojmy „</a:t>
            </a:r>
            <a:r>
              <a:rPr lang="cs-CZ" sz="2400" u="sng" dirty="0"/>
              <a:t>kompetence“ a „gramotnost</a:t>
            </a:r>
            <a:r>
              <a:rPr lang="cs-CZ" sz="2400" dirty="0"/>
              <a:t>“ ve všech dokumentech, pojednáních o reformách či inovacích ve školní výuce</a:t>
            </a:r>
          </a:p>
          <a:p>
            <a:r>
              <a:rPr lang="cs-CZ" sz="2400" dirty="0"/>
              <a:t>V literární výchově především „komunikační kompetence“ a „</a:t>
            </a:r>
            <a:r>
              <a:rPr lang="cs-CZ" sz="2400" u="sng" dirty="0"/>
              <a:t>čtenářská gramotnost</a:t>
            </a:r>
            <a:r>
              <a:rPr lang="cs-CZ" sz="2400" dirty="0"/>
              <a:t>“ – souvisí s pojmem „funkční gramotnost“ (schopnost pracovat s písemným sdělením a využít je v praktických komunikačních situacích – tj. využít nejrozmanitějších typů textů, knih, katalogů, map atd.; dokázat komunikovat s úřady prostřednictvím formulářů, žádostí…; dokázat najít potřebné informace ve výpisech z účtů, na výplatních páskách, v jízdních řádech…; zvládat tvorbu a recepci nejrůznějších textových typů…)</a:t>
            </a:r>
          </a:p>
          <a:p>
            <a:endParaRPr lang="cs-CZ" dirty="0"/>
          </a:p>
        </p:txBody>
      </p:sp>
      <p:sp>
        <p:nvSpPr>
          <p:cNvPr id="4" name="Zástupný symbol pro datum 3"/>
          <p:cNvSpPr>
            <a:spLocks noGrp="1"/>
          </p:cNvSpPr>
          <p:nvPr>
            <p:ph type="dt" sz="half" idx="10"/>
          </p:nvPr>
        </p:nvSpPr>
        <p:spPr/>
        <p:txBody>
          <a:bodyPr/>
          <a:lstStyle/>
          <a:p>
            <a:pPr>
              <a:defRPr/>
            </a:pP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47641B-F179-44B9-92CC-7E7E030191D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2E415B4-70AD-4008-A160-B1D178514C9F}"/>
              </a:ext>
            </a:extLst>
          </p:cNvPr>
          <p:cNvSpPr>
            <a:spLocks noGrp="1"/>
          </p:cNvSpPr>
          <p:nvPr>
            <p:ph idx="1"/>
          </p:nvPr>
        </p:nvSpPr>
        <p:spPr/>
        <p:txBody>
          <a:bodyPr/>
          <a:lstStyle/>
          <a:p>
            <a:r>
              <a:rPr lang="cs-CZ" sz="2800" dirty="0"/>
              <a:t>Úkolem moderní školy – včetně literární výchovy – je formovat takové </a:t>
            </a:r>
            <a:r>
              <a:rPr lang="cs-CZ" sz="2800" u="sng" dirty="0"/>
              <a:t>kompetence žáků, které jsou zvlášť důležité pro „přežití“ člověka </a:t>
            </a:r>
            <a:r>
              <a:rPr lang="cs-CZ" sz="2800" dirty="0"/>
              <a:t>v dnešní společnosti, i pro udržitelnost společnosti a kultury. </a:t>
            </a:r>
          </a:p>
          <a:p>
            <a:r>
              <a:rPr lang="cs-CZ" sz="2800" u="sng" dirty="0"/>
              <a:t>Rada Evropy </a:t>
            </a:r>
            <a:r>
              <a:rPr lang="cs-CZ" sz="2800" dirty="0"/>
              <a:t>vymezila soubor klíčových kompetencí (jakýsi kodex mladého Evropana), k nimž mají být mladí lidé komplexně vedeni: 39 položek v 8 oddílech: učení; objevování; myšlení, uvažování; komunikace; kooperace; práce; přizpůsobování se změnám.</a:t>
            </a:r>
          </a:p>
          <a:p>
            <a:r>
              <a:rPr lang="cs-CZ" sz="2800" u="sng" dirty="0"/>
              <a:t>Literatura</a:t>
            </a:r>
            <a:r>
              <a:rPr lang="cs-CZ" sz="2800" dirty="0"/>
              <a:t> = rozmanitý druh zdrojů (sebe)poznávání, </a:t>
            </a:r>
            <a:r>
              <a:rPr lang="cs-CZ" sz="2800" dirty="0" err="1"/>
              <a:t>sebeformování</a:t>
            </a:r>
            <a:r>
              <a:rPr lang="cs-CZ" sz="2800" dirty="0"/>
              <a:t>, nabývání gramotnosti a trénování sociální inteligence.</a:t>
            </a:r>
          </a:p>
          <a:p>
            <a:endParaRPr lang="cs-CZ" dirty="0"/>
          </a:p>
        </p:txBody>
      </p:sp>
      <p:sp>
        <p:nvSpPr>
          <p:cNvPr id="4" name="Zástupný symbol pro datum 3">
            <a:extLst>
              <a:ext uri="{FF2B5EF4-FFF2-40B4-BE49-F238E27FC236}">
                <a16:creationId xmlns:a16="http://schemas.microsoft.com/office/drawing/2014/main" id="{4026B168-E49D-4726-A014-A57D1E850607}"/>
              </a:ext>
            </a:extLst>
          </p:cNvPr>
          <p:cNvSpPr>
            <a:spLocks noGrp="1"/>
          </p:cNvSpPr>
          <p:nvPr>
            <p:ph type="dt" sz="half" idx="10"/>
          </p:nvPr>
        </p:nvSpPr>
        <p:spPr>
          <a:xfrm>
            <a:off x="534988" y="7008813"/>
            <a:ext cx="2495550" cy="401637"/>
          </a:xfrm>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1EA0BED5-A451-4B66-8122-DD238176BB80}"/>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35408957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FF8A15-9C17-4685-B230-7247D45DCBA4}"/>
              </a:ext>
            </a:extLst>
          </p:cNvPr>
          <p:cNvSpPr>
            <a:spLocks noGrp="1"/>
          </p:cNvSpPr>
          <p:nvPr>
            <p:ph type="title"/>
          </p:nvPr>
        </p:nvSpPr>
        <p:spPr/>
        <p:txBody>
          <a:bodyPr/>
          <a:lstStyle/>
          <a:p>
            <a:r>
              <a:rPr lang="cs-CZ" altLang="cs-CZ" dirty="0"/>
              <a:t>Výukové strategie (Pasch 1998, s. 195)</a:t>
            </a:r>
            <a:endParaRPr lang="cs-CZ" dirty="0"/>
          </a:p>
        </p:txBody>
      </p:sp>
      <p:sp>
        <p:nvSpPr>
          <p:cNvPr id="3" name="Zástupný symbol pro obsah 2">
            <a:extLst>
              <a:ext uri="{FF2B5EF4-FFF2-40B4-BE49-F238E27FC236}">
                <a16:creationId xmlns:a16="http://schemas.microsoft.com/office/drawing/2014/main" id="{80605E58-20DE-4BE7-B738-BD3A7832412E}"/>
              </a:ext>
            </a:extLst>
          </p:cNvPr>
          <p:cNvSpPr>
            <a:spLocks noGrp="1"/>
          </p:cNvSpPr>
          <p:nvPr>
            <p:ph idx="1"/>
          </p:nvPr>
        </p:nvSpPr>
        <p:spPr/>
        <p:txBody>
          <a:bodyPr/>
          <a:lstStyle/>
          <a:p>
            <a:pPr marL="0" indent="0">
              <a:lnSpc>
                <a:spcPct val="90000"/>
              </a:lnSpc>
              <a:buNone/>
            </a:pPr>
            <a:r>
              <a:rPr lang="cs-CZ" altLang="cs-CZ" b="1" dirty="0"/>
              <a:t>= promyšlené způsoby vedení výuky, které jsou optimální v konkrétní třídě, pro konkrétního učitele a konkrétní učivo (téma, předmět), a které učitel volí, aby se žáky dosáhl vytyčených cílů výuky;</a:t>
            </a:r>
          </a:p>
          <a:p>
            <a:pPr>
              <a:lnSpc>
                <a:spcPct val="90000"/>
              </a:lnSpc>
              <a:buNone/>
            </a:pPr>
            <a:r>
              <a:rPr lang="cs-CZ" altLang="cs-CZ" dirty="0"/>
              <a:t>Integrují v sobě „správnou“ kombinaci metod, forem, prostředků a podmínek výuky</a:t>
            </a:r>
          </a:p>
          <a:p>
            <a:pPr>
              <a:lnSpc>
                <a:spcPct val="90000"/>
              </a:lnSpc>
              <a:buNone/>
            </a:pPr>
            <a:endParaRPr lang="cs-CZ" altLang="cs-CZ" b="1" u="sng" dirty="0"/>
          </a:p>
          <a:p>
            <a:pPr>
              <a:lnSpc>
                <a:spcPct val="90000"/>
              </a:lnSpc>
              <a:buNone/>
            </a:pPr>
            <a:r>
              <a:rPr lang="cs-CZ" altLang="cs-CZ" b="1" u="sng" dirty="0"/>
              <a:t>3 základní strategie:</a:t>
            </a:r>
          </a:p>
          <a:p>
            <a:pPr>
              <a:lnSpc>
                <a:spcPct val="90000"/>
              </a:lnSpc>
            </a:pPr>
            <a:r>
              <a:rPr lang="cs-CZ" altLang="cs-CZ" b="1" i="1" dirty="0"/>
              <a:t>Deduktivní</a:t>
            </a:r>
          </a:p>
          <a:p>
            <a:pPr>
              <a:lnSpc>
                <a:spcPct val="90000"/>
              </a:lnSpc>
            </a:pPr>
            <a:r>
              <a:rPr lang="cs-CZ" altLang="cs-CZ" b="1" i="1" dirty="0"/>
              <a:t>Induktivní</a:t>
            </a:r>
          </a:p>
          <a:p>
            <a:pPr>
              <a:lnSpc>
                <a:spcPct val="90000"/>
              </a:lnSpc>
            </a:pPr>
            <a:r>
              <a:rPr lang="cs-CZ" altLang="cs-CZ" b="1" i="1" dirty="0"/>
              <a:t>Sociálně zprostředkovaná výuka</a:t>
            </a:r>
          </a:p>
          <a:p>
            <a:endParaRPr lang="cs-CZ" dirty="0"/>
          </a:p>
        </p:txBody>
      </p:sp>
      <p:sp>
        <p:nvSpPr>
          <p:cNvPr id="4" name="Zástupný symbol pro datum 3">
            <a:extLst>
              <a:ext uri="{FF2B5EF4-FFF2-40B4-BE49-F238E27FC236}">
                <a16:creationId xmlns:a16="http://schemas.microsoft.com/office/drawing/2014/main" id="{9EB4AC8B-0633-4835-AD4B-5B828011F7AD}"/>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92E558C9-5650-47BC-9887-59CC78F2D080}"/>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9694901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056A35-9DD0-4E65-ADCF-51FAF007245C}"/>
              </a:ext>
            </a:extLst>
          </p:cNvPr>
          <p:cNvSpPr>
            <a:spLocks noGrp="1"/>
          </p:cNvSpPr>
          <p:nvPr>
            <p:ph type="title"/>
          </p:nvPr>
        </p:nvSpPr>
        <p:spPr/>
        <p:txBody>
          <a:bodyPr/>
          <a:lstStyle/>
          <a:p>
            <a:r>
              <a:rPr lang="cs-CZ" dirty="0"/>
              <a:t>Deduktivní metoda</a:t>
            </a:r>
          </a:p>
        </p:txBody>
      </p:sp>
      <p:sp>
        <p:nvSpPr>
          <p:cNvPr id="3" name="Zástupný symbol pro obsah 2">
            <a:extLst>
              <a:ext uri="{FF2B5EF4-FFF2-40B4-BE49-F238E27FC236}">
                <a16:creationId xmlns:a16="http://schemas.microsoft.com/office/drawing/2014/main" id="{33630FFD-935E-47B7-821D-6445542F9260}"/>
              </a:ext>
            </a:extLst>
          </p:cNvPr>
          <p:cNvSpPr>
            <a:spLocks noGrp="1"/>
          </p:cNvSpPr>
          <p:nvPr>
            <p:ph idx="1"/>
          </p:nvPr>
        </p:nvSpPr>
        <p:spPr/>
        <p:txBody>
          <a:bodyPr/>
          <a:lstStyle/>
          <a:p>
            <a:pPr marL="609600" indent="-609600">
              <a:lnSpc>
                <a:spcPct val="90000"/>
              </a:lnSpc>
            </a:pPr>
            <a:r>
              <a:rPr lang="cs-CZ" altLang="cs-CZ" dirty="0"/>
              <a:t>Typická pro transmisivní školu (ale také nepostradatelná) – „jasný cíl a účel“, učitel „má vše pod kontrolou“</a:t>
            </a:r>
          </a:p>
          <a:p>
            <a:pPr marL="609600" indent="-609600">
              <a:lnSpc>
                <a:spcPct val="90000"/>
              </a:lnSpc>
            </a:pPr>
            <a:r>
              <a:rPr lang="cs-CZ" altLang="cs-CZ" b="1" dirty="0"/>
              <a:t>Schéma:</a:t>
            </a:r>
          </a:p>
          <a:p>
            <a:pPr marL="609600" indent="-609600">
              <a:lnSpc>
                <a:spcPct val="90000"/>
              </a:lnSpc>
              <a:buFontTx/>
              <a:buAutoNum type="arabicPeriod"/>
            </a:pPr>
            <a:r>
              <a:rPr lang="cs-CZ" altLang="cs-CZ" dirty="0"/>
              <a:t>Výklad – vysvětlení (nový pojem, definice, vzorec) – hotový poznatek</a:t>
            </a:r>
          </a:p>
          <a:p>
            <a:pPr marL="609600" indent="-609600">
              <a:lnSpc>
                <a:spcPct val="90000"/>
              </a:lnSpc>
              <a:buFontTx/>
              <a:buAutoNum type="arabicPeriod"/>
            </a:pPr>
            <a:r>
              <a:rPr lang="cs-CZ" altLang="cs-CZ" dirty="0"/>
              <a:t>Předvedení, procvičení v příkladech („řízené procvičování“)</a:t>
            </a:r>
          </a:p>
          <a:p>
            <a:pPr marL="609600" indent="-609600">
              <a:lnSpc>
                <a:spcPct val="90000"/>
              </a:lnSpc>
              <a:buFontTx/>
              <a:buAutoNum type="arabicPeriod"/>
            </a:pPr>
            <a:r>
              <a:rPr lang="cs-CZ" altLang="cs-CZ" dirty="0"/>
              <a:t>Aplikace v úkolech („znalost“, porozumění)</a:t>
            </a:r>
          </a:p>
          <a:p>
            <a:pPr marL="609600" indent="-609600">
              <a:lnSpc>
                <a:spcPct val="90000"/>
              </a:lnSpc>
              <a:buFontTx/>
              <a:buAutoNum type="arabicPeriod"/>
            </a:pPr>
            <a:r>
              <a:rPr lang="cs-CZ" altLang="cs-CZ" dirty="0"/>
              <a:t>Zhodnocení výsledků, ověření znalostí (žák umí - neumí)</a:t>
            </a:r>
          </a:p>
          <a:p>
            <a:endParaRPr lang="cs-CZ" dirty="0"/>
          </a:p>
        </p:txBody>
      </p:sp>
      <p:sp>
        <p:nvSpPr>
          <p:cNvPr id="4" name="Zástupný symbol pro datum 3">
            <a:extLst>
              <a:ext uri="{FF2B5EF4-FFF2-40B4-BE49-F238E27FC236}">
                <a16:creationId xmlns:a16="http://schemas.microsoft.com/office/drawing/2014/main" id="{8DB6830A-17C4-4A71-B0AD-2076A86A32E3}"/>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6018857B-B4E5-4FD1-AFD2-144F3E5261D9}"/>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4402439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CB97CD-79B7-4555-BEF3-86FC425BD2A3}"/>
              </a:ext>
            </a:extLst>
          </p:cNvPr>
          <p:cNvSpPr>
            <a:spLocks noGrp="1"/>
          </p:cNvSpPr>
          <p:nvPr>
            <p:ph type="title"/>
          </p:nvPr>
        </p:nvSpPr>
        <p:spPr/>
        <p:txBody>
          <a:bodyPr/>
          <a:lstStyle/>
          <a:p>
            <a:r>
              <a:rPr lang="cs-CZ" altLang="cs-CZ" dirty="0"/>
              <a:t>Induktivní výuka (problémová) – </a:t>
            </a:r>
            <a:r>
              <a:rPr lang="cs-CZ" altLang="cs-CZ" sz="2000" b="1" dirty="0"/>
              <a:t>AUTENTICKÉ UČENÍ</a:t>
            </a:r>
            <a:endParaRPr lang="cs-CZ" dirty="0"/>
          </a:p>
        </p:txBody>
      </p:sp>
      <p:sp>
        <p:nvSpPr>
          <p:cNvPr id="3" name="Zástupný symbol pro obsah 2">
            <a:extLst>
              <a:ext uri="{FF2B5EF4-FFF2-40B4-BE49-F238E27FC236}">
                <a16:creationId xmlns:a16="http://schemas.microsoft.com/office/drawing/2014/main" id="{859599F0-8549-4D5A-AB52-DF281C9282DE}"/>
              </a:ext>
            </a:extLst>
          </p:cNvPr>
          <p:cNvSpPr>
            <a:spLocks noGrp="1"/>
          </p:cNvSpPr>
          <p:nvPr>
            <p:ph idx="1"/>
          </p:nvPr>
        </p:nvSpPr>
        <p:spPr/>
        <p:txBody>
          <a:bodyPr/>
          <a:lstStyle/>
          <a:p>
            <a:pPr marL="609600" indent="-609600">
              <a:lnSpc>
                <a:spcPct val="90000"/>
              </a:lnSpc>
            </a:pPr>
            <a:r>
              <a:rPr lang="cs-CZ" altLang="cs-CZ" dirty="0"/>
              <a:t>= typická pro konstruktivistické pojetí výuky, umožňuje budování poznatků „zevnitř“ (od prekoncepcí), </a:t>
            </a:r>
          </a:p>
          <a:p>
            <a:pPr marL="609600" indent="-609600">
              <a:lnSpc>
                <a:spcPct val="90000"/>
              </a:lnSpc>
            </a:pPr>
            <a:r>
              <a:rPr lang="cs-CZ" altLang="cs-CZ" dirty="0"/>
              <a:t>rozvíjí </a:t>
            </a:r>
            <a:r>
              <a:rPr lang="cs-CZ" altLang="cs-CZ" dirty="0" err="1"/>
              <a:t>metakognitivní</a:t>
            </a:r>
            <a:r>
              <a:rPr lang="cs-CZ" altLang="cs-CZ" dirty="0"/>
              <a:t> schopnosti dětí (učit se)</a:t>
            </a:r>
          </a:p>
          <a:p>
            <a:pPr marL="609600" indent="-609600">
              <a:lnSpc>
                <a:spcPct val="90000"/>
              </a:lnSpc>
              <a:buNone/>
            </a:pPr>
            <a:endParaRPr lang="cs-CZ" altLang="cs-CZ" dirty="0"/>
          </a:p>
          <a:p>
            <a:pPr marL="609600" indent="-609600">
              <a:lnSpc>
                <a:spcPct val="90000"/>
              </a:lnSpc>
            </a:pPr>
            <a:r>
              <a:rPr lang="cs-CZ" altLang="cs-CZ" dirty="0"/>
              <a:t>Schéma:</a:t>
            </a:r>
          </a:p>
          <a:p>
            <a:pPr marL="609600" indent="-609600">
              <a:lnSpc>
                <a:spcPct val="90000"/>
              </a:lnSpc>
              <a:buFontTx/>
              <a:buAutoNum type="arabicPeriod"/>
            </a:pPr>
            <a:r>
              <a:rPr lang="cs-CZ" altLang="cs-CZ" dirty="0"/>
              <a:t>problém – bádání, zkoumání, přemýšlení, hledání řešení</a:t>
            </a:r>
          </a:p>
          <a:p>
            <a:pPr marL="609600" indent="-609600">
              <a:lnSpc>
                <a:spcPct val="90000"/>
              </a:lnSpc>
              <a:buFontTx/>
              <a:buAutoNum type="arabicPeriod"/>
            </a:pPr>
            <a:r>
              <a:rPr lang="cs-CZ" altLang="cs-CZ" dirty="0"/>
              <a:t>objevování významu pojmu nebo teorie</a:t>
            </a:r>
          </a:p>
          <a:p>
            <a:pPr marL="609600" indent="-609600">
              <a:lnSpc>
                <a:spcPct val="90000"/>
              </a:lnSpc>
              <a:buFontTx/>
              <a:buAutoNum type="arabicPeriod"/>
            </a:pPr>
            <a:r>
              <a:rPr lang="cs-CZ" altLang="cs-CZ" dirty="0"/>
              <a:t>použití, ověření v autentických situacích</a:t>
            </a:r>
          </a:p>
          <a:p>
            <a:pPr marL="609600" indent="-609600">
              <a:lnSpc>
                <a:spcPct val="90000"/>
              </a:lnSpc>
              <a:buFontTx/>
              <a:buAutoNum type="arabicPeriod"/>
            </a:pPr>
            <a:r>
              <a:rPr lang="cs-CZ" altLang="cs-CZ" dirty="0"/>
              <a:t>Vyhodnocení výsledků a POSTUPŮ</a:t>
            </a:r>
            <a:endParaRPr lang="cs-CZ" dirty="0"/>
          </a:p>
        </p:txBody>
      </p:sp>
      <p:sp>
        <p:nvSpPr>
          <p:cNvPr id="4" name="Zástupný symbol pro datum 3">
            <a:extLst>
              <a:ext uri="{FF2B5EF4-FFF2-40B4-BE49-F238E27FC236}">
                <a16:creationId xmlns:a16="http://schemas.microsoft.com/office/drawing/2014/main" id="{F7D7F03D-4E6E-478E-B5F7-8B54E5E8E932}"/>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C9BE892E-B408-441D-8B1D-9E63B3A9667D}"/>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16963308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02B0EC-7730-455A-B46C-D7E662C91CCF}"/>
              </a:ext>
            </a:extLst>
          </p:cNvPr>
          <p:cNvSpPr>
            <a:spLocks noGrp="1"/>
          </p:cNvSpPr>
          <p:nvPr>
            <p:ph type="title"/>
          </p:nvPr>
        </p:nvSpPr>
        <p:spPr/>
        <p:txBody>
          <a:bodyPr/>
          <a:lstStyle/>
          <a:p>
            <a:r>
              <a:rPr lang="cs-CZ" altLang="cs-CZ" dirty="0"/>
              <a:t>Autentické učení (Pasch, 1998, s. 149)</a:t>
            </a:r>
            <a:endParaRPr lang="cs-CZ" dirty="0"/>
          </a:p>
        </p:txBody>
      </p:sp>
      <p:sp>
        <p:nvSpPr>
          <p:cNvPr id="3" name="Zástupný symbol pro obsah 2">
            <a:extLst>
              <a:ext uri="{FF2B5EF4-FFF2-40B4-BE49-F238E27FC236}">
                <a16:creationId xmlns:a16="http://schemas.microsoft.com/office/drawing/2014/main" id="{3E882B6C-FEB3-437E-98A0-4A304AE462D5}"/>
              </a:ext>
            </a:extLst>
          </p:cNvPr>
          <p:cNvSpPr>
            <a:spLocks noGrp="1"/>
          </p:cNvSpPr>
          <p:nvPr>
            <p:ph idx="1"/>
          </p:nvPr>
        </p:nvSpPr>
        <p:spPr/>
        <p:txBody>
          <a:bodyPr/>
          <a:lstStyle/>
          <a:p>
            <a:pPr>
              <a:lnSpc>
                <a:spcPct val="90000"/>
              </a:lnSpc>
              <a:buNone/>
            </a:pPr>
            <a:r>
              <a:rPr lang="cs-CZ" altLang="cs-CZ" dirty="0"/>
              <a:t>= „skutečné“ učení – učení NĚČEMU (nikoli O NĚČEM)</a:t>
            </a:r>
          </a:p>
          <a:p>
            <a:pPr>
              <a:lnSpc>
                <a:spcPct val="90000"/>
              </a:lnSpc>
              <a:buNone/>
            </a:pPr>
            <a:endParaRPr lang="cs-CZ" altLang="cs-CZ" dirty="0"/>
          </a:p>
          <a:p>
            <a:pPr>
              <a:lnSpc>
                <a:spcPct val="90000"/>
              </a:lnSpc>
            </a:pPr>
            <a:r>
              <a:rPr lang="cs-CZ" altLang="cs-CZ" dirty="0"/>
              <a:t>Založené na bádání, zkoumání</a:t>
            </a:r>
          </a:p>
          <a:p>
            <a:pPr>
              <a:lnSpc>
                <a:spcPct val="90000"/>
              </a:lnSpc>
            </a:pPr>
            <a:r>
              <a:rPr lang="cs-CZ" altLang="cs-CZ" dirty="0"/>
              <a:t>Používá autentických metod (z běžného života)</a:t>
            </a:r>
          </a:p>
          <a:p>
            <a:pPr>
              <a:lnSpc>
                <a:spcPct val="90000"/>
              </a:lnSpc>
            </a:pPr>
            <a:r>
              <a:rPr lang="cs-CZ" altLang="cs-CZ" dirty="0"/>
              <a:t>Výsledkem je produkce (nikoli reprodukce poznatků)</a:t>
            </a:r>
          </a:p>
          <a:p>
            <a:endParaRPr lang="cs-CZ" dirty="0"/>
          </a:p>
        </p:txBody>
      </p:sp>
      <p:sp>
        <p:nvSpPr>
          <p:cNvPr id="4" name="Zástupný symbol pro datum 3">
            <a:extLst>
              <a:ext uri="{FF2B5EF4-FFF2-40B4-BE49-F238E27FC236}">
                <a16:creationId xmlns:a16="http://schemas.microsoft.com/office/drawing/2014/main" id="{7BD7138F-0ED4-4120-90EA-A4288AF892EC}"/>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7020A2C5-CD59-4E50-946E-15D6F201AE40}"/>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5720424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9AF2ED-0BF9-4646-886F-04B0D86C4A74}"/>
              </a:ext>
            </a:extLst>
          </p:cNvPr>
          <p:cNvSpPr>
            <a:spLocks noGrp="1"/>
          </p:cNvSpPr>
          <p:nvPr>
            <p:ph type="title"/>
          </p:nvPr>
        </p:nvSpPr>
        <p:spPr/>
        <p:txBody>
          <a:bodyPr/>
          <a:lstStyle/>
          <a:p>
            <a:r>
              <a:rPr lang="cs-CZ" altLang="cs-CZ" dirty="0"/>
              <a:t>Sociálně zprostředkovaná výuka</a:t>
            </a:r>
            <a:endParaRPr lang="cs-CZ" dirty="0"/>
          </a:p>
        </p:txBody>
      </p:sp>
      <p:sp>
        <p:nvSpPr>
          <p:cNvPr id="3" name="Zástupný symbol pro obsah 2">
            <a:extLst>
              <a:ext uri="{FF2B5EF4-FFF2-40B4-BE49-F238E27FC236}">
                <a16:creationId xmlns:a16="http://schemas.microsoft.com/office/drawing/2014/main" id="{9DB7C57A-8662-45F5-AFB9-B74F46DE4A23}"/>
              </a:ext>
            </a:extLst>
          </p:cNvPr>
          <p:cNvSpPr>
            <a:spLocks noGrp="1"/>
          </p:cNvSpPr>
          <p:nvPr>
            <p:ph idx="1"/>
          </p:nvPr>
        </p:nvSpPr>
        <p:spPr/>
        <p:txBody>
          <a:bodyPr/>
          <a:lstStyle/>
          <a:p>
            <a:r>
              <a:rPr lang="cs-CZ" altLang="cs-CZ" dirty="0"/>
              <a:t>Moderní koncept edukace pro 21. století: </a:t>
            </a:r>
            <a:r>
              <a:rPr lang="cs-CZ" altLang="cs-CZ" b="1" i="1" dirty="0"/>
              <a:t>děti se učí společně a od sebe navzájem</a:t>
            </a:r>
          </a:p>
          <a:p>
            <a:pPr>
              <a:buNone/>
            </a:pPr>
            <a:endParaRPr lang="cs-CZ" altLang="cs-CZ" b="1" i="1" dirty="0"/>
          </a:p>
          <a:p>
            <a:r>
              <a:rPr lang="cs-CZ" altLang="cs-CZ" dirty="0"/>
              <a:t>Kooperativní učení</a:t>
            </a:r>
          </a:p>
          <a:p>
            <a:r>
              <a:rPr lang="cs-CZ" altLang="cs-CZ" dirty="0"/>
              <a:t>Simulace</a:t>
            </a:r>
          </a:p>
          <a:p>
            <a:r>
              <a:rPr lang="cs-CZ" altLang="cs-CZ" dirty="0"/>
              <a:t>Hraní rolí</a:t>
            </a:r>
          </a:p>
          <a:p>
            <a:r>
              <a:rPr lang="cs-CZ" altLang="cs-CZ" u="sng" dirty="0"/>
              <a:t>Doporučená literatura</a:t>
            </a:r>
            <a:r>
              <a:rPr lang="cs-CZ" altLang="cs-CZ" dirty="0"/>
              <a:t>:</a:t>
            </a:r>
          </a:p>
          <a:p>
            <a:pPr marL="0" indent="0">
              <a:buNone/>
            </a:pPr>
            <a:r>
              <a:rPr lang="cs-CZ" altLang="cs-CZ" dirty="0"/>
              <a:t>PASCH, M. a kol. </a:t>
            </a:r>
            <a:r>
              <a:rPr lang="cs-CZ" altLang="cs-CZ" i="1" dirty="0"/>
              <a:t>Od vzdělávacího programu k vyučovací hodině.</a:t>
            </a:r>
            <a:r>
              <a:rPr lang="cs-CZ" altLang="cs-CZ" dirty="0"/>
              <a:t> Praha : Portál, 1998.</a:t>
            </a:r>
          </a:p>
          <a:p>
            <a:pPr marL="0" indent="0">
              <a:buNone/>
            </a:pPr>
            <a:endParaRPr lang="cs-CZ" dirty="0"/>
          </a:p>
        </p:txBody>
      </p:sp>
      <p:sp>
        <p:nvSpPr>
          <p:cNvPr id="4" name="Zástupný symbol pro datum 3">
            <a:extLst>
              <a:ext uri="{FF2B5EF4-FFF2-40B4-BE49-F238E27FC236}">
                <a16:creationId xmlns:a16="http://schemas.microsoft.com/office/drawing/2014/main" id="{026A98CE-4C61-40B0-9984-DF3CD60311C6}"/>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C63FE673-7366-462E-BA85-AB09346939D3}"/>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3356757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1C008F-A5C0-4ED1-8B86-24409630823B}"/>
              </a:ext>
            </a:extLst>
          </p:cNvPr>
          <p:cNvSpPr>
            <a:spLocks noGrp="1"/>
          </p:cNvSpPr>
          <p:nvPr>
            <p:ph type="title"/>
          </p:nvPr>
        </p:nvSpPr>
        <p:spPr/>
        <p:txBody>
          <a:bodyPr/>
          <a:lstStyle/>
          <a:p>
            <a:r>
              <a:rPr lang="cs-CZ" dirty="0"/>
              <a:t>Motivace</a:t>
            </a:r>
          </a:p>
        </p:txBody>
      </p:sp>
      <p:sp>
        <p:nvSpPr>
          <p:cNvPr id="3" name="Zástupný symbol pro obsah 2">
            <a:extLst>
              <a:ext uri="{FF2B5EF4-FFF2-40B4-BE49-F238E27FC236}">
                <a16:creationId xmlns:a16="http://schemas.microsoft.com/office/drawing/2014/main" id="{D8567DB1-1911-47FF-9FF8-B45264CF591F}"/>
              </a:ext>
            </a:extLst>
          </p:cNvPr>
          <p:cNvSpPr>
            <a:spLocks noGrp="1"/>
          </p:cNvSpPr>
          <p:nvPr>
            <p:ph idx="1"/>
          </p:nvPr>
        </p:nvSpPr>
        <p:spPr/>
        <p:txBody>
          <a:bodyPr/>
          <a:lstStyle/>
          <a:p>
            <a:pPr marL="0" indent="0">
              <a:buNone/>
            </a:pPr>
            <a:r>
              <a:rPr lang="cs-CZ" b="1" dirty="0"/>
              <a:t>= </a:t>
            </a:r>
            <a:r>
              <a:rPr lang="cs-CZ" sz="2400" dirty="0"/>
              <a:t>proces vnitřního zdůvodnění potřeby jedince se učit</a:t>
            </a:r>
          </a:p>
          <a:p>
            <a:pPr>
              <a:buFontTx/>
              <a:buChar char="-"/>
            </a:pPr>
            <a:r>
              <a:rPr lang="cs-CZ" sz="2400" dirty="0"/>
              <a:t>podle intenzity a délky trvání rozlišujeme motivaci </a:t>
            </a:r>
            <a:r>
              <a:rPr lang="cs-CZ" sz="2400" i="1" dirty="0"/>
              <a:t>krátkodobou a dlouhodobou</a:t>
            </a:r>
          </a:p>
          <a:p>
            <a:r>
              <a:rPr lang="cs-CZ" sz="2400" dirty="0"/>
              <a:t>Krátkodobá motivace je intenzivnější, silnější, vydrží však kratší dobu. Je specifická u mladších lidí  (např. dětí a žáků ZŠ). Dlouhodobá motivace se se vyskytuje u zralejších, starších jedinců, vyžaduje velkou míru sebezapření a cílevědomosti (např. u studujících na vyšších vzdělávacích úrovních).</a:t>
            </a:r>
          </a:p>
          <a:p>
            <a:r>
              <a:rPr lang="cs-CZ" sz="2400" dirty="0"/>
              <a:t>Správně motivovat žáky a nadchnout je pro učení je důležitou dovedností a velkou výzvou pro každého učitele. Pokud to učitel umí, zvyšuje významně výsledky učení. Proto je velmi důležité, aby si učitel pro každou vyučovací hodinu připravil nejen vlastní obsah hodiny a s ním i související kroky, ale aby si cíleně připravil i způsob, jak bude žáky motivovat.</a:t>
            </a:r>
          </a:p>
          <a:p>
            <a:endParaRPr lang="cs-CZ" dirty="0"/>
          </a:p>
        </p:txBody>
      </p:sp>
      <p:sp>
        <p:nvSpPr>
          <p:cNvPr id="4" name="Zástupný symbol pro datum 3">
            <a:extLst>
              <a:ext uri="{FF2B5EF4-FFF2-40B4-BE49-F238E27FC236}">
                <a16:creationId xmlns:a16="http://schemas.microsoft.com/office/drawing/2014/main" id="{76C4A0BC-F457-4105-937B-DB49A2D3B027}"/>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58BEC048-5F0D-4E3A-BD8A-2F5143E3C2B3}"/>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761908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14</TotalTime>
  <Words>1112</Words>
  <Application>Microsoft Office PowerPoint</Application>
  <PresentationFormat>Vlastní</PresentationFormat>
  <Paragraphs>127</Paragraphs>
  <Slides>17</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17</vt:i4>
      </vt:variant>
    </vt:vector>
  </HeadingPairs>
  <TitlesOfParts>
    <vt:vector size="21" baseType="lpstr">
      <vt:lpstr>Arial</vt:lpstr>
      <vt:lpstr>Calibri</vt:lpstr>
      <vt:lpstr>Clara Sans</vt:lpstr>
      <vt:lpstr>JU_OPVVV</vt:lpstr>
      <vt:lpstr>Výukové strategie. Motivační strategie.  Tradiční a aktivizující metody v literární výchově</vt:lpstr>
      <vt:lpstr>Prezentace aplikace PowerPoint</vt:lpstr>
      <vt:lpstr>Prezentace aplikace PowerPoint</vt:lpstr>
      <vt:lpstr>Výukové strategie (Pasch 1998, s. 195)</vt:lpstr>
      <vt:lpstr>Deduktivní metoda</vt:lpstr>
      <vt:lpstr>Induktivní výuka (problémová) – AUTENTICKÉ UČENÍ</vt:lpstr>
      <vt:lpstr>Autentické učení (Pasch, 1998, s. 149)</vt:lpstr>
      <vt:lpstr>Sociálně zprostředkovaná výuka</vt:lpstr>
      <vt:lpstr>Motivace</vt:lpstr>
      <vt:lpstr>Prezentace aplikace PowerPoint</vt:lpstr>
      <vt:lpstr>Prezentace aplikace PowerPoint</vt:lpstr>
      <vt:lpstr>Prezentace aplikace PowerPoint</vt:lpstr>
      <vt:lpstr>Prezentace aplikace PowerPoint</vt:lpstr>
      <vt:lpstr>Vybrané výukové metody (inovativní  - aktivizační, aktivizující)</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Admin</cp:lastModifiedBy>
  <cp:revision>3</cp:revision>
  <dcterms:created xsi:type="dcterms:W3CDTF">2017-07-17T18:52:59Z</dcterms:created>
  <dcterms:modified xsi:type="dcterms:W3CDTF">2018-12-03T14:05:32Z</dcterms:modified>
</cp:coreProperties>
</file>