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65" d="100"/>
          <a:sy n="65" d="100"/>
        </p:scale>
        <p:origin x="1242" y="7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28.02.2019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28.02.2019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28.02.2019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Criminal</a:t>
            </a:r>
            <a:r>
              <a:rPr lang="cs-CZ" dirty="0"/>
              <a:t> </a:t>
            </a:r>
            <a:r>
              <a:rPr lang="cs-CZ"/>
              <a:t>Law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9416C7-6819-41B5-85EA-93A23FA7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Criminal </a:t>
            </a:r>
            <a:r>
              <a:rPr lang="cs-CZ" dirty="0" err="1"/>
              <a:t>Liability</a:t>
            </a:r>
            <a:r>
              <a:rPr lang="cs-CZ" dirty="0"/>
              <a:t> of Legal Entities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195382-035B-479B-ACEC-EA3C0E5C7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</a:t>
            </a:r>
            <a:r>
              <a:rPr lang="en-US" dirty="0"/>
              <a:t> criminal offence committed by a legal entity is an illegal act committed on its own behalf, in its own interest, or in connection with its activities, if committed by one of the following:</a:t>
            </a:r>
            <a:endParaRPr lang="cs-CZ" dirty="0"/>
          </a:p>
          <a:p>
            <a:pPr lvl="1"/>
            <a:r>
              <a:rPr lang="cs-CZ" dirty="0"/>
              <a:t>a </a:t>
            </a:r>
            <a:r>
              <a:rPr lang="cs-CZ" dirty="0" err="1"/>
              <a:t>statutory</a:t>
            </a:r>
            <a:r>
              <a:rPr lang="cs-CZ" dirty="0"/>
              <a:t> body</a:t>
            </a:r>
          </a:p>
          <a:p>
            <a:pPr lvl="1"/>
            <a:r>
              <a:rPr lang="en-US" dirty="0"/>
              <a:t>an entity who carries out management or inspection activities for the legal entity</a:t>
            </a:r>
            <a:endParaRPr lang="cs-CZ" dirty="0"/>
          </a:p>
          <a:p>
            <a:pPr lvl="1"/>
            <a:r>
              <a:rPr lang="en-US" dirty="0"/>
              <a:t>an entity who exercises a decisive influence over the management of the legal entity</a:t>
            </a:r>
            <a:endParaRPr lang="cs-CZ" dirty="0"/>
          </a:p>
          <a:p>
            <a:pPr lvl="1"/>
            <a:r>
              <a:rPr lang="en-US" dirty="0"/>
              <a:t>an employee or a person in a similar position while carrying out work tasks</a:t>
            </a:r>
            <a:endParaRPr lang="de-DE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2C6377-4B78-4ECD-8AC4-6F6336803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16E69F6-4179-4F74-A853-C89A1AA99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859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9E0B02-62A7-49A1-AC9D-122B7494E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Criminal </a:t>
            </a:r>
            <a:r>
              <a:rPr lang="cs-CZ" dirty="0" err="1"/>
              <a:t>Liability</a:t>
            </a:r>
            <a:r>
              <a:rPr lang="cs-CZ" dirty="0"/>
              <a:t> of Legal Entities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5D1BD4-B14E-44B1-92A1-0CF9AB479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legal entities only bear criminal liability in the cases of criminal offences exhaustively listed by </a:t>
            </a:r>
            <a:r>
              <a:rPr lang="en-US" dirty="0" err="1"/>
              <a:t>th</a:t>
            </a:r>
            <a:r>
              <a:rPr lang="cs-CZ" dirty="0"/>
              <a:t>e</a:t>
            </a:r>
            <a:r>
              <a:rPr lang="en-US" dirty="0"/>
              <a:t> code</a:t>
            </a:r>
            <a:endParaRPr lang="cs-CZ" dirty="0"/>
          </a:p>
          <a:p>
            <a:r>
              <a:rPr lang="en-US" dirty="0"/>
              <a:t>Only the following punishments can be imposed</a:t>
            </a:r>
            <a:r>
              <a:rPr lang="cs-CZ" dirty="0"/>
              <a:t>:</a:t>
            </a:r>
          </a:p>
          <a:p>
            <a:pPr lvl="1"/>
            <a:r>
              <a:rPr lang="en-US" sz="2400" dirty="0"/>
              <a:t>termination of the legal entity</a:t>
            </a:r>
            <a:endParaRPr lang="de-DE" sz="2400" dirty="0"/>
          </a:p>
          <a:p>
            <a:pPr lvl="1"/>
            <a:r>
              <a:rPr lang="en-US" sz="2400" dirty="0"/>
              <a:t>confiscation of property</a:t>
            </a:r>
            <a:endParaRPr lang="de-DE" sz="2400" dirty="0"/>
          </a:p>
          <a:p>
            <a:pPr lvl="1"/>
            <a:r>
              <a:rPr lang="en-US" sz="2400" dirty="0"/>
              <a:t>a monetary fine</a:t>
            </a:r>
            <a:endParaRPr lang="de-DE" sz="2400" dirty="0"/>
          </a:p>
          <a:p>
            <a:pPr lvl="1"/>
            <a:r>
              <a:rPr lang="en-US" sz="2400" dirty="0"/>
              <a:t>confiscation of an item or other valuable property</a:t>
            </a:r>
            <a:endParaRPr lang="de-DE" sz="2400" dirty="0"/>
          </a:p>
          <a:p>
            <a:pPr lvl="1"/>
            <a:r>
              <a:rPr lang="en-US" sz="2400" dirty="0"/>
              <a:t>prohibition of activity</a:t>
            </a:r>
            <a:endParaRPr lang="de-DE" sz="2400" dirty="0"/>
          </a:p>
          <a:p>
            <a:pPr lvl="1"/>
            <a:r>
              <a:rPr lang="en-US" sz="2400" dirty="0"/>
              <a:t>prohibition of performing public contracts and participating in concession procedures or public contests</a:t>
            </a:r>
            <a:endParaRPr lang="de-DE" sz="2400" dirty="0"/>
          </a:p>
          <a:p>
            <a:pPr lvl="1"/>
            <a:r>
              <a:rPr lang="en-US" sz="2400" dirty="0"/>
              <a:t>prohibition of accepting subsidies and subventions</a:t>
            </a:r>
            <a:endParaRPr lang="de-DE" sz="2400" dirty="0"/>
          </a:p>
          <a:p>
            <a:pPr lvl="1"/>
            <a:r>
              <a:rPr lang="cs-CZ" sz="2400" dirty="0"/>
              <a:t>p</a:t>
            </a:r>
            <a:r>
              <a:rPr lang="en-US" sz="2400" dirty="0" err="1"/>
              <a:t>ublishing</a:t>
            </a:r>
            <a:r>
              <a:rPr lang="en-US" sz="2400" dirty="0"/>
              <a:t> a judgement</a:t>
            </a:r>
            <a:endParaRPr lang="de-DE" sz="2400" dirty="0"/>
          </a:p>
          <a:p>
            <a:pPr lvl="1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65D6F5-FE37-4F4B-98C1-788D21C38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B854C0A-8583-4BA2-AAC6-F305693A9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734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Sources of Criminal Law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err="1"/>
              <a:t>Constitution</a:t>
            </a:r>
            <a:r>
              <a:rPr lang="cs-CZ" sz="2800" dirty="0"/>
              <a:t>, Charter</a:t>
            </a:r>
          </a:p>
          <a:p>
            <a:pPr lvl="1"/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principle</a:t>
            </a:r>
            <a:r>
              <a:rPr lang="cs-CZ" sz="2400" dirty="0"/>
              <a:t> of legality</a:t>
            </a:r>
            <a:endParaRPr lang="de-DE" sz="2400" dirty="0"/>
          </a:p>
          <a:p>
            <a:pPr lvl="1"/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principle</a:t>
            </a:r>
            <a:r>
              <a:rPr lang="cs-CZ" sz="2400" dirty="0"/>
              <a:t> of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presumption</a:t>
            </a:r>
            <a:r>
              <a:rPr lang="cs-CZ" sz="2400" dirty="0"/>
              <a:t> of </a:t>
            </a:r>
            <a:r>
              <a:rPr lang="cs-CZ" sz="2400" dirty="0" err="1"/>
              <a:t>innocence</a:t>
            </a:r>
            <a:r>
              <a:rPr lang="cs-CZ" sz="2400" dirty="0"/>
              <a:t> </a:t>
            </a:r>
            <a:endParaRPr lang="de-DE" sz="2400" dirty="0"/>
          </a:p>
          <a:p>
            <a:pPr lvl="1"/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principle</a:t>
            </a:r>
            <a:r>
              <a:rPr lang="cs-CZ" sz="2400" dirty="0"/>
              <a:t> of </a:t>
            </a:r>
            <a:r>
              <a:rPr lang="cs-CZ" sz="2400" dirty="0" err="1"/>
              <a:t>prosecution</a:t>
            </a:r>
            <a:r>
              <a:rPr lang="cs-CZ" sz="2400" dirty="0"/>
              <a:t> </a:t>
            </a:r>
            <a:r>
              <a:rPr lang="cs-CZ" sz="2400" dirty="0" err="1"/>
              <a:t>solely</a:t>
            </a:r>
            <a:r>
              <a:rPr lang="cs-CZ" sz="2400" dirty="0"/>
              <a:t> on legal </a:t>
            </a:r>
            <a:r>
              <a:rPr lang="cs-CZ" sz="2400" dirty="0" err="1"/>
              <a:t>grounds</a:t>
            </a:r>
            <a:r>
              <a:rPr lang="cs-CZ" sz="2400" dirty="0"/>
              <a:t> </a:t>
            </a:r>
            <a:endParaRPr lang="de-DE" sz="2400" dirty="0"/>
          </a:p>
          <a:p>
            <a:pPr lvl="1"/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principle</a:t>
            </a:r>
            <a:r>
              <a:rPr lang="cs-CZ" sz="2400" dirty="0"/>
              <a:t> of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right</a:t>
            </a:r>
            <a:r>
              <a:rPr lang="cs-CZ" sz="2400" dirty="0"/>
              <a:t> to a </a:t>
            </a:r>
            <a:r>
              <a:rPr lang="cs-CZ" sz="2400" dirty="0" err="1"/>
              <a:t>defence</a:t>
            </a:r>
            <a:r>
              <a:rPr lang="cs-CZ" sz="2400" dirty="0"/>
              <a:t> </a:t>
            </a:r>
            <a:endParaRPr lang="de-DE" sz="2400" dirty="0"/>
          </a:p>
          <a:p>
            <a:pPr lvl="1"/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principle</a:t>
            </a:r>
            <a:r>
              <a:rPr lang="cs-CZ" sz="2400" dirty="0"/>
              <a:t> of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prohibition</a:t>
            </a:r>
            <a:r>
              <a:rPr lang="cs-CZ" sz="2400" dirty="0"/>
              <a:t> of </a:t>
            </a:r>
            <a:r>
              <a:rPr lang="cs-CZ" sz="2400" dirty="0" err="1"/>
              <a:t>retroactivity</a:t>
            </a:r>
            <a:r>
              <a:rPr lang="cs-CZ" sz="2400" dirty="0"/>
              <a:t>, etc.</a:t>
            </a:r>
          </a:p>
          <a:p>
            <a:r>
              <a:rPr lang="cs-CZ" sz="2800" dirty="0" err="1"/>
              <a:t>the</a:t>
            </a:r>
            <a:r>
              <a:rPr lang="cs-CZ" sz="2800" dirty="0"/>
              <a:t> Criminal </a:t>
            </a:r>
            <a:r>
              <a:rPr lang="cs-CZ" sz="2800" dirty="0" err="1"/>
              <a:t>Code</a:t>
            </a:r>
            <a:endParaRPr lang="cs-CZ" sz="2800" dirty="0"/>
          </a:p>
          <a:p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Code</a:t>
            </a:r>
            <a:r>
              <a:rPr lang="cs-CZ" sz="2800" dirty="0"/>
              <a:t> of Criminal </a:t>
            </a:r>
            <a:r>
              <a:rPr lang="cs-CZ" sz="2800" dirty="0" err="1"/>
              <a:t>Procedure</a:t>
            </a:r>
            <a:endParaRPr lang="cs-CZ" sz="2800" dirty="0"/>
          </a:p>
          <a:p>
            <a:pPr lvl="0"/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act</a:t>
            </a:r>
            <a:r>
              <a:rPr lang="cs-CZ" sz="2800" dirty="0"/>
              <a:t> on </a:t>
            </a:r>
            <a:r>
              <a:rPr lang="cs-CZ" sz="2800" dirty="0" err="1"/>
              <a:t>serving</a:t>
            </a:r>
            <a:r>
              <a:rPr lang="cs-CZ" sz="2800" dirty="0"/>
              <a:t> </a:t>
            </a:r>
            <a:r>
              <a:rPr lang="cs-CZ" sz="2800" dirty="0" err="1"/>
              <a:t>imprisonment</a:t>
            </a:r>
            <a:r>
              <a:rPr lang="cs-CZ" sz="2800" dirty="0"/>
              <a:t> and on </a:t>
            </a:r>
            <a:r>
              <a:rPr lang="cs-CZ" sz="2800" dirty="0" err="1"/>
              <a:t>amendments</a:t>
            </a:r>
            <a:r>
              <a:rPr lang="cs-CZ" sz="2800" dirty="0"/>
              <a:t> to </a:t>
            </a:r>
            <a:r>
              <a:rPr lang="cs-CZ" sz="2800" dirty="0" err="1"/>
              <a:t>certain</a:t>
            </a:r>
            <a:r>
              <a:rPr lang="cs-CZ" sz="2800" dirty="0"/>
              <a:t> </a:t>
            </a:r>
            <a:r>
              <a:rPr lang="cs-CZ" sz="2800" dirty="0" err="1"/>
              <a:t>related</a:t>
            </a:r>
            <a:r>
              <a:rPr lang="cs-CZ" sz="2800" dirty="0"/>
              <a:t> acts</a:t>
            </a:r>
            <a:endParaRPr lang="de-DE" sz="2800" dirty="0"/>
          </a:p>
          <a:p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act</a:t>
            </a:r>
            <a:r>
              <a:rPr lang="cs-CZ" sz="2800" dirty="0"/>
              <a:t> on </a:t>
            </a:r>
            <a:r>
              <a:rPr lang="cs-CZ" sz="2800" dirty="0" err="1"/>
              <a:t>serving</a:t>
            </a:r>
            <a:r>
              <a:rPr lang="cs-CZ" sz="2800" dirty="0"/>
              <a:t> </a:t>
            </a:r>
            <a:r>
              <a:rPr lang="cs-CZ" sz="2800" dirty="0" err="1"/>
              <a:t>custody</a:t>
            </a:r>
            <a:r>
              <a:rPr lang="cs-CZ" sz="2800" dirty="0"/>
              <a:t>, etc.</a:t>
            </a:r>
            <a:endParaRPr lang="de-DE" sz="2800" dirty="0"/>
          </a:p>
          <a:p>
            <a:pPr lvl="1"/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EB0B2E-AD56-4E3F-8345-55015300C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Criminal </a:t>
            </a:r>
            <a:r>
              <a:rPr lang="cs-CZ" dirty="0" err="1"/>
              <a:t>Offence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8D0985-3B49-4F27-B052-88133B9F6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illegal</a:t>
            </a:r>
            <a:r>
              <a:rPr lang="cs-CZ" dirty="0"/>
              <a:t> </a:t>
            </a:r>
            <a:r>
              <a:rPr lang="cs-CZ" dirty="0" err="1"/>
              <a:t>act</a:t>
            </a:r>
            <a:r>
              <a:rPr lang="cs-CZ" dirty="0"/>
              <a:t> </a:t>
            </a:r>
            <a:r>
              <a:rPr lang="cs-CZ" dirty="0" err="1"/>
              <a:t>identified</a:t>
            </a:r>
            <a:r>
              <a:rPr lang="cs-CZ" dirty="0"/>
              <a:t> as criminal by </a:t>
            </a:r>
            <a:r>
              <a:rPr lang="cs-CZ" dirty="0" err="1"/>
              <a:t>the</a:t>
            </a:r>
            <a:r>
              <a:rPr lang="cs-CZ" dirty="0"/>
              <a:t> Criminal </a:t>
            </a:r>
            <a:r>
              <a:rPr lang="cs-CZ" dirty="0" err="1"/>
              <a:t>Code</a:t>
            </a:r>
            <a:r>
              <a:rPr lang="cs-CZ" dirty="0"/>
              <a:t>, which </a:t>
            </a:r>
            <a:r>
              <a:rPr lang="cs-CZ" dirty="0" err="1"/>
              <a:t>exhibits</a:t>
            </a:r>
            <a:r>
              <a:rPr lang="cs-CZ" dirty="0"/>
              <a:t> </a:t>
            </a:r>
            <a:r>
              <a:rPr lang="cs-CZ" dirty="0" err="1"/>
              <a:t>characteristics</a:t>
            </a:r>
            <a:r>
              <a:rPr lang="cs-CZ" dirty="0"/>
              <a:t> </a:t>
            </a:r>
            <a:r>
              <a:rPr lang="cs-CZ" dirty="0" err="1"/>
              <a:t>stated</a:t>
            </a:r>
            <a:r>
              <a:rPr lang="cs-CZ" dirty="0"/>
              <a:t> in </a:t>
            </a:r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Code</a:t>
            </a:r>
            <a:endParaRPr lang="cs-CZ" dirty="0"/>
          </a:p>
          <a:p>
            <a:pPr lvl="1"/>
            <a:r>
              <a:rPr lang="cs-CZ" dirty="0" err="1"/>
              <a:t>illegality</a:t>
            </a:r>
            <a:r>
              <a:rPr lang="cs-CZ" dirty="0"/>
              <a:t> (</a:t>
            </a:r>
            <a:r>
              <a:rPr lang="cs-CZ" dirty="0" err="1"/>
              <a:t>conflict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law)</a:t>
            </a:r>
          </a:p>
          <a:p>
            <a:pPr lvl="1"/>
            <a:r>
              <a:rPr lang="cs-CZ" dirty="0" err="1"/>
              <a:t>characteristics</a:t>
            </a:r>
            <a:r>
              <a:rPr lang="cs-CZ" dirty="0"/>
              <a:t> of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merits</a:t>
            </a:r>
            <a:r>
              <a:rPr lang="cs-CZ" dirty="0"/>
              <a:t> of a criminal </a:t>
            </a:r>
            <a:r>
              <a:rPr lang="cs-CZ" dirty="0" err="1"/>
              <a:t>offence</a:t>
            </a:r>
            <a:r>
              <a:rPr lang="cs-CZ" dirty="0"/>
              <a:t> </a:t>
            </a:r>
          </a:p>
          <a:p>
            <a:pPr lvl="2"/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object</a:t>
            </a:r>
            <a:r>
              <a:rPr lang="cs-CZ" dirty="0"/>
              <a:t> (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interest</a:t>
            </a:r>
            <a:r>
              <a:rPr lang="cs-CZ" dirty="0"/>
              <a:t> </a:t>
            </a:r>
            <a:r>
              <a:rPr lang="cs-CZ" dirty="0" err="1"/>
              <a:t>protected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state</a:t>
            </a:r>
            <a:r>
              <a:rPr lang="cs-CZ" dirty="0"/>
              <a:t>)</a:t>
            </a:r>
          </a:p>
          <a:p>
            <a:pPr lvl="2"/>
            <a:r>
              <a:rPr lang="cs-CZ" dirty="0" err="1"/>
              <a:t>object</a:t>
            </a:r>
            <a:r>
              <a:rPr lang="cs-CZ" dirty="0"/>
              <a:t> element (and </a:t>
            </a:r>
            <a:r>
              <a:rPr lang="cs-CZ" dirty="0" err="1"/>
              <a:t>causal</a:t>
            </a:r>
            <a:r>
              <a:rPr lang="cs-CZ" dirty="0"/>
              <a:t> link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action</a:t>
            </a:r>
            <a:r>
              <a:rPr lang="cs-CZ" dirty="0"/>
              <a:t> and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consequence</a:t>
            </a:r>
            <a:r>
              <a:rPr lang="cs-CZ" dirty="0"/>
              <a:t>)</a:t>
            </a:r>
          </a:p>
          <a:p>
            <a:pPr lvl="2"/>
            <a:r>
              <a:rPr lang="cs-CZ" dirty="0" err="1"/>
              <a:t>subject</a:t>
            </a:r>
            <a:r>
              <a:rPr lang="cs-CZ" dirty="0"/>
              <a:t>  (</a:t>
            </a:r>
            <a:r>
              <a:rPr lang="cs-CZ" dirty="0" err="1"/>
              <a:t>perpetrator</a:t>
            </a:r>
            <a:r>
              <a:rPr lang="cs-CZ" dirty="0"/>
              <a:t>)</a:t>
            </a:r>
          </a:p>
          <a:p>
            <a:pPr lvl="2"/>
            <a:r>
              <a:rPr lang="cs-CZ" dirty="0" err="1"/>
              <a:t>subject</a:t>
            </a:r>
            <a:r>
              <a:rPr lang="cs-CZ" dirty="0"/>
              <a:t> element (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internal</a:t>
            </a:r>
            <a:r>
              <a:rPr lang="cs-CZ" dirty="0"/>
              <a:t> </a:t>
            </a:r>
            <a:r>
              <a:rPr lang="cs-CZ" dirty="0" err="1"/>
              <a:t>psychological</a:t>
            </a:r>
            <a:r>
              <a:rPr lang="cs-CZ" dirty="0"/>
              <a:t> </a:t>
            </a:r>
            <a:r>
              <a:rPr lang="cs-CZ" dirty="0" err="1"/>
              <a:t>relationship</a:t>
            </a:r>
            <a:r>
              <a:rPr lang="cs-CZ" dirty="0"/>
              <a:t> of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perpetrator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circumstances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constitute</a:t>
            </a:r>
            <a:r>
              <a:rPr lang="cs-CZ" dirty="0"/>
              <a:t> a criminal </a:t>
            </a:r>
            <a:r>
              <a:rPr lang="cs-CZ" dirty="0" err="1"/>
              <a:t>offence</a:t>
            </a:r>
            <a:r>
              <a:rPr lang="cs-CZ" dirty="0"/>
              <a:t>)</a:t>
            </a:r>
          </a:p>
          <a:p>
            <a:pPr lvl="3"/>
            <a:r>
              <a:rPr lang="cs-CZ" dirty="0" err="1"/>
              <a:t>Intention</a:t>
            </a:r>
            <a:r>
              <a:rPr lang="cs-CZ" dirty="0"/>
              <a:t>, </a:t>
            </a:r>
            <a:r>
              <a:rPr lang="cs-CZ" dirty="0" err="1"/>
              <a:t>negligence</a:t>
            </a: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3801C4-0941-43E9-9DA6-0FBA5292A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C1D12C4-5CAC-4CFD-B211-EC1DA17F2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02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225E70-5B7F-461A-BEE5-0413983EA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Categorization</a:t>
            </a:r>
            <a:r>
              <a:rPr lang="cs-CZ" dirty="0"/>
              <a:t> of Criminal </a:t>
            </a:r>
            <a:r>
              <a:rPr lang="cs-CZ" dirty="0" err="1"/>
              <a:t>Offences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2EDD89-3025-4062-91B3-540910BE1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Criminal </a:t>
            </a:r>
            <a:r>
              <a:rPr lang="cs-CZ" dirty="0" err="1"/>
              <a:t>Code</a:t>
            </a:r>
            <a:r>
              <a:rPr lang="cs-CZ" dirty="0"/>
              <a:t> </a:t>
            </a:r>
            <a:r>
              <a:rPr lang="cs-CZ" dirty="0" err="1"/>
              <a:t>divides</a:t>
            </a:r>
            <a:r>
              <a:rPr lang="cs-CZ" dirty="0"/>
              <a:t> criminal </a:t>
            </a:r>
            <a:r>
              <a:rPr lang="cs-CZ" dirty="0" err="1"/>
              <a:t>offences</a:t>
            </a:r>
            <a:r>
              <a:rPr lang="cs-CZ" dirty="0"/>
              <a:t> into:</a:t>
            </a:r>
          </a:p>
          <a:p>
            <a:pPr lvl="1"/>
            <a:r>
              <a:rPr lang="cs-CZ" dirty="0" err="1"/>
              <a:t>misdemeanours</a:t>
            </a:r>
            <a:r>
              <a:rPr lang="cs-CZ" dirty="0"/>
              <a:t> </a:t>
            </a:r>
          </a:p>
          <a:p>
            <a:pPr lvl="2"/>
            <a:r>
              <a:rPr lang="cs-CZ" dirty="0" err="1"/>
              <a:t>all</a:t>
            </a:r>
            <a:r>
              <a:rPr lang="cs-CZ" dirty="0"/>
              <a:t> </a:t>
            </a:r>
            <a:r>
              <a:rPr lang="cs-CZ" dirty="0" err="1"/>
              <a:t>negligent</a:t>
            </a:r>
            <a:r>
              <a:rPr lang="cs-CZ" dirty="0"/>
              <a:t> criminal </a:t>
            </a:r>
            <a:r>
              <a:rPr lang="cs-CZ" dirty="0" err="1"/>
              <a:t>offences</a:t>
            </a:r>
            <a:r>
              <a:rPr lang="cs-CZ" dirty="0"/>
              <a:t> and such </a:t>
            </a:r>
            <a:r>
              <a:rPr lang="cs-CZ" dirty="0" err="1"/>
              <a:t>intentional</a:t>
            </a:r>
            <a:r>
              <a:rPr lang="cs-CZ" dirty="0"/>
              <a:t> criminal </a:t>
            </a:r>
            <a:r>
              <a:rPr lang="cs-CZ" dirty="0" err="1"/>
              <a:t>offences</a:t>
            </a:r>
            <a:r>
              <a:rPr lang="cs-CZ" dirty="0"/>
              <a:t> for which </a:t>
            </a:r>
            <a:r>
              <a:rPr lang="cs-CZ" dirty="0" err="1"/>
              <a:t>the</a:t>
            </a:r>
            <a:r>
              <a:rPr lang="cs-CZ" dirty="0"/>
              <a:t> Criminal </a:t>
            </a:r>
            <a:r>
              <a:rPr lang="cs-CZ" dirty="0" err="1"/>
              <a:t>Code</a:t>
            </a:r>
            <a:r>
              <a:rPr lang="cs-CZ" dirty="0"/>
              <a:t> </a:t>
            </a:r>
            <a:r>
              <a:rPr lang="cs-CZ" dirty="0" err="1"/>
              <a:t>stipulates</a:t>
            </a:r>
            <a:r>
              <a:rPr lang="cs-CZ" dirty="0"/>
              <a:t> a sentence of </a:t>
            </a:r>
            <a:r>
              <a:rPr lang="cs-CZ" dirty="0" err="1"/>
              <a:t>imprisonment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upper</a:t>
            </a:r>
            <a:r>
              <a:rPr lang="cs-CZ" dirty="0"/>
              <a:t> limit of </a:t>
            </a:r>
            <a:r>
              <a:rPr lang="cs-CZ" dirty="0" err="1"/>
              <a:t>five</a:t>
            </a:r>
            <a:r>
              <a:rPr lang="cs-CZ" dirty="0"/>
              <a:t> </a:t>
            </a:r>
            <a:r>
              <a:rPr lang="cs-CZ" dirty="0" err="1"/>
              <a:t>years</a:t>
            </a:r>
            <a:endParaRPr lang="cs-CZ" dirty="0"/>
          </a:p>
          <a:p>
            <a:pPr lvl="1"/>
            <a:r>
              <a:rPr lang="cs-CZ" dirty="0" err="1"/>
              <a:t>felonies</a:t>
            </a:r>
            <a:endParaRPr lang="cs-CZ" dirty="0"/>
          </a:p>
          <a:p>
            <a:pPr lvl="2"/>
            <a:r>
              <a:rPr lang="cs-CZ" dirty="0" err="1"/>
              <a:t>all</a:t>
            </a:r>
            <a:r>
              <a:rPr lang="cs-CZ" dirty="0"/>
              <a:t> criminal </a:t>
            </a:r>
            <a:r>
              <a:rPr lang="cs-CZ" dirty="0" err="1"/>
              <a:t>offences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are not </a:t>
            </a:r>
            <a:r>
              <a:rPr lang="cs-CZ" dirty="0" err="1"/>
              <a:t>classified</a:t>
            </a:r>
            <a:r>
              <a:rPr lang="cs-CZ" dirty="0"/>
              <a:t> as </a:t>
            </a:r>
            <a:r>
              <a:rPr lang="cs-CZ" dirty="0" err="1"/>
              <a:t>misdemeanours</a:t>
            </a:r>
            <a:r>
              <a:rPr lang="cs-CZ" dirty="0"/>
              <a:t> </a:t>
            </a:r>
          </a:p>
          <a:p>
            <a:pPr lvl="2"/>
            <a:r>
              <a:rPr lang="cs-CZ" dirty="0" err="1"/>
              <a:t>special</a:t>
            </a:r>
            <a:r>
              <a:rPr lang="cs-CZ" dirty="0"/>
              <a:t> </a:t>
            </a:r>
            <a:r>
              <a:rPr lang="cs-CZ" dirty="0" err="1"/>
              <a:t>subcategory</a:t>
            </a:r>
            <a:r>
              <a:rPr lang="cs-CZ" dirty="0"/>
              <a:t> of </a:t>
            </a:r>
            <a:r>
              <a:rPr lang="cs-CZ" dirty="0" err="1"/>
              <a:t>felonies</a:t>
            </a:r>
            <a:r>
              <a:rPr lang="cs-CZ" dirty="0"/>
              <a:t> are </a:t>
            </a:r>
            <a:r>
              <a:rPr lang="cs-CZ" dirty="0" err="1"/>
              <a:t>especially</a:t>
            </a:r>
            <a:r>
              <a:rPr lang="cs-CZ" dirty="0"/>
              <a:t> </a:t>
            </a:r>
            <a:r>
              <a:rPr lang="cs-CZ" dirty="0" err="1"/>
              <a:t>serious</a:t>
            </a:r>
            <a:r>
              <a:rPr lang="cs-CZ" dirty="0"/>
              <a:t> </a:t>
            </a:r>
            <a:r>
              <a:rPr lang="cs-CZ" dirty="0" err="1"/>
              <a:t>felonies</a:t>
            </a:r>
            <a:endParaRPr lang="cs-CZ" dirty="0"/>
          </a:p>
          <a:p>
            <a:pPr lvl="3"/>
            <a:r>
              <a:rPr lang="cs-CZ" sz="2400" dirty="0" err="1"/>
              <a:t>intentional</a:t>
            </a:r>
            <a:r>
              <a:rPr lang="cs-CZ" sz="2400" dirty="0"/>
              <a:t> criminal </a:t>
            </a:r>
            <a:r>
              <a:rPr lang="cs-CZ" sz="2400" dirty="0" err="1"/>
              <a:t>offences</a:t>
            </a:r>
            <a:r>
              <a:rPr lang="cs-CZ" sz="2400" dirty="0"/>
              <a:t> for which </a:t>
            </a:r>
            <a:r>
              <a:rPr lang="cs-CZ" sz="2400" dirty="0" err="1"/>
              <a:t>the</a:t>
            </a:r>
            <a:r>
              <a:rPr lang="cs-CZ" sz="2400" dirty="0"/>
              <a:t> Criminal </a:t>
            </a:r>
            <a:r>
              <a:rPr lang="cs-CZ" sz="2400" dirty="0" err="1"/>
              <a:t>Code</a:t>
            </a:r>
            <a:r>
              <a:rPr lang="cs-CZ" sz="2400" dirty="0"/>
              <a:t> </a:t>
            </a:r>
            <a:r>
              <a:rPr lang="cs-CZ" sz="2400" dirty="0" err="1"/>
              <a:t>stipulates</a:t>
            </a:r>
            <a:r>
              <a:rPr lang="cs-CZ" sz="2400" dirty="0"/>
              <a:t> a sentence of </a:t>
            </a:r>
            <a:r>
              <a:rPr lang="cs-CZ" sz="2400" dirty="0" err="1"/>
              <a:t>imprisonment</a:t>
            </a:r>
            <a:r>
              <a:rPr lang="cs-CZ" sz="2400" dirty="0"/>
              <a:t>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an</a:t>
            </a:r>
            <a:r>
              <a:rPr lang="cs-CZ" sz="2400" dirty="0"/>
              <a:t> </a:t>
            </a:r>
            <a:r>
              <a:rPr lang="cs-CZ" sz="2400" dirty="0" err="1"/>
              <a:t>upper</a:t>
            </a:r>
            <a:r>
              <a:rPr lang="cs-CZ" sz="2400" dirty="0"/>
              <a:t> limit of </a:t>
            </a:r>
            <a:r>
              <a:rPr lang="cs-CZ" sz="2400" dirty="0" err="1"/>
              <a:t>at</a:t>
            </a:r>
            <a:r>
              <a:rPr lang="cs-CZ" sz="2400" dirty="0"/>
              <a:t> least ten </a:t>
            </a:r>
            <a:r>
              <a:rPr lang="cs-CZ" sz="2400" dirty="0" err="1"/>
              <a:t>years</a:t>
            </a:r>
            <a:endParaRPr lang="de-DE" sz="24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405692-F4B9-4B06-A6A6-944F071F3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951B9D-25A2-48F6-8874-F04E6B5D7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796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96CEAA-41A1-44AE-B3D5-B3C3B0A50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2834" y="180231"/>
            <a:ext cx="7355579" cy="662917"/>
          </a:xfrm>
        </p:spPr>
        <p:txBody>
          <a:bodyPr/>
          <a:lstStyle/>
          <a:p>
            <a:r>
              <a:rPr lang="cs-CZ" dirty="0" err="1"/>
              <a:t>Circumstances</a:t>
            </a:r>
            <a:r>
              <a:rPr lang="cs-CZ" dirty="0"/>
              <a:t> </a:t>
            </a:r>
            <a:r>
              <a:rPr lang="cs-CZ" dirty="0" err="1"/>
              <a:t>Precluding</a:t>
            </a:r>
            <a:r>
              <a:rPr lang="cs-CZ" dirty="0"/>
              <a:t> </a:t>
            </a:r>
            <a:r>
              <a:rPr lang="cs-CZ" dirty="0" err="1"/>
              <a:t>Illegality</a:t>
            </a:r>
            <a:r>
              <a:rPr lang="cs-CZ" dirty="0"/>
              <a:t> of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Act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018100-DED8-42F0-8EA1-FA0E2936F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err="1"/>
              <a:t>an</a:t>
            </a:r>
            <a:r>
              <a:rPr lang="cs-CZ" sz="2800" dirty="0"/>
              <a:t> </a:t>
            </a:r>
            <a:r>
              <a:rPr lang="cs-CZ" sz="2800" dirty="0" err="1"/>
              <a:t>act</a:t>
            </a:r>
            <a:r>
              <a:rPr lang="cs-CZ" sz="2800" dirty="0"/>
              <a:t> </a:t>
            </a:r>
            <a:r>
              <a:rPr lang="cs-CZ" sz="2800" dirty="0" err="1"/>
              <a:t>that</a:t>
            </a:r>
            <a:r>
              <a:rPr lang="cs-CZ" sz="2800" dirty="0"/>
              <a:t> </a:t>
            </a:r>
            <a:r>
              <a:rPr lang="cs-CZ" sz="2800" dirty="0" err="1"/>
              <a:t>would</a:t>
            </a:r>
            <a:r>
              <a:rPr lang="cs-CZ" sz="2800" dirty="0"/>
              <a:t> </a:t>
            </a:r>
            <a:r>
              <a:rPr lang="cs-CZ" sz="2800" dirty="0" err="1"/>
              <a:t>otherwise</a:t>
            </a:r>
            <a:r>
              <a:rPr lang="cs-CZ" sz="2800" dirty="0"/>
              <a:t> </a:t>
            </a:r>
            <a:r>
              <a:rPr lang="cs-CZ" sz="2800" dirty="0" err="1"/>
              <a:t>be</a:t>
            </a:r>
            <a:r>
              <a:rPr lang="cs-CZ" sz="2800" dirty="0"/>
              <a:t> </a:t>
            </a:r>
            <a:r>
              <a:rPr lang="cs-CZ" sz="2800" dirty="0" err="1"/>
              <a:t>punishable</a:t>
            </a:r>
            <a:r>
              <a:rPr lang="cs-CZ" sz="2800" dirty="0"/>
              <a:t> is not </a:t>
            </a:r>
            <a:r>
              <a:rPr lang="cs-CZ" sz="2800" dirty="0" err="1"/>
              <a:t>punishable</a:t>
            </a:r>
            <a:r>
              <a:rPr lang="cs-CZ" sz="2800" dirty="0"/>
              <a:t> </a:t>
            </a:r>
            <a:r>
              <a:rPr lang="cs-CZ" sz="2800" dirty="0" err="1"/>
              <a:t>at</a:t>
            </a:r>
            <a:r>
              <a:rPr lang="cs-CZ" sz="2800" dirty="0"/>
              <a:t> </a:t>
            </a:r>
            <a:r>
              <a:rPr lang="cs-CZ" sz="2800" dirty="0" err="1"/>
              <a:t>all</a:t>
            </a:r>
            <a:r>
              <a:rPr lang="cs-CZ" sz="2800" dirty="0"/>
              <a:t>, </a:t>
            </a:r>
            <a:r>
              <a:rPr lang="cs-CZ" sz="2800" dirty="0" err="1"/>
              <a:t>because</a:t>
            </a:r>
            <a:r>
              <a:rPr lang="cs-CZ" sz="2800" dirty="0"/>
              <a:t> </a:t>
            </a:r>
            <a:r>
              <a:rPr lang="cs-CZ" sz="2800" dirty="0" err="1"/>
              <a:t>one</a:t>
            </a:r>
            <a:r>
              <a:rPr lang="cs-CZ" sz="2800" dirty="0"/>
              <a:t> of </a:t>
            </a:r>
            <a:r>
              <a:rPr lang="cs-CZ" sz="2800" dirty="0" err="1"/>
              <a:t>the</a:t>
            </a:r>
            <a:r>
              <a:rPr lang="cs-CZ" sz="2800" dirty="0"/>
              <a:t> basic </a:t>
            </a:r>
            <a:r>
              <a:rPr lang="cs-CZ" sz="2800" dirty="0" err="1"/>
              <a:t>characteristics</a:t>
            </a:r>
            <a:r>
              <a:rPr lang="cs-CZ" sz="2800" dirty="0"/>
              <a:t> of a criminal </a:t>
            </a:r>
            <a:r>
              <a:rPr lang="cs-CZ" sz="2800" dirty="0" err="1"/>
              <a:t>offence</a:t>
            </a:r>
            <a:r>
              <a:rPr lang="cs-CZ" sz="2800" dirty="0"/>
              <a:t> is </a:t>
            </a:r>
            <a:r>
              <a:rPr lang="cs-CZ" sz="2800" dirty="0" err="1"/>
              <a:t>lacking</a:t>
            </a:r>
            <a:endParaRPr lang="cs-CZ" sz="2800" dirty="0"/>
          </a:p>
          <a:p>
            <a:r>
              <a:rPr lang="cs-CZ" sz="2800" dirty="0" err="1"/>
              <a:t>extreme</a:t>
            </a:r>
            <a:r>
              <a:rPr lang="cs-CZ" sz="2800" dirty="0"/>
              <a:t> </a:t>
            </a:r>
            <a:r>
              <a:rPr lang="cs-CZ" sz="2800" dirty="0" err="1"/>
              <a:t>necessity</a:t>
            </a:r>
            <a:endParaRPr lang="cs-CZ" sz="2800" dirty="0"/>
          </a:p>
          <a:p>
            <a:pPr lvl="1"/>
            <a:r>
              <a:rPr lang="cs-CZ" sz="2400" dirty="0" err="1"/>
              <a:t>someone</a:t>
            </a:r>
            <a:r>
              <a:rPr lang="cs-CZ" sz="2400" dirty="0"/>
              <a:t> </a:t>
            </a:r>
            <a:r>
              <a:rPr lang="cs-CZ" sz="2400" dirty="0" err="1"/>
              <a:t>averts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danger</a:t>
            </a:r>
            <a:r>
              <a:rPr lang="cs-CZ" sz="2400" dirty="0"/>
              <a:t> of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act</a:t>
            </a:r>
            <a:endParaRPr lang="de-DE" sz="2400" dirty="0"/>
          </a:p>
          <a:p>
            <a:pPr lvl="1"/>
            <a:r>
              <a:rPr lang="cs-CZ" sz="2400" dirty="0" err="1"/>
              <a:t>there</a:t>
            </a:r>
            <a:r>
              <a:rPr lang="cs-CZ" sz="2400" dirty="0"/>
              <a:t> is </a:t>
            </a:r>
            <a:r>
              <a:rPr lang="cs-CZ" sz="2400" dirty="0" err="1"/>
              <a:t>an</a:t>
            </a:r>
            <a:r>
              <a:rPr lang="cs-CZ" sz="2400" dirty="0"/>
              <a:t> </a:t>
            </a:r>
            <a:r>
              <a:rPr lang="cs-CZ" sz="2400" dirty="0" err="1"/>
              <a:t>impending</a:t>
            </a:r>
            <a:r>
              <a:rPr lang="cs-CZ" sz="2400" dirty="0"/>
              <a:t> </a:t>
            </a:r>
            <a:r>
              <a:rPr lang="cs-CZ" sz="2400" dirty="0" err="1"/>
              <a:t>danger</a:t>
            </a:r>
            <a:r>
              <a:rPr lang="cs-CZ" sz="2400" dirty="0"/>
              <a:t> to </a:t>
            </a:r>
            <a:r>
              <a:rPr lang="cs-CZ" sz="2400" dirty="0" err="1"/>
              <a:t>an</a:t>
            </a:r>
            <a:r>
              <a:rPr lang="cs-CZ" sz="2400" dirty="0"/>
              <a:t> </a:t>
            </a:r>
            <a:r>
              <a:rPr lang="cs-CZ" sz="2400" dirty="0" err="1"/>
              <a:t>interest</a:t>
            </a:r>
            <a:r>
              <a:rPr lang="cs-CZ" sz="2400" dirty="0"/>
              <a:t> </a:t>
            </a:r>
            <a:r>
              <a:rPr lang="cs-CZ" sz="2400" dirty="0" err="1"/>
              <a:t>protected</a:t>
            </a:r>
            <a:r>
              <a:rPr lang="cs-CZ" sz="2400" dirty="0"/>
              <a:t> by </a:t>
            </a:r>
            <a:r>
              <a:rPr lang="cs-CZ" sz="2400" dirty="0" err="1"/>
              <a:t>the</a:t>
            </a:r>
            <a:r>
              <a:rPr lang="cs-CZ" sz="2400" dirty="0"/>
              <a:t> Criminal </a:t>
            </a:r>
            <a:r>
              <a:rPr lang="cs-CZ" sz="2400" dirty="0" err="1"/>
              <a:t>Code</a:t>
            </a:r>
            <a:endParaRPr lang="de-DE" sz="2400" dirty="0"/>
          </a:p>
          <a:p>
            <a:pPr lvl="1"/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resulting</a:t>
            </a:r>
            <a:r>
              <a:rPr lang="cs-CZ" sz="2400" dirty="0"/>
              <a:t> </a:t>
            </a:r>
            <a:r>
              <a:rPr lang="cs-CZ" sz="2400" dirty="0" err="1"/>
              <a:t>consequences</a:t>
            </a:r>
            <a:r>
              <a:rPr lang="cs-CZ" sz="2400" dirty="0"/>
              <a:t> </a:t>
            </a:r>
            <a:r>
              <a:rPr lang="cs-CZ" sz="2400" dirty="0" err="1"/>
              <a:t>must</a:t>
            </a:r>
            <a:r>
              <a:rPr lang="cs-CZ" sz="2400" dirty="0"/>
              <a:t> not </a:t>
            </a:r>
            <a:r>
              <a:rPr lang="cs-CZ" sz="2400" dirty="0" err="1"/>
              <a:t>be</a:t>
            </a:r>
            <a:r>
              <a:rPr lang="cs-CZ" sz="2400" dirty="0"/>
              <a:t> </a:t>
            </a:r>
            <a:r>
              <a:rPr lang="cs-CZ" sz="2400" dirty="0" err="1"/>
              <a:t>evidently</a:t>
            </a:r>
            <a:r>
              <a:rPr lang="cs-CZ" sz="2400" dirty="0"/>
              <a:t> </a:t>
            </a:r>
            <a:r>
              <a:rPr lang="cs-CZ" sz="2400" dirty="0" err="1"/>
              <a:t>equally</a:t>
            </a:r>
            <a:r>
              <a:rPr lang="cs-CZ" sz="2400" dirty="0"/>
              <a:t> </a:t>
            </a:r>
            <a:r>
              <a:rPr lang="cs-CZ" sz="2400" dirty="0" err="1"/>
              <a:t>serious</a:t>
            </a:r>
            <a:r>
              <a:rPr lang="cs-CZ" sz="2400" dirty="0"/>
              <a:t> </a:t>
            </a:r>
            <a:r>
              <a:rPr lang="cs-CZ" sz="2400" dirty="0" err="1"/>
              <a:t>or</a:t>
            </a:r>
            <a:r>
              <a:rPr lang="cs-CZ" sz="2400" dirty="0"/>
              <a:t> </a:t>
            </a:r>
            <a:r>
              <a:rPr lang="cs-CZ" sz="2400" dirty="0" err="1"/>
              <a:t>even</a:t>
            </a:r>
            <a:r>
              <a:rPr lang="cs-CZ" sz="2400" dirty="0"/>
              <a:t> more </a:t>
            </a:r>
            <a:r>
              <a:rPr lang="cs-CZ" sz="2400" dirty="0" err="1"/>
              <a:t>serious</a:t>
            </a:r>
            <a:r>
              <a:rPr lang="cs-CZ" sz="2400" dirty="0"/>
              <a:t> </a:t>
            </a:r>
            <a:r>
              <a:rPr lang="cs-CZ" sz="2400" dirty="0" err="1"/>
              <a:t>than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imminent</a:t>
            </a:r>
            <a:r>
              <a:rPr lang="cs-CZ" sz="2400" dirty="0"/>
              <a:t> </a:t>
            </a:r>
            <a:r>
              <a:rPr lang="cs-CZ" sz="2400" dirty="0" err="1"/>
              <a:t>consequence</a:t>
            </a:r>
            <a:r>
              <a:rPr lang="cs-CZ" sz="2400" dirty="0"/>
              <a:t> </a:t>
            </a:r>
          </a:p>
          <a:p>
            <a:r>
              <a:rPr lang="cs-CZ" sz="2800" dirty="0" err="1"/>
              <a:t>necessary</a:t>
            </a:r>
            <a:r>
              <a:rPr lang="cs-CZ" sz="2800" dirty="0"/>
              <a:t> </a:t>
            </a:r>
            <a:r>
              <a:rPr lang="cs-CZ" sz="2800" dirty="0" err="1"/>
              <a:t>defance</a:t>
            </a:r>
            <a:endParaRPr lang="cs-CZ" sz="2800" dirty="0"/>
          </a:p>
          <a:p>
            <a:pPr lvl="1"/>
            <a:r>
              <a:rPr lang="cs-CZ" sz="2400" dirty="0"/>
              <a:t>a person </a:t>
            </a:r>
            <a:r>
              <a:rPr lang="cs-CZ" sz="2400" dirty="0" err="1"/>
              <a:t>averts</a:t>
            </a:r>
            <a:r>
              <a:rPr lang="cs-CZ" sz="2400" dirty="0"/>
              <a:t> </a:t>
            </a:r>
            <a:r>
              <a:rPr lang="cs-CZ" sz="2400" dirty="0" err="1"/>
              <a:t>an</a:t>
            </a:r>
            <a:r>
              <a:rPr lang="cs-CZ" sz="2400" dirty="0"/>
              <a:t> </a:t>
            </a:r>
            <a:r>
              <a:rPr lang="cs-CZ" sz="2400" dirty="0" err="1"/>
              <a:t>impending</a:t>
            </a:r>
            <a:r>
              <a:rPr lang="cs-CZ" sz="2400" dirty="0"/>
              <a:t> </a:t>
            </a:r>
            <a:r>
              <a:rPr lang="cs-CZ" sz="2400" dirty="0" err="1"/>
              <a:t>or</a:t>
            </a:r>
            <a:r>
              <a:rPr lang="cs-CZ" sz="2400" dirty="0"/>
              <a:t> </a:t>
            </a:r>
            <a:r>
              <a:rPr lang="cs-CZ" sz="2400" dirty="0" err="1"/>
              <a:t>progressing</a:t>
            </a:r>
            <a:r>
              <a:rPr lang="cs-CZ" sz="2400" dirty="0"/>
              <a:t> </a:t>
            </a:r>
            <a:r>
              <a:rPr lang="cs-CZ" sz="2400" dirty="0" err="1"/>
              <a:t>attack</a:t>
            </a:r>
            <a:endParaRPr lang="de-DE" sz="2400" dirty="0"/>
          </a:p>
          <a:p>
            <a:pPr lvl="1"/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attack</a:t>
            </a:r>
            <a:r>
              <a:rPr lang="cs-CZ" sz="2400" dirty="0"/>
              <a:t> is </a:t>
            </a:r>
            <a:r>
              <a:rPr lang="cs-CZ" sz="2400" dirty="0" err="1"/>
              <a:t>aimed</a:t>
            </a:r>
            <a:r>
              <a:rPr lang="cs-CZ" sz="2400" dirty="0"/>
              <a:t> </a:t>
            </a:r>
            <a:r>
              <a:rPr lang="cs-CZ" sz="2400" dirty="0" err="1"/>
              <a:t>at</a:t>
            </a:r>
            <a:r>
              <a:rPr lang="cs-CZ" sz="2400" dirty="0"/>
              <a:t> </a:t>
            </a:r>
            <a:r>
              <a:rPr lang="cs-CZ" sz="2400" dirty="0" err="1"/>
              <a:t>an</a:t>
            </a:r>
            <a:r>
              <a:rPr lang="cs-CZ" sz="2400" dirty="0"/>
              <a:t> </a:t>
            </a:r>
            <a:r>
              <a:rPr lang="cs-CZ" sz="2400" dirty="0" err="1"/>
              <a:t>interest</a:t>
            </a:r>
            <a:r>
              <a:rPr lang="cs-CZ" sz="2400" dirty="0"/>
              <a:t> </a:t>
            </a:r>
            <a:r>
              <a:rPr lang="cs-CZ" sz="2400" dirty="0" err="1"/>
              <a:t>protected</a:t>
            </a:r>
            <a:r>
              <a:rPr lang="cs-CZ" sz="2400" dirty="0"/>
              <a:t> by </a:t>
            </a:r>
            <a:r>
              <a:rPr lang="cs-CZ" sz="2400" dirty="0" err="1"/>
              <a:t>the</a:t>
            </a:r>
            <a:r>
              <a:rPr lang="cs-CZ" sz="2400" dirty="0"/>
              <a:t> Criminal </a:t>
            </a:r>
            <a:r>
              <a:rPr lang="cs-CZ" sz="2400" dirty="0" err="1"/>
              <a:t>Code</a:t>
            </a:r>
            <a:endParaRPr lang="de-DE" sz="2400" dirty="0"/>
          </a:p>
          <a:p>
            <a:pPr lvl="1"/>
            <a:r>
              <a:rPr lang="cs-CZ" sz="2400" dirty="0" err="1"/>
              <a:t>defence</a:t>
            </a:r>
            <a:r>
              <a:rPr lang="cs-CZ" sz="2400" dirty="0"/>
              <a:t> </a:t>
            </a:r>
            <a:r>
              <a:rPr lang="cs-CZ" sz="2400" dirty="0" err="1"/>
              <a:t>must</a:t>
            </a:r>
            <a:r>
              <a:rPr lang="cs-CZ" sz="2400" dirty="0"/>
              <a:t> not </a:t>
            </a:r>
            <a:r>
              <a:rPr lang="cs-CZ" sz="2400" dirty="0" err="1"/>
              <a:t>be</a:t>
            </a:r>
            <a:r>
              <a:rPr lang="cs-CZ" sz="2400" dirty="0"/>
              <a:t> </a:t>
            </a:r>
            <a:r>
              <a:rPr lang="cs-CZ" sz="2400" dirty="0" err="1"/>
              <a:t>obviously</a:t>
            </a:r>
            <a:r>
              <a:rPr lang="cs-CZ" sz="2400" dirty="0"/>
              <a:t> </a:t>
            </a:r>
            <a:r>
              <a:rPr lang="cs-CZ" sz="2400" dirty="0" err="1"/>
              <a:t>grossly</a:t>
            </a:r>
            <a:r>
              <a:rPr lang="cs-CZ" sz="2400" dirty="0"/>
              <a:t> </a:t>
            </a:r>
            <a:r>
              <a:rPr lang="cs-CZ" sz="2400" dirty="0" err="1"/>
              <a:t>disproportionate</a:t>
            </a:r>
            <a:r>
              <a:rPr lang="cs-CZ" sz="2400" dirty="0"/>
              <a:t> to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manner</a:t>
            </a:r>
            <a:r>
              <a:rPr lang="cs-CZ" sz="2400" dirty="0"/>
              <a:t> of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attack</a:t>
            </a:r>
            <a:endParaRPr lang="cs-CZ" sz="2400" dirty="0"/>
          </a:p>
          <a:p>
            <a:endParaRPr lang="de-DE" sz="2800" dirty="0"/>
          </a:p>
          <a:p>
            <a:pPr lvl="1"/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3C62FF-1DC3-46D1-9187-22F92FC69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0DD0053-79F9-4608-AAFF-AE082BDDF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481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CAEE27-3C1A-44C6-9E5A-B300EA192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Circumstances</a:t>
            </a:r>
            <a:r>
              <a:rPr lang="cs-CZ" dirty="0"/>
              <a:t> </a:t>
            </a:r>
            <a:r>
              <a:rPr lang="cs-CZ" dirty="0" err="1"/>
              <a:t>Precluding</a:t>
            </a:r>
            <a:r>
              <a:rPr lang="cs-CZ" dirty="0"/>
              <a:t> </a:t>
            </a:r>
            <a:r>
              <a:rPr lang="cs-CZ" dirty="0" err="1"/>
              <a:t>Illegality</a:t>
            </a:r>
            <a:r>
              <a:rPr lang="cs-CZ" dirty="0"/>
              <a:t> of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Act</a:t>
            </a:r>
            <a:r>
              <a:rPr lang="cs-CZ" dirty="0"/>
              <a:t> 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6AB20F-0C2E-4D37-8FAB-A766AC017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err="1"/>
              <a:t>consent</a:t>
            </a:r>
            <a:r>
              <a:rPr lang="cs-CZ" sz="2800" dirty="0"/>
              <a:t> of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aggrieved</a:t>
            </a:r>
            <a:r>
              <a:rPr lang="cs-CZ" sz="2800" dirty="0"/>
              <a:t> party</a:t>
            </a:r>
            <a:endParaRPr lang="de-DE" sz="2800" dirty="0"/>
          </a:p>
          <a:p>
            <a:pPr lvl="1"/>
            <a:r>
              <a:rPr lang="cs-CZ" sz="2400" dirty="0"/>
              <a:t>prior to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act</a:t>
            </a:r>
            <a:r>
              <a:rPr lang="cs-CZ" sz="2400" dirty="0"/>
              <a:t> </a:t>
            </a:r>
            <a:r>
              <a:rPr lang="cs-CZ" sz="2400" dirty="0" err="1"/>
              <a:t>or</a:t>
            </a:r>
            <a:r>
              <a:rPr lang="cs-CZ" sz="2400" dirty="0"/>
              <a:t> </a:t>
            </a:r>
            <a:r>
              <a:rPr lang="cs-CZ" sz="2400" dirty="0" err="1"/>
              <a:t>simultaneously</a:t>
            </a:r>
            <a:r>
              <a:rPr lang="cs-CZ" sz="2400" dirty="0"/>
              <a:t>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an</a:t>
            </a:r>
            <a:r>
              <a:rPr lang="cs-CZ" sz="2400" dirty="0"/>
              <a:t> </a:t>
            </a:r>
            <a:r>
              <a:rPr lang="cs-CZ" sz="2400" dirty="0" err="1"/>
              <a:t>offence</a:t>
            </a:r>
            <a:endParaRPr lang="cs-CZ" sz="2400" dirty="0"/>
          </a:p>
          <a:p>
            <a:pPr lvl="1"/>
            <a:r>
              <a:rPr lang="cs-CZ" sz="2400" dirty="0" err="1"/>
              <a:t>must</a:t>
            </a:r>
            <a:r>
              <a:rPr lang="cs-CZ" sz="2400" dirty="0"/>
              <a:t> </a:t>
            </a:r>
            <a:r>
              <a:rPr lang="cs-CZ" sz="2400" dirty="0" err="1"/>
              <a:t>be</a:t>
            </a:r>
            <a:r>
              <a:rPr lang="cs-CZ" sz="2400" dirty="0"/>
              <a:t> </a:t>
            </a:r>
            <a:r>
              <a:rPr lang="cs-CZ" sz="2400" dirty="0" err="1"/>
              <a:t>given</a:t>
            </a:r>
            <a:r>
              <a:rPr lang="cs-CZ" sz="2400" dirty="0"/>
              <a:t> </a:t>
            </a:r>
            <a:r>
              <a:rPr lang="cs-CZ" sz="2400" dirty="0" err="1"/>
              <a:t>voluntarily</a:t>
            </a:r>
            <a:r>
              <a:rPr lang="cs-CZ" sz="2400" dirty="0"/>
              <a:t>, </a:t>
            </a:r>
            <a:r>
              <a:rPr lang="cs-CZ" sz="2400" dirty="0" err="1"/>
              <a:t>certainly</a:t>
            </a:r>
            <a:r>
              <a:rPr lang="cs-CZ" sz="2400" dirty="0"/>
              <a:t>, </a:t>
            </a:r>
            <a:r>
              <a:rPr lang="cs-CZ" sz="2400" dirty="0" err="1"/>
              <a:t>seriously</a:t>
            </a:r>
            <a:r>
              <a:rPr lang="cs-CZ" sz="2400" dirty="0"/>
              <a:t> and </a:t>
            </a:r>
            <a:r>
              <a:rPr lang="cs-CZ" sz="2400" dirty="0" err="1"/>
              <a:t>comprehensibly</a:t>
            </a:r>
            <a:endParaRPr lang="cs-CZ" sz="2400" dirty="0"/>
          </a:p>
          <a:p>
            <a:r>
              <a:rPr lang="cs-CZ" sz="2800" dirty="0" err="1"/>
              <a:t>tolerable</a:t>
            </a:r>
            <a:r>
              <a:rPr lang="cs-CZ" sz="2800" dirty="0"/>
              <a:t> risk</a:t>
            </a:r>
          </a:p>
          <a:p>
            <a:pPr lvl="1"/>
            <a:r>
              <a:rPr lang="cs-CZ" sz="2400" dirty="0"/>
              <a:t>A criminal </a:t>
            </a:r>
            <a:r>
              <a:rPr lang="cs-CZ" sz="2400" dirty="0" err="1"/>
              <a:t>offence</a:t>
            </a:r>
            <a:r>
              <a:rPr lang="cs-CZ" sz="2400" dirty="0"/>
              <a:t> is not </a:t>
            </a:r>
            <a:r>
              <a:rPr lang="cs-CZ" sz="2400" dirty="0" err="1"/>
              <a:t>committed</a:t>
            </a:r>
            <a:r>
              <a:rPr lang="cs-CZ" sz="2400" dirty="0"/>
              <a:t> by </a:t>
            </a:r>
            <a:r>
              <a:rPr lang="cs-CZ" sz="2400" dirty="0" err="1"/>
              <a:t>those</a:t>
            </a:r>
            <a:r>
              <a:rPr lang="cs-CZ" sz="2400" dirty="0"/>
              <a:t> </a:t>
            </a:r>
            <a:r>
              <a:rPr lang="cs-CZ" sz="2400" dirty="0" err="1"/>
              <a:t>who</a:t>
            </a:r>
            <a:r>
              <a:rPr lang="cs-CZ" sz="2400" dirty="0"/>
              <a:t>, in </a:t>
            </a:r>
            <a:r>
              <a:rPr lang="cs-CZ" sz="2400" dirty="0" err="1"/>
              <a:t>accordance</a:t>
            </a:r>
            <a:r>
              <a:rPr lang="cs-CZ" sz="2400" dirty="0"/>
              <a:t>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current</a:t>
            </a:r>
            <a:r>
              <a:rPr lang="cs-CZ" sz="2400" dirty="0"/>
              <a:t> </a:t>
            </a:r>
            <a:r>
              <a:rPr lang="cs-CZ" sz="2400" dirty="0" err="1"/>
              <a:t>state</a:t>
            </a:r>
            <a:r>
              <a:rPr lang="cs-CZ" sz="2400" dirty="0"/>
              <a:t> of </a:t>
            </a:r>
            <a:r>
              <a:rPr lang="cs-CZ" sz="2400" dirty="0" err="1"/>
              <a:t>knowledge</a:t>
            </a:r>
            <a:r>
              <a:rPr lang="cs-CZ" sz="2400" dirty="0"/>
              <a:t> and </a:t>
            </a:r>
            <a:r>
              <a:rPr lang="cs-CZ" sz="2400" dirty="0" err="1"/>
              <a:t>information</a:t>
            </a:r>
            <a:r>
              <a:rPr lang="cs-CZ" sz="2400" dirty="0"/>
              <a:t> </a:t>
            </a:r>
            <a:r>
              <a:rPr lang="cs-CZ" sz="2400" dirty="0" err="1"/>
              <a:t>available</a:t>
            </a:r>
            <a:r>
              <a:rPr lang="cs-CZ" sz="2400" dirty="0"/>
              <a:t> </a:t>
            </a:r>
            <a:r>
              <a:rPr lang="cs-CZ" sz="2400" dirty="0" err="1"/>
              <a:t>would</a:t>
            </a:r>
            <a:r>
              <a:rPr lang="cs-CZ" sz="2400" dirty="0"/>
              <a:t> </a:t>
            </a:r>
            <a:r>
              <a:rPr lang="cs-CZ" sz="2400" dirty="0" err="1"/>
              <a:t>otherwise</a:t>
            </a:r>
            <a:r>
              <a:rPr lang="cs-CZ" sz="2400" dirty="0"/>
              <a:t> </a:t>
            </a:r>
            <a:r>
              <a:rPr lang="cs-CZ" sz="2400" dirty="0" err="1"/>
              <a:t>commit</a:t>
            </a:r>
            <a:r>
              <a:rPr lang="cs-CZ" sz="2400" dirty="0"/>
              <a:t> </a:t>
            </a:r>
            <a:r>
              <a:rPr lang="cs-CZ" sz="2400" dirty="0" err="1"/>
              <a:t>offence</a:t>
            </a:r>
            <a:r>
              <a:rPr lang="cs-CZ" sz="2400" dirty="0"/>
              <a:t> (</a:t>
            </a:r>
            <a:r>
              <a:rPr lang="cs-CZ" sz="2400" dirty="0" err="1"/>
              <a:t>doctors</a:t>
            </a:r>
            <a:r>
              <a:rPr lang="cs-CZ" sz="2400" dirty="0"/>
              <a:t>)</a:t>
            </a:r>
          </a:p>
          <a:p>
            <a:r>
              <a:rPr lang="cs-CZ" sz="2800" dirty="0" err="1"/>
              <a:t>authorised</a:t>
            </a:r>
            <a:r>
              <a:rPr lang="cs-CZ" sz="2800" dirty="0"/>
              <a:t> use of </a:t>
            </a:r>
            <a:r>
              <a:rPr lang="cs-CZ" sz="2800" dirty="0" err="1"/>
              <a:t>weapons</a:t>
            </a:r>
            <a:endParaRPr lang="cs-CZ" sz="2800" dirty="0"/>
          </a:p>
          <a:p>
            <a:pPr lvl="1"/>
            <a:r>
              <a:rPr lang="cs-CZ" sz="2400" dirty="0"/>
              <a:t>police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1835B0-3A4B-4E15-90C7-80F740D08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8228CD6-41A3-45D8-9000-8EDAC798E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83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50D0CF-CA48-4B10-A52F-9A02675C3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Criminal </a:t>
            </a:r>
            <a:r>
              <a:rPr lang="cs-CZ" dirty="0" err="1"/>
              <a:t>Penalities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F153EF-E414-4FA1-BB65-59F619E70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z="2400" dirty="0" err="1"/>
              <a:t>imprisonment</a:t>
            </a:r>
            <a:endParaRPr lang="de-DE" sz="2400" dirty="0"/>
          </a:p>
          <a:p>
            <a:pPr lvl="0"/>
            <a:r>
              <a:rPr lang="cs-CZ" sz="2400" dirty="0"/>
              <a:t>house </a:t>
            </a:r>
            <a:r>
              <a:rPr lang="cs-CZ" sz="2400" dirty="0" err="1"/>
              <a:t>arrest</a:t>
            </a:r>
            <a:endParaRPr lang="de-DE" sz="2400" dirty="0"/>
          </a:p>
          <a:p>
            <a:pPr lvl="0"/>
            <a:r>
              <a:rPr lang="cs-CZ" sz="2400" dirty="0" err="1"/>
              <a:t>community</a:t>
            </a:r>
            <a:r>
              <a:rPr lang="cs-CZ" sz="2400" dirty="0"/>
              <a:t> </a:t>
            </a:r>
            <a:r>
              <a:rPr lang="cs-CZ" sz="2400" dirty="0" err="1"/>
              <a:t>service</a:t>
            </a:r>
            <a:endParaRPr lang="de-DE" sz="2400" dirty="0"/>
          </a:p>
          <a:p>
            <a:pPr lvl="0"/>
            <a:r>
              <a:rPr lang="cs-CZ" sz="2400" dirty="0" err="1"/>
              <a:t>confiscation</a:t>
            </a:r>
            <a:r>
              <a:rPr lang="cs-CZ" sz="2400" dirty="0"/>
              <a:t> of </a:t>
            </a:r>
            <a:r>
              <a:rPr lang="cs-CZ" sz="2400" dirty="0" err="1"/>
              <a:t>property</a:t>
            </a:r>
            <a:endParaRPr lang="de-DE" sz="2400" dirty="0"/>
          </a:p>
          <a:p>
            <a:pPr lvl="0"/>
            <a:r>
              <a:rPr lang="cs-CZ" sz="2400" dirty="0"/>
              <a:t>a </a:t>
            </a:r>
            <a:r>
              <a:rPr lang="cs-CZ" sz="2400" dirty="0" err="1"/>
              <a:t>monetary</a:t>
            </a:r>
            <a:r>
              <a:rPr lang="cs-CZ" sz="2400" dirty="0"/>
              <a:t> fine</a:t>
            </a:r>
            <a:endParaRPr lang="de-DE" sz="2400" dirty="0"/>
          </a:p>
          <a:p>
            <a:pPr lvl="0"/>
            <a:r>
              <a:rPr lang="cs-CZ" sz="2400" dirty="0" err="1"/>
              <a:t>confiscation</a:t>
            </a:r>
            <a:r>
              <a:rPr lang="cs-CZ" sz="2400" dirty="0"/>
              <a:t> of </a:t>
            </a:r>
            <a:r>
              <a:rPr lang="cs-CZ" sz="2400" dirty="0" err="1"/>
              <a:t>an</a:t>
            </a:r>
            <a:r>
              <a:rPr lang="cs-CZ" sz="2400" dirty="0"/>
              <a:t> </a:t>
            </a:r>
            <a:r>
              <a:rPr lang="cs-CZ" sz="2400" dirty="0" err="1"/>
              <a:t>item</a:t>
            </a:r>
            <a:r>
              <a:rPr lang="cs-CZ" sz="2400" dirty="0"/>
              <a:t> </a:t>
            </a:r>
            <a:r>
              <a:rPr lang="cs-CZ" sz="2400" dirty="0" err="1"/>
              <a:t>or</a:t>
            </a:r>
            <a:r>
              <a:rPr lang="cs-CZ" sz="2400" dirty="0"/>
              <a:t> </a:t>
            </a:r>
            <a:r>
              <a:rPr lang="cs-CZ" sz="2400" dirty="0" err="1"/>
              <a:t>other</a:t>
            </a:r>
            <a:r>
              <a:rPr lang="cs-CZ" sz="2400" dirty="0"/>
              <a:t> </a:t>
            </a:r>
            <a:r>
              <a:rPr lang="cs-CZ" sz="2400" dirty="0" err="1"/>
              <a:t>valuable</a:t>
            </a:r>
            <a:r>
              <a:rPr lang="cs-CZ" sz="2400" dirty="0"/>
              <a:t> </a:t>
            </a:r>
            <a:r>
              <a:rPr lang="cs-CZ" sz="2400" dirty="0" err="1"/>
              <a:t>property</a:t>
            </a:r>
            <a:endParaRPr lang="de-DE" sz="2400" dirty="0"/>
          </a:p>
          <a:p>
            <a:pPr lvl="0"/>
            <a:r>
              <a:rPr lang="cs-CZ" sz="2400" dirty="0" err="1"/>
              <a:t>prohibition</a:t>
            </a:r>
            <a:r>
              <a:rPr lang="cs-CZ" sz="2400" dirty="0"/>
              <a:t> of </a:t>
            </a:r>
            <a:r>
              <a:rPr lang="cs-CZ" sz="2400" dirty="0" err="1"/>
              <a:t>activity</a:t>
            </a:r>
            <a:endParaRPr lang="de-DE" sz="2400" dirty="0"/>
          </a:p>
          <a:p>
            <a:pPr lvl="0"/>
            <a:r>
              <a:rPr lang="cs-CZ" sz="2400" dirty="0" err="1"/>
              <a:t>prohibition</a:t>
            </a:r>
            <a:r>
              <a:rPr lang="cs-CZ" sz="2400" dirty="0"/>
              <a:t> of residence</a:t>
            </a:r>
            <a:endParaRPr lang="de-DE" sz="2400" dirty="0"/>
          </a:p>
          <a:p>
            <a:pPr lvl="0"/>
            <a:r>
              <a:rPr lang="cs-CZ" sz="2400" dirty="0" err="1"/>
              <a:t>prohibition</a:t>
            </a:r>
            <a:r>
              <a:rPr lang="cs-CZ" sz="2400" dirty="0"/>
              <a:t> of </a:t>
            </a:r>
            <a:r>
              <a:rPr lang="cs-CZ" sz="2400" dirty="0" err="1"/>
              <a:t>attending</a:t>
            </a:r>
            <a:r>
              <a:rPr lang="cs-CZ" sz="2400" dirty="0"/>
              <a:t> </a:t>
            </a:r>
            <a:r>
              <a:rPr lang="cs-CZ" sz="2400" dirty="0" err="1"/>
              <a:t>sports</a:t>
            </a:r>
            <a:r>
              <a:rPr lang="cs-CZ" sz="2400" dirty="0"/>
              <a:t>, </a:t>
            </a:r>
            <a:r>
              <a:rPr lang="cs-CZ" sz="2400" dirty="0" err="1"/>
              <a:t>cultural</a:t>
            </a:r>
            <a:r>
              <a:rPr lang="cs-CZ" sz="2400" dirty="0"/>
              <a:t>, </a:t>
            </a:r>
            <a:r>
              <a:rPr lang="cs-CZ" sz="2400" dirty="0" err="1"/>
              <a:t>or</a:t>
            </a:r>
            <a:r>
              <a:rPr lang="cs-CZ" sz="2400" dirty="0"/>
              <a:t> </a:t>
            </a:r>
            <a:r>
              <a:rPr lang="cs-CZ" sz="2400" dirty="0" err="1"/>
              <a:t>other</a:t>
            </a:r>
            <a:r>
              <a:rPr lang="cs-CZ" sz="2400" dirty="0"/>
              <a:t> </a:t>
            </a:r>
            <a:r>
              <a:rPr lang="cs-CZ" sz="2400" dirty="0" err="1"/>
              <a:t>social</a:t>
            </a:r>
            <a:r>
              <a:rPr lang="cs-CZ" sz="2400" dirty="0"/>
              <a:t> </a:t>
            </a:r>
            <a:r>
              <a:rPr lang="cs-CZ" sz="2400" dirty="0" err="1"/>
              <a:t>events</a:t>
            </a:r>
            <a:endParaRPr lang="de-DE" sz="2400" dirty="0"/>
          </a:p>
          <a:p>
            <a:pPr lvl="0"/>
            <a:r>
              <a:rPr lang="cs-CZ" sz="2400" dirty="0" err="1"/>
              <a:t>loss</a:t>
            </a:r>
            <a:r>
              <a:rPr lang="cs-CZ" sz="2400" dirty="0"/>
              <a:t> of </a:t>
            </a:r>
            <a:r>
              <a:rPr lang="cs-CZ" sz="2400" dirty="0" err="1"/>
              <a:t>honorary</a:t>
            </a:r>
            <a:r>
              <a:rPr lang="cs-CZ" sz="2400" dirty="0"/>
              <a:t> </a:t>
            </a:r>
            <a:r>
              <a:rPr lang="cs-CZ" sz="2400" dirty="0" err="1"/>
              <a:t>titles</a:t>
            </a:r>
            <a:r>
              <a:rPr lang="cs-CZ" sz="2400" dirty="0"/>
              <a:t> and </a:t>
            </a:r>
            <a:r>
              <a:rPr lang="cs-CZ" sz="2400" dirty="0" err="1"/>
              <a:t>decorations</a:t>
            </a:r>
            <a:endParaRPr lang="de-DE" sz="2400" dirty="0"/>
          </a:p>
          <a:p>
            <a:pPr lvl="0"/>
            <a:r>
              <a:rPr lang="cs-CZ" sz="2400" dirty="0" err="1"/>
              <a:t>loss</a:t>
            </a:r>
            <a:r>
              <a:rPr lang="cs-CZ" sz="2400" dirty="0"/>
              <a:t> of </a:t>
            </a:r>
            <a:r>
              <a:rPr lang="cs-CZ" sz="2400" dirty="0" err="1"/>
              <a:t>military</a:t>
            </a:r>
            <a:r>
              <a:rPr lang="cs-CZ" sz="2400" dirty="0"/>
              <a:t> rank</a:t>
            </a:r>
            <a:endParaRPr lang="de-DE" sz="2400" dirty="0"/>
          </a:p>
          <a:p>
            <a:pPr lvl="0"/>
            <a:r>
              <a:rPr lang="cs-CZ" sz="2400" dirty="0"/>
              <a:t>b</a:t>
            </a:r>
            <a:r>
              <a:rPr lang="cs-CZ" sz="2400"/>
              <a:t>anishment</a:t>
            </a:r>
            <a:endParaRPr lang="de-DE" sz="2400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B443B0-1712-41DD-A022-10844CE68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F9B1FCB-CA9B-4574-BEAB-F376648AD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079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00AA5F-4049-49CC-81A6-96C8CD7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Selected</a:t>
            </a:r>
            <a:r>
              <a:rPr lang="cs-CZ" dirty="0"/>
              <a:t> Criminal </a:t>
            </a:r>
            <a:r>
              <a:rPr lang="cs-CZ" dirty="0" err="1"/>
              <a:t>Offences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4AAA8C-50E3-4136-8182-AD917026D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Selected</a:t>
            </a:r>
            <a:r>
              <a:rPr lang="cs-CZ" dirty="0"/>
              <a:t> </a:t>
            </a:r>
            <a:r>
              <a:rPr lang="cs-CZ" dirty="0" err="1"/>
              <a:t>property</a:t>
            </a:r>
            <a:r>
              <a:rPr lang="cs-CZ" dirty="0"/>
              <a:t> </a:t>
            </a:r>
            <a:r>
              <a:rPr lang="cs-CZ" dirty="0" err="1"/>
              <a:t>crimes</a:t>
            </a:r>
            <a:endParaRPr lang="cs-CZ" dirty="0"/>
          </a:p>
          <a:p>
            <a:pPr lvl="1"/>
            <a:r>
              <a:rPr lang="cs-CZ" dirty="0" err="1"/>
              <a:t>theft</a:t>
            </a:r>
            <a:endParaRPr lang="cs-CZ" dirty="0"/>
          </a:p>
          <a:p>
            <a:pPr lvl="1"/>
            <a:r>
              <a:rPr lang="cs-CZ" dirty="0" err="1"/>
              <a:t>embezzlement</a:t>
            </a:r>
            <a:endParaRPr lang="cs-CZ" dirty="0"/>
          </a:p>
          <a:p>
            <a:pPr lvl="1"/>
            <a:r>
              <a:rPr lang="cs-CZ" dirty="0" err="1"/>
              <a:t>unauthorised</a:t>
            </a:r>
            <a:r>
              <a:rPr lang="cs-CZ" dirty="0"/>
              <a:t> use of a </a:t>
            </a:r>
            <a:r>
              <a:rPr lang="cs-CZ" dirty="0" err="1"/>
              <a:t>thing</a:t>
            </a:r>
            <a:r>
              <a:rPr lang="cs-CZ" dirty="0"/>
              <a:t> of </a:t>
            </a:r>
            <a:r>
              <a:rPr lang="cs-CZ" dirty="0" err="1"/>
              <a:t>another</a:t>
            </a:r>
            <a:r>
              <a:rPr lang="cs-CZ" dirty="0"/>
              <a:t> </a:t>
            </a:r>
          </a:p>
          <a:p>
            <a:pPr lvl="1"/>
            <a:r>
              <a:rPr lang="cs-CZ" dirty="0" err="1"/>
              <a:t>fraud</a:t>
            </a:r>
            <a:endParaRPr lang="cs-CZ" dirty="0"/>
          </a:p>
          <a:p>
            <a:pPr lvl="1"/>
            <a:r>
              <a:rPr lang="cs-CZ" dirty="0" err="1"/>
              <a:t>subvention</a:t>
            </a:r>
            <a:r>
              <a:rPr lang="cs-CZ" dirty="0"/>
              <a:t> </a:t>
            </a:r>
            <a:r>
              <a:rPr lang="cs-CZ" dirty="0" err="1"/>
              <a:t>fraud</a:t>
            </a:r>
            <a:endParaRPr lang="cs-CZ" dirty="0"/>
          </a:p>
          <a:p>
            <a:pPr lvl="1"/>
            <a:r>
              <a:rPr lang="cs-CZ" dirty="0" err="1"/>
              <a:t>practice</a:t>
            </a:r>
            <a:r>
              <a:rPr lang="cs-CZ" dirty="0"/>
              <a:t> of unfair </a:t>
            </a:r>
            <a:r>
              <a:rPr lang="cs-CZ" dirty="0" err="1"/>
              <a:t>games</a:t>
            </a:r>
            <a:r>
              <a:rPr lang="cs-CZ" dirty="0"/>
              <a:t> and </a:t>
            </a:r>
            <a:r>
              <a:rPr lang="cs-CZ" dirty="0" err="1"/>
              <a:t>wagers</a:t>
            </a:r>
            <a:r>
              <a:rPr lang="cs-CZ" dirty="0"/>
              <a:t> </a:t>
            </a: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A52318-09D5-4D4F-B83C-E31EB5790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349BB52-73AB-4391-8C53-530FC38FF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393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0B27D6-C619-40EA-B210-598671BA1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Selected</a:t>
            </a:r>
            <a:r>
              <a:rPr lang="cs-CZ" dirty="0"/>
              <a:t> Criminal </a:t>
            </a:r>
            <a:r>
              <a:rPr lang="cs-CZ" dirty="0" err="1"/>
              <a:t>Offences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D5A5E2-6420-42E4-9880-F6E6987D3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Selected</a:t>
            </a:r>
            <a:r>
              <a:rPr lang="cs-CZ" dirty="0"/>
              <a:t> </a:t>
            </a:r>
            <a:r>
              <a:rPr lang="cs-CZ" dirty="0" err="1"/>
              <a:t>economic</a:t>
            </a:r>
            <a:r>
              <a:rPr lang="cs-CZ" dirty="0"/>
              <a:t> </a:t>
            </a:r>
            <a:r>
              <a:rPr lang="cs-CZ" dirty="0" err="1"/>
              <a:t>crimes</a:t>
            </a:r>
            <a:endParaRPr lang="cs-CZ" dirty="0"/>
          </a:p>
          <a:p>
            <a:pPr lvl="1"/>
            <a:r>
              <a:rPr lang="cs-CZ" sz="2400" dirty="0" err="1"/>
              <a:t>practice</a:t>
            </a:r>
            <a:r>
              <a:rPr lang="cs-CZ" sz="2400" dirty="0"/>
              <a:t> of unfair </a:t>
            </a:r>
            <a:r>
              <a:rPr lang="cs-CZ" sz="2400" dirty="0" err="1"/>
              <a:t>games</a:t>
            </a:r>
            <a:r>
              <a:rPr lang="cs-CZ" sz="2400" dirty="0"/>
              <a:t> and </a:t>
            </a:r>
            <a:r>
              <a:rPr lang="cs-CZ" sz="2400" dirty="0" err="1"/>
              <a:t>wagers</a:t>
            </a:r>
            <a:r>
              <a:rPr lang="cs-CZ" sz="2400" dirty="0"/>
              <a:t> </a:t>
            </a:r>
          </a:p>
          <a:p>
            <a:pPr lvl="1"/>
            <a:r>
              <a:rPr lang="en-US" sz="2400" dirty="0"/>
              <a:t>evasion of faxes</a:t>
            </a:r>
            <a:endParaRPr lang="cs-CZ" sz="2400" dirty="0"/>
          </a:p>
          <a:p>
            <a:pPr lvl="1"/>
            <a:r>
              <a:rPr lang="en-US" sz="2400" dirty="0"/>
              <a:t>breach of regulations on labels and other items for labelling goods </a:t>
            </a:r>
            <a:endParaRPr lang="cs-CZ" sz="2400" dirty="0"/>
          </a:p>
          <a:p>
            <a:pPr lvl="1"/>
            <a:r>
              <a:rPr lang="en-US" sz="2400" dirty="0"/>
              <a:t>breach of regulations on rules of economic competition </a:t>
            </a:r>
            <a:endParaRPr lang="cs-CZ" sz="2400" dirty="0"/>
          </a:p>
          <a:p>
            <a:pPr lvl="1"/>
            <a:r>
              <a:rPr lang="en-US" sz="2400" dirty="0" err="1"/>
              <a:t>unauthorised</a:t>
            </a:r>
            <a:r>
              <a:rPr lang="en-US" sz="2400" dirty="0"/>
              <a:t> business activities</a:t>
            </a:r>
            <a:endParaRPr lang="cs-CZ" sz="2400" dirty="0"/>
          </a:p>
          <a:p>
            <a:pPr lvl="1"/>
            <a:r>
              <a:rPr lang="en-US" sz="2400" dirty="0" err="1"/>
              <a:t>unauthorised</a:t>
            </a:r>
            <a:r>
              <a:rPr lang="en-US" sz="2400" dirty="0"/>
              <a:t> operation of lottery and other similar games </a:t>
            </a:r>
            <a:endParaRPr lang="cs-CZ" sz="2400" dirty="0"/>
          </a:p>
          <a:p>
            <a:pPr lvl="1"/>
            <a:r>
              <a:rPr lang="en-US" sz="2400" dirty="0"/>
              <a:t>arranging an advantage in the assignment of a public contract, public contest, or public auction</a:t>
            </a:r>
            <a:endParaRPr lang="cs-CZ" sz="2400" dirty="0"/>
          </a:p>
          <a:p>
            <a:pPr lvl="1"/>
            <a:r>
              <a:rPr lang="en-US" sz="2400" dirty="0"/>
              <a:t>harming the financial interests of the European Union </a:t>
            </a:r>
            <a:endParaRPr lang="cs-CZ" sz="2400" dirty="0"/>
          </a:p>
          <a:p>
            <a:pPr lvl="1"/>
            <a:r>
              <a:rPr lang="en-US" sz="2400" dirty="0"/>
              <a:t>breach of regulations on circulation of goods in relation with foreign states </a:t>
            </a:r>
            <a:endParaRPr lang="cs-CZ" sz="2400" dirty="0"/>
          </a:p>
          <a:p>
            <a:pPr lvl="1"/>
            <a:r>
              <a:rPr lang="cs-CZ" sz="2400" dirty="0"/>
              <a:t>criminal</a:t>
            </a:r>
            <a:r>
              <a:rPr lang="en-US" sz="2400" dirty="0"/>
              <a:t> offences committed against industrial rights and copyright, etc</a:t>
            </a:r>
            <a:r>
              <a:rPr lang="cs-CZ" sz="2400" dirty="0"/>
              <a:t>.</a:t>
            </a:r>
            <a:endParaRPr lang="de-DE" sz="24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EEA9C4-0563-4587-BD8A-7CC897683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3E781A-1EAD-4527-A911-30D767DA1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863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6</TotalTime>
  <Words>757</Words>
  <Application>Microsoft Office PowerPoint</Application>
  <PresentationFormat>Vlastní</PresentationFormat>
  <Paragraphs>118</Paragraphs>
  <Slides>11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Clara Sans</vt:lpstr>
      <vt:lpstr>JU_OPVVV</vt:lpstr>
      <vt:lpstr>Criminal Law</vt:lpstr>
      <vt:lpstr>Sources of Criminal Law</vt:lpstr>
      <vt:lpstr>Criminal Offence</vt:lpstr>
      <vt:lpstr>Categorization of Criminal Offences</vt:lpstr>
      <vt:lpstr>Circumstances Precluding Illegality of an Act</vt:lpstr>
      <vt:lpstr>Circumstances Precluding Illegality of an Act </vt:lpstr>
      <vt:lpstr>Criminal Penalities</vt:lpstr>
      <vt:lpstr>Selected Criminal Offences</vt:lpstr>
      <vt:lpstr>Selected Criminal Offences</vt:lpstr>
      <vt:lpstr>Criminal Liability of Legal Entities</vt:lpstr>
      <vt:lpstr>Criminal Liability of Legal Entities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Kateřina Navrátilová</cp:lastModifiedBy>
  <cp:revision>13</cp:revision>
  <dcterms:created xsi:type="dcterms:W3CDTF">2017-07-17T18:52:59Z</dcterms:created>
  <dcterms:modified xsi:type="dcterms:W3CDTF">2019-02-28T21:06:00Z</dcterms:modified>
</cp:coreProperties>
</file>