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56"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10693400" cy="7561263"/>
  <p:notesSz cx="6797675" cy="9926638"/>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381">
          <p15:clr>
            <a:srgbClr val="A4A3A4"/>
          </p15:clr>
        </p15:guide>
        <p15:guide id="2" pos="33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80" autoAdjust="0"/>
    <p:restoredTop sz="94660"/>
  </p:normalViewPr>
  <p:slideViewPr>
    <p:cSldViewPr snapToGrid="0">
      <p:cViewPr varScale="1">
        <p:scale>
          <a:sx n="62" d="100"/>
          <a:sy n="62" d="100"/>
        </p:scale>
        <p:origin x="1350" y="66"/>
      </p:cViewPr>
      <p:guideLst>
        <p:guide orient="horz" pos="2381"/>
        <p:guide pos="3368"/>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7C81D14C-5566-445D-BD74-763B41037513}" type="datetimeFigureOut">
              <a:rPr lang="cs-CZ" smtClean="0"/>
              <a:t>11.04.2020</a:t>
            </a:fld>
            <a:endParaRPr lang="cs-CZ"/>
          </a:p>
        </p:txBody>
      </p:sp>
      <p:sp>
        <p:nvSpPr>
          <p:cNvPr id="4" name="Zástupný symbol pro obrázek snímku 3"/>
          <p:cNvSpPr>
            <a:spLocks noGrp="1" noRot="1" noChangeAspect="1"/>
          </p:cNvSpPr>
          <p:nvPr>
            <p:ph type="sldImg" idx="2"/>
          </p:nvPr>
        </p:nvSpPr>
        <p:spPr>
          <a:xfrm>
            <a:off x="1030288" y="1241425"/>
            <a:ext cx="4737100" cy="3349625"/>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8DD68CE-66E3-4B61-B1C6-4A829A625939}" type="slidenum">
              <a:rPr lang="cs-CZ" smtClean="0"/>
              <a:t>‹#›</a:t>
            </a:fld>
            <a:endParaRPr lang="cs-CZ"/>
          </a:p>
        </p:txBody>
      </p:sp>
    </p:spTree>
    <p:extLst>
      <p:ext uri="{BB962C8B-B14F-4D97-AF65-F5344CB8AC3E}">
        <p14:creationId xmlns:p14="http://schemas.microsoft.com/office/powerpoint/2010/main" val="374062541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rázek snímku 1"/>
          <p:cNvSpPr>
            <a:spLocks noGrp="1" noRot="1" noChangeAspect="1"/>
          </p:cNvSpPr>
          <p:nvPr>
            <p:ph type="sldImg"/>
          </p:nvPr>
        </p:nvSpPr>
        <p:spPr/>
      </p:sp>
      <p:sp>
        <p:nvSpPr>
          <p:cNvPr id="3" name="Zástupný symbol pro poznámky 2"/>
          <p:cNvSpPr>
            <a:spLocks noGrp="1"/>
          </p:cNvSpPr>
          <p:nvPr>
            <p:ph type="body" idx="1"/>
          </p:nvPr>
        </p:nvSpPr>
        <p:spPr/>
        <p:txBody>
          <a:bodyPr/>
          <a:lstStyle/>
          <a:p>
            <a:endParaRPr lang="cs-CZ"/>
          </a:p>
        </p:txBody>
      </p:sp>
      <p:sp>
        <p:nvSpPr>
          <p:cNvPr id="4" name="Zástupný symbol pro číslo snímku 3"/>
          <p:cNvSpPr>
            <a:spLocks noGrp="1"/>
          </p:cNvSpPr>
          <p:nvPr>
            <p:ph type="sldNum" sz="quarter" idx="10"/>
          </p:nvPr>
        </p:nvSpPr>
        <p:spPr/>
        <p:txBody>
          <a:bodyPr/>
          <a:lstStyle/>
          <a:p>
            <a:fld id="{F8DD68CE-66E3-4B61-B1C6-4A829A625939}" type="slidenum">
              <a:rPr lang="cs-CZ" smtClean="0"/>
              <a:t>2</a:t>
            </a:fld>
            <a:endParaRPr lang="cs-CZ"/>
          </a:p>
        </p:txBody>
      </p:sp>
    </p:spTree>
    <p:extLst>
      <p:ext uri="{BB962C8B-B14F-4D97-AF65-F5344CB8AC3E}">
        <p14:creationId xmlns:p14="http://schemas.microsoft.com/office/powerpoint/2010/main" val="41812246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7" name="Obdélník 16"/>
          <p:cNvSpPr/>
          <p:nvPr/>
        </p:nvSpPr>
        <p:spPr>
          <a:xfrm>
            <a:off x="0" y="0"/>
            <a:ext cx="10693400" cy="75612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4" name="Obdélník 13"/>
          <p:cNvSpPr/>
          <p:nvPr/>
        </p:nvSpPr>
        <p:spPr>
          <a:xfrm>
            <a:off x="0" y="1887568"/>
            <a:ext cx="10693400" cy="1890000"/>
          </a:xfrm>
          <a:prstGeom prst="rect">
            <a:avLst/>
          </a:prstGeom>
          <a:solidFill>
            <a:srgbClr val="E0003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pPr marL="1165225" fontAlgn="auto">
              <a:spcBef>
                <a:spcPts val="0"/>
              </a:spcBef>
              <a:spcAft>
                <a:spcPts val="0"/>
              </a:spcAft>
              <a:defRPr/>
            </a:pPr>
            <a:endParaRPr lang="cs-CZ" sz="2800" dirty="0">
              <a:latin typeface="Clara Sans" pitchFamily="50" charset="0"/>
            </a:endParaRPr>
          </a:p>
        </p:txBody>
      </p:sp>
      <p:sp>
        <p:nvSpPr>
          <p:cNvPr id="2" name="Nadpis 1"/>
          <p:cNvSpPr>
            <a:spLocks noGrp="1"/>
          </p:cNvSpPr>
          <p:nvPr>
            <p:ph type="ctrTitle"/>
          </p:nvPr>
        </p:nvSpPr>
        <p:spPr>
          <a:xfrm>
            <a:off x="1602284" y="2024330"/>
            <a:ext cx="8289110" cy="1503745"/>
          </a:xfrm>
        </p:spPr>
        <p:txBody>
          <a:bodyPr/>
          <a:lstStyle>
            <a:lvl1pPr marL="0" indent="0" algn="l">
              <a:defRPr sz="4400">
                <a:solidFill>
                  <a:schemeClr val="bg1"/>
                </a:solidFill>
                <a:latin typeface="Clara Sans" pitchFamily="50" charset="0"/>
              </a:defRPr>
            </a:lvl1pPr>
          </a:lstStyle>
          <a:p>
            <a:r>
              <a:rPr lang="cs-CZ"/>
              <a:t>Kliknutím lze upravit styl.</a:t>
            </a:r>
            <a:endParaRPr lang="cs-CZ" dirty="0"/>
          </a:p>
        </p:txBody>
      </p:sp>
      <p:sp>
        <p:nvSpPr>
          <p:cNvPr id="3" name="Podnadpis 2"/>
          <p:cNvSpPr>
            <a:spLocks noGrp="1"/>
          </p:cNvSpPr>
          <p:nvPr>
            <p:ph type="subTitle" idx="1"/>
          </p:nvPr>
        </p:nvSpPr>
        <p:spPr>
          <a:xfrm>
            <a:off x="1602284" y="3957618"/>
            <a:ext cx="8640960" cy="720080"/>
          </a:xfrm>
        </p:spPr>
        <p:txBody>
          <a:bodyPr/>
          <a:lstStyle>
            <a:lvl1pPr marL="0" indent="0" algn="l">
              <a:buNone/>
              <a:defRPr sz="2400">
                <a:solidFill>
                  <a:schemeClr val="tx1">
                    <a:tint val="75000"/>
                  </a:schemeClr>
                </a:solidFill>
                <a:latin typeface="Clara Sans" pitchFamily="50"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Kliknutím lze upravit styl předlohy.</a:t>
            </a:r>
            <a:endParaRPr lang="cs-CZ" dirty="0"/>
          </a:p>
        </p:txBody>
      </p:sp>
      <p:sp>
        <p:nvSpPr>
          <p:cNvPr id="5" name="Zástupný symbol pro datum 3"/>
          <p:cNvSpPr>
            <a:spLocks noGrp="1"/>
          </p:cNvSpPr>
          <p:nvPr>
            <p:ph type="dt" sz="half" idx="10"/>
          </p:nvPr>
        </p:nvSpPr>
        <p:spPr/>
        <p:txBody>
          <a:bodyPr/>
          <a:lstStyle>
            <a:lvl1pPr>
              <a:defRPr>
                <a:latin typeface="Clara Sans" pitchFamily="50" charset="0"/>
              </a:defRPr>
            </a:lvl1pPr>
          </a:lstStyle>
          <a:p>
            <a:pPr>
              <a:defRPr/>
            </a:pPr>
            <a:fld id="{861E5E6D-9964-443D-8A1A-2F174139E214}" type="datetime1">
              <a:rPr lang="cs-CZ" smtClean="0"/>
              <a:t>11.04.2020</a:t>
            </a:fld>
            <a:endParaRPr lang="cs-CZ"/>
          </a:p>
        </p:txBody>
      </p:sp>
      <p:sp>
        <p:nvSpPr>
          <p:cNvPr id="6" name="Zástupný symbol pro zápatí 4"/>
          <p:cNvSpPr>
            <a:spLocks noGrp="1"/>
          </p:cNvSpPr>
          <p:nvPr>
            <p:ph type="ftr" sz="quarter" idx="11"/>
          </p:nvPr>
        </p:nvSpPr>
        <p:spPr/>
        <p:txBody>
          <a:bodyPr/>
          <a:lstStyle>
            <a:lvl1pPr>
              <a:defRPr>
                <a:latin typeface="Clara Sans" pitchFamily="50" charset="0"/>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atin typeface="Clara Sans" pitchFamily="50" charset="0"/>
              </a:defRPr>
            </a:lvl1pPr>
          </a:lstStyle>
          <a:p>
            <a:pPr>
              <a:defRPr/>
            </a:pPr>
            <a:fld id="{9251B02E-AEA4-4A25-B995-7FBC9F8D11D8}" type="slidenum">
              <a:rPr lang="cs-CZ" smtClean="0"/>
              <a:pPr>
                <a:defRPr/>
              </a:pPr>
              <a:t>‹#›</a:t>
            </a:fld>
            <a:endParaRPr lang="cs-CZ"/>
          </a:p>
        </p:txBody>
      </p:sp>
      <p:sp>
        <p:nvSpPr>
          <p:cNvPr id="8" name="Obdélník 7"/>
          <p:cNvSpPr/>
          <p:nvPr/>
        </p:nvSpPr>
        <p:spPr>
          <a:xfrm>
            <a:off x="0" y="0"/>
            <a:ext cx="3030538" cy="126035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pic>
        <p:nvPicPr>
          <p:cNvPr id="9" name="Picture 2" descr="I:\Mayna\!!_práce\RadkaF\JU České Budějovice\PPT prezentace\Podklady\HlavPapir Ekonomická fakulta.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6140" y="212887"/>
            <a:ext cx="3973746" cy="10177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Obrázek 9"/>
          <p:cNvPicPr/>
          <p:nvPr/>
        </p:nvPicPr>
        <p:blipFill>
          <a:blip r:embed="rId3" cstate="email">
            <a:extLst>
              <a:ext uri="{28A0092B-C50C-407E-A947-70E740481C1C}">
                <a14:useLocalDpi xmlns:a14="http://schemas.microsoft.com/office/drawing/2010/main"/>
              </a:ext>
            </a:extLst>
          </a:blip>
          <a:srcRect/>
          <a:stretch>
            <a:fillRect/>
          </a:stretch>
        </p:blipFill>
        <p:spPr bwMode="auto">
          <a:xfrm>
            <a:off x="1430913" y="6228903"/>
            <a:ext cx="4610100" cy="638175"/>
          </a:xfrm>
          <a:prstGeom prst="rect">
            <a:avLst/>
          </a:prstGeom>
          <a:noFill/>
          <a:ln>
            <a:noFill/>
          </a:ln>
        </p:spPr>
      </p:pic>
    </p:spTree>
    <p:extLst>
      <p:ext uri="{BB962C8B-B14F-4D97-AF65-F5344CB8AC3E}">
        <p14:creationId xmlns:p14="http://schemas.microsoft.com/office/powerpoint/2010/main" val="99042761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571A390B-2DF6-4A98-8CD3-57C620926EC6}" type="datetime1">
              <a:rPr lang="cs-CZ" smtClean="0"/>
              <a:t>11.04.2020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65E80E49-5BFC-4E79-BF4D-A767D26BC07E}" type="slidenum">
              <a:rPr lang="cs-CZ" smtClean="0"/>
              <a:pPr>
                <a:defRPr/>
              </a:pPr>
              <a:t>‹#›</a:t>
            </a:fld>
            <a:endParaRPr lang="cs-CZ"/>
          </a:p>
        </p:txBody>
      </p:sp>
    </p:spTree>
    <p:extLst>
      <p:ext uri="{BB962C8B-B14F-4D97-AF65-F5344CB8AC3E}">
        <p14:creationId xmlns:p14="http://schemas.microsoft.com/office/powerpoint/2010/main" val="291336253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7752716" y="1044327"/>
            <a:ext cx="2406015" cy="5710054"/>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534670" y="1044327"/>
            <a:ext cx="7039822" cy="5710054"/>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fld id="{99BE73E3-272C-49D3-A172-02F9E4E9562B}" type="datetime1">
              <a:rPr lang="cs-CZ" smtClean="0"/>
              <a:t>11.04.2020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5F254864-5606-4A31-B3E2-746352118BF3}" type="slidenum">
              <a:rPr lang="cs-CZ" smtClean="0"/>
              <a:pPr>
                <a:defRPr/>
              </a:pPr>
              <a:t>‹#›</a:t>
            </a:fld>
            <a:endParaRPr lang="cs-CZ"/>
          </a:p>
        </p:txBody>
      </p:sp>
    </p:spTree>
    <p:extLst>
      <p:ext uri="{BB962C8B-B14F-4D97-AF65-F5344CB8AC3E}">
        <p14:creationId xmlns:p14="http://schemas.microsoft.com/office/powerpoint/2010/main" val="40427460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a:xfrm>
            <a:off x="2731325" y="180231"/>
            <a:ext cx="7427088" cy="662917"/>
          </a:xfrm>
        </p:spPr>
        <p:txBody>
          <a:bodyPr/>
          <a:lstStyle>
            <a:lvl1pPr>
              <a:defRPr sz="3600"/>
            </a:lvl1pPr>
          </a:lstStyle>
          <a:p>
            <a:r>
              <a:rPr lang="cs-CZ"/>
              <a:t>Kliknutím lze upravit styl.</a:t>
            </a:r>
            <a:endParaRPr lang="cs-CZ" dirty="0"/>
          </a:p>
        </p:txBody>
      </p:sp>
      <p:sp>
        <p:nvSpPr>
          <p:cNvPr id="3" name="Zástupný symbol pro obsah 2"/>
          <p:cNvSpPr>
            <a:spLocks noGrp="1"/>
          </p:cNvSpPr>
          <p:nvPr>
            <p:ph idx="1"/>
          </p:nvPr>
        </p:nvSpPr>
        <p:spPr>
          <a:xfrm>
            <a:off x="534988" y="1187532"/>
            <a:ext cx="9623425" cy="5567281"/>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
        <p:nvSpPr>
          <p:cNvPr id="4" name="Zástupný symbol pro datum 3"/>
          <p:cNvSpPr>
            <a:spLocks noGrp="1"/>
          </p:cNvSpPr>
          <p:nvPr>
            <p:ph type="dt" sz="half" idx="10"/>
          </p:nvPr>
        </p:nvSpPr>
        <p:spPr/>
        <p:txBody>
          <a:bodyPr/>
          <a:lstStyle>
            <a:lvl1pPr>
              <a:defRPr/>
            </a:lvl1pPr>
          </a:lstStyle>
          <a:p>
            <a:pPr>
              <a:defRPr/>
            </a:pPr>
            <a:fld id="{8863D660-356F-4B7B-9477-B5CEBBE7ED6F}" type="datetime1">
              <a:rPr lang="cs-CZ" smtClean="0"/>
              <a:t>11.04.2020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005B7347-35A8-416A-A6BF-14F7C64C136A}" type="slidenum">
              <a:rPr lang="cs-CZ" smtClean="0"/>
              <a:pPr>
                <a:defRPr/>
              </a:pPr>
              <a:t>‹#›</a:t>
            </a:fld>
            <a:endParaRPr lang="cs-CZ"/>
          </a:p>
        </p:txBody>
      </p:sp>
    </p:spTree>
    <p:extLst>
      <p:ext uri="{BB962C8B-B14F-4D97-AF65-F5344CB8AC3E}">
        <p14:creationId xmlns:p14="http://schemas.microsoft.com/office/powerpoint/2010/main" val="7391129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44705" y="4858813"/>
            <a:ext cx="9089390" cy="1501751"/>
          </a:xfrm>
        </p:spPr>
        <p:txBody>
          <a:bodyPr/>
          <a:lstStyle>
            <a:lvl1pPr algn="l">
              <a:defRPr sz="4000" b="1" cap="all"/>
            </a:lvl1pPr>
          </a:lstStyle>
          <a:p>
            <a:r>
              <a:rPr lang="cs-CZ"/>
              <a:t>Kliknutím lze upravit styl.</a:t>
            </a:r>
          </a:p>
        </p:txBody>
      </p:sp>
      <p:sp>
        <p:nvSpPr>
          <p:cNvPr id="3" name="Zástupný symbol pro text 2"/>
          <p:cNvSpPr>
            <a:spLocks noGrp="1"/>
          </p:cNvSpPr>
          <p:nvPr>
            <p:ph type="body" idx="1"/>
          </p:nvPr>
        </p:nvSpPr>
        <p:spPr>
          <a:xfrm>
            <a:off x="844705" y="3204786"/>
            <a:ext cx="9089390" cy="165402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Kliknutím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fld id="{D78E90E3-EF82-41EA-9CBB-69D0C1CE9A68}" type="datetime1">
              <a:rPr lang="cs-CZ" smtClean="0"/>
              <a:t>11.04.2020</a:t>
            </a:fld>
            <a:endParaRPr lang="cs-CZ"/>
          </a:p>
        </p:txBody>
      </p:sp>
      <p:sp>
        <p:nvSpPr>
          <p:cNvPr id="5" name="Zástupný symbol pro zápatí 4"/>
          <p:cNvSpPr>
            <a:spLocks noGrp="1"/>
          </p:cNvSpPr>
          <p:nvPr>
            <p:ph type="ftr" sz="quarter" idx="11"/>
          </p:nvPr>
        </p:nvSpPr>
        <p:spPr/>
        <p:txBody>
          <a:bodyPr/>
          <a:lstStyle>
            <a:lvl1pPr>
              <a:defRPr/>
            </a:lvl1pPr>
          </a:lstStyle>
          <a:p>
            <a:pPr>
              <a:defRPr/>
            </a:pPr>
            <a:endParaRPr lang="cs-CZ"/>
          </a:p>
        </p:txBody>
      </p:sp>
      <p:sp>
        <p:nvSpPr>
          <p:cNvPr id="6" name="Zástupný symbol pro číslo snímku 5"/>
          <p:cNvSpPr>
            <a:spLocks noGrp="1"/>
          </p:cNvSpPr>
          <p:nvPr>
            <p:ph type="sldNum" sz="quarter" idx="12"/>
          </p:nvPr>
        </p:nvSpPr>
        <p:spPr/>
        <p:txBody>
          <a:bodyPr/>
          <a:lstStyle>
            <a:lvl1pPr>
              <a:defRPr/>
            </a:lvl1pPr>
          </a:lstStyle>
          <a:p>
            <a:pPr>
              <a:defRPr/>
            </a:pPr>
            <a:fld id="{36C60EE9-DB36-4AC0-93AC-EAF55A4D2F9E}" type="slidenum">
              <a:rPr lang="cs-CZ" smtClean="0"/>
              <a:pPr>
                <a:defRPr/>
              </a:pPr>
              <a:t>‹#›</a:t>
            </a:fld>
            <a:endParaRPr lang="cs-CZ"/>
          </a:p>
        </p:txBody>
      </p:sp>
    </p:spTree>
    <p:extLst>
      <p:ext uri="{BB962C8B-B14F-4D97-AF65-F5344CB8AC3E}">
        <p14:creationId xmlns:p14="http://schemas.microsoft.com/office/powerpoint/2010/main" val="277298337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534670"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5435812" y="1764296"/>
            <a:ext cx="4722918" cy="499008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fld id="{18BEF439-A903-4BAB-BE0E-D1DEB9C70BCB}" type="datetime1">
              <a:rPr lang="cs-CZ" smtClean="0"/>
              <a:t>11.04.2020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0025203F-6002-47B2-BA6E-0944EEA53219}" type="slidenum">
              <a:rPr lang="cs-CZ" smtClean="0"/>
              <a:pPr>
                <a:defRPr/>
              </a:pPr>
              <a:t>‹#›</a:t>
            </a:fld>
            <a:endParaRPr lang="cs-CZ"/>
          </a:p>
        </p:txBody>
      </p:sp>
    </p:spTree>
    <p:extLst>
      <p:ext uri="{BB962C8B-B14F-4D97-AF65-F5344CB8AC3E}">
        <p14:creationId xmlns:p14="http://schemas.microsoft.com/office/powerpoint/2010/main" val="285887340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Kliknutím lze upravit styl.</a:t>
            </a:r>
          </a:p>
        </p:txBody>
      </p:sp>
      <p:sp>
        <p:nvSpPr>
          <p:cNvPr id="3" name="Zástupný symbol pro text 2"/>
          <p:cNvSpPr>
            <a:spLocks noGrp="1"/>
          </p:cNvSpPr>
          <p:nvPr>
            <p:ph type="body" idx="1"/>
          </p:nvPr>
        </p:nvSpPr>
        <p:spPr>
          <a:xfrm>
            <a:off x="522164" y="1188343"/>
            <a:ext cx="4724775"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4" name="Zástupný symbol pro obsah 3"/>
          <p:cNvSpPr>
            <a:spLocks noGrp="1"/>
          </p:cNvSpPr>
          <p:nvPr>
            <p:ph sz="half" idx="2"/>
          </p:nvPr>
        </p:nvSpPr>
        <p:spPr>
          <a:xfrm>
            <a:off x="534671" y="1980431"/>
            <a:ext cx="4724775"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5444605" y="1188343"/>
            <a:ext cx="4726631" cy="70536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Kliknutím lze upravit styly předlohy textu.</a:t>
            </a:r>
          </a:p>
        </p:txBody>
      </p:sp>
      <p:sp>
        <p:nvSpPr>
          <p:cNvPr id="6" name="Zástupný symbol pro obsah 5"/>
          <p:cNvSpPr>
            <a:spLocks noGrp="1"/>
          </p:cNvSpPr>
          <p:nvPr>
            <p:ph sz="quarter" idx="4"/>
          </p:nvPr>
        </p:nvSpPr>
        <p:spPr>
          <a:xfrm>
            <a:off x="5432100" y="1980431"/>
            <a:ext cx="4726631" cy="477394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fld id="{663A1EA3-E2BC-48E8-A352-50577628A881}" type="datetime1">
              <a:rPr lang="cs-CZ" smtClean="0"/>
              <a:t>11.04.2020</a:t>
            </a:fld>
            <a:endParaRPr lang="cs-CZ"/>
          </a:p>
        </p:txBody>
      </p:sp>
      <p:sp>
        <p:nvSpPr>
          <p:cNvPr id="8" name="Zástupný symbol pro zápatí 4"/>
          <p:cNvSpPr>
            <a:spLocks noGrp="1"/>
          </p:cNvSpPr>
          <p:nvPr>
            <p:ph type="ftr" sz="quarter" idx="11"/>
          </p:nvPr>
        </p:nvSpPr>
        <p:spPr/>
        <p:txBody>
          <a:bodyPr/>
          <a:lstStyle>
            <a:lvl1pPr>
              <a:defRPr/>
            </a:lvl1pPr>
          </a:lstStyle>
          <a:p>
            <a:pPr>
              <a:defRPr/>
            </a:pPr>
            <a:endParaRPr lang="cs-CZ"/>
          </a:p>
        </p:txBody>
      </p:sp>
      <p:sp>
        <p:nvSpPr>
          <p:cNvPr id="9" name="Zástupný symbol pro číslo snímku 5"/>
          <p:cNvSpPr>
            <a:spLocks noGrp="1"/>
          </p:cNvSpPr>
          <p:nvPr>
            <p:ph type="sldNum" sz="quarter" idx="12"/>
          </p:nvPr>
        </p:nvSpPr>
        <p:spPr/>
        <p:txBody>
          <a:bodyPr/>
          <a:lstStyle>
            <a:lvl1pPr>
              <a:defRPr/>
            </a:lvl1pPr>
          </a:lstStyle>
          <a:p>
            <a:pPr>
              <a:defRPr/>
            </a:pPr>
            <a:fld id="{C9744537-99EA-4D2E-83BE-317CA3E7C592}" type="slidenum">
              <a:rPr lang="cs-CZ" smtClean="0"/>
              <a:pPr>
                <a:defRPr/>
              </a:pPr>
              <a:t>‹#›</a:t>
            </a:fld>
            <a:endParaRPr lang="cs-CZ"/>
          </a:p>
        </p:txBody>
      </p:sp>
    </p:spTree>
    <p:extLst>
      <p:ext uri="{BB962C8B-B14F-4D97-AF65-F5344CB8AC3E}">
        <p14:creationId xmlns:p14="http://schemas.microsoft.com/office/powerpoint/2010/main" val="36366853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3"/>
          <p:cNvSpPr>
            <a:spLocks noGrp="1"/>
          </p:cNvSpPr>
          <p:nvPr>
            <p:ph type="dt" sz="half" idx="10"/>
          </p:nvPr>
        </p:nvSpPr>
        <p:spPr/>
        <p:txBody>
          <a:bodyPr/>
          <a:lstStyle>
            <a:lvl1pPr>
              <a:defRPr/>
            </a:lvl1pPr>
          </a:lstStyle>
          <a:p>
            <a:pPr>
              <a:defRPr/>
            </a:pPr>
            <a:fld id="{75DF245D-D6AC-44C9-87B3-4C6EEA36FB51}" type="datetime1">
              <a:rPr lang="cs-CZ" smtClean="0"/>
              <a:t>11.04.2020</a:t>
            </a:fld>
            <a:endParaRPr lang="cs-CZ"/>
          </a:p>
        </p:txBody>
      </p:sp>
      <p:sp>
        <p:nvSpPr>
          <p:cNvPr id="4" name="Zástupný symbol pro zápatí 4"/>
          <p:cNvSpPr>
            <a:spLocks noGrp="1"/>
          </p:cNvSpPr>
          <p:nvPr>
            <p:ph type="ftr" sz="quarter" idx="11"/>
          </p:nvPr>
        </p:nvSpPr>
        <p:spPr/>
        <p:txBody>
          <a:bodyPr/>
          <a:lstStyle>
            <a:lvl1pPr>
              <a:defRPr/>
            </a:lvl1pPr>
          </a:lstStyle>
          <a:p>
            <a:pPr>
              <a:defRPr/>
            </a:pPr>
            <a:endParaRPr lang="cs-CZ"/>
          </a:p>
        </p:txBody>
      </p:sp>
      <p:sp>
        <p:nvSpPr>
          <p:cNvPr id="5" name="Zástupný symbol pro číslo snímku 5"/>
          <p:cNvSpPr>
            <a:spLocks noGrp="1"/>
          </p:cNvSpPr>
          <p:nvPr>
            <p:ph type="sldNum" sz="quarter" idx="12"/>
          </p:nvPr>
        </p:nvSpPr>
        <p:spPr/>
        <p:txBody>
          <a:bodyPr/>
          <a:lstStyle>
            <a:lvl1pPr>
              <a:defRPr/>
            </a:lvl1pPr>
          </a:lstStyle>
          <a:p>
            <a:pPr>
              <a:defRPr/>
            </a:pPr>
            <a:fld id="{28C53024-765D-4A8F-A60F-9D142B3F1564}" type="slidenum">
              <a:rPr lang="cs-CZ" smtClean="0"/>
              <a:pPr>
                <a:defRPr/>
              </a:pPr>
              <a:t>‹#›</a:t>
            </a:fld>
            <a:endParaRPr lang="cs-CZ"/>
          </a:p>
        </p:txBody>
      </p:sp>
    </p:spTree>
    <p:extLst>
      <p:ext uri="{BB962C8B-B14F-4D97-AF65-F5344CB8AC3E}">
        <p14:creationId xmlns:p14="http://schemas.microsoft.com/office/powerpoint/2010/main" val="79094144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fld id="{54E81568-6828-4203-9B7C-12AC327FE14E}" type="datetime1">
              <a:rPr lang="cs-CZ" smtClean="0"/>
              <a:t>11.04.2020</a:t>
            </a:fld>
            <a:endParaRPr lang="cs-CZ"/>
          </a:p>
        </p:txBody>
      </p:sp>
      <p:sp>
        <p:nvSpPr>
          <p:cNvPr id="3" name="Zástupný symbol pro zápatí 4"/>
          <p:cNvSpPr>
            <a:spLocks noGrp="1"/>
          </p:cNvSpPr>
          <p:nvPr>
            <p:ph type="ftr" sz="quarter" idx="11"/>
          </p:nvPr>
        </p:nvSpPr>
        <p:spPr/>
        <p:txBody>
          <a:bodyPr/>
          <a:lstStyle>
            <a:lvl1pPr>
              <a:defRPr/>
            </a:lvl1pPr>
          </a:lstStyle>
          <a:p>
            <a:pPr>
              <a:defRPr/>
            </a:pPr>
            <a:endParaRPr lang="cs-CZ"/>
          </a:p>
        </p:txBody>
      </p:sp>
      <p:sp>
        <p:nvSpPr>
          <p:cNvPr id="4" name="Zástupný symbol pro číslo snímku 5"/>
          <p:cNvSpPr>
            <a:spLocks noGrp="1"/>
          </p:cNvSpPr>
          <p:nvPr>
            <p:ph type="sldNum" sz="quarter" idx="12"/>
          </p:nvPr>
        </p:nvSpPr>
        <p:spPr/>
        <p:txBody>
          <a:bodyPr/>
          <a:lstStyle>
            <a:lvl1pPr>
              <a:defRPr/>
            </a:lvl1pPr>
          </a:lstStyle>
          <a:p>
            <a:pPr>
              <a:defRPr/>
            </a:pPr>
            <a:fld id="{6074965D-B6FC-48F4-BDEB-A25D835DCF79}" type="slidenum">
              <a:rPr lang="cs-CZ" smtClean="0"/>
              <a:pPr>
                <a:defRPr/>
              </a:pPr>
              <a:t>‹#›</a:t>
            </a:fld>
            <a:endParaRPr lang="cs-CZ"/>
          </a:p>
        </p:txBody>
      </p:sp>
    </p:spTree>
    <p:extLst>
      <p:ext uri="{BB962C8B-B14F-4D97-AF65-F5344CB8AC3E}">
        <p14:creationId xmlns:p14="http://schemas.microsoft.com/office/powerpoint/2010/main" val="40946888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534672" y="972318"/>
            <a:ext cx="3518055" cy="609945"/>
          </a:xfrm>
        </p:spPr>
        <p:txBody>
          <a:bodyPr anchor="b"/>
          <a:lstStyle>
            <a:lvl1pPr algn="l">
              <a:defRPr sz="2000" b="1"/>
            </a:lvl1pPr>
          </a:lstStyle>
          <a:p>
            <a:r>
              <a:rPr lang="cs-CZ"/>
              <a:t>Kliknutím lze upravit styl.</a:t>
            </a:r>
            <a:endParaRPr lang="cs-CZ" dirty="0"/>
          </a:p>
        </p:txBody>
      </p:sp>
      <p:sp>
        <p:nvSpPr>
          <p:cNvPr id="3" name="Zástupný symbol pro obsah 2"/>
          <p:cNvSpPr>
            <a:spLocks noGrp="1"/>
          </p:cNvSpPr>
          <p:nvPr>
            <p:ph idx="1"/>
          </p:nvPr>
        </p:nvSpPr>
        <p:spPr>
          <a:xfrm>
            <a:off x="4180822" y="301052"/>
            <a:ext cx="5977908" cy="6453328"/>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534672" y="1582266"/>
            <a:ext cx="3518055" cy="517211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D348B92B-E7FC-4C9D-A25B-8D733F1B7F04}" type="datetime1">
              <a:rPr lang="cs-CZ" smtClean="0"/>
              <a:t>11.04.2020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E4235B1B-A23A-4D82-B975-BDB1401989B8}" type="slidenum">
              <a:rPr lang="cs-CZ" smtClean="0"/>
              <a:pPr>
                <a:defRPr/>
              </a:pPr>
              <a:t>‹#›</a:t>
            </a:fld>
            <a:endParaRPr lang="cs-CZ"/>
          </a:p>
        </p:txBody>
      </p:sp>
    </p:spTree>
    <p:extLst>
      <p:ext uri="{BB962C8B-B14F-4D97-AF65-F5344CB8AC3E}">
        <p14:creationId xmlns:p14="http://schemas.microsoft.com/office/powerpoint/2010/main" val="35603630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2095981" y="5292884"/>
            <a:ext cx="6416040" cy="624855"/>
          </a:xfrm>
        </p:spPr>
        <p:txBody>
          <a:bodyPr anchor="b"/>
          <a:lstStyle>
            <a:lvl1pPr algn="l">
              <a:defRPr sz="2000" b="1"/>
            </a:lvl1pPr>
          </a:lstStyle>
          <a:p>
            <a:r>
              <a:rPr lang="cs-CZ"/>
              <a:t>Kliknutím lze upravit styl.</a:t>
            </a:r>
          </a:p>
        </p:txBody>
      </p:sp>
      <p:sp>
        <p:nvSpPr>
          <p:cNvPr id="3" name="Zástupný symbol pro obrázek 2"/>
          <p:cNvSpPr>
            <a:spLocks noGrp="1"/>
          </p:cNvSpPr>
          <p:nvPr>
            <p:ph type="pic" idx="1"/>
          </p:nvPr>
        </p:nvSpPr>
        <p:spPr>
          <a:xfrm>
            <a:off x="2095981" y="972319"/>
            <a:ext cx="6416040" cy="4240052"/>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a:t>Kliknutím na ikonu přidáte obrázek.</a:t>
            </a:r>
          </a:p>
        </p:txBody>
      </p:sp>
      <p:sp>
        <p:nvSpPr>
          <p:cNvPr id="4" name="Zástupný symbol pro text 3"/>
          <p:cNvSpPr>
            <a:spLocks noGrp="1"/>
          </p:cNvSpPr>
          <p:nvPr>
            <p:ph type="body" sz="half" idx="2"/>
          </p:nvPr>
        </p:nvSpPr>
        <p:spPr>
          <a:xfrm>
            <a:off x="2095981" y="5917739"/>
            <a:ext cx="6416040" cy="88739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Kliknutím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fld id="{53806EB7-D81F-404B-ACAE-5954E4C5B005}" type="datetime1">
              <a:rPr lang="cs-CZ" smtClean="0"/>
              <a:t>11.04.2020</a:t>
            </a:fld>
            <a:endParaRPr lang="cs-CZ"/>
          </a:p>
        </p:txBody>
      </p:sp>
      <p:sp>
        <p:nvSpPr>
          <p:cNvPr id="6" name="Zástupný symbol pro zápatí 4"/>
          <p:cNvSpPr>
            <a:spLocks noGrp="1"/>
          </p:cNvSpPr>
          <p:nvPr>
            <p:ph type="ftr" sz="quarter" idx="11"/>
          </p:nvPr>
        </p:nvSpPr>
        <p:spPr/>
        <p:txBody>
          <a:bodyPr/>
          <a:lstStyle>
            <a:lvl1pPr>
              <a:defRPr/>
            </a:lvl1pPr>
          </a:lstStyle>
          <a:p>
            <a:pPr>
              <a:defRPr/>
            </a:pPr>
            <a:endParaRPr lang="cs-CZ"/>
          </a:p>
        </p:txBody>
      </p:sp>
      <p:sp>
        <p:nvSpPr>
          <p:cNvPr id="7" name="Zástupný symbol pro číslo snímku 5"/>
          <p:cNvSpPr>
            <a:spLocks noGrp="1"/>
          </p:cNvSpPr>
          <p:nvPr>
            <p:ph type="sldNum" sz="quarter" idx="12"/>
          </p:nvPr>
        </p:nvSpPr>
        <p:spPr/>
        <p:txBody>
          <a:bodyPr/>
          <a:lstStyle>
            <a:lvl1pPr>
              <a:defRPr/>
            </a:lvl1pPr>
          </a:lstStyle>
          <a:p>
            <a:pPr>
              <a:defRPr/>
            </a:pPr>
            <a:fld id="{BE20E438-300D-426D-956D-FF05AA67C7E2}" type="slidenum">
              <a:rPr lang="cs-CZ" smtClean="0"/>
              <a:pPr>
                <a:defRPr/>
              </a:pPr>
              <a:t>‹#›</a:t>
            </a:fld>
            <a:endParaRPr lang="cs-CZ"/>
          </a:p>
        </p:txBody>
      </p:sp>
    </p:spTree>
    <p:extLst>
      <p:ext uri="{BB962C8B-B14F-4D97-AF65-F5344CB8AC3E}">
        <p14:creationId xmlns:p14="http://schemas.microsoft.com/office/powerpoint/2010/main" val="295050373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bdélník 1"/>
          <p:cNvSpPr/>
          <p:nvPr/>
        </p:nvSpPr>
        <p:spPr>
          <a:xfrm>
            <a:off x="0" y="996333"/>
            <a:ext cx="10693400" cy="656493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1026" name="Zástupný symbol pro nadpis 1"/>
          <p:cNvSpPr>
            <a:spLocks noGrp="1"/>
          </p:cNvSpPr>
          <p:nvPr>
            <p:ph type="title"/>
          </p:nvPr>
        </p:nvSpPr>
        <p:spPr bwMode="auto">
          <a:xfrm>
            <a:off x="3030538" y="145125"/>
            <a:ext cx="7488312" cy="719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endParaRPr lang="cs-CZ" dirty="0"/>
          </a:p>
        </p:txBody>
      </p:sp>
      <p:sp>
        <p:nvSpPr>
          <p:cNvPr id="1027" name="Zástupný symbol pro text 2"/>
          <p:cNvSpPr>
            <a:spLocks noGrp="1"/>
          </p:cNvSpPr>
          <p:nvPr>
            <p:ph type="body" idx="1"/>
          </p:nvPr>
        </p:nvSpPr>
        <p:spPr bwMode="auto">
          <a:xfrm>
            <a:off x="534988" y="1260475"/>
            <a:ext cx="9623425" cy="549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534988" y="7008813"/>
            <a:ext cx="2495550" cy="401637"/>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Clara Sans" pitchFamily="50" charset="0"/>
              </a:defRPr>
            </a:lvl1pPr>
          </a:lstStyle>
          <a:p>
            <a:pPr>
              <a:defRPr/>
            </a:pPr>
            <a:fld id="{B5044EDA-262F-488C-9A1C-4884F878AF7B}" type="datetime1">
              <a:rPr lang="cs-CZ" smtClean="0"/>
              <a:t>11.04.2020</a:t>
            </a:fld>
            <a:endParaRPr lang="cs-CZ"/>
          </a:p>
        </p:txBody>
      </p:sp>
      <p:sp>
        <p:nvSpPr>
          <p:cNvPr id="5" name="Zástupný symbol pro zápatí 4"/>
          <p:cNvSpPr>
            <a:spLocks noGrp="1"/>
          </p:cNvSpPr>
          <p:nvPr>
            <p:ph type="ftr" sz="quarter" idx="3"/>
          </p:nvPr>
        </p:nvSpPr>
        <p:spPr>
          <a:xfrm>
            <a:off x="3652838" y="7008813"/>
            <a:ext cx="3387725" cy="401637"/>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Clara Sans" pitchFamily="50" charset="0"/>
              </a:defRPr>
            </a:lvl1pPr>
          </a:lstStyle>
          <a:p>
            <a:pPr>
              <a:defRPr/>
            </a:pPr>
            <a:endParaRPr lang="cs-CZ"/>
          </a:p>
        </p:txBody>
      </p:sp>
      <p:sp>
        <p:nvSpPr>
          <p:cNvPr id="6" name="Zástupný symbol pro číslo snímku 5"/>
          <p:cNvSpPr>
            <a:spLocks noGrp="1"/>
          </p:cNvSpPr>
          <p:nvPr>
            <p:ph type="sldNum" sz="quarter" idx="4"/>
          </p:nvPr>
        </p:nvSpPr>
        <p:spPr>
          <a:xfrm>
            <a:off x="7662863" y="7008813"/>
            <a:ext cx="2495550" cy="401637"/>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Clara Sans" pitchFamily="50" charset="0"/>
              </a:defRPr>
            </a:lvl1pPr>
          </a:lstStyle>
          <a:p>
            <a:pPr>
              <a:defRPr/>
            </a:pPr>
            <a:fld id="{C0EA4A2D-1AC4-4A39-9436-83225DB5FE6C}" type="slidenum">
              <a:rPr lang="cs-CZ" smtClean="0"/>
              <a:pPr>
                <a:defRPr/>
              </a:pPr>
              <a:t>‹#›</a:t>
            </a:fld>
            <a:endParaRPr lang="cs-CZ"/>
          </a:p>
        </p:txBody>
      </p:sp>
      <p:pic>
        <p:nvPicPr>
          <p:cNvPr id="1031" name="Picture 2" descr="I:\Mayna\!!_práce\RadkaF\JU České Budějovice\PPT prezentace\Podklady\HlavPapir Ekonomická fakulta.jpg"/>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162124" y="216823"/>
            <a:ext cx="2376264" cy="608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1233740"/>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hf hdr="0" ftr="0"/>
  <p:txStyles>
    <p:titleStyle>
      <a:lvl1pPr algn="r" rtl="0" eaLnBrk="1" fontAlgn="base" hangingPunct="1">
        <a:spcBef>
          <a:spcPct val="0"/>
        </a:spcBef>
        <a:spcAft>
          <a:spcPct val="0"/>
        </a:spcAft>
        <a:defRPr sz="2800" kern="1200">
          <a:solidFill>
            <a:schemeClr val="tx2"/>
          </a:solidFill>
          <a:latin typeface="Clara Sans" pitchFamily="50" charset="0"/>
          <a:ea typeface="+mj-ea"/>
          <a:cs typeface="+mj-cs"/>
        </a:defRPr>
      </a:lvl1pPr>
      <a:lvl2pPr algn="l" rtl="0" eaLnBrk="1" fontAlgn="base" hangingPunct="1">
        <a:spcBef>
          <a:spcPct val="0"/>
        </a:spcBef>
        <a:spcAft>
          <a:spcPct val="0"/>
        </a:spcAft>
        <a:defRPr sz="2400">
          <a:solidFill>
            <a:schemeClr val="tx1"/>
          </a:solidFill>
          <a:latin typeface="Clara Sans" pitchFamily="50" charset="0"/>
        </a:defRPr>
      </a:lvl2pPr>
      <a:lvl3pPr algn="l" rtl="0" eaLnBrk="1" fontAlgn="base" hangingPunct="1">
        <a:spcBef>
          <a:spcPct val="0"/>
        </a:spcBef>
        <a:spcAft>
          <a:spcPct val="0"/>
        </a:spcAft>
        <a:defRPr sz="2400">
          <a:solidFill>
            <a:schemeClr val="tx1"/>
          </a:solidFill>
          <a:latin typeface="Clara Sans" pitchFamily="50" charset="0"/>
        </a:defRPr>
      </a:lvl3pPr>
      <a:lvl4pPr algn="l" rtl="0" eaLnBrk="1" fontAlgn="base" hangingPunct="1">
        <a:spcBef>
          <a:spcPct val="0"/>
        </a:spcBef>
        <a:spcAft>
          <a:spcPct val="0"/>
        </a:spcAft>
        <a:defRPr sz="2400">
          <a:solidFill>
            <a:schemeClr val="tx1"/>
          </a:solidFill>
          <a:latin typeface="Clara Sans" pitchFamily="50" charset="0"/>
        </a:defRPr>
      </a:lvl4pPr>
      <a:lvl5pPr algn="l" rtl="0" eaLnBrk="1" fontAlgn="base" hangingPunct="1">
        <a:spcBef>
          <a:spcPct val="0"/>
        </a:spcBef>
        <a:spcAft>
          <a:spcPct val="0"/>
        </a:spcAft>
        <a:defRPr sz="2400">
          <a:solidFill>
            <a:schemeClr val="tx1"/>
          </a:solidFill>
          <a:latin typeface="Clara Sans" pitchFamily="50"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pitchFamily="34" charset="0"/>
        <a:buChar char="•"/>
        <a:defRPr sz="3200" kern="1200">
          <a:solidFill>
            <a:schemeClr val="tx1"/>
          </a:solidFill>
          <a:latin typeface="Clara Sans" pitchFamily="50" charset="0"/>
          <a:ea typeface="+mn-ea"/>
          <a:cs typeface="+mn-cs"/>
        </a:defRPr>
      </a:lvl1pPr>
      <a:lvl2pPr marL="742950" indent="-285750" algn="l" rtl="0" eaLnBrk="1" fontAlgn="base" hangingPunct="1">
        <a:spcBef>
          <a:spcPct val="20000"/>
        </a:spcBef>
        <a:spcAft>
          <a:spcPct val="0"/>
        </a:spcAft>
        <a:buFont typeface="Arial" pitchFamily="34" charset="0"/>
        <a:buChar char="–"/>
        <a:defRPr sz="2800" kern="1200">
          <a:solidFill>
            <a:schemeClr val="tx1"/>
          </a:solidFill>
          <a:latin typeface="Clara Sans" pitchFamily="50" charset="0"/>
          <a:ea typeface="+mn-ea"/>
          <a:cs typeface="+mn-cs"/>
        </a:defRPr>
      </a:lvl2pPr>
      <a:lvl3pPr marL="1143000" indent="-228600" algn="l" rtl="0" eaLnBrk="1" fontAlgn="base" hangingPunct="1">
        <a:spcBef>
          <a:spcPct val="20000"/>
        </a:spcBef>
        <a:spcAft>
          <a:spcPct val="0"/>
        </a:spcAft>
        <a:buFont typeface="Arial" pitchFamily="34" charset="0"/>
        <a:buChar char="•"/>
        <a:defRPr sz="2400" kern="1200">
          <a:solidFill>
            <a:schemeClr val="tx1"/>
          </a:solidFill>
          <a:latin typeface="Clara Sans" pitchFamily="50" charset="0"/>
          <a:ea typeface="+mn-ea"/>
          <a:cs typeface="+mn-cs"/>
        </a:defRPr>
      </a:lvl3pPr>
      <a:lvl4pPr marL="16002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4pPr>
      <a:lvl5pPr marL="2057400" indent="-228600" algn="l" rtl="0" eaLnBrk="1" fontAlgn="base" hangingPunct="1">
        <a:spcBef>
          <a:spcPct val="20000"/>
        </a:spcBef>
        <a:spcAft>
          <a:spcPct val="0"/>
        </a:spcAft>
        <a:buFont typeface="Arial" pitchFamily="34" charset="0"/>
        <a:buChar char="»"/>
        <a:defRPr sz="2000" kern="1200">
          <a:solidFill>
            <a:schemeClr val="tx1"/>
          </a:solidFill>
          <a:latin typeface="Clara Sans" pitchFamily="50"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en-US" dirty="0"/>
              <a:t>Law of Obligations – Concept, Functional Elements</a:t>
            </a:r>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352721506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53981B5-AA07-451B-8783-5ED938011B7A}"/>
              </a:ext>
            </a:extLst>
          </p:cNvPr>
          <p:cNvSpPr>
            <a:spLocks noGrp="1"/>
          </p:cNvSpPr>
          <p:nvPr>
            <p:ph type="title"/>
          </p:nvPr>
        </p:nvSpPr>
        <p:spPr/>
        <p:txBody>
          <a:bodyPr/>
          <a:lstStyle/>
          <a:p>
            <a:r>
              <a:rPr lang="en-US" dirty="0"/>
              <a:t>Classification of Obligations</a:t>
            </a:r>
          </a:p>
        </p:txBody>
      </p:sp>
      <p:sp>
        <p:nvSpPr>
          <p:cNvPr id="3" name="Zástupný obsah 2">
            <a:extLst>
              <a:ext uri="{FF2B5EF4-FFF2-40B4-BE49-F238E27FC236}">
                <a16:creationId xmlns:a16="http://schemas.microsoft.com/office/drawing/2014/main" id="{76C6FA58-CD99-437B-A461-3C650D18FDF0}"/>
              </a:ext>
            </a:extLst>
          </p:cNvPr>
          <p:cNvSpPr>
            <a:spLocks noGrp="1"/>
          </p:cNvSpPr>
          <p:nvPr>
            <p:ph idx="1"/>
          </p:nvPr>
        </p:nvSpPr>
        <p:spPr/>
        <p:txBody>
          <a:bodyPr/>
          <a:lstStyle/>
          <a:p>
            <a:r>
              <a:rPr lang="en-US" sz="2800" dirty="0"/>
              <a:t>according</a:t>
            </a:r>
            <a:r>
              <a:rPr lang="en-GB" sz="2800" dirty="0"/>
              <a:t> to the legal ground on which they arose</a:t>
            </a:r>
            <a:endParaRPr lang="cs-CZ" sz="2800" b="1" i="1" dirty="0"/>
          </a:p>
          <a:p>
            <a:pPr lvl="1"/>
            <a:r>
              <a:rPr lang="en-GB" sz="2400" dirty="0"/>
              <a:t>contractual </a:t>
            </a:r>
            <a:endParaRPr lang="cs-CZ" sz="2400" dirty="0"/>
          </a:p>
          <a:p>
            <a:pPr lvl="1"/>
            <a:r>
              <a:rPr lang="en-GB" sz="2400" dirty="0"/>
              <a:t>tortious </a:t>
            </a:r>
            <a:endParaRPr lang="cs-CZ" sz="2400" dirty="0"/>
          </a:p>
          <a:p>
            <a:pPr lvl="1"/>
            <a:r>
              <a:rPr lang="en-GB" sz="2400" dirty="0"/>
              <a:t>quasi-contractual </a:t>
            </a:r>
            <a:endParaRPr lang="cs-CZ" sz="2400" dirty="0"/>
          </a:p>
          <a:p>
            <a:pPr lvl="1"/>
            <a:r>
              <a:rPr lang="en-GB" sz="2400" dirty="0"/>
              <a:t>quasi-tortious</a:t>
            </a:r>
            <a:endParaRPr lang="cs-CZ" sz="2400" dirty="0"/>
          </a:p>
          <a:p>
            <a:pPr lvl="2"/>
            <a:r>
              <a:rPr lang="en-GB" b="1" dirty="0"/>
              <a:t>“quasi” means “seemingly/as if”</a:t>
            </a:r>
            <a:endParaRPr lang="cs-CZ" b="1" dirty="0"/>
          </a:p>
          <a:p>
            <a:pPr lvl="2"/>
            <a:r>
              <a:rPr lang="en-GB" b="1" dirty="0"/>
              <a:t>the reference here is to an obligation that has been established as if under a contract or a tort, yet one essential component is always missing </a:t>
            </a:r>
            <a:endParaRPr lang="en-US" b="1" dirty="0"/>
          </a:p>
          <a:p>
            <a:r>
              <a:rPr lang="en-US" sz="2800" dirty="0"/>
              <a:t>depending</a:t>
            </a:r>
            <a:r>
              <a:rPr lang="en-GB" sz="2800" dirty="0"/>
              <a:t> on the form</a:t>
            </a:r>
            <a:endParaRPr lang="cs-CZ" sz="2800" dirty="0"/>
          </a:p>
          <a:p>
            <a:pPr lvl="1"/>
            <a:r>
              <a:rPr lang="en-GB" sz="2400" dirty="0"/>
              <a:t>formal</a:t>
            </a:r>
            <a:endParaRPr lang="cs-CZ" sz="2400" dirty="0"/>
          </a:p>
          <a:p>
            <a:pPr lvl="1"/>
            <a:r>
              <a:rPr lang="en-GB" sz="2400" dirty="0"/>
              <a:t>informal </a:t>
            </a:r>
            <a:endParaRPr lang="cs-CZ" sz="2400" dirty="0"/>
          </a:p>
          <a:p>
            <a:pPr lvl="1"/>
            <a:r>
              <a:rPr lang="cs-CZ" sz="2400" dirty="0"/>
              <a:t>the</a:t>
            </a:r>
            <a:r>
              <a:rPr lang="en-GB" sz="2400" dirty="0"/>
              <a:t> distinctive element here is whether, or not, the law stipulates a prescribed form for the obligation</a:t>
            </a:r>
            <a:endParaRPr lang="en-US" sz="2400" dirty="0"/>
          </a:p>
          <a:p>
            <a:pPr marL="0" indent="0">
              <a:buNone/>
            </a:pPr>
            <a:endParaRPr lang="en-US" sz="2800" dirty="0"/>
          </a:p>
          <a:p>
            <a:endParaRPr lang="en-US" dirty="0"/>
          </a:p>
        </p:txBody>
      </p:sp>
      <p:sp>
        <p:nvSpPr>
          <p:cNvPr id="4" name="Zástupný symbol pro datum 3">
            <a:extLst>
              <a:ext uri="{FF2B5EF4-FFF2-40B4-BE49-F238E27FC236}">
                <a16:creationId xmlns:a16="http://schemas.microsoft.com/office/drawing/2014/main" id="{32CB2AA9-8454-4CE0-BE54-70ED231DB25F}"/>
              </a:ext>
            </a:extLst>
          </p:cNvPr>
          <p:cNvSpPr>
            <a:spLocks noGrp="1"/>
          </p:cNvSpPr>
          <p:nvPr>
            <p:ph type="dt" sz="half" idx="10"/>
          </p:nvPr>
        </p:nvSpPr>
        <p:spPr/>
        <p:txBody>
          <a:bodyPr/>
          <a:lstStyle/>
          <a:p>
            <a:pPr>
              <a:defRPr/>
            </a:pPr>
            <a:fld id="{8863D660-356F-4B7B-9477-B5CEBBE7ED6F}" type="datetime1">
              <a:rPr lang="cs-CZ" smtClean="0"/>
              <a:t>11.04.2020</a:t>
            </a:fld>
            <a:endParaRPr lang="cs-CZ"/>
          </a:p>
        </p:txBody>
      </p:sp>
      <p:sp>
        <p:nvSpPr>
          <p:cNvPr id="5" name="Zástupný symbol pro číslo snímku 4">
            <a:extLst>
              <a:ext uri="{FF2B5EF4-FFF2-40B4-BE49-F238E27FC236}">
                <a16:creationId xmlns:a16="http://schemas.microsoft.com/office/drawing/2014/main" id="{74030ECC-A54E-40FF-ACEF-3D24755A7088}"/>
              </a:ext>
            </a:extLst>
          </p:cNvPr>
          <p:cNvSpPr>
            <a:spLocks noGrp="1"/>
          </p:cNvSpPr>
          <p:nvPr>
            <p:ph type="sldNum" sz="quarter" idx="12"/>
          </p:nvPr>
        </p:nvSpPr>
        <p:spPr/>
        <p:txBody>
          <a:bodyPr/>
          <a:lstStyle/>
          <a:p>
            <a:pPr>
              <a:defRPr/>
            </a:pPr>
            <a:fld id="{005B7347-35A8-416A-A6BF-14F7C64C136A}" type="slidenum">
              <a:rPr lang="cs-CZ" smtClean="0"/>
              <a:pPr>
                <a:defRPr/>
              </a:pPr>
              <a:t>10</a:t>
            </a:fld>
            <a:endParaRPr lang="cs-CZ"/>
          </a:p>
        </p:txBody>
      </p:sp>
    </p:spTree>
    <p:extLst>
      <p:ext uri="{BB962C8B-B14F-4D97-AF65-F5344CB8AC3E}">
        <p14:creationId xmlns:p14="http://schemas.microsoft.com/office/powerpoint/2010/main" val="36604089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3CF0AC1-EF51-40B3-9FB1-F93AD973CE2E}"/>
              </a:ext>
            </a:extLst>
          </p:cNvPr>
          <p:cNvSpPr>
            <a:spLocks noGrp="1"/>
          </p:cNvSpPr>
          <p:nvPr>
            <p:ph type="title"/>
          </p:nvPr>
        </p:nvSpPr>
        <p:spPr>
          <a:xfrm>
            <a:off x="2521974" y="180231"/>
            <a:ext cx="7636439" cy="662917"/>
          </a:xfrm>
        </p:spPr>
        <p:txBody>
          <a:bodyPr/>
          <a:lstStyle/>
          <a:p>
            <a:r>
              <a:rPr lang="en-US" dirty="0"/>
              <a:t>Classification of Obligations</a:t>
            </a:r>
          </a:p>
        </p:txBody>
      </p:sp>
      <p:sp>
        <p:nvSpPr>
          <p:cNvPr id="3" name="Zástupný obsah 2">
            <a:extLst>
              <a:ext uri="{FF2B5EF4-FFF2-40B4-BE49-F238E27FC236}">
                <a16:creationId xmlns:a16="http://schemas.microsoft.com/office/drawing/2014/main" id="{201A3FBC-0F8F-4F80-9DC8-A92499381FEF}"/>
              </a:ext>
            </a:extLst>
          </p:cNvPr>
          <p:cNvSpPr>
            <a:spLocks noGrp="1"/>
          </p:cNvSpPr>
          <p:nvPr>
            <p:ph idx="1"/>
          </p:nvPr>
        </p:nvSpPr>
        <p:spPr/>
        <p:txBody>
          <a:bodyPr/>
          <a:lstStyle/>
          <a:p>
            <a:r>
              <a:rPr lang="en-GB" sz="2800" dirty="0" err="1"/>
              <a:t>synallagmatic</a:t>
            </a:r>
            <a:r>
              <a:rPr lang="en-GB" sz="2800" dirty="0"/>
              <a:t> and </a:t>
            </a:r>
            <a:r>
              <a:rPr lang="en-GB" sz="2800" dirty="0" err="1"/>
              <a:t>asynallagmatic</a:t>
            </a:r>
            <a:r>
              <a:rPr lang="en-GB" sz="2800" dirty="0"/>
              <a:t> </a:t>
            </a:r>
            <a:endParaRPr lang="cs-CZ" sz="2800" dirty="0"/>
          </a:p>
          <a:p>
            <a:pPr lvl="1"/>
            <a:r>
              <a:rPr lang="cs-CZ" sz="2400" dirty="0"/>
              <a:t>in  </a:t>
            </a:r>
            <a:r>
              <a:rPr lang="en-GB" sz="2400" dirty="0" err="1"/>
              <a:t>synallagmatic</a:t>
            </a:r>
            <a:r>
              <a:rPr lang="en-GB" sz="2400" dirty="0"/>
              <a:t> obligations the parties’ performances are mutually interdependent</a:t>
            </a:r>
            <a:endParaRPr lang="cs-CZ" sz="2400" dirty="0"/>
          </a:p>
          <a:p>
            <a:pPr lvl="1"/>
            <a:r>
              <a:rPr lang="en-GB" sz="2400" dirty="0"/>
              <a:t>as opposed to </a:t>
            </a:r>
            <a:r>
              <a:rPr lang="en-GB" sz="2400" dirty="0" err="1"/>
              <a:t>asynallagmatic</a:t>
            </a:r>
            <a:r>
              <a:rPr lang="en-GB" sz="2400" dirty="0"/>
              <a:t> obligations, which are not</a:t>
            </a:r>
            <a:endParaRPr lang="en-US" sz="2400" dirty="0"/>
          </a:p>
          <a:p>
            <a:r>
              <a:rPr lang="en-GB" sz="2800" dirty="0"/>
              <a:t>gratuitous or </a:t>
            </a:r>
            <a:r>
              <a:rPr lang="en-US" sz="2800" dirty="0"/>
              <a:t>not</a:t>
            </a:r>
            <a:r>
              <a:rPr lang="cs-CZ" sz="2800" dirty="0"/>
              <a:t> </a:t>
            </a:r>
            <a:endParaRPr lang="en-US" sz="2800" dirty="0"/>
          </a:p>
          <a:p>
            <a:r>
              <a:rPr lang="en-GB" sz="2800" dirty="0"/>
              <a:t>according to the manner of performance</a:t>
            </a:r>
            <a:endParaRPr lang="cs-CZ" sz="2800" dirty="0"/>
          </a:p>
          <a:p>
            <a:pPr lvl="1"/>
            <a:r>
              <a:rPr lang="en-GB" sz="2400" dirty="0"/>
              <a:t>one-off</a:t>
            </a:r>
            <a:endParaRPr lang="cs-CZ" sz="2400" dirty="0"/>
          </a:p>
          <a:p>
            <a:pPr lvl="1"/>
            <a:r>
              <a:rPr lang="en-GB" sz="2400" dirty="0"/>
              <a:t>recurrent </a:t>
            </a:r>
            <a:endParaRPr lang="cs-CZ" sz="2400" dirty="0"/>
          </a:p>
          <a:p>
            <a:pPr lvl="1"/>
            <a:r>
              <a:rPr lang="en-GB" sz="2400" dirty="0"/>
              <a:t>continuous obligations</a:t>
            </a:r>
            <a:endParaRPr lang="en-US" sz="2400" dirty="0"/>
          </a:p>
          <a:p>
            <a:r>
              <a:rPr lang="cs-CZ" sz="2800" dirty="0"/>
              <a:t>t</a:t>
            </a:r>
            <a:r>
              <a:rPr lang="en-GB" sz="2800" dirty="0"/>
              <a:t>he actual performance may be </a:t>
            </a:r>
            <a:endParaRPr lang="cs-CZ" sz="2800" dirty="0"/>
          </a:p>
          <a:p>
            <a:pPr lvl="1"/>
            <a:r>
              <a:rPr lang="en-GB" sz="2400" dirty="0"/>
              <a:t>fee-based</a:t>
            </a:r>
            <a:endParaRPr lang="cs-CZ" sz="2400" dirty="0"/>
          </a:p>
          <a:p>
            <a:pPr lvl="1"/>
            <a:r>
              <a:rPr lang="en-GB" sz="2400" dirty="0"/>
              <a:t>substantive </a:t>
            </a:r>
            <a:endParaRPr lang="cs-CZ" sz="2400" dirty="0"/>
          </a:p>
          <a:p>
            <a:pPr lvl="1"/>
            <a:r>
              <a:rPr lang="en-GB" sz="2400" dirty="0"/>
              <a:t>service-based</a:t>
            </a:r>
            <a:endParaRPr lang="en-US" dirty="0"/>
          </a:p>
          <a:p>
            <a:pPr lvl="1"/>
            <a:endParaRPr lang="en-US" dirty="0"/>
          </a:p>
        </p:txBody>
      </p:sp>
      <p:sp>
        <p:nvSpPr>
          <p:cNvPr id="4" name="Zástupný symbol pro datum 3">
            <a:extLst>
              <a:ext uri="{FF2B5EF4-FFF2-40B4-BE49-F238E27FC236}">
                <a16:creationId xmlns:a16="http://schemas.microsoft.com/office/drawing/2014/main" id="{94BF69D6-4567-406D-8F77-2F5E39D69B11}"/>
              </a:ext>
            </a:extLst>
          </p:cNvPr>
          <p:cNvSpPr>
            <a:spLocks noGrp="1"/>
          </p:cNvSpPr>
          <p:nvPr>
            <p:ph type="dt" sz="half" idx="10"/>
          </p:nvPr>
        </p:nvSpPr>
        <p:spPr/>
        <p:txBody>
          <a:bodyPr/>
          <a:lstStyle/>
          <a:p>
            <a:pPr>
              <a:defRPr/>
            </a:pPr>
            <a:fld id="{8863D660-356F-4B7B-9477-B5CEBBE7ED6F}" type="datetime1">
              <a:rPr lang="cs-CZ" smtClean="0"/>
              <a:t>11.04.2020</a:t>
            </a:fld>
            <a:endParaRPr lang="cs-CZ"/>
          </a:p>
        </p:txBody>
      </p:sp>
      <p:sp>
        <p:nvSpPr>
          <p:cNvPr id="5" name="Zástupný symbol pro číslo snímku 4">
            <a:extLst>
              <a:ext uri="{FF2B5EF4-FFF2-40B4-BE49-F238E27FC236}">
                <a16:creationId xmlns:a16="http://schemas.microsoft.com/office/drawing/2014/main" id="{0D2D99B5-531A-4987-924A-5EB3ECD51493}"/>
              </a:ext>
            </a:extLst>
          </p:cNvPr>
          <p:cNvSpPr>
            <a:spLocks noGrp="1"/>
          </p:cNvSpPr>
          <p:nvPr>
            <p:ph type="sldNum" sz="quarter" idx="12"/>
          </p:nvPr>
        </p:nvSpPr>
        <p:spPr/>
        <p:txBody>
          <a:bodyPr/>
          <a:lstStyle/>
          <a:p>
            <a:pPr>
              <a:defRPr/>
            </a:pPr>
            <a:fld id="{005B7347-35A8-416A-A6BF-14F7C64C136A}" type="slidenum">
              <a:rPr lang="cs-CZ" smtClean="0"/>
              <a:pPr>
                <a:defRPr/>
              </a:pPr>
              <a:t>11</a:t>
            </a:fld>
            <a:endParaRPr lang="cs-CZ"/>
          </a:p>
        </p:txBody>
      </p:sp>
    </p:spTree>
    <p:extLst>
      <p:ext uri="{BB962C8B-B14F-4D97-AF65-F5344CB8AC3E}">
        <p14:creationId xmlns:p14="http://schemas.microsoft.com/office/powerpoint/2010/main" val="354607825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EF97F2F-525D-4E84-BEDA-A6C7C5AAAA19}"/>
              </a:ext>
            </a:extLst>
          </p:cNvPr>
          <p:cNvSpPr>
            <a:spLocks noGrp="1"/>
          </p:cNvSpPr>
          <p:nvPr>
            <p:ph type="title"/>
          </p:nvPr>
        </p:nvSpPr>
        <p:spPr/>
        <p:txBody>
          <a:bodyPr/>
          <a:lstStyle/>
          <a:p>
            <a:r>
              <a:rPr lang="en-US" dirty="0"/>
              <a:t>Classification of Obligations</a:t>
            </a:r>
          </a:p>
        </p:txBody>
      </p:sp>
      <p:sp>
        <p:nvSpPr>
          <p:cNvPr id="3" name="Zástupný obsah 2">
            <a:extLst>
              <a:ext uri="{FF2B5EF4-FFF2-40B4-BE49-F238E27FC236}">
                <a16:creationId xmlns:a16="http://schemas.microsoft.com/office/drawing/2014/main" id="{EDF6646E-CC52-47B4-AC72-556338DB623E}"/>
              </a:ext>
            </a:extLst>
          </p:cNvPr>
          <p:cNvSpPr>
            <a:spLocks noGrp="1"/>
          </p:cNvSpPr>
          <p:nvPr>
            <p:ph idx="1"/>
          </p:nvPr>
        </p:nvSpPr>
        <p:spPr/>
        <p:txBody>
          <a:bodyPr/>
          <a:lstStyle/>
          <a:p>
            <a:r>
              <a:rPr lang="en-US" dirty="0"/>
              <a:t>according</a:t>
            </a:r>
            <a:r>
              <a:rPr lang="en-GB" dirty="0"/>
              <a:t> to the dependency</a:t>
            </a:r>
            <a:endParaRPr lang="cs-CZ" dirty="0"/>
          </a:p>
          <a:p>
            <a:pPr lvl="1"/>
            <a:r>
              <a:rPr lang="en-GB" dirty="0"/>
              <a:t>incidental</a:t>
            </a:r>
            <a:endParaRPr lang="cs-CZ" dirty="0"/>
          </a:p>
          <a:p>
            <a:pPr lvl="2"/>
            <a:r>
              <a:rPr lang="en-GB" dirty="0"/>
              <a:t>entirely dependent</a:t>
            </a:r>
            <a:endParaRPr lang="cs-CZ" dirty="0"/>
          </a:p>
          <a:p>
            <a:pPr lvl="1"/>
            <a:r>
              <a:rPr lang="en-GB" dirty="0"/>
              <a:t>primary</a:t>
            </a:r>
            <a:endParaRPr lang="cs-CZ" dirty="0"/>
          </a:p>
          <a:p>
            <a:pPr lvl="2"/>
            <a:r>
              <a:rPr lang="cs-CZ" dirty="0"/>
              <a:t>the</a:t>
            </a:r>
            <a:r>
              <a:rPr lang="en-GB" dirty="0"/>
              <a:t> life of each dependent obligation is then inextricably linked to that of the primary obligation</a:t>
            </a:r>
            <a:endParaRPr lang="en-US" dirty="0"/>
          </a:p>
          <a:p>
            <a:r>
              <a:rPr lang="en-US" dirty="0"/>
              <a:t>depending</a:t>
            </a:r>
            <a:r>
              <a:rPr lang="en-GB" dirty="0"/>
              <a:t> on the number of subjects involved</a:t>
            </a:r>
            <a:endParaRPr lang="cs-CZ" dirty="0"/>
          </a:p>
          <a:p>
            <a:pPr lvl="1"/>
            <a:r>
              <a:rPr lang="en-GB" dirty="0"/>
              <a:t>simple </a:t>
            </a:r>
            <a:endParaRPr lang="cs-CZ" dirty="0"/>
          </a:p>
          <a:p>
            <a:pPr lvl="1"/>
            <a:r>
              <a:rPr lang="en-GB" dirty="0"/>
              <a:t>joint</a:t>
            </a:r>
            <a:endParaRPr lang="cs-CZ" dirty="0"/>
          </a:p>
          <a:p>
            <a:pPr lvl="1"/>
            <a:r>
              <a:rPr lang="en-GB" dirty="0"/>
              <a:t>compound </a:t>
            </a:r>
            <a:endParaRPr lang="en-US" dirty="0"/>
          </a:p>
          <a:p>
            <a:endParaRPr lang="en-US" dirty="0"/>
          </a:p>
        </p:txBody>
      </p:sp>
      <p:sp>
        <p:nvSpPr>
          <p:cNvPr id="4" name="Zástupný symbol pro datum 3">
            <a:extLst>
              <a:ext uri="{FF2B5EF4-FFF2-40B4-BE49-F238E27FC236}">
                <a16:creationId xmlns:a16="http://schemas.microsoft.com/office/drawing/2014/main" id="{4114992A-07E4-4133-8E5D-A8243CE17B49}"/>
              </a:ext>
            </a:extLst>
          </p:cNvPr>
          <p:cNvSpPr>
            <a:spLocks noGrp="1"/>
          </p:cNvSpPr>
          <p:nvPr>
            <p:ph type="dt" sz="half" idx="10"/>
          </p:nvPr>
        </p:nvSpPr>
        <p:spPr/>
        <p:txBody>
          <a:bodyPr/>
          <a:lstStyle/>
          <a:p>
            <a:pPr>
              <a:defRPr/>
            </a:pPr>
            <a:fld id="{8863D660-356F-4B7B-9477-B5CEBBE7ED6F}" type="datetime1">
              <a:rPr lang="cs-CZ" smtClean="0"/>
              <a:t>11.04.2020</a:t>
            </a:fld>
            <a:endParaRPr lang="cs-CZ"/>
          </a:p>
        </p:txBody>
      </p:sp>
      <p:sp>
        <p:nvSpPr>
          <p:cNvPr id="5" name="Zástupný symbol pro číslo snímku 4">
            <a:extLst>
              <a:ext uri="{FF2B5EF4-FFF2-40B4-BE49-F238E27FC236}">
                <a16:creationId xmlns:a16="http://schemas.microsoft.com/office/drawing/2014/main" id="{D1306F16-BBFC-43F3-9F7E-78E9FDA88693}"/>
              </a:ext>
            </a:extLst>
          </p:cNvPr>
          <p:cNvSpPr>
            <a:spLocks noGrp="1"/>
          </p:cNvSpPr>
          <p:nvPr>
            <p:ph type="sldNum" sz="quarter" idx="12"/>
          </p:nvPr>
        </p:nvSpPr>
        <p:spPr/>
        <p:txBody>
          <a:bodyPr/>
          <a:lstStyle/>
          <a:p>
            <a:pPr>
              <a:defRPr/>
            </a:pPr>
            <a:fld id="{005B7347-35A8-416A-A6BF-14F7C64C136A}" type="slidenum">
              <a:rPr lang="cs-CZ" smtClean="0"/>
              <a:pPr>
                <a:defRPr/>
              </a:pPr>
              <a:t>12</a:t>
            </a:fld>
            <a:endParaRPr lang="cs-CZ"/>
          </a:p>
        </p:txBody>
      </p:sp>
    </p:spTree>
    <p:extLst>
      <p:ext uri="{BB962C8B-B14F-4D97-AF65-F5344CB8AC3E}">
        <p14:creationId xmlns:p14="http://schemas.microsoft.com/office/powerpoint/2010/main" val="410584984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283F053-9AB9-4877-89CE-D2CB5E40EEDB}"/>
              </a:ext>
            </a:extLst>
          </p:cNvPr>
          <p:cNvSpPr>
            <a:spLocks noGrp="1"/>
          </p:cNvSpPr>
          <p:nvPr>
            <p:ph type="title"/>
          </p:nvPr>
        </p:nvSpPr>
        <p:spPr/>
        <p:txBody>
          <a:bodyPr/>
          <a:lstStyle/>
          <a:p>
            <a:r>
              <a:rPr lang="en-US" dirty="0"/>
              <a:t>Business Obligations</a:t>
            </a:r>
          </a:p>
        </p:txBody>
      </p:sp>
      <p:sp>
        <p:nvSpPr>
          <p:cNvPr id="3" name="Zástupný obsah 2">
            <a:extLst>
              <a:ext uri="{FF2B5EF4-FFF2-40B4-BE49-F238E27FC236}">
                <a16:creationId xmlns:a16="http://schemas.microsoft.com/office/drawing/2014/main" id="{17ED0C80-8828-4DE0-9797-F7A87446924F}"/>
              </a:ext>
            </a:extLst>
          </p:cNvPr>
          <p:cNvSpPr>
            <a:spLocks noGrp="1"/>
          </p:cNvSpPr>
          <p:nvPr>
            <p:ph idx="1"/>
          </p:nvPr>
        </p:nvSpPr>
        <p:spPr/>
        <p:txBody>
          <a:bodyPr/>
          <a:lstStyle/>
          <a:p>
            <a:r>
              <a:rPr lang="en-GB" dirty="0"/>
              <a:t>relations between entrepreneurs were regulated by the Commercial Code</a:t>
            </a:r>
            <a:r>
              <a:rPr lang="cs-CZ" dirty="0"/>
              <a:t> (prior</a:t>
            </a:r>
            <a:r>
              <a:rPr lang="en-GB" dirty="0"/>
              <a:t> to 2014</a:t>
            </a:r>
            <a:r>
              <a:rPr lang="cs-CZ" dirty="0"/>
              <a:t>)</a:t>
            </a:r>
          </a:p>
          <a:p>
            <a:r>
              <a:rPr lang="en-US" dirty="0"/>
              <a:t>at</a:t>
            </a:r>
            <a:r>
              <a:rPr lang="en-GB" dirty="0"/>
              <a:t> present, they are regulated by the Civil Code</a:t>
            </a:r>
            <a:endParaRPr lang="cs-CZ" dirty="0"/>
          </a:p>
          <a:p>
            <a:pPr lvl="1"/>
            <a:r>
              <a:rPr lang="en-GB" dirty="0"/>
              <a:t>which puts an end to the twin-track approach to the law of obligations</a:t>
            </a:r>
            <a:endParaRPr lang="cs-CZ" dirty="0"/>
          </a:p>
          <a:p>
            <a:r>
              <a:rPr lang="cs-CZ" dirty="0"/>
              <a:t>business</a:t>
            </a:r>
            <a:r>
              <a:rPr lang="en-GB" dirty="0"/>
              <a:t> obligations are now defined through the identification of relations between two entrepreneurs, with the concept of entrepreneur assuming a central position in business law</a:t>
            </a:r>
            <a:endParaRPr lang="cs-CZ" dirty="0"/>
          </a:p>
          <a:p>
            <a:r>
              <a:rPr lang="cs-CZ" dirty="0"/>
              <a:t>an</a:t>
            </a:r>
            <a:r>
              <a:rPr lang="en-GB" dirty="0"/>
              <a:t> entrepreneur acts as a subject in all legal relations based on the standards of business law</a:t>
            </a:r>
            <a:endParaRPr lang="en-US" dirty="0"/>
          </a:p>
          <a:p>
            <a:endParaRPr lang="en-US" dirty="0"/>
          </a:p>
          <a:p>
            <a:pPr lvl="2"/>
            <a:endParaRPr lang="en-US" dirty="0"/>
          </a:p>
          <a:p>
            <a:endParaRPr lang="en-US" dirty="0"/>
          </a:p>
        </p:txBody>
      </p:sp>
      <p:sp>
        <p:nvSpPr>
          <p:cNvPr id="4" name="Zástupný symbol pro datum 3">
            <a:extLst>
              <a:ext uri="{FF2B5EF4-FFF2-40B4-BE49-F238E27FC236}">
                <a16:creationId xmlns:a16="http://schemas.microsoft.com/office/drawing/2014/main" id="{741D7687-DA48-404D-A86A-A49C030D8666}"/>
              </a:ext>
            </a:extLst>
          </p:cNvPr>
          <p:cNvSpPr>
            <a:spLocks noGrp="1"/>
          </p:cNvSpPr>
          <p:nvPr>
            <p:ph type="dt" sz="half" idx="10"/>
          </p:nvPr>
        </p:nvSpPr>
        <p:spPr/>
        <p:txBody>
          <a:bodyPr/>
          <a:lstStyle/>
          <a:p>
            <a:pPr>
              <a:defRPr/>
            </a:pPr>
            <a:fld id="{8863D660-356F-4B7B-9477-B5CEBBE7ED6F}" type="datetime1">
              <a:rPr lang="cs-CZ" smtClean="0"/>
              <a:t>11.04.2020</a:t>
            </a:fld>
            <a:endParaRPr lang="cs-CZ"/>
          </a:p>
        </p:txBody>
      </p:sp>
      <p:sp>
        <p:nvSpPr>
          <p:cNvPr id="5" name="Zástupný symbol pro číslo snímku 4">
            <a:extLst>
              <a:ext uri="{FF2B5EF4-FFF2-40B4-BE49-F238E27FC236}">
                <a16:creationId xmlns:a16="http://schemas.microsoft.com/office/drawing/2014/main" id="{1D4AE070-1779-445F-8B42-12D5D4FFEA40}"/>
              </a:ext>
            </a:extLst>
          </p:cNvPr>
          <p:cNvSpPr>
            <a:spLocks noGrp="1"/>
          </p:cNvSpPr>
          <p:nvPr>
            <p:ph type="sldNum" sz="quarter" idx="12"/>
          </p:nvPr>
        </p:nvSpPr>
        <p:spPr/>
        <p:txBody>
          <a:bodyPr/>
          <a:lstStyle/>
          <a:p>
            <a:pPr>
              <a:defRPr/>
            </a:pPr>
            <a:fld id="{005B7347-35A8-416A-A6BF-14F7C64C136A}" type="slidenum">
              <a:rPr lang="cs-CZ" smtClean="0"/>
              <a:pPr>
                <a:defRPr/>
              </a:pPr>
              <a:t>13</a:t>
            </a:fld>
            <a:endParaRPr lang="cs-CZ"/>
          </a:p>
        </p:txBody>
      </p:sp>
    </p:spTree>
    <p:extLst>
      <p:ext uri="{BB962C8B-B14F-4D97-AF65-F5344CB8AC3E}">
        <p14:creationId xmlns:p14="http://schemas.microsoft.com/office/powerpoint/2010/main" val="17292411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702C893-9B6B-4C77-8C8B-348A7061AADA}"/>
              </a:ext>
            </a:extLst>
          </p:cNvPr>
          <p:cNvSpPr>
            <a:spLocks noGrp="1"/>
          </p:cNvSpPr>
          <p:nvPr>
            <p:ph type="title"/>
          </p:nvPr>
        </p:nvSpPr>
        <p:spPr/>
        <p:txBody>
          <a:bodyPr/>
          <a:lstStyle/>
          <a:p>
            <a:r>
              <a:rPr lang="en-US" dirty="0"/>
              <a:t>Business Obligations</a:t>
            </a:r>
          </a:p>
        </p:txBody>
      </p:sp>
      <p:sp>
        <p:nvSpPr>
          <p:cNvPr id="3" name="Zástupný obsah 2">
            <a:extLst>
              <a:ext uri="{FF2B5EF4-FFF2-40B4-BE49-F238E27FC236}">
                <a16:creationId xmlns:a16="http://schemas.microsoft.com/office/drawing/2014/main" id="{5CBF6178-9895-46DE-942E-2769139113B1}"/>
              </a:ext>
            </a:extLst>
          </p:cNvPr>
          <p:cNvSpPr>
            <a:spLocks noGrp="1"/>
          </p:cNvSpPr>
          <p:nvPr>
            <p:ph idx="1"/>
          </p:nvPr>
        </p:nvSpPr>
        <p:spPr/>
        <p:txBody>
          <a:bodyPr/>
          <a:lstStyle/>
          <a:p>
            <a:r>
              <a:rPr lang="en-GB" sz="2800" dirty="0"/>
              <a:t>an entrepreneur is a person who</a:t>
            </a:r>
            <a:endParaRPr lang="cs-CZ" sz="2800" dirty="0"/>
          </a:p>
          <a:p>
            <a:pPr lvl="1"/>
            <a:r>
              <a:rPr lang="en-GB" sz="2400" dirty="0"/>
              <a:t>independently carries out a gainful activity</a:t>
            </a:r>
            <a:endParaRPr lang="cs-CZ" sz="2400" dirty="0"/>
          </a:p>
          <a:p>
            <a:pPr lvl="1"/>
            <a:r>
              <a:rPr lang="en-GB" sz="2400" dirty="0"/>
              <a:t>on their own account and responsibility</a:t>
            </a:r>
            <a:endParaRPr lang="cs-CZ" sz="2400" dirty="0"/>
          </a:p>
          <a:p>
            <a:pPr lvl="1"/>
            <a:r>
              <a:rPr lang="en-GB" sz="2400" dirty="0"/>
              <a:t>in the form of a trade or in a similar manner </a:t>
            </a:r>
            <a:endParaRPr lang="cs-CZ" sz="2400" dirty="0"/>
          </a:p>
          <a:p>
            <a:pPr lvl="1"/>
            <a:r>
              <a:rPr lang="en-GB" sz="2400" dirty="0"/>
              <a:t>with the intention to do so consistently for profit</a:t>
            </a:r>
            <a:endParaRPr lang="cs-CZ" sz="2400" dirty="0"/>
          </a:p>
          <a:p>
            <a:r>
              <a:rPr lang="en-GB" sz="2800" b="1" dirty="0"/>
              <a:t>business obligations are relations between entrepreneurs in which they engage in the course of their business</a:t>
            </a:r>
            <a:endParaRPr lang="cs-CZ" sz="2800" b="1" dirty="0"/>
          </a:p>
          <a:p>
            <a:r>
              <a:rPr lang="cs-CZ" sz="2800" dirty="0"/>
              <a:t>the </a:t>
            </a:r>
            <a:r>
              <a:rPr lang="en-GB" sz="2800" dirty="0"/>
              <a:t>law does not, in principle, distinguish between business and non-business relations, but </a:t>
            </a:r>
            <a:r>
              <a:rPr lang="en-GB" sz="2800" b="1" dirty="0"/>
              <a:t>in the law of obligations, entrepreneurs are subject to special provisions</a:t>
            </a:r>
            <a:endParaRPr lang="cs-CZ" sz="2800" b="1" dirty="0"/>
          </a:p>
          <a:p>
            <a:r>
              <a:rPr lang="cs-CZ" sz="2800" dirty="0"/>
              <a:t>the</a:t>
            </a:r>
            <a:r>
              <a:rPr lang="en-GB" sz="2800" dirty="0"/>
              <a:t> law also protects the weaker party</a:t>
            </a:r>
            <a:endParaRPr lang="cs-CZ" sz="2800" dirty="0"/>
          </a:p>
          <a:p>
            <a:pPr lvl="1"/>
            <a:r>
              <a:rPr lang="cs-CZ" sz="2400" dirty="0"/>
              <a:t>the</a:t>
            </a:r>
            <a:r>
              <a:rPr lang="en-GB" sz="2400" dirty="0"/>
              <a:t> aim here is not protect consumers only, but rather all non-business subjects, of which an entrepreneur must not take advantage </a:t>
            </a:r>
            <a:endParaRPr lang="en-US" sz="2400" dirty="0"/>
          </a:p>
          <a:p>
            <a:pPr marL="0" indent="0">
              <a:buNone/>
            </a:pPr>
            <a:r>
              <a:rPr lang="en-GB" dirty="0"/>
              <a:t> </a:t>
            </a:r>
            <a:endParaRPr lang="en-US" dirty="0"/>
          </a:p>
          <a:p>
            <a:endParaRPr lang="en-US" dirty="0"/>
          </a:p>
        </p:txBody>
      </p:sp>
      <p:sp>
        <p:nvSpPr>
          <p:cNvPr id="4" name="Zástupný symbol pro datum 3">
            <a:extLst>
              <a:ext uri="{FF2B5EF4-FFF2-40B4-BE49-F238E27FC236}">
                <a16:creationId xmlns:a16="http://schemas.microsoft.com/office/drawing/2014/main" id="{A001C367-9062-45B8-BD7B-CB81BB12793A}"/>
              </a:ext>
            </a:extLst>
          </p:cNvPr>
          <p:cNvSpPr>
            <a:spLocks noGrp="1"/>
          </p:cNvSpPr>
          <p:nvPr>
            <p:ph type="dt" sz="half" idx="10"/>
          </p:nvPr>
        </p:nvSpPr>
        <p:spPr/>
        <p:txBody>
          <a:bodyPr/>
          <a:lstStyle/>
          <a:p>
            <a:pPr>
              <a:defRPr/>
            </a:pPr>
            <a:fld id="{8863D660-356F-4B7B-9477-B5CEBBE7ED6F}" type="datetime1">
              <a:rPr lang="cs-CZ" smtClean="0"/>
              <a:t>11.04.2020</a:t>
            </a:fld>
            <a:endParaRPr lang="cs-CZ" dirty="0"/>
          </a:p>
        </p:txBody>
      </p:sp>
      <p:sp>
        <p:nvSpPr>
          <p:cNvPr id="5" name="Zástupný symbol pro číslo snímku 4">
            <a:extLst>
              <a:ext uri="{FF2B5EF4-FFF2-40B4-BE49-F238E27FC236}">
                <a16:creationId xmlns:a16="http://schemas.microsoft.com/office/drawing/2014/main" id="{A338E660-9832-4E4C-A755-0DB08DA6C11D}"/>
              </a:ext>
            </a:extLst>
          </p:cNvPr>
          <p:cNvSpPr>
            <a:spLocks noGrp="1"/>
          </p:cNvSpPr>
          <p:nvPr>
            <p:ph type="sldNum" sz="quarter" idx="12"/>
          </p:nvPr>
        </p:nvSpPr>
        <p:spPr/>
        <p:txBody>
          <a:bodyPr/>
          <a:lstStyle/>
          <a:p>
            <a:pPr>
              <a:defRPr/>
            </a:pPr>
            <a:fld id="{005B7347-35A8-416A-A6BF-14F7C64C136A}" type="slidenum">
              <a:rPr lang="cs-CZ" smtClean="0"/>
              <a:pPr>
                <a:defRPr/>
              </a:pPr>
              <a:t>14</a:t>
            </a:fld>
            <a:endParaRPr lang="cs-CZ"/>
          </a:p>
        </p:txBody>
      </p:sp>
    </p:spTree>
    <p:extLst>
      <p:ext uri="{BB962C8B-B14F-4D97-AF65-F5344CB8AC3E}">
        <p14:creationId xmlns:p14="http://schemas.microsoft.com/office/powerpoint/2010/main" val="193675492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8E726F0-4F25-4A2B-B971-9CD61209E245}"/>
              </a:ext>
            </a:extLst>
          </p:cNvPr>
          <p:cNvSpPr>
            <a:spLocks noGrp="1"/>
          </p:cNvSpPr>
          <p:nvPr>
            <p:ph type="title"/>
          </p:nvPr>
        </p:nvSpPr>
        <p:spPr/>
        <p:txBody>
          <a:bodyPr/>
          <a:lstStyle/>
          <a:p>
            <a:r>
              <a:rPr lang="en-US" dirty="0"/>
              <a:t>Business Obligations</a:t>
            </a:r>
          </a:p>
        </p:txBody>
      </p:sp>
      <p:sp>
        <p:nvSpPr>
          <p:cNvPr id="3" name="Zástupný obsah 2">
            <a:extLst>
              <a:ext uri="{FF2B5EF4-FFF2-40B4-BE49-F238E27FC236}">
                <a16:creationId xmlns:a16="http://schemas.microsoft.com/office/drawing/2014/main" id="{D2B9A7C5-CF37-4AAA-892C-DF91D85BB8B9}"/>
              </a:ext>
            </a:extLst>
          </p:cNvPr>
          <p:cNvSpPr>
            <a:spLocks noGrp="1"/>
          </p:cNvSpPr>
          <p:nvPr>
            <p:ph idx="1"/>
          </p:nvPr>
        </p:nvSpPr>
        <p:spPr/>
        <p:txBody>
          <a:bodyPr/>
          <a:lstStyle/>
          <a:p>
            <a:r>
              <a:rPr lang="en-US" dirty="0"/>
              <a:t>situations</a:t>
            </a:r>
            <a:r>
              <a:rPr lang="en-GB" dirty="0"/>
              <a:t> where an entrepreneur enters into a legal relation with another entrepreneur </a:t>
            </a:r>
            <a:endParaRPr lang="cs-CZ" dirty="0"/>
          </a:p>
          <a:p>
            <a:pPr lvl="1"/>
            <a:r>
              <a:rPr lang="en-GB" dirty="0"/>
              <a:t>are subject to the law of economic relations</a:t>
            </a:r>
            <a:endParaRPr lang="cs-CZ" dirty="0"/>
          </a:p>
          <a:p>
            <a:pPr lvl="2"/>
            <a:r>
              <a:rPr lang="cs-CZ" b="1" dirty="0"/>
              <a:t>no</a:t>
            </a:r>
            <a:r>
              <a:rPr lang="en-GB" b="1" dirty="0"/>
              <a:t> party </a:t>
            </a:r>
            <a:r>
              <a:rPr lang="cs-CZ" b="1" dirty="0"/>
              <a:t>in</a:t>
            </a:r>
            <a:r>
              <a:rPr lang="en-GB" b="1" dirty="0"/>
              <a:t> such relations, the law presumes the professionalism and expertise referred to above on both sides</a:t>
            </a:r>
            <a:endParaRPr lang="cs-CZ" b="1" dirty="0"/>
          </a:p>
          <a:p>
            <a:pPr lvl="2"/>
            <a:r>
              <a:rPr lang="en-GB" b="1" dirty="0"/>
              <a:t>is regarded as being a weaker party</a:t>
            </a:r>
            <a:endParaRPr lang="cs-CZ" b="1" dirty="0"/>
          </a:p>
          <a:p>
            <a:pPr lvl="2"/>
            <a:r>
              <a:rPr lang="en-GB" dirty="0"/>
              <a:t>be regarded as business obligations</a:t>
            </a:r>
            <a:endParaRPr lang="en-US" dirty="0"/>
          </a:p>
          <a:p>
            <a:r>
              <a:rPr lang="en-GB" dirty="0"/>
              <a:t>the doctrine of reasonable expectation</a:t>
            </a:r>
            <a:endParaRPr lang="cs-CZ" dirty="0"/>
          </a:p>
          <a:p>
            <a:pPr lvl="1"/>
            <a:r>
              <a:rPr lang="en-GB" dirty="0"/>
              <a:t>experts are subject to increased demands as regards the quality of their legal acts</a:t>
            </a:r>
            <a:endParaRPr lang="cs-CZ" dirty="0"/>
          </a:p>
          <a:p>
            <a:pPr lvl="1"/>
            <a:r>
              <a:rPr lang="en-US" dirty="0"/>
              <a:t>other</a:t>
            </a:r>
            <a:r>
              <a:rPr lang="en-GB" dirty="0"/>
              <a:t> persons may rely on the actor having a particular quality or ability</a:t>
            </a:r>
            <a:endParaRPr lang="cs-CZ" dirty="0"/>
          </a:p>
          <a:p>
            <a:pPr lvl="1"/>
            <a:r>
              <a:rPr lang="en-GB" dirty="0"/>
              <a:t>a doctor, a lawyer</a:t>
            </a:r>
            <a:r>
              <a:rPr lang="cs-CZ" dirty="0"/>
              <a:t>,</a:t>
            </a:r>
            <a:r>
              <a:rPr lang="en-GB" dirty="0"/>
              <a:t> an electrician</a:t>
            </a:r>
            <a:r>
              <a:rPr lang="cs-CZ" dirty="0"/>
              <a:t>, </a:t>
            </a:r>
            <a:r>
              <a:rPr lang="en-US" dirty="0" err="1"/>
              <a:t>etc</a:t>
            </a:r>
            <a:r>
              <a:rPr lang="cs-CZ" dirty="0"/>
              <a:t>. </a:t>
            </a:r>
            <a:r>
              <a:rPr lang="en-GB" dirty="0"/>
              <a:t>  </a:t>
            </a:r>
            <a:endParaRPr lang="en-US" dirty="0"/>
          </a:p>
          <a:p>
            <a:pPr marL="0" indent="0">
              <a:buNone/>
            </a:pPr>
            <a:endParaRPr lang="en-US" dirty="0"/>
          </a:p>
        </p:txBody>
      </p:sp>
      <p:sp>
        <p:nvSpPr>
          <p:cNvPr id="4" name="Zástupný symbol pro datum 3">
            <a:extLst>
              <a:ext uri="{FF2B5EF4-FFF2-40B4-BE49-F238E27FC236}">
                <a16:creationId xmlns:a16="http://schemas.microsoft.com/office/drawing/2014/main" id="{D490988B-A3AA-40BE-89FF-142E0541664C}"/>
              </a:ext>
            </a:extLst>
          </p:cNvPr>
          <p:cNvSpPr>
            <a:spLocks noGrp="1"/>
          </p:cNvSpPr>
          <p:nvPr>
            <p:ph type="dt" sz="half" idx="10"/>
          </p:nvPr>
        </p:nvSpPr>
        <p:spPr/>
        <p:txBody>
          <a:bodyPr/>
          <a:lstStyle/>
          <a:p>
            <a:pPr>
              <a:defRPr/>
            </a:pPr>
            <a:fld id="{8863D660-356F-4B7B-9477-B5CEBBE7ED6F}" type="datetime1">
              <a:rPr lang="cs-CZ" smtClean="0"/>
              <a:t>11.04.2020</a:t>
            </a:fld>
            <a:endParaRPr lang="cs-CZ" dirty="0"/>
          </a:p>
        </p:txBody>
      </p:sp>
      <p:sp>
        <p:nvSpPr>
          <p:cNvPr id="5" name="Zástupný symbol pro číslo snímku 4">
            <a:extLst>
              <a:ext uri="{FF2B5EF4-FFF2-40B4-BE49-F238E27FC236}">
                <a16:creationId xmlns:a16="http://schemas.microsoft.com/office/drawing/2014/main" id="{745E38E4-3732-40CD-9EB1-A19B2DA40C61}"/>
              </a:ext>
            </a:extLst>
          </p:cNvPr>
          <p:cNvSpPr>
            <a:spLocks noGrp="1"/>
          </p:cNvSpPr>
          <p:nvPr>
            <p:ph type="sldNum" sz="quarter" idx="12"/>
          </p:nvPr>
        </p:nvSpPr>
        <p:spPr/>
        <p:txBody>
          <a:bodyPr/>
          <a:lstStyle/>
          <a:p>
            <a:pPr>
              <a:defRPr/>
            </a:pPr>
            <a:fld id="{005B7347-35A8-416A-A6BF-14F7C64C136A}" type="slidenum">
              <a:rPr lang="cs-CZ" smtClean="0"/>
              <a:pPr>
                <a:defRPr/>
              </a:pPr>
              <a:t>15</a:t>
            </a:fld>
            <a:endParaRPr lang="cs-CZ"/>
          </a:p>
        </p:txBody>
      </p:sp>
    </p:spTree>
    <p:extLst>
      <p:ext uri="{BB962C8B-B14F-4D97-AF65-F5344CB8AC3E}">
        <p14:creationId xmlns:p14="http://schemas.microsoft.com/office/powerpoint/2010/main" val="161096334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FF92F57-B261-451F-9ECE-6402B3D9972C}"/>
              </a:ext>
            </a:extLst>
          </p:cNvPr>
          <p:cNvSpPr>
            <a:spLocks noGrp="1"/>
          </p:cNvSpPr>
          <p:nvPr>
            <p:ph type="title"/>
          </p:nvPr>
        </p:nvSpPr>
        <p:spPr/>
        <p:txBody>
          <a:bodyPr/>
          <a:lstStyle/>
          <a:p>
            <a:r>
              <a:rPr lang="en-US" dirty="0"/>
              <a:t>Business Obligations</a:t>
            </a:r>
          </a:p>
        </p:txBody>
      </p:sp>
      <p:sp>
        <p:nvSpPr>
          <p:cNvPr id="3" name="Zástupný obsah 2">
            <a:extLst>
              <a:ext uri="{FF2B5EF4-FFF2-40B4-BE49-F238E27FC236}">
                <a16:creationId xmlns:a16="http://schemas.microsoft.com/office/drawing/2014/main" id="{C5B1F6E2-1E89-472F-8CFD-B043DF627233}"/>
              </a:ext>
            </a:extLst>
          </p:cNvPr>
          <p:cNvSpPr>
            <a:spLocks noGrp="1"/>
          </p:cNvSpPr>
          <p:nvPr>
            <p:ph idx="1"/>
          </p:nvPr>
        </p:nvSpPr>
        <p:spPr>
          <a:xfrm>
            <a:off x="534988" y="1187532"/>
            <a:ext cx="9801708" cy="5567281"/>
          </a:xfrm>
        </p:spPr>
        <p:txBody>
          <a:bodyPr/>
          <a:lstStyle/>
          <a:p>
            <a:r>
              <a:rPr lang="en-GB" sz="2800" dirty="0"/>
              <a:t>important aspect </a:t>
            </a:r>
            <a:r>
              <a:rPr lang="cs-CZ" sz="2800" dirty="0"/>
              <a:t>is </a:t>
            </a:r>
            <a:r>
              <a:rPr lang="en-GB" sz="2800" dirty="0"/>
              <a:t>various usages of trade </a:t>
            </a:r>
            <a:endParaRPr lang="cs-CZ" sz="2800" dirty="0"/>
          </a:p>
          <a:p>
            <a:pPr lvl="1"/>
            <a:r>
              <a:rPr lang="en-GB" sz="2400" b="1" dirty="0"/>
              <a:t>only possible under legal relations between entrepreneur</a:t>
            </a:r>
            <a:r>
              <a:rPr lang="en-GB" sz="2400" dirty="0"/>
              <a:t>s</a:t>
            </a:r>
            <a:endParaRPr lang="cs-CZ" sz="2400" dirty="0"/>
          </a:p>
          <a:p>
            <a:pPr lvl="1"/>
            <a:r>
              <a:rPr lang="en-GB" sz="2400" b="1" dirty="0"/>
              <a:t>established usages are even regarded as being above the law</a:t>
            </a:r>
            <a:endParaRPr lang="cs-CZ" sz="2400" b="1" dirty="0"/>
          </a:p>
          <a:p>
            <a:pPr lvl="1"/>
            <a:r>
              <a:rPr lang="en-US" sz="2400" dirty="0"/>
              <a:t>usage</a:t>
            </a:r>
            <a:r>
              <a:rPr lang="en-GB" sz="2400" dirty="0"/>
              <a:t> can be defined as</a:t>
            </a:r>
            <a:endParaRPr lang="cs-CZ" sz="2400" dirty="0"/>
          </a:p>
          <a:p>
            <a:pPr lvl="2"/>
            <a:r>
              <a:rPr lang="en-GB" sz="2000" dirty="0"/>
              <a:t>a certain method of action that is generally accepted and has been observed for a certain period of time by those exercising the </a:t>
            </a:r>
            <a:r>
              <a:rPr lang="en-US" sz="2000" dirty="0"/>
              <a:t>activity</a:t>
            </a:r>
          </a:p>
          <a:p>
            <a:pPr lvl="1"/>
            <a:r>
              <a:rPr lang="en-GB" sz="2400" dirty="0"/>
              <a:t>denote practices that have solidified in business relations</a:t>
            </a:r>
            <a:endParaRPr lang="cs-CZ" sz="2400" dirty="0"/>
          </a:p>
          <a:p>
            <a:pPr lvl="1"/>
            <a:r>
              <a:rPr lang="en-GB" sz="2400" dirty="0"/>
              <a:t>may be local, national, or international</a:t>
            </a:r>
            <a:endParaRPr lang="cs-CZ" sz="2400" dirty="0"/>
          </a:p>
          <a:p>
            <a:pPr lvl="1"/>
            <a:r>
              <a:rPr lang="en-GB" sz="2400" dirty="0"/>
              <a:t>may be related to a particular sector, or only to a particular type of a trade</a:t>
            </a:r>
            <a:endParaRPr lang="cs-CZ" sz="2400" dirty="0"/>
          </a:p>
          <a:p>
            <a:pPr lvl="1"/>
            <a:r>
              <a:rPr lang="en-GB" sz="2400" dirty="0"/>
              <a:t>need to be regarded as unwritten standards</a:t>
            </a:r>
            <a:endParaRPr lang="cs-CZ" sz="2400" dirty="0"/>
          </a:p>
          <a:p>
            <a:pPr lvl="2"/>
            <a:r>
              <a:rPr lang="en-GB" sz="2000" dirty="0"/>
              <a:t>i.e., practices and general usages of trade pertaining to a specific obligation</a:t>
            </a:r>
            <a:endParaRPr lang="cs-CZ" sz="2000" dirty="0"/>
          </a:p>
          <a:p>
            <a:pPr lvl="1"/>
            <a:r>
              <a:rPr lang="cs-CZ" sz="2400" b="1" dirty="0"/>
              <a:t>the</a:t>
            </a:r>
            <a:r>
              <a:rPr lang="en-GB" sz="2400" b="1" dirty="0"/>
              <a:t> application of practices may be excluded</a:t>
            </a:r>
            <a:endParaRPr lang="en-US" sz="2400" b="1" dirty="0"/>
          </a:p>
          <a:p>
            <a:endParaRPr lang="en-US" dirty="0"/>
          </a:p>
        </p:txBody>
      </p:sp>
      <p:sp>
        <p:nvSpPr>
          <p:cNvPr id="4" name="Zástupný symbol pro datum 3">
            <a:extLst>
              <a:ext uri="{FF2B5EF4-FFF2-40B4-BE49-F238E27FC236}">
                <a16:creationId xmlns:a16="http://schemas.microsoft.com/office/drawing/2014/main" id="{95468B7E-8DD7-4A98-8091-E669755CE953}"/>
              </a:ext>
            </a:extLst>
          </p:cNvPr>
          <p:cNvSpPr>
            <a:spLocks noGrp="1"/>
          </p:cNvSpPr>
          <p:nvPr>
            <p:ph type="dt" sz="half" idx="10"/>
          </p:nvPr>
        </p:nvSpPr>
        <p:spPr/>
        <p:txBody>
          <a:bodyPr/>
          <a:lstStyle/>
          <a:p>
            <a:pPr>
              <a:defRPr/>
            </a:pPr>
            <a:fld id="{8863D660-356F-4B7B-9477-B5CEBBE7ED6F}" type="datetime1">
              <a:rPr lang="cs-CZ" smtClean="0"/>
              <a:t>11.04.2020</a:t>
            </a:fld>
            <a:endParaRPr lang="cs-CZ"/>
          </a:p>
        </p:txBody>
      </p:sp>
      <p:sp>
        <p:nvSpPr>
          <p:cNvPr id="5" name="Zástupný symbol pro číslo snímku 4">
            <a:extLst>
              <a:ext uri="{FF2B5EF4-FFF2-40B4-BE49-F238E27FC236}">
                <a16:creationId xmlns:a16="http://schemas.microsoft.com/office/drawing/2014/main" id="{E5B9AED7-8089-46E9-A682-DC496F00398E}"/>
              </a:ext>
            </a:extLst>
          </p:cNvPr>
          <p:cNvSpPr>
            <a:spLocks noGrp="1"/>
          </p:cNvSpPr>
          <p:nvPr>
            <p:ph type="sldNum" sz="quarter" idx="12"/>
          </p:nvPr>
        </p:nvSpPr>
        <p:spPr/>
        <p:txBody>
          <a:bodyPr/>
          <a:lstStyle/>
          <a:p>
            <a:pPr>
              <a:defRPr/>
            </a:pPr>
            <a:fld id="{005B7347-35A8-416A-A6BF-14F7C64C136A}" type="slidenum">
              <a:rPr lang="cs-CZ" smtClean="0"/>
              <a:pPr>
                <a:defRPr/>
              </a:pPr>
              <a:t>16</a:t>
            </a:fld>
            <a:endParaRPr lang="cs-CZ"/>
          </a:p>
        </p:txBody>
      </p:sp>
    </p:spTree>
    <p:extLst>
      <p:ext uri="{BB962C8B-B14F-4D97-AF65-F5344CB8AC3E}">
        <p14:creationId xmlns:p14="http://schemas.microsoft.com/office/powerpoint/2010/main" val="335102693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C5EF857-B3AB-4F40-9AAA-467B3A75FC26}"/>
              </a:ext>
            </a:extLst>
          </p:cNvPr>
          <p:cNvSpPr>
            <a:spLocks noGrp="1"/>
          </p:cNvSpPr>
          <p:nvPr>
            <p:ph type="title"/>
          </p:nvPr>
        </p:nvSpPr>
        <p:spPr/>
        <p:txBody>
          <a:bodyPr/>
          <a:lstStyle/>
          <a:p>
            <a:r>
              <a:rPr lang="en-US" dirty="0"/>
              <a:t>Consumer Obligations</a:t>
            </a:r>
          </a:p>
        </p:txBody>
      </p:sp>
      <p:sp>
        <p:nvSpPr>
          <p:cNvPr id="3" name="Zástupný obsah 2">
            <a:extLst>
              <a:ext uri="{FF2B5EF4-FFF2-40B4-BE49-F238E27FC236}">
                <a16:creationId xmlns:a16="http://schemas.microsoft.com/office/drawing/2014/main" id="{C3330229-47A1-4F92-AC76-AC2B7D75DE06}"/>
              </a:ext>
            </a:extLst>
          </p:cNvPr>
          <p:cNvSpPr>
            <a:spLocks noGrp="1"/>
          </p:cNvSpPr>
          <p:nvPr>
            <p:ph idx="1"/>
          </p:nvPr>
        </p:nvSpPr>
        <p:spPr/>
        <p:txBody>
          <a:bodyPr/>
          <a:lstStyle/>
          <a:p>
            <a:r>
              <a:rPr lang="en-GB" sz="2800" b="1" dirty="0"/>
              <a:t>characteristic for the special statuses the parties enjoy</a:t>
            </a:r>
            <a:endParaRPr lang="cs-CZ" sz="2800" b="1" dirty="0"/>
          </a:p>
          <a:p>
            <a:r>
              <a:rPr lang="en-GB" sz="2800" b="1" dirty="0"/>
              <a:t>a consumer enjoys a protected status in comparison to an entrepreneur</a:t>
            </a:r>
            <a:endParaRPr lang="cs-CZ" sz="2800" b="1" dirty="0"/>
          </a:p>
          <a:p>
            <a:pPr lvl="1"/>
            <a:r>
              <a:rPr lang="en-GB" sz="2400" dirty="0"/>
              <a:t>in sharp contrast to the doctrine of equality of parties central to the very concept and underlying principles of the law of obligations or private law in general</a:t>
            </a:r>
            <a:endParaRPr lang="cs-CZ" sz="2400" dirty="0"/>
          </a:p>
          <a:p>
            <a:r>
              <a:rPr lang="en-GB" sz="2800" dirty="0"/>
              <a:t>civil-law subjects are not necessarily equal at the time an obligation is being formed</a:t>
            </a:r>
            <a:endParaRPr lang="cs-CZ" sz="2800" dirty="0"/>
          </a:p>
          <a:p>
            <a:pPr lvl="1"/>
            <a:r>
              <a:rPr lang="en-GB" sz="2400" dirty="0"/>
              <a:t>the concept of weaker party protection</a:t>
            </a:r>
            <a:endParaRPr lang="en-US" sz="2400" dirty="0"/>
          </a:p>
          <a:p>
            <a:pPr lvl="1"/>
            <a:r>
              <a:rPr lang="cs-CZ" sz="2400" dirty="0"/>
              <a:t>the</a:t>
            </a:r>
            <a:r>
              <a:rPr lang="en-GB" sz="2400" dirty="0"/>
              <a:t> aim is to establish a balance to compensate for the de-facto distortion created by the economic superiority of the professional</a:t>
            </a:r>
            <a:endParaRPr lang="cs-CZ" sz="2400" dirty="0"/>
          </a:p>
          <a:p>
            <a:r>
              <a:rPr lang="en-GB" sz="2800" dirty="0"/>
              <a:t>a consumer is a person who enters into a contract or otherwise transacts with an entrepreneur</a:t>
            </a:r>
            <a:endParaRPr lang="en-US" sz="2800" dirty="0"/>
          </a:p>
          <a:p>
            <a:endParaRPr lang="en-US" dirty="0"/>
          </a:p>
        </p:txBody>
      </p:sp>
      <p:sp>
        <p:nvSpPr>
          <p:cNvPr id="4" name="Zástupný symbol pro datum 3">
            <a:extLst>
              <a:ext uri="{FF2B5EF4-FFF2-40B4-BE49-F238E27FC236}">
                <a16:creationId xmlns:a16="http://schemas.microsoft.com/office/drawing/2014/main" id="{487281FE-12B1-4834-A5A1-C624D422F6B9}"/>
              </a:ext>
            </a:extLst>
          </p:cNvPr>
          <p:cNvSpPr>
            <a:spLocks noGrp="1"/>
          </p:cNvSpPr>
          <p:nvPr>
            <p:ph type="dt" sz="half" idx="10"/>
          </p:nvPr>
        </p:nvSpPr>
        <p:spPr/>
        <p:txBody>
          <a:bodyPr/>
          <a:lstStyle/>
          <a:p>
            <a:pPr>
              <a:defRPr/>
            </a:pPr>
            <a:fld id="{8863D660-356F-4B7B-9477-B5CEBBE7ED6F}" type="datetime1">
              <a:rPr lang="cs-CZ" smtClean="0"/>
              <a:t>11.04.2020</a:t>
            </a:fld>
            <a:endParaRPr lang="cs-CZ"/>
          </a:p>
        </p:txBody>
      </p:sp>
      <p:sp>
        <p:nvSpPr>
          <p:cNvPr id="5" name="Zástupný symbol pro číslo snímku 4">
            <a:extLst>
              <a:ext uri="{FF2B5EF4-FFF2-40B4-BE49-F238E27FC236}">
                <a16:creationId xmlns:a16="http://schemas.microsoft.com/office/drawing/2014/main" id="{13E03748-E4C8-445E-9E05-C086BF8E7A38}"/>
              </a:ext>
            </a:extLst>
          </p:cNvPr>
          <p:cNvSpPr>
            <a:spLocks noGrp="1"/>
          </p:cNvSpPr>
          <p:nvPr>
            <p:ph type="sldNum" sz="quarter" idx="12"/>
          </p:nvPr>
        </p:nvSpPr>
        <p:spPr/>
        <p:txBody>
          <a:bodyPr/>
          <a:lstStyle/>
          <a:p>
            <a:pPr>
              <a:defRPr/>
            </a:pPr>
            <a:fld id="{005B7347-35A8-416A-A6BF-14F7C64C136A}" type="slidenum">
              <a:rPr lang="cs-CZ" smtClean="0"/>
              <a:pPr>
                <a:defRPr/>
              </a:pPr>
              <a:t>17</a:t>
            </a:fld>
            <a:endParaRPr lang="cs-CZ"/>
          </a:p>
        </p:txBody>
      </p:sp>
    </p:spTree>
    <p:extLst>
      <p:ext uri="{BB962C8B-B14F-4D97-AF65-F5344CB8AC3E}">
        <p14:creationId xmlns:p14="http://schemas.microsoft.com/office/powerpoint/2010/main" val="38992289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Law of </a:t>
            </a:r>
            <a:r>
              <a:rPr lang="en-US" dirty="0"/>
              <a:t>Obligations</a:t>
            </a:r>
          </a:p>
        </p:txBody>
      </p:sp>
      <p:sp>
        <p:nvSpPr>
          <p:cNvPr id="3" name="Zástupný symbol pro obsah 2"/>
          <p:cNvSpPr>
            <a:spLocks noGrp="1"/>
          </p:cNvSpPr>
          <p:nvPr>
            <p:ph idx="1"/>
          </p:nvPr>
        </p:nvSpPr>
        <p:spPr/>
        <p:txBody>
          <a:bodyPr/>
          <a:lstStyle/>
          <a:p>
            <a:r>
              <a:rPr lang="en-GB" dirty="0"/>
              <a:t>is a set of rules governing the rights and obligations existing between legal subjects</a:t>
            </a:r>
            <a:endParaRPr lang="cs-CZ" dirty="0"/>
          </a:p>
          <a:p>
            <a:r>
              <a:rPr lang="en-GB" dirty="0"/>
              <a:t>the object of obligations </a:t>
            </a:r>
            <a:r>
              <a:rPr lang="cs-CZ" dirty="0"/>
              <a:t>are </a:t>
            </a:r>
            <a:r>
              <a:rPr lang="en-GB" dirty="0"/>
              <a:t>property and services</a:t>
            </a:r>
            <a:endParaRPr lang="cs-CZ" dirty="0"/>
          </a:p>
          <a:p>
            <a:pPr marL="0" indent="0">
              <a:buNone/>
            </a:pPr>
            <a:r>
              <a:rPr lang="en-GB" dirty="0"/>
              <a:t> </a:t>
            </a:r>
            <a:endParaRPr lang="en-US" dirty="0"/>
          </a:p>
          <a:p>
            <a:endParaRPr lang="de-DE" dirty="0"/>
          </a:p>
          <a:p>
            <a:pPr lvl="1"/>
            <a:endParaRPr lang="cs-CZ" dirty="0"/>
          </a:p>
          <a:p>
            <a:pPr lvl="1"/>
            <a:endParaRPr lang="cs-CZ" dirty="0"/>
          </a:p>
        </p:txBody>
      </p:sp>
      <p:sp>
        <p:nvSpPr>
          <p:cNvPr id="4" name="Zástupný symbol pro datum 3"/>
          <p:cNvSpPr>
            <a:spLocks noGrp="1"/>
          </p:cNvSpPr>
          <p:nvPr>
            <p:ph type="dt" sz="half" idx="10"/>
          </p:nvPr>
        </p:nvSpPr>
        <p:spPr/>
        <p:txBody>
          <a:bodyPr/>
          <a:lstStyle/>
          <a:p>
            <a:pPr>
              <a:defRPr/>
            </a:pPr>
            <a:fld id="{726CC4F1-5057-4CD5-A5C6-D728C577C984}" type="datetime1">
              <a:rPr lang="cs-CZ" smtClean="0"/>
              <a:t>11.04.2020</a:t>
            </a:fld>
            <a:endParaRPr lang="cs-CZ" dirty="0"/>
          </a:p>
        </p:txBody>
      </p:sp>
      <p:sp>
        <p:nvSpPr>
          <p:cNvPr id="5" name="Zástupný symbol pro číslo snímku 4"/>
          <p:cNvSpPr>
            <a:spLocks noGrp="1"/>
          </p:cNvSpPr>
          <p:nvPr>
            <p:ph type="sldNum" sz="quarter" idx="12"/>
          </p:nvPr>
        </p:nvSpPr>
        <p:spPr/>
        <p:txBody>
          <a:bodyPr/>
          <a:lstStyle/>
          <a:p>
            <a:pPr>
              <a:defRPr/>
            </a:pPr>
            <a:fld id="{005B7347-35A8-416A-A6BF-14F7C64C136A}" type="slidenum">
              <a:rPr lang="cs-CZ" smtClean="0"/>
              <a:pPr>
                <a:defRPr/>
              </a:pPr>
              <a:t>2</a:t>
            </a:fld>
            <a:endParaRPr lang="cs-CZ"/>
          </a:p>
        </p:txBody>
      </p:sp>
    </p:spTree>
    <p:extLst>
      <p:ext uri="{BB962C8B-B14F-4D97-AF65-F5344CB8AC3E}">
        <p14:creationId xmlns:p14="http://schemas.microsoft.com/office/powerpoint/2010/main" val="4075186227"/>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331604B-CC8B-4007-B2B1-24FB02664361}"/>
              </a:ext>
            </a:extLst>
          </p:cNvPr>
          <p:cNvSpPr>
            <a:spLocks noGrp="1"/>
          </p:cNvSpPr>
          <p:nvPr>
            <p:ph type="title"/>
          </p:nvPr>
        </p:nvSpPr>
        <p:spPr/>
        <p:txBody>
          <a:bodyPr/>
          <a:lstStyle/>
          <a:p>
            <a:r>
              <a:rPr lang="en-US" dirty="0"/>
              <a:t>Obligation</a:t>
            </a:r>
          </a:p>
        </p:txBody>
      </p:sp>
      <p:sp>
        <p:nvSpPr>
          <p:cNvPr id="3" name="Zástupný obsah 2">
            <a:extLst>
              <a:ext uri="{FF2B5EF4-FFF2-40B4-BE49-F238E27FC236}">
                <a16:creationId xmlns:a16="http://schemas.microsoft.com/office/drawing/2014/main" id="{48F36E47-2617-4873-8DEE-5491D72A57BE}"/>
              </a:ext>
            </a:extLst>
          </p:cNvPr>
          <p:cNvSpPr>
            <a:spLocks noGrp="1"/>
          </p:cNvSpPr>
          <p:nvPr>
            <p:ph idx="1"/>
          </p:nvPr>
        </p:nvSpPr>
        <p:spPr/>
        <p:txBody>
          <a:bodyPr/>
          <a:lstStyle/>
          <a:p>
            <a:r>
              <a:rPr lang="en-GB" sz="2800" dirty="0"/>
              <a:t>is an abstract concept</a:t>
            </a:r>
            <a:endParaRPr lang="cs-CZ" sz="2800" dirty="0"/>
          </a:p>
          <a:p>
            <a:r>
              <a:rPr lang="cs-CZ" sz="2800" dirty="0"/>
              <a:t>is </a:t>
            </a:r>
            <a:r>
              <a:rPr lang="en-GB" sz="2800" dirty="0"/>
              <a:t>not defined by law</a:t>
            </a:r>
            <a:endParaRPr lang="cs-CZ" sz="2800" dirty="0"/>
          </a:p>
          <a:p>
            <a:r>
              <a:rPr lang="en-GB" sz="2800" dirty="0"/>
              <a:t>is usually interpreted as an obligation law relationship</a:t>
            </a:r>
            <a:r>
              <a:rPr lang="cs-CZ" sz="2800" dirty="0"/>
              <a:t> </a:t>
            </a:r>
            <a:r>
              <a:rPr lang="en-US" sz="2800" dirty="0"/>
              <a:t>between</a:t>
            </a:r>
          </a:p>
          <a:p>
            <a:pPr lvl="1"/>
            <a:r>
              <a:rPr lang="en-GB" sz="2400" dirty="0"/>
              <a:t>the debtor</a:t>
            </a:r>
            <a:endParaRPr lang="cs-CZ" sz="2400" dirty="0"/>
          </a:p>
          <a:p>
            <a:pPr lvl="2"/>
            <a:r>
              <a:rPr lang="cs-CZ" sz="2000" dirty="0"/>
              <a:t> </a:t>
            </a:r>
            <a:r>
              <a:rPr lang="en-US" sz="2000" dirty="0"/>
              <a:t>who</a:t>
            </a:r>
            <a:r>
              <a:rPr lang="cs-CZ" sz="2000" dirty="0"/>
              <a:t> </a:t>
            </a:r>
            <a:r>
              <a:rPr lang="en-GB" sz="2000" dirty="0"/>
              <a:t>is obliged to provide the other party (the creditor)</a:t>
            </a:r>
            <a:endParaRPr lang="cs-CZ" sz="2000" dirty="0"/>
          </a:p>
          <a:p>
            <a:pPr lvl="3"/>
            <a:r>
              <a:rPr lang="en-GB" sz="1800" dirty="0"/>
              <a:t> with a certain value, generally a property value, i.e. a performance</a:t>
            </a:r>
            <a:endParaRPr lang="cs-CZ" sz="1800" dirty="0"/>
          </a:p>
          <a:p>
            <a:pPr lvl="1"/>
            <a:r>
              <a:rPr lang="cs-CZ" sz="2400" dirty="0"/>
              <a:t>and </a:t>
            </a:r>
            <a:r>
              <a:rPr lang="en-GB" sz="2400" dirty="0"/>
              <a:t>the creditor </a:t>
            </a:r>
            <a:endParaRPr lang="cs-CZ" sz="2400" dirty="0"/>
          </a:p>
          <a:p>
            <a:pPr lvl="2"/>
            <a:r>
              <a:rPr lang="en-GB" sz="2000" dirty="0"/>
              <a:t>may demand such performance from the debtor</a:t>
            </a:r>
            <a:endParaRPr lang="cs-CZ" sz="2000" dirty="0"/>
          </a:p>
          <a:p>
            <a:r>
              <a:rPr lang="en-GB" sz="2800" dirty="0"/>
              <a:t>is characterised by equal footing of the parties</a:t>
            </a:r>
            <a:endParaRPr lang="cs-CZ" sz="2800" dirty="0"/>
          </a:p>
          <a:p>
            <a:r>
              <a:rPr lang="en-GB" sz="2800" dirty="0"/>
              <a:t>is a relative relationship</a:t>
            </a:r>
            <a:endParaRPr lang="cs-CZ" sz="2800" dirty="0"/>
          </a:p>
          <a:p>
            <a:pPr lvl="1"/>
            <a:r>
              <a:rPr lang="en-GB" sz="2400" dirty="0"/>
              <a:t>i.e., it applies to specific, individually identified subjects between whom mutual rights and obligations exist or could potentially exist </a:t>
            </a:r>
            <a:endParaRPr lang="en-US" sz="2400" dirty="0"/>
          </a:p>
          <a:p>
            <a:endParaRPr lang="cs-CZ" dirty="0"/>
          </a:p>
          <a:p>
            <a:endParaRPr lang="cs-CZ" dirty="0"/>
          </a:p>
          <a:p>
            <a:pPr lvl="1"/>
            <a:endParaRPr lang="de-DE" dirty="0"/>
          </a:p>
        </p:txBody>
      </p:sp>
      <p:sp>
        <p:nvSpPr>
          <p:cNvPr id="4" name="Zástupný symbol pro datum 3">
            <a:extLst>
              <a:ext uri="{FF2B5EF4-FFF2-40B4-BE49-F238E27FC236}">
                <a16:creationId xmlns:a16="http://schemas.microsoft.com/office/drawing/2014/main" id="{702DB269-C85C-4FCD-B1C8-44CB799C44B0}"/>
              </a:ext>
            </a:extLst>
          </p:cNvPr>
          <p:cNvSpPr>
            <a:spLocks noGrp="1"/>
          </p:cNvSpPr>
          <p:nvPr>
            <p:ph type="dt" sz="half" idx="10"/>
          </p:nvPr>
        </p:nvSpPr>
        <p:spPr/>
        <p:txBody>
          <a:bodyPr/>
          <a:lstStyle/>
          <a:p>
            <a:pPr>
              <a:defRPr/>
            </a:pPr>
            <a:fld id="{8863D660-356F-4B7B-9477-B5CEBBE7ED6F}" type="datetime1">
              <a:rPr lang="cs-CZ" smtClean="0"/>
              <a:t>11.04.2020</a:t>
            </a:fld>
            <a:endParaRPr lang="cs-CZ"/>
          </a:p>
        </p:txBody>
      </p:sp>
      <p:sp>
        <p:nvSpPr>
          <p:cNvPr id="5" name="Zástupný symbol pro číslo snímku 4">
            <a:extLst>
              <a:ext uri="{FF2B5EF4-FFF2-40B4-BE49-F238E27FC236}">
                <a16:creationId xmlns:a16="http://schemas.microsoft.com/office/drawing/2014/main" id="{84255979-5CB6-4688-A142-11D0BE15836B}"/>
              </a:ext>
            </a:extLst>
          </p:cNvPr>
          <p:cNvSpPr>
            <a:spLocks noGrp="1"/>
          </p:cNvSpPr>
          <p:nvPr>
            <p:ph type="sldNum" sz="quarter" idx="12"/>
          </p:nvPr>
        </p:nvSpPr>
        <p:spPr/>
        <p:txBody>
          <a:bodyPr/>
          <a:lstStyle/>
          <a:p>
            <a:pPr>
              <a:defRPr/>
            </a:pPr>
            <a:fld id="{005B7347-35A8-416A-A6BF-14F7C64C136A}" type="slidenum">
              <a:rPr lang="cs-CZ" smtClean="0"/>
              <a:pPr>
                <a:defRPr/>
              </a:pPr>
              <a:t>3</a:t>
            </a:fld>
            <a:endParaRPr lang="cs-CZ" dirty="0"/>
          </a:p>
        </p:txBody>
      </p:sp>
    </p:spTree>
    <p:extLst>
      <p:ext uri="{BB962C8B-B14F-4D97-AF65-F5344CB8AC3E}">
        <p14:creationId xmlns:p14="http://schemas.microsoft.com/office/powerpoint/2010/main" val="788717011"/>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565C83-0F2A-4C86-8078-BB9E9ABF1EFD}"/>
              </a:ext>
            </a:extLst>
          </p:cNvPr>
          <p:cNvSpPr>
            <a:spLocks noGrp="1"/>
          </p:cNvSpPr>
          <p:nvPr>
            <p:ph type="title"/>
          </p:nvPr>
        </p:nvSpPr>
        <p:spPr/>
        <p:txBody>
          <a:bodyPr/>
          <a:lstStyle/>
          <a:p>
            <a:r>
              <a:rPr lang="en-US" dirty="0"/>
              <a:t>Obligation</a:t>
            </a:r>
          </a:p>
        </p:txBody>
      </p:sp>
      <p:sp>
        <p:nvSpPr>
          <p:cNvPr id="3" name="Zástupný obsah 2">
            <a:extLst>
              <a:ext uri="{FF2B5EF4-FFF2-40B4-BE49-F238E27FC236}">
                <a16:creationId xmlns:a16="http://schemas.microsoft.com/office/drawing/2014/main" id="{4508D918-26C8-4567-A535-88B1D9D8D28C}"/>
              </a:ext>
            </a:extLst>
          </p:cNvPr>
          <p:cNvSpPr>
            <a:spLocks noGrp="1"/>
          </p:cNvSpPr>
          <p:nvPr>
            <p:ph idx="1"/>
          </p:nvPr>
        </p:nvSpPr>
        <p:spPr/>
        <p:txBody>
          <a:bodyPr/>
          <a:lstStyle/>
          <a:p>
            <a:r>
              <a:rPr lang="en-GB" b="1" dirty="0"/>
              <a:t>is a relationship resulting from civil law relations established between at least two subjects</a:t>
            </a:r>
            <a:endParaRPr lang="cs-CZ" b="1" dirty="0"/>
          </a:p>
          <a:p>
            <a:r>
              <a:rPr lang="en-GB" dirty="0"/>
              <a:t>the object</a:t>
            </a:r>
            <a:r>
              <a:rPr lang="cs-CZ" dirty="0"/>
              <a:t> of the </a:t>
            </a:r>
            <a:r>
              <a:rPr lang="en-GB" dirty="0"/>
              <a:t>relationship is the obligation itself</a:t>
            </a:r>
            <a:endParaRPr lang="cs-CZ" dirty="0"/>
          </a:p>
          <a:p>
            <a:pPr lvl="1"/>
            <a:r>
              <a:rPr lang="en-GB" dirty="0"/>
              <a:t> i.e. a right to demand that the other party acts in a certain way, to demand a performance, the provision of a property value, etc. </a:t>
            </a:r>
            <a:endParaRPr lang="cs-CZ" dirty="0"/>
          </a:p>
          <a:p>
            <a:r>
              <a:rPr lang="en-GB" dirty="0"/>
              <a:t>is enforceable in law and protected by law</a:t>
            </a:r>
            <a:endParaRPr lang="cs-CZ" dirty="0"/>
          </a:p>
          <a:p>
            <a:pPr lvl="1"/>
            <a:r>
              <a:rPr lang="en-GB" dirty="0"/>
              <a:t>the protection is exercised by a public authority</a:t>
            </a:r>
            <a:endParaRPr lang="en-US" dirty="0"/>
          </a:p>
        </p:txBody>
      </p:sp>
      <p:sp>
        <p:nvSpPr>
          <p:cNvPr id="4" name="Zástupný symbol pro datum 3">
            <a:extLst>
              <a:ext uri="{FF2B5EF4-FFF2-40B4-BE49-F238E27FC236}">
                <a16:creationId xmlns:a16="http://schemas.microsoft.com/office/drawing/2014/main" id="{9A91AD05-54B5-4391-A1B3-75555526CDFD}"/>
              </a:ext>
            </a:extLst>
          </p:cNvPr>
          <p:cNvSpPr>
            <a:spLocks noGrp="1"/>
          </p:cNvSpPr>
          <p:nvPr>
            <p:ph type="dt" sz="half" idx="10"/>
          </p:nvPr>
        </p:nvSpPr>
        <p:spPr/>
        <p:txBody>
          <a:bodyPr/>
          <a:lstStyle/>
          <a:p>
            <a:pPr>
              <a:defRPr/>
            </a:pPr>
            <a:fld id="{8863D660-356F-4B7B-9477-B5CEBBE7ED6F}" type="datetime1">
              <a:rPr lang="cs-CZ" smtClean="0"/>
              <a:t>11.04.2020</a:t>
            </a:fld>
            <a:endParaRPr lang="cs-CZ" dirty="0"/>
          </a:p>
        </p:txBody>
      </p:sp>
      <p:sp>
        <p:nvSpPr>
          <p:cNvPr id="5" name="Zástupný symbol pro číslo snímku 4">
            <a:extLst>
              <a:ext uri="{FF2B5EF4-FFF2-40B4-BE49-F238E27FC236}">
                <a16:creationId xmlns:a16="http://schemas.microsoft.com/office/drawing/2014/main" id="{B2AB92A3-8A31-4062-95B9-390E2295F930}"/>
              </a:ext>
            </a:extLst>
          </p:cNvPr>
          <p:cNvSpPr>
            <a:spLocks noGrp="1"/>
          </p:cNvSpPr>
          <p:nvPr>
            <p:ph type="sldNum" sz="quarter" idx="12"/>
          </p:nvPr>
        </p:nvSpPr>
        <p:spPr/>
        <p:txBody>
          <a:bodyPr/>
          <a:lstStyle/>
          <a:p>
            <a:pPr>
              <a:defRPr/>
            </a:pPr>
            <a:fld id="{005B7347-35A8-416A-A6BF-14F7C64C136A}" type="slidenum">
              <a:rPr lang="cs-CZ" smtClean="0"/>
              <a:pPr>
                <a:defRPr/>
              </a:pPr>
              <a:t>4</a:t>
            </a:fld>
            <a:endParaRPr lang="cs-CZ" dirty="0"/>
          </a:p>
        </p:txBody>
      </p:sp>
    </p:spTree>
    <p:extLst>
      <p:ext uri="{BB962C8B-B14F-4D97-AF65-F5344CB8AC3E}">
        <p14:creationId xmlns:p14="http://schemas.microsoft.com/office/powerpoint/2010/main" val="211556962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6399C4-7AC8-4038-839E-64F8FDAB3301}"/>
              </a:ext>
            </a:extLst>
          </p:cNvPr>
          <p:cNvSpPr>
            <a:spLocks noGrp="1"/>
          </p:cNvSpPr>
          <p:nvPr>
            <p:ph type="title"/>
          </p:nvPr>
        </p:nvSpPr>
        <p:spPr/>
        <p:txBody>
          <a:bodyPr/>
          <a:lstStyle/>
          <a:p>
            <a:r>
              <a:rPr lang="en-US" dirty="0"/>
              <a:t>Subjects</a:t>
            </a:r>
          </a:p>
        </p:txBody>
      </p:sp>
      <p:sp>
        <p:nvSpPr>
          <p:cNvPr id="3" name="Zástupný obsah 2">
            <a:extLst>
              <a:ext uri="{FF2B5EF4-FFF2-40B4-BE49-F238E27FC236}">
                <a16:creationId xmlns:a16="http://schemas.microsoft.com/office/drawing/2014/main" id="{2B2DE7A2-5598-42C4-A25E-671C59423D94}"/>
              </a:ext>
            </a:extLst>
          </p:cNvPr>
          <p:cNvSpPr>
            <a:spLocks noGrp="1"/>
          </p:cNvSpPr>
          <p:nvPr>
            <p:ph idx="1"/>
          </p:nvPr>
        </p:nvSpPr>
        <p:spPr/>
        <p:txBody>
          <a:bodyPr/>
          <a:lstStyle/>
          <a:p>
            <a:r>
              <a:rPr lang="cs-CZ" sz="2800" b="1" dirty="0"/>
              <a:t>both</a:t>
            </a:r>
            <a:r>
              <a:rPr lang="en-GB" sz="2800" b="1" dirty="0"/>
              <a:t> natural persons and legal entities may be subjects of obligations</a:t>
            </a:r>
            <a:endParaRPr lang="cs-CZ" sz="2800" b="1" dirty="0"/>
          </a:p>
          <a:p>
            <a:r>
              <a:rPr lang="en-GB" sz="2800" dirty="0"/>
              <a:t>a subject is always a person with the legal personality</a:t>
            </a:r>
            <a:endParaRPr lang="cs-CZ" sz="2800" dirty="0"/>
          </a:p>
          <a:p>
            <a:r>
              <a:rPr lang="en-GB" sz="2800" dirty="0"/>
              <a:t>subjects may also </a:t>
            </a:r>
            <a:r>
              <a:rPr lang="cs-CZ" sz="2800" dirty="0"/>
              <a:t>be</a:t>
            </a:r>
            <a:r>
              <a:rPr lang="en-GB" sz="2800" dirty="0"/>
              <a:t> the State, or municipalities and regions</a:t>
            </a:r>
            <a:endParaRPr lang="cs-CZ" sz="2800" dirty="0"/>
          </a:p>
          <a:p>
            <a:r>
              <a:rPr lang="cs-CZ" sz="2800" dirty="0"/>
              <a:t>the</a:t>
            </a:r>
            <a:r>
              <a:rPr lang="en-GB" sz="2800" dirty="0"/>
              <a:t> basic subjects of an obligation are </a:t>
            </a:r>
            <a:endParaRPr lang="cs-CZ" sz="2800" dirty="0"/>
          </a:p>
          <a:p>
            <a:pPr lvl="1"/>
            <a:r>
              <a:rPr lang="en-GB" sz="2400" dirty="0"/>
              <a:t>a debtor (the person liable to pay) </a:t>
            </a:r>
            <a:endParaRPr lang="cs-CZ" sz="2400" dirty="0"/>
          </a:p>
          <a:p>
            <a:pPr lvl="1"/>
            <a:r>
              <a:rPr lang="en-GB" sz="2400" dirty="0"/>
              <a:t>a creditor</a:t>
            </a:r>
            <a:r>
              <a:rPr lang="cs-CZ" sz="2400" dirty="0"/>
              <a:t>|</a:t>
            </a:r>
          </a:p>
          <a:p>
            <a:r>
              <a:rPr lang="cs-CZ" sz="2800" dirty="0"/>
              <a:t>t</a:t>
            </a:r>
            <a:r>
              <a:rPr lang="en-GB" sz="2800" dirty="0"/>
              <a:t>he present Civil Code avoids references to "creditor" and "debtor„</a:t>
            </a:r>
            <a:endParaRPr lang="cs-CZ" sz="2800" dirty="0"/>
          </a:p>
          <a:p>
            <a:pPr lvl="1"/>
            <a:r>
              <a:rPr lang="en-GB" sz="2400" dirty="0"/>
              <a:t>but instead refers to the subjects as the "parties" </a:t>
            </a:r>
            <a:endParaRPr lang="cs-CZ" sz="2400" dirty="0"/>
          </a:p>
          <a:p>
            <a:pPr lvl="1"/>
            <a:r>
              <a:rPr lang="en-GB" sz="2400" dirty="0"/>
              <a:t>there are multiple specific terms to refer to the parties depending on the specific contract type concerned (such as "buyer" and "seller" for a purchase contract)</a:t>
            </a:r>
            <a:endParaRPr lang="en-US" sz="2400" dirty="0"/>
          </a:p>
          <a:p>
            <a:endParaRPr lang="en-US" dirty="0"/>
          </a:p>
        </p:txBody>
      </p:sp>
      <p:sp>
        <p:nvSpPr>
          <p:cNvPr id="4" name="Zástupný symbol pro datum 3">
            <a:extLst>
              <a:ext uri="{FF2B5EF4-FFF2-40B4-BE49-F238E27FC236}">
                <a16:creationId xmlns:a16="http://schemas.microsoft.com/office/drawing/2014/main" id="{329AA796-0A52-4573-9AC7-734CAF76DC9F}"/>
              </a:ext>
            </a:extLst>
          </p:cNvPr>
          <p:cNvSpPr>
            <a:spLocks noGrp="1"/>
          </p:cNvSpPr>
          <p:nvPr>
            <p:ph type="dt" sz="half" idx="10"/>
          </p:nvPr>
        </p:nvSpPr>
        <p:spPr/>
        <p:txBody>
          <a:bodyPr/>
          <a:lstStyle/>
          <a:p>
            <a:pPr>
              <a:defRPr/>
            </a:pPr>
            <a:fld id="{8863D660-356F-4B7B-9477-B5CEBBE7ED6F}" type="datetime1">
              <a:rPr lang="cs-CZ" smtClean="0"/>
              <a:t>11.04.2020</a:t>
            </a:fld>
            <a:endParaRPr lang="cs-CZ" dirty="0"/>
          </a:p>
        </p:txBody>
      </p:sp>
      <p:sp>
        <p:nvSpPr>
          <p:cNvPr id="5" name="Zástupný symbol pro číslo snímku 4">
            <a:extLst>
              <a:ext uri="{FF2B5EF4-FFF2-40B4-BE49-F238E27FC236}">
                <a16:creationId xmlns:a16="http://schemas.microsoft.com/office/drawing/2014/main" id="{0581A56C-D082-4531-887C-1E3E247D8DF2}"/>
              </a:ext>
            </a:extLst>
          </p:cNvPr>
          <p:cNvSpPr>
            <a:spLocks noGrp="1"/>
          </p:cNvSpPr>
          <p:nvPr>
            <p:ph type="sldNum" sz="quarter" idx="12"/>
          </p:nvPr>
        </p:nvSpPr>
        <p:spPr/>
        <p:txBody>
          <a:bodyPr/>
          <a:lstStyle/>
          <a:p>
            <a:pPr>
              <a:defRPr/>
            </a:pPr>
            <a:fld id="{005B7347-35A8-416A-A6BF-14F7C64C136A}" type="slidenum">
              <a:rPr lang="cs-CZ" smtClean="0"/>
              <a:pPr>
                <a:defRPr/>
              </a:pPr>
              <a:t>5</a:t>
            </a:fld>
            <a:endParaRPr lang="cs-CZ" dirty="0"/>
          </a:p>
        </p:txBody>
      </p:sp>
    </p:spTree>
    <p:extLst>
      <p:ext uri="{BB962C8B-B14F-4D97-AF65-F5344CB8AC3E}">
        <p14:creationId xmlns:p14="http://schemas.microsoft.com/office/powerpoint/2010/main" val="358220014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53B2F6E-B974-400F-A1A2-1EDC3506274E}"/>
              </a:ext>
            </a:extLst>
          </p:cNvPr>
          <p:cNvSpPr>
            <a:spLocks noGrp="1"/>
          </p:cNvSpPr>
          <p:nvPr>
            <p:ph type="title"/>
          </p:nvPr>
        </p:nvSpPr>
        <p:spPr/>
        <p:txBody>
          <a:bodyPr/>
          <a:lstStyle/>
          <a:p>
            <a:r>
              <a:rPr lang="en-US" dirty="0"/>
              <a:t>Principles Underlying the Contractual Law of Obligations</a:t>
            </a:r>
          </a:p>
        </p:txBody>
      </p:sp>
      <p:sp>
        <p:nvSpPr>
          <p:cNvPr id="3" name="Zástupný obsah 2">
            <a:extLst>
              <a:ext uri="{FF2B5EF4-FFF2-40B4-BE49-F238E27FC236}">
                <a16:creationId xmlns:a16="http://schemas.microsoft.com/office/drawing/2014/main" id="{B3C54C5B-02A2-46C6-90CD-6AC82390570B}"/>
              </a:ext>
            </a:extLst>
          </p:cNvPr>
          <p:cNvSpPr>
            <a:spLocks noGrp="1"/>
          </p:cNvSpPr>
          <p:nvPr>
            <p:ph idx="1"/>
          </p:nvPr>
        </p:nvSpPr>
        <p:spPr/>
        <p:txBody>
          <a:bodyPr/>
          <a:lstStyle/>
          <a:p>
            <a:r>
              <a:rPr lang="cs-CZ" sz="2800" dirty="0"/>
              <a:t> e</a:t>
            </a:r>
            <a:r>
              <a:rPr lang="en-GB" sz="2800" dirty="0"/>
              <a:t>quality of parties </a:t>
            </a:r>
            <a:endParaRPr lang="cs-CZ" sz="2800" dirty="0"/>
          </a:p>
          <a:p>
            <a:pPr lvl="1"/>
            <a:r>
              <a:rPr lang="cs-CZ" sz="2400" dirty="0"/>
              <a:t>the</a:t>
            </a:r>
            <a:r>
              <a:rPr lang="en-GB" sz="2400" dirty="0"/>
              <a:t> equality must be understood on two levels</a:t>
            </a:r>
            <a:endParaRPr lang="cs-CZ" sz="2400" dirty="0"/>
          </a:p>
          <a:p>
            <a:pPr lvl="2"/>
            <a:r>
              <a:rPr lang="cs-CZ" sz="2000" dirty="0"/>
              <a:t>no</a:t>
            </a:r>
            <a:r>
              <a:rPr lang="en-GB" sz="2000" dirty="0"/>
              <a:t> one can impose an obligation or a right on another</a:t>
            </a:r>
            <a:endParaRPr lang="cs-CZ" sz="2000" dirty="0"/>
          </a:p>
          <a:p>
            <a:pPr lvl="2"/>
            <a:r>
              <a:rPr lang="en-GB" sz="2000" dirty="0"/>
              <a:t>once parties reach consent and enter into a contract, they may not enforce the other party’s duties by themselves but rather via an independent third party, which they both face on an equal footing </a:t>
            </a:r>
            <a:endParaRPr lang="en-US" sz="2000" dirty="0"/>
          </a:p>
          <a:p>
            <a:r>
              <a:rPr lang="cs-CZ" sz="2800" dirty="0"/>
              <a:t>the </a:t>
            </a:r>
            <a:r>
              <a:rPr lang="en-GB" sz="2800" dirty="0"/>
              <a:t>parties’ freedom to contract </a:t>
            </a:r>
            <a:endParaRPr lang="cs-CZ" sz="2800" dirty="0"/>
          </a:p>
          <a:p>
            <a:pPr lvl="1"/>
            <a:r>
              <a:rPr lang="cs-CZ" sz="2400" b="1" dirty="0"/>
              <a:t>is</a:t>
            </a:r>
            <a:r>
              <a:rPr lang="en-GB" sz="2400" b="1" dirty="0"/>
              <a:t> a manifestation of the autonomy of their will</a:t>
            </a:r>
            <a:endParaRPr lang="cs-CZ" sz="2400" b="1" dirty="0"/>
          </a:p>
          <a:p>
            <a:pPr lvl="1"/>
            <a:r>
              <a:rPr lang="en-GB" sz="2400" dirty="0"/>
              <a:t>the parties</a:t>
            </a:r>
            <a:r>
              <a:rPr lang="cs-CZ" sz="2400" dirty="0"/>
              <a:t> may</a:t>
            </a:r>
            <a:r>
              <a:rPr lang="en-GB" sz="2400" dirty="0"/>
              <a:t> enjoy the freedom to enter into a contract</a:t>
            </a:r>
            <a:endParaRPr lang="cs-CZ" sz="2400" dirty="0"/>
          </a:p>
          <a:p>
            <a:pPr lvl="1"/>
            <a:r>
              <a:rPr lang="en-GB" sz="2400" dirty="0"/>
              <a:t>they may choose the contractual party, the contract type</a:t>
            </a:r>
            <a:endParaRPr lang="cs-CZ" sz="2400" dirty="0"/>
          </a:p>
          <a:p>
            <a:pPr lvl="1"/>
            <a:r>
              <a:rPr lang="cs-CZ" sz="2400" dirty="0"/>
              <a:t>they may</a:t>
            </a:r>
            <a:r>
              <a:rPr lang="en-GB" sz="2400" dirty="0"/>
              <a:t> determine the content of the contract and its form and to terminate the contract subject to the agreed conditions</a:t>
            </a:r>
            <a:endParaRPr lang="en-US" sz="2400" dirty="0"/>
          </a:p>
          <a:p>
            <a:r>
              <a:rPr lang="cs-CZ" sz="2000" dirty="0"/>
              <a:t>in</a:t>
            </a:r>
            <a:r>
              <a:rPr lang="en-GB" sz="2000" dirty="0"/>
              <a:t> some cases entering into a contract may be stipulated as a duty where emphasis is placed on the protection of a public interest or a state-protected interest of individuals</a:t>
            </a:r>
            <a:r>
              <a:rPr lang="cs-CZ" sz="2000" dirty="0"/>
              <a:t> (</a:t>
            </a:r>
            <a:r>
              <a:rPr lang="en-GB" sz="2000" dirty="0"/>
              <a:t>a lawyer is obliged to enter into an insurance contract, etc.</a:t>
            </a:r>
            <a:r>
              <a:rPr lang="cs-CZ" sz="2000" dirty="0"/>
              <a:t>)</a:t>
            </a:r>
            <a:endParaRPr lang="en-US" sz="2000" dirty="0"/>
          </a:p>
          <a:p>
            <a:endParaRPr lang="en-US" sz="2800" dirty="0"/>
          </a:p>
          <a:p>
            <a:endParaRPr lang="de-DE" dirty="0"/>
          </a:p>
        </p:txBody>
      </p:sp>
      <p:sp>
        <p:nvSpPr>
          <p:cNvPr id="4" name="Zástupný symbol pro datum 3">
            <a:extLst>
              <a:ext uri="{FF2B5EF4-FFF2-40B4-BE49-F238E27FC236}">
                <a16:creationId xmlns:a16="http://schemas.microsoft.com/office/drawing/2014/main" id="{68E391F4-9695-4C83-A9AA-91B124035E49}"/>
              </a:ext>
            </a:extLst>
          </p:cNvPr>
          <p:cNvSpPr>
            <a:spLocks noGrp="1"/>
          </p:cNvSpPr>
          <p:nvPr>
            <p:ph type="dt" sz="half" idx="10"/>
          </p:nvPr>
        </p:nvSpPr>
        <p:spPr/>
        <p:txBody>
          <a:bodyPr/>
          <a:lstStyle/>
          <a:p>
            <a:pPr>
              <a:defRPr/>
            </a:pPr>
            <a:fld id="{8863D660-356F-4B7B-9477-B5CEBBE7ED6F}" type="datetime1">
              <a:rPr lang="cs-CZ" smtClean="0"/>
              <a:t>11.04.2020</a:t>
            </a:fld>
            <a:endParaRPr lang="cs-CZ"/>
          </a:p>
        </p:txBody>
      </p:sp>
      <p:sp>
        <p:nvSpPr>
          <p:cNvPr id="5" name="Zástupný symbol pro číslo snímku 4">
            <a:extLst>
              <a:ext uri="{FF2B5EF4-FFF2-40B4-BE49-F238E27FC236}">
                <a16:creationId xmlns:a16="http://schemas.microsoft.com/office/drawing/2014/main" id="{3C6966B5-9228-4102-BB8C-1673BBA25A8B}"/>
              </a:ext>
            </a:extLst>
          </p:cNvPr>
          <p:cNvSpPr>
            <a:spLocks noGrp="1"/>
          </p:cNvSpPr>
          <p:nvPr>
            <p:ph type="sldNum" sz="quarter" idx="12"/>
          </p:nvPr>
        </p:nvSpPr>
        <p:spPr/>
        <p:txBody>
          <a:bodyPr/>
          <a:lstStyle/>
          <a:p>
            <a:pPr>
              <a:defRPr/>
            </a:pPr>
            <a:fld id="{005B7347-35A8-416A-A6BF-14F7C64C136A}" type="slidenum">
              <a:rPr lang="cs-CZ" smtClean="0"/>
              <a:pPr>
                <a:defRPr/>
              </a:pPr>
              <a:t>6</a:t>
            </a:fld>
            <a:endParaRPr lang="cs-CZ"/>
          </a:p>
        </p:txBody>
      </p:sp>
    </p:spTree>
    <p:extLst>
      <p:ext uri="{BB962C8B-B14F-4D97-AF65-F5344CB8AC3E}">
        <p14:creationId xmlns:p14="http://schemas.microsoft.com/office/powerpoint/2010/main" val="30476023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0C20BC5-E6D3-4555-BFFC-B6988D02DA26}"/>
              </a:ext>
            </a:extLst>
          </p:cNvPr>
          <p:cNvSpPr>
            <a:spLocks noGrp="1"/>
          </p:cNvSpPr>
          <p:nvPr>
            <p:ph type="title"/>
          </p:nvPr>
        </p:nvSpPr>
        <p:spPr>
          <a:xfrm>
            <a:off x="2731325" y="180231"/>
            <a:ext cx="7427088" cy="662917"/>
          </a:xfrm>
        </p:spPr>
        <p:txBody>
          <a:bodyPr/>
          <a:lstStyle/>
          <a:p>
            <a:r>
              <a:rPr lang="en-US" dirty="0"/>
              <a:t>Principles</a:t>
            </a:r>
          </a:p>
        </p:txBody>
      </p:sp>
      <p:sp>
        <p:nvSpPr>
          <p:cNvPr id="3" name="Zástupný obsah 2">
            <a:extLst>
              <a:ext uri="{FF2B5EF4-FFF2-40B4-BE49-F238E27FC236}">
                <a16:creationId xmlns:a16="http://schemas.microsoft.com/office/drawing/2014/main" id="{016C4738-CD69-4FB2-A3D7-796F2A1CE0DD}"/>
              </a:ext>
            </a:extLst>
          </p:cNvPr>
          <p:cNvSpPr>
            <a:spLocks noGrp="1"/>
          </p:cNvSpPr>
          <p:nvPr>
            <p:ph idx="1"/>
          </p:nvPr>
        </p:nvSpPr>
        <p:spPr/>
        <p:txBody>
          <a:bodyPr/>
          <a:lstStyle/>
          <a:p>
            <a:r>
              <a:rPr lang="cs-CZ" sz="2800" dirty="0"/>
              <a:t>the</a:t>
            </a:r>
            <a:r>
              <a:rPr lang="en-GB" sz="2800" dirty="0"/>
              <a:t> </a:t>
            </a:r>
            <a:r>
              <a:rPr lang="en-US" sz="2800" dirty="0"/>
              <a:t>parties</a:t>
            </a:r>
            <a:r>
              <a:rPr lang="cs-CZ" sz="2800" dirty="0"/>
              <a:t> </a:t>
            </a:r>
            <a:r>
              <a:rPr lang="en-GB" sz="2800" dirty="0"/>
              <a:t>may enter into a contract </a:t>
            </a:r>
            <a:endParaRPr lang="cs-CZ" sz="2800" dirty="0"/>
          </a:p>
          <a:p>
            <a:pPr lvl="1"/>
            <a:r>
              <a:rPr lang="en-GB" sz="2400" dirty="0"/>
              <a:t>either expressly (orally or in writing) </a:t>
            </a:r>
            <a:endParaRPr lang="cs-CZ" sz="2400" dirty="0"/>
          </a:p>
          <a:p>
            <a:pPr lvl="1"/>
            <a:r>
              <a:rPr lang="cs-CZ" sz="2400" dirty="0"/>
              <a:t>or by </a:t>
            </a:r>
            <a:r>
              <a:rPr lang="en-GB" sz="2400" dirty="0"/>
              <a:t>implied formation of contract</a:t>
            </a:r>
            <a:endParaRPr lang="cs-CZ" sz="2400" dirty="0"/>
          </a:p>
          <a:p>
            <a:pPr lvl="2"/>
            <a:r>
              <a:rPr lang="en-US" sz="2000" dirty="0"/>
              <a:t>way</a:t>
            </a:r>
            <a:r>
              <a:rPr lang="en-GB" sz="2000" dirty="0"/>
              <a:t> that does not give rise to doubts as to what the parties intended to agree upon</a:t>
            </a:r>
            <a:endParaRPr lang="cs-CZ" sz="2000" dirty="0"/>
          </a:p>
          <a:p>
            <a:pPr lvl="1"/>
            <a:r>
              <a:rPr lang="cs-CZ" sz="2400" dirty="0"/>
              <a:t>i</a:t>
            </a:r>
            <a:r>
              <a:rPr lang="en-GB" sz="2400" dirty="0"/>
              <a:t>n exceptional cases, the law imposes certain formal requirements</a:t>
            </a:r>
            <a:endParaRPr lang="cs-CZ" sz="2400" dirty="0"/>
          </a:p>
          <a:p>
            <a:pPr lvl="2"/>
            <a:r>
              <a:rPr lang="cs-CZ" sz="2000" dirty="0"/>
              <a:t>(</a:t>
            </a:r>
            <a:r>
              <a:rPr lang="en-US" sz="2000" dirty="0"/>
              <a:t>i.e.</a:t>
            </a:r>
            <a:r>
              <a:rPr lang="cs-CZ" sz="2000" dirty="0"/>
              <a:t>, </a:t>
            </a:r>
            <a:r>
              <a:rPr lang="en-GB" sz="2000" dirty="0"/>
              <a:t>transfer of a title to an immovable thing</a:t>
            </a:r>
            <a:r>
              <a:rPr lang="cs-CZ" sz="2000" dirty="0"/>
              <a:t>)</a:t>
            </a:r>
            <a:endParaRPr lang="en-US" sz="2000" dirty="0"/>
          </a:p>
          <a:p>
            <a:r>
              <a:rPr lang="cs-CZ" sz="2800" dirty="0"/>
              <a:t>t</a:t>
            </a:r>
            <a:r>
              <a:rPr lang="en-GB" sz="2800" dirty="0"/>
              <a:t>he prohibited acts involve </a:t>
            </a:r>
            <a:endParaRPr lang="cs-CZ" sz="2800" dirty="0"/>
          </a:p>
          <a:p>
            <a:pPr lvl="1"/>
            <a:r>
              <a:rPr lang="en-GB" sz="2400" dirty="0"/>
              <a:t>stipulations contrary to good morals, public order or the law concerning the status of persons </a:t>
            </a:r>
            <a:endParaRPr lang="cs-CZ" sz="2400" dirty="0"/>
          </a:p>
          <a:p>
            <a:pPr lvl="2"/>
            <a:r>
              <a:rPr lang="cs-CZ" sz="1800" dirty="0"/>
              <a:t>such</a:t>
            </a:r>
            <a:r>
              <a:rPr lang="en-GB" sz="1800" dirty="0"/>
              <a:t> stipulations may then be sanctioned by being voidable, which means that the other party must demand that they be pronounced null</a:t>
            </a:r>
            <a:endParaRPr lang="cs-CZ" sz="1800" dirty="0"/>
          </a:p>
          <a:p>
            <a:pPr lvl="2"/>
            <a:r>
              <a:rPr lang="en-US" sz="2000" dirty="0"/>
              <a:t>nullity</a:t>
            </a:r>
            <a:r>
              <a:rPr lang="en-GB" sz="2000" dirty="0"/>
              <a:t> is retained in certain cases </a:t>
            </a:r>
            <a:endParaRPr lang="cs-CZ" sz="2000" dirty="0"/>
          </a:p>
          <a:p>
            <a:pPr lvl="3"/>
            <a:r>
              <a:rPr lang="en-GB" sz="1800" dirty="0"/>
              <a:t>and it results in the performance concerned being regarded as impossible from the very outset</a:t>
            </a:r>
            <a:endParaRPr lang="en-US" sz="1800" dirty="0"/>
          </a:p>
          <a:p>
            <a:endParaRPr lang="en-US" sz="2800" dirty="0"/>
          </a:p>
          <a:p>
            <a:pPr marL="0" indent="0">
              <a:buNone/>
            </a:pPr>
            <a:endParaRPr lang="de-DE" dirty="0"/>
          </a:p>
        </p:txBody>
      </p:sp>
      <p:sp>
        <p:nvSpPr>
          <p:cNvPr id="4" name="Zástupný symbol pro datum 3">
            <a:extLst>
              <a:ext uri="{FF2B5EF4-FFF2-40B4-BE49-F238E27FC236}">
                <a16:creationId xmlns:a16="http://schemas.microsoft.com/office/drawing/2014/main" id="{B0429712-301E-4EE4-9BDA-4090C6A6BEB7}"/>
              </a:ext>
            </a:extLst>
          </p:cNvPr>
          <p:cNvSpPr>
            <a:spLocks noGrp="1"/>
          </p:cNvSpPr>
          <p:nvPr>
            <p:ph type="dt" sz="half" idx="10"/>
          </p:nvPr>
        </p:nvSpPr>
        <p:spPr/>
        <p:txBody>
          <a:bodyPr/>
          <a:lstStyle/>
          <a:p>
            <a:pPr>
              <a:defRPr/>
            </a:pPr>
            <a:fld id="{8863D660-356F-4B7B-9477-B5CEBBE7ED6F}" type="datetime1">
              <a:rPr lang="cs-CZ" smtClean="0"/>
              <a:t>11.04.2020</a:t>
            </a:fld>
            <a:endParaRPr lang="cs-CZ"/>
          </a:p>
        </p:txBody>
      </p:sp>
      <p:sp>
        <p:nvSpPr>
          <p:cNvPr id="5" name="Zástupný symbol pro číslo snímku 4">
            <a:extLst>
              <a:ext uri="{FF2B5EF4-FFF2-40B4-BE49-F238E27FC236}">
                <a16:creationId xmlns:a16="http://schemas.microsoft.com/office/drawing/2014/main" id="{82E4B5A7-7F60-40FE-A655-C516E72BA373}"/>
              </a:ext>
            </a:extLst>
          </p:cNvPr>
          <p:cNvSpPr>
            <a:spLocks noGrp="1"/>
          </p:cNvSpPr>
          <p:nvPr>
            <p:ph type="sldNum" sz="quarter" idx="12"/>
          </p:nvPr>
        </p:nvSpPr>
        <p:spPr/>
        <p:txBody>
          <a:bodyPr/>
          <a:lstStyle/>
          <a:p>
            <a:pPr>
              <a:defRPr/>
            </a:pPr>
            <a:fld id="{005B7347-35A8-416A-A6BF-14F7C64C136A}" type="slidenum">
              <a:rPr lang="cs-CZ" smtClean="0"/>
              <a:pPr>
                <a:defRPr/>
              </a:pPr>
              <a:t>7</a:t>
            </a:fld>
            <a:endParaRPr lang="cs-CZ"/>
          </a:p>
        </p:txBody>
      </p:sp>
    </p:spTree>
    <p:extLst>
      <p:ext uri="{BB962C8B-B14F-4D97-AF65-F5344CB8AC3E}">
        <p14:creationId xmlns:p14="http://schemas.microsoft.com/office/powerpoint/2010/main" val="3812206465"/>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E7E5D36-CD56-47BA-B6A8-CA78E695D478}"/>
              </a:ext>
            </a:extLst>
          </p:cNvPr>
          <p:cNvSpPr>
            <a:spLocks noGrp="1"/>
          </p:cNvSpPr>
          <p:nvPr>
            <p:ph type="title"/>
          </p:nvPr>
        </p:nvSpPr>
        <p:spPr/>
        <p:txBody>
          <a:bodyPr/>
          <a:lstStyle/>
          <a:p>
            <a:r>
              <a:rPr lang="en-US" dirty="0"/>
              <a:t>Principles</a:t>
            </a:r>
          </a:p>
        </p:txBody>
      </p:sp>
      <p:sp>
        <p:nvSpPr>
          <p:cNvPr id="3" name="Zástupný obsah 2">
            <a:extLst>
              <a:ext uri="{FF2B5EF4-FFF2-40B4-BE49-F238E27FC236}">
                <a16:creationId xmlns:a16="http://schemas.microsoft.com/office/drawing/2014/main" id="{C77FF685-52D9-4760-8992-C46D4F4CA4FB}"/>
              </a:ext>
            </a:extLst>
          </p:cNvPr>
          <p:cNvSpPr>
            <a:spLocks noGrp="1"/>
          </p:cNvSpPr>
          <p:nvPr>
            <p:ph idx="1"/>
          </p:nvPr>
        </p:nvSpPr>
        <p:spPr/>
        <p:txBody>
          <a:bodyPr/>
          <a:lstStyle/>
          <a:p>
            <a:r>
              <a:rPr lang="en-GB" dirty="0"/>
              <a:t>pacta sunt </a:t>
            </a:r>
            <a:r>
              <a:rPr lang="en-GB" dirty="0" err="1"/>
              <a:t>servanda</a:t>
            </a:r>
            <a:endParaRPr lang="cs-CZ" dirty="0"/>
          </a:p>
          <a:p>
            <a:pPr lvl="1"/>
            <a:r>
              <a:rPr lang="en-GB" b="1" dirty="0"/>
              <a:t>i.e., agreements must be kept</a:t>
            </a:r>
            <a:endParaRPr lang="cs-CZ" b="1" dirty="0"/>
          </a:p>
          <a:p>
            <a:pPr lvl="1"/>
            <a:r>
              <a:rPr lang="en-GB" dirty="0"/>
              <a:t>a contract may only be amended with the consent of all parties, or on other statutory grounds </a:t>
            </a:r>
            <a:endParaRPr lang="en-US" dirty="0"/>
          </a:p>
          <a:p>
            <a:r>
              <a:rPr lang="en-GB" dirty="0"/>
              <a:t>good faith (</a:t>
            </a:r>
            <a:r>
              <a:rPr lang="en-GB" i="1" dirty="0"/>
              <a:t>bona fides</a:t>
            </a:r>
            <a:r>
              <a:rPr lang="en-GB" dirty="0"/>
              <a:t>) </a:t>
            </a:r>
            <a:endParaRPr lang="cs-CZ" dirty="0"/>
          </a:p>
          <a:p>
            <a:pPr lvl="1"/>
            <a:r>
              <a:rPr lang="en-GB" dirty="0"/>
              <a:t>is based on the presumption that, in their actions, </a:t>
            </a:r>
            <a:r>
              <a:rPr lang="en-GB" b="1" dirty="0"/>
              <a:t>a law subject</a:t>
            </a:r>
            <a:r>
              <a:rPr lang="en-GB" dirty="0"/>
              <a:t> </a:t>
            </a:r>
            <a:r>
              <a:rPr lang="en-GB" b="1" dirty="0"/>
              <a:t>relies on an objectively justifiable personal belief that they are acting lawfully, that the right they are exercising pertains to them and that they are not interfering with anyone else’s right</a:t>
            </a:r>
            <a:endParaRPr lang="cs-CZ" b="1" dirty="0"/>
          </a:p>
          <a:p>
            <a:pPr lvl="1"/>
            <a:r>
              <a:rPr lang="cs-CZ" dirty="0"/>
              <a:t>the</a:t>
            </a:r>
            <a:r>
              <a:rPr lang="en-GB" dirty="0"/>
              <a:t> absence of good faith must therefore be proven</a:t>
            </a:r>
            <a:r>
              <a:rPr lang="cs-CZ" dirty="0"/>
              <a:t> </a:t>
            </a:r>
            <a:endParaRPr lang="en-US" dirty="0"/>
          </a:p>
          <a:p>
            <a:pPr marL="0" indent="0">
              <a:buNone/>
            </a:pPr>
            <a:r>
              <a:rPr lang="en-GB" dirty="0"/>
              <a:t> </a:t>
            </a:r>
          </a:p>
          <a:p>
            <a:pPr lvl="0"/>
            <a:endParaRPr lang="en-US" dirty="0"/>
          </a:p>
        </p:txBody>
      </p:sp>
      <p:sp>
        <p:nvSpPr>
          <p:cNvPr id="4" name="Zástupný symbol pro datum 3">
            <a:extLst>
              <a:ext uri="{FF2B5EF4-FFF2-40B4-BE49-F238E27FC236}">
                <a16:creationId xmlns:a16="http://schemas.microsoft.com/office/drawing/2014/main" id="{C17BCAF8-87F8-4204-8C6F-EC6C62C771EF}"/>
              </a:ext>
            </a:extLst>
          </p:cNvPr>
          <p:cNvSpPr>
            <a:spLocks noGrp="1"/>
          </p:cNvSpPr>
          <p:nvPr>
            <p:ph type="dt" sz="half" idx="10"/>
          </p:nvPr>
        </p:nvSpPr>
        <p:spPr/>
        <p:txBody>
          <a:bodyPr/>
          <a:lstStyle/>
          <a:p>
            <a:pPr>
              <a:defRPr/>
            </a:pPr>
            <a:fld id="{8863D660-356F-4B7B-9477-B5CEBBE7ED6F}" type="datetime1">
              <a:rPr lang="cs-CZ" smtClean="0"/>
              <a:t>11.04.2020</a:t>
            </a:fld>
            <a:endParaRPr lang="cs-CZ"/>
          </a:p>
        </p:txBody>
      </p:sp>
      <p:sp>
        <p:nvSpPr>
          <p:cNvPr id="5" name="Zástupný symbol pro číslo snímku 4">
            <a:extLst>
              <a:ext uri="{FF2B5EF4-FFF2-40B4-BE49-F238E27FC236}">
                <a16:creationId xmlns:a16="http://schemas.microsoft.com/office/drawing/2014/main" id="{C5BE476C-4AFE-45CF-AC2B-98545ABAFAFC}"/>
              </a:ext>
            </a:extLst>
          </p:cNvPr>
          <p:cNvSpPr>
            <a:spLocks noGrp="1"/>
          </p:cNvSpPr>
          <p:nvPr>
            <p:ph type="sldNum" sz="quarter" idx="12"/>
          </p:nvPr>
        </p:nvSpPr>
        <p:spPr/>
        <p:txBody>
          <a:bodyPr/>
          <a:lstStyle/>
          <a:p>
            <a:pPr>
              <a:defRPr/>
            </a:pPr>
            <a:fld id="{005B7347-35A8-416A-A6BF-14F7C64C136A}" type="slidenum">
              <a:rPr lang="cs-CZ" smtClean="0"/>
              <a:pPr>
                <a:defRPr/>
              </a:pPr>
              <a:t>8</a:t>
            </a:fld>
            <a:endParaRPr lang="cs-CZ"/>
          </a:p>
        </p:txBody>
      </p:sp>
    </p:spTree>
    <p:extLst>
      <p:ext uri="{BB962C8B-B14F-4D97-AF65-F5344CB8AC3E}">
        <p14:creationId xmlns:p14="http://schemas.microsoft.com/office/powerpoint/2010/main" val="248742804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7AF1A7-D8DE-458E-82BB-C9F839E06ABB}"/>
              </a:ext>
            </a:extLst>
          </p:cNvPr>
          <p:cNvSpPr>
            <a:spLocks noGrp="1"/>
          </p:cNvSpPr>
          <p:nvPr>
            <p:ph type="title"/>
          </p:nvPr>
        </p:nvSpPr>
        <p:spPr/>
        <p:txBody>
          <a:bodyPr/>
          <a:lstStyle/>
          <a:p>
            <a:r>
              <a:rPr lang="en-US" dirty="0"/>
              <a:t>Principles</a:t>
            </a:r>
          </a:p>
        </p:txBody>
      </p:sp>
      <p:sp>
        <p:nvSpPr>
          <p:cNvPr id="3" name="Zástupný obsah 2">
            <a:extLst>
              <a:ext uri="{FF2B5EF4-FFF2-40B4-BE49-F238E27FC236}">
                <a16:creationId xmlns:a16="http://schemas.microsoft.com/office/drawing/2014/main" id="{C71E004C-AD1C-4198-8C6D-BE7BC867277D}"/>
              </a:ext>
            </a:extLst>
          </p:cNvPr>
          <p:cNvSpPr>
            <a:spLocks noGrp="1"/>
          </p:cNvSpPr>
          <p:nvPr>
            <p:ph idx="1"/>
          </p:nvPr>
        </p:nvSpPr>
        <p:spPr/>
        <p:txBody>
          <a:bodyPr/>
          <a:lstStyle/>
          <a:p>
            <a:r>
              <a:rPr lang="en-GB" dirty="0"/>
              <a:t>no one can allege his own fault (</a:t>
            </a:r>
            <a:r>
              <a:rPr lang="en-GB" i="1" dirty="0"/>
              <a:t>nemo </a:t>
            </a:r>
            <a:r>
              <a:rPr lang="en-GB" i="1" dirty="0" err="1"/>
              <a:t>turpitudinem</a:t>
            </a:r>
            <a:r>
              <a:rPr lang="en-GB" i="1" dirty="0"/>
              <a:t> </a:t>
            </a:r>
            <a:r>
              <a:rPr lang="en-GB" i="1" dirty="0" err="1"/>
              <a:t>suam</a:t>
            </a:r>
            <a:r>
              <a:rPr lang="en-GB" i="1" dirty="0"/>
              <a:t> </a:t>
            </a:r>
            <a:r>
              <a:rPr lang="en-GB" i="1" dirty="0" err="1"/>
              <a:t>allegare</a:t>
            </a:r>
            <a:r>
              <a:rPr lang="en-GB" i="1" dirty="0"/>
              <a:t> </a:t>
            </a:r>
            <a:r>
              <a:rPr lang="en-GB" i="1" dirty="0" err="1"/>
              <a:t>potest</a:t>
            </a:r>
            <a:r>
              <a:rPr lang="en-GB" dirty="0"/>
              <a:t>)</a:t>
            </a:r>
            <a:endParaRPr lang="cs-CZ" dirty="0"/>
          </a:p>
          <a:p>
            <a:pPr lvl="1"/>
            <a:r>
              <a:rPr lang="en-GB" dirty="0"/>
              <a:t> </a:t>
            </a:r>
            <a:r>
              <a:rPr lang="en-GB" b="1" dirty="0"/>
              <a:t>i.e., no one can succeed in invoking their own dishonesty</a:t>
            </a:r>
            <a:endParaRPr lang="cs-CZ" b="1" dirty="0"/>
          </a:p>
          <a:p>
            <a:pPr lvl="1"/>
            <a:r>
              <a:rPr lang="en-GB" dirty="0"/>
              <a:t>an abuse of a right is eliminated since no protection is afforded where one’s right has obviously been misused</a:t>
            </a:r>
            <a:endParaRPr lang="en-US" dirty="0"/>
          </a:p>
          <a:p>
            <a:r>
              <a:rPr lang="en-GB" dirty="0"/>
              <a:t>the good conduct principle </a:t>
            </a:r>
            <a:endParaRPr lang="cs-CZ" dirty="0"/>
          </a:p>
          <a:p>
            <a:pPr lvl="1"/>
            <a:r>
              <a:rPr lang="en-GB" dirty="0"/>
              <a:t>stipulates that the interpretation and application of a statute must not be contrary to good morals and must not lead to cruelty or inconsiderate behaviour offensive to ordinary human feelings</a:t>
            </a:r>
            <a:endParaRPr lang="cs-CZ" dirty="0"/>
          </a:p>
          <a:p>
            <a:pPr lvl="1"/>
            <a:r>
              <a:rPr lang="en-US" dirty="0"/>
              <a:t>legal</a:t>
            </a:r>
            <a:r>
              <a:rPr lang="en-GB" dirty="0"/>
              <a:t> acts that are contrary to good morals as well as legal acts that contravene the law are </a:t>
            </a:r>
            <a:r>
              <a:rPr lang="en-US" dirty="0"/>
              <a:t>null</a:t>
            </a:r>
          </a:p>
          <a:p>
            <a:pPr lvl="0"/>
            <a:endParaRPr lang="en-US" dirty="0"/>
          </a:p>
          <a:p>
            <a:endParaRPr lang="en-US" dirty="0"/>
          </a:p>
        </p:txBody>
      </p:sp>
      <p:sp>
        <p:nvSpPr>
          <p:cNvPr id="4" name="Zástupný symbol pro datum 3">
            <a:extLst>
              <a:ext uri="{FF2B5EF4-FFF2-40B4-BE49-F238E27FC236}">
                <a16:creationId xmlns:a16="http://schemas.microsoft.com/office/drawing/2014/main" id="{483FED87-7F6C-4EEF-9A94-4A5EBF768E9D}"/>
              </a:ext>
            </a:extLst>
          </p:cNvPr>
          <p:cNvSpPr>
            <a:spLocks noGrp="1"/>
          </p:cNvSpPr>
          <p:nvPr>
            <p:ph type="dt" sz="half" idx="10"/>
          </p:nvPr>
        </p:nvSpPr>
        <p:spPr/>
        <p:txBody>
          <a:bodyPr/>
          <a:lstStyle/>
          <a:p>
            <a:pPr>
              <a:defRPr/>
            </a:pPr>
            <a:fld id="{8863D660-356F-4B7B-9477-B5CEBBE7ED6F}" type="datetime1">
              <a:rPr lang="cs-CZ" smtClean="0"/>
              <a:t>11.04.2020</a:t>
            </a:fld>
            <a:endParaRPr lang="cs-CZ" dirty="0"/>
          </a:p>
        </p:txBody>
      </p:sp>
      <p:sp>
        <p:nvSpPr>
          <p:cNvPr id="5" name="Zástupný symbol pro číslo snímku 4">
            <a:extLst>
              <a:ext uri="{FF2B5EF4-FFF2-40B4-BE49-F238E27FC236}">
                <a16:creationId xmlns:a16="http://schemas.microsoft.com/office/drawing/2014/main" id="{5B19EF0A-F5E6-408D-8678-8B62293A31D6}"/>
              </a:ext>
            </a:extLst>
          </p:cNvPr>
          <p:cNvSpPr>
            <a:spLocks noGrp="1"/>
          </p:cNvSpPr>
          <p:nvPr>
            <p:ph type="sldNum" sz="quarter" idx="12"/>
          </p:nvPr>
        </p:nvSpPr>
        <p:spPr/>
        <p:txBody>
          <a:bodyPr/>
          <a:lstStyle/>
          <a:p>
            <a:pPr>
              <a:defRPr/>
            </a:pPr>
            <a:fld id="{005B7347-35A8-416A-A6BF-14F7C64C136A}" type="slidenum">
              <a:rPr lang="cs-CZ" smtClean="0"/>
              <a:pPr>
                <a:defRPr/>
              </a:pPr>
              <a:t>9</a:t>
            </a:fld>
            <a:endParaRPr lang="cs-CZ"/>
          </a:p>
        </p:txBody>
      </p:sp>
    </p:spTree>
    <p:extLst>
      <p:ext uri="{BB962C8B-B14F-4D97-AF65-F5344CB8AC3E}">
        <p14:creationId xmlns:p14="http://schemas.microsoft.com/office/powerpoint/2010/main" val="45993534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sld>
</file>

<file path=ppt/theme/theme1.xml><?xml version="1.0" encoding="utf-8"?>
<a:theme xmlns:a="http://schemas.openxmlformats.org/drawingml/2006/main" name="JU_OPVVV">
  <a:themeElements>
    <a:clrScheme name="JU">
      <a:dk1>
        <a:srgbClr val="151515"/>
      </a:dk1>
      <a:lt1>
        <a:sysClr val="window" lastClr="FFFFFF"/>
      </a:lt1>
      <a:dk2>
        <a:srgbClr val="E00034"/>
      </a:dk2>
      <a:lt2>
        <a:srgbClr val="D8D8D8"/>
      </a:lt2>
      <a:accent1>
        <a:srgbClr val="E00034"/>
      </a:accent1>
      <a:accent2>
        <a:srgbClr val="E98300"/>
      </a:accent2>
      <a:accent3>
        <a:srgbClr val="007D57"/>
      </a:accent3>
      <a:accent4>
        <a:srgbClr val="9C5FB5"/>
      </a:accent4>
      <a:accent5>
        <a:srgbClr val="5BBBB7"/>
      </a:accent5>
      <a:accent6>
        <a:srgbClr val="D10074"/>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JU_OPVVV" id="{308B95AC-FC2F-4F17-80AD-0B8665254CCB}" vid="{353A2476-A1C0-4E71-97AE-34FA5EB80CF7}"/>
    </a:ext>
  </a:ext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264</TotalTime>
  <Words>1516</Words>
  <Application>Microsoft Office PowerPoint</Application>
  <PresentationFormat>Vlastní</PresentationFormat>
  <Paragraphs>189</Paragraphs>
  <Slides>17</Slides>
  <Notes>1</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17</vt:i4>
      </vt:variant>
    </vt:vector>
  </HeadingPairs>
  <TitlesOfParts>
    <vt:vector size="21" baseType="lpstr">
      <vt:lpstr>Arial</vt:lpstr>
      <vt:lpstr>Calibri</vt:lpstr>
      <vt:lpstr>Clara Sans</vt:lpstr>
      <vt:lpstr>JU_OPVVV</vt:lpstr>
      <vt:lpstr>Law of Obligations – Concept, Functional Elements</vt:lpstr>
      <vt:lpstr>Law of Obligations</vt:lpstr>
      <vt:lpstr>Obligation</vt:lpstr>
      <vt:lpstr>Obligation</vt:lpstr>
      <vt:lpstr>Subjects</vt:lpstr>
      <vt:lpstr>Principles Underlying the Contractual Law of Obligations</vt:lpstr>
      <vt:lpstr>Principles</vt:lpstr>
      <vt:lpstr>Principles</vt:lpstr>
      <vt:lpstr>Principles</vt:lpstr>
      <vt:lpstr>Classification of Obligations</vt:lpstr>
      <vt:lpstr>Classification of Obligations</vt:lpstr>
      <vt:lpstr>Classification of Obligations</vt:lpstr>
      <vt:lpstr>Business Obligations</vt:lpstr>
      <vt:lpstr>Business Obligations</vt:lpstr>
      <vt:lpstr>Business Obligations</vt:lpstr>
      <vt:lpstr>Business Obligations</vt:lpstr>
      <vt:lpstr>Consumer Obligations</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Ing. Tomáš Lysenko-Chvíla</dc:creator>
  <cp:lastModifiedBy>Kateřina Navrátilová</cp:lastModifiedBy>
  <cp:revision>26</cp:revision>
  <dcterms:created xsi:type="dcterms:W3CDTF">2017-07-17T18:52:59Z</dcterms:created>
  <dcterms:modified xsi:type="dcterms:W3CDTF">2020-04-11T10:06:59Z</dcterms:modified>
</cp:coreProperties>
</file>